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8" r:id="rId2"/>
    <p:sldId id="301" r:id="rId3"/>
    <p:sldId id="445" r:id="rId4"/>
    <p:sldId id="460" r:id="rId5"/>
    <p:sldId id="312" r:id="rId6"/>
    <p:sldId id="317" r:id="rId7"/>
    <p:sldId id="313" r:id="rId8"/>
    <p:sldId id="315" r:id="rId9"/>
    <p:sldId id="316" r:id="rId10"/>
    <p:sldId id="318" r:id="rId11"/>
    <p:sldId id="319" r:id="rId12"/>
    <p:sldId id="464" r:id="rId13"/>
    <p:sldId id="466" r:id="rId14"/>
    <p:sldId id="467" r:id="rId15"/>
    <p:sldId id="473" r:id="rId16"/>
    <p:sldId id="468" r:id="rId17"/>
    <p:sldId id="470" r:id="rId18"/>
    <p:sldId id="469" r:id="rId19"/>
    <p:sldId id="471" r:id="rId20"/>
    <p:sldId id="463" r:id="rId21"/>
    <p:sldId id="476" r:id="rId22"/>
    <p:sldId id="475" r:id="rId23"/>
    <p:sldId id="477" r:id="rId24"/>
    <p:sldId id="474" r:id="rId25"/>
    <p:sldId id="437" r:id="rId26"/>
    <p:sldId id="472" r:id="rId27"/>
  </p:sldIdLst>
  <p:sldSz cx="9906000" cy="6858000" type="A4"/>
  <p:notesSz cx="7102475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3366CC"/>
    <a:srgbClr val="663300"/>
    <a:srgbClr val="CC3300"/>
    <a:srgbClr val="FFFFFF"/>
    <a:srgbClr val="333300"/>
    <a:srgbClr val="0231A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6" d="100"/>
          <a:sy n="66" d="100"/>
        </p:scale>
        <p:origin x="1068" y="28"/>
      </p:cViewPr>
      <p:guideLst>
        <p:guide orient="horz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2496" y="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60713" y="9752013"/>
            <a:ext cx="823912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006" tIns="46330" rIns="91006" bIns="46330">
            <a:spAutoFit/>
          </a:bodyPr>
          <a:lstStyle/>
          <a:p>
            <a:pPr algn="ctr" defTabSz="905095" eaLnBrk="0" hangingPunct="0">
              <a:lnSpc>
                <a:spcPct val="90000"/>
              </a:lnSpc>
              <a:defRPr/>
            </a:pPr>
            <a:r>
              <a:rPr lang="en-GB" sz="1300" b="0">
                <a:latin typeface="Arial" pitchFamily="34" charset="0"/>
              </a:rPr>
              <a:t>Page </a:t>
            </a:r>
            <a:fld id="{09104739-67C6-4F41-9AE1-B5F853839661}" type="slidenum">
              <a:rPr lang="en-GB" sz="1300" b="0">
                <a:latin typeface="Arial" pitchFamily="34" charset="0"/>
              </a:rPr>
              <a:pPr algn="ctr" defTabSz="905095" eaLnBrk="0" hangingPunct="0">
                <a:lnSpc>
                  <a:spcPct val="90000"/>
                </a:lnSpc>
                <a:defRPr/>
              </a:pPr>
              <a:t>‹nº›</a:t>
            </a:fld>
            <a:endParaRPr lang="en-GB" sz="1300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8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60713" y="9752013"/>
            <a:ext cx="823912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006" tIns="46330" rIns="91006" bIns="46330">
            <a:spAutoFit/>
          </a:bodyPr>
          <a:lstStyle/>
          <a:p>
            <a:pPr algn="ctr" defTabSz="905095" eaLnBrk="0" hangingPunct="0">
              <a:lnSpc>
                <a:spcPct val="90000"/>
              </a:lnSpc>
              <a:defRPr/>
            </a:pPr>
            <a:r>
              <a:rPr lang="en-GB" sz="1300" b="0">
                <a:latin typeface="Arial" pitchFamily="34" charset="0"/>
              </a:rPr>
              <a:t>Page </a:t>
            </a:r>
            <a:fld id="{62DDEE18-77F5-4D3E-91B0-0687CE372339}" type="slidenum">
              <a:rPr lang="en-GB" sz="1300" b="0">
                <a:latin typeface="Arial" pitchFamily="34" charset="0"/>
              </a:rPr>
              <a:pPr algn="ctr" defTabSz="905095" eaLnBrk="0" hangingPunct="0">
                <a:lnSpc>
                  <a:spcPct val="90000"/>
                </a:lnSpc>
                <a:defRPr/>
              </a:pPr>
              <a:t>‹nº›</a:t>
            </a:fld>
            <a:endParaRPr lang="en-GB" sz="1300" b="0">
              <a:latin typeface="Arial" pitchFamily="34" charset="0"/>
            </a:endParaRP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9963" y="898525"/>
            <a:ext cx="5162550" cy="357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5688"/>
            <a:ext cx="5207000" cy="430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4316" tIns="46330" rIns="94316" bIns="46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597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51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312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591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0959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528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36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811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756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896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265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18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494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292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046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28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20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952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11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582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762000" y="6400800"/>
            <a:ext cx="91440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11B5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defRPr/>
            </a:pPr>
            <a:endParaRPr lang="pt-PT" sz="1400">
              <a:latin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977313" y="6378575"/>
            <a:ext cx="431800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fld id="{C6066853-0131-4FC6-8BEB-68D3208B8A74}" type="slidenum">
              <a:rPr lang="en-GB" sz="1200">
                <a:solidFill>
                  <a:schemeClr val="bg1"/>
                </a:solidFill>
                <a:latin typeface="Arial" pitchFamily="34" charset="0"/>
              </a:rPr>
              <a:pPr eaLnBrk="0" hangingPunct="0">
                <a:defRPr/>
              </a:pPr>
              <a:t>‹nº›</a:t>
            </a:fld>
            <a:endParaRPr lang="en-GB" sz="12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0" y="0"/>
            <a:ext cx="762000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011B5B"/>
              </a:gs>
              <a:gs pos="100000">
                <a:schemeClr val="accent1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pt-PT" sz="1200" dirty="0">
                <a:latin typeface="Arial" pitchFamily="34" charset="0"/>
              </a:rPr>
              <a:t>ISI</a:t>
            </a: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solidFill>
                <a:schemeClr val="bg1"/>
              </a:solidFill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pt-PT" sz="1400" dirty="0">
                <a:latin typeface="Arial" pitchFamily="34" charset="0"/>
              </a:rPr>
              <a:t>ESI</a:t>
            </a:r>
          </a:p>
          <a:p>
            <a:pPr algn="ctr" eaLnBrk="0" hangingPunct="0">
              <a:defRPr/>
            </a:pPr>
            <a:r>
              <a:rPr lang="pt-PT" sz="1400" dirty="0">
                <a:latin typeface="Arial" pitchFamily="34" charset="0"/>
              </a:rPr>
              <a:t>2021-22</a:t>
            </a:r>
          </a:p>
          <a:p>
            <a:pPr algn="ctr" eaLnBrk="0" hangingPunct="0">
              <a:defRPr/>
            </a:pPr>
            <a:endParaRPr lang="pt-PT" sz="1400" dirty="0">
              <a:latin typeface="Arial" pitchFamily="34" charset="0"/>
            </a:endParaRPr>
          </a:p>
          <a:p>
            <a:pPr algn="ctr" eaLnBrk="0" hangingPunct="0">
              <a:defRPr/>
            </a:pPr>
            <a:r>
              <a:rPr lang="pt-PT" sz="1200" b="0" dirty="0">
                <a:latin typeface="Arial" pitchFamily="34" charset="0"/>
              </a:rPr>
              <a:t>lufer</a:t>
            </a:r>
          </a:p>
          <a:p>
            <a:pPr algn="ctr" eaLnBrk="0" hangingPunct="0">
              <a:defRPr/>
            </a:pPr>
            <a:r>
              <a:rPr lang="en-GB" sz="1200" b="0" dirty="0" err="1">
                <a:latin typeface="Arial" pitchFamily="34" charset="0"/>
              </a:rPr>
              <a:t>oribeiro</a:t>
            </a:r>
            <a:endParaRPr lang="en-GB" sz="1200" b="0" dirty="0">
              <a:latin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904875" y="277813"/>
            <a:ext cx="85121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tabLst>
                <a:tab pos="7531100" algn="l"/>
              </a:tabLst>
              <a:defRPr/>
            </a:pPr>
            <a:r>
              <a:rPr lang="pt-PT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ISI	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</a:t>
            </a:r>
            <a:endParaRPr lang="en-GB" sz="20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 flipV="1">
            <a:off x="762000" y="762000"/>
            <a:ext cx="868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st.elkstei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ics.uci.edu/~fielding/pubs/dissertation/top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project.com/Articles/21174/Everything-About-REST-Web-Services-What-and-How-Pa" TargetMode="External"/><Relationship Id="rId3" Type="http://schemas.openxmlformats.org/officeDocument/2006/relationships/hyperlink" Target="http://rest.elkstein.org/2008/02/what-is-rest.html" TargetMode="External"/><Relationship Id="rId7" Type="http://schemas.openxmlformats.org/officeDocument/2006/relationships/hyperlink" Target="http://www.codeproject.com/Articles/105273/Create-RESTful-WCF-Service-API-Step-By-Step-Guid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deproject.com/Articles/201901/CREATE-RESTful-WCF-Service-API-Using-POST-Step-By" TargetMode="External"/><Relationship Id="rId5" Type="http://schemas.openxmlformats.org/officeDocument/2006/relationships/hyperlink" Target="http://www.ics.uci.edu/~fielding/pubs/dissertation/rest_arch_style.htm" TargetMode="External"/><Relationship Id="rId4" Type="http://schemas.openxmlformats.org/officeDocument/2006/relationships/hyperlink" Target="http://www.codeproject.com/Tips/497123/How-to-make-REST-requests-with-Csharp" TargetMode="External"/><Relationship Id="rId9" Type="http://schemas.openxmlformats.org/officeDocument/2006/relationships/hyperlink" Target="http://webservices.xml.com/pub/a/ws/2001/04/04/webservices/index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documentatio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otnetcurry.com/wcf/728/expose-wcf-service-soap-rest" TargetMode="External"/><Relationship Id="rId4" Type="http://schemas.openxmlformats.org/officeDocument/2006/relationships/hyperlink" Target="https://debugmode.net/2011/12/22/how-to-enable-rest-and-soap-both-on-the-same-wcf-servic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ca.p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5505426" y="3068638"/>
            <a:ext cx="3883049" cy="11387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lang="pt-PT" i="1" dirty="0"/>
              <a:t>Tecnologias de Integração</a:t>
            </a:r>
          </a:p>
          <a:p>
            <a:pPr algn="r" eaLnBrk="0" hangingPunct="0"/>
            <a:endParaRPr lang="pt-PT" i="1" dirty="0"/>
          </a:p>
          <a:p>
            <a:pPr eaLnBrk="0" hangingPunct="0"/>
            <a:r>
              <a:rPr lang="pt-PT" sz="3200" i="1" dirty="0"/>
              <a:t>REST &amp; SOAP</a:t>
            </a:r>
            <a:endParaRPr lang="en-GB" sz="3600" i="1" dirty="0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990600" y="4941168"/>
            <a:ext cx="4514826" cy="9884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pt-PT" dirty="0"/>
              <a:t>Instituto Politécnico do Cávado  do Ave</a:t>
            </a:r>
          </a:p>
          <a:p>
            <a:pPr eaLnBrk="0" hangingPunct="0">
              <a:lnSpc>
                <a:spcPct val="120000"/>
              </a:lnSpc>
            </a:pPr>
            <a:r>
              <a:rPr lang="pt-PT" sz="1600" b="0" dirty="0"/>
              <a:t>Escola Superior de Tecnologia</a:t>
            </a:r>
          </a:p>
          <a:p>
            <a:pPr eaLnBrk="0" hangingPunct="0">
              <a:lnSpc>
                <a:spcPct val="120000"/>
              </a:lnSpc>
            </a:pPr>
            <a:r>
              <a:rPr lang="pt-PT" sz="1600" b="0" i="1" dirty="0"/>
              <a:t>ESI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762000" y="3429000"/>
            <a:ext cx="876300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3FAC99EF-745B-493B-A046-C4B2E3B1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17" y="2564904"/>
            <a:ext cx="276229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pt-PT" sz="5400" i="1"/>
              <a:t>Parte VI</a:t>
            </a:r>
            <a:endParaRPr lang="en-GB" sz="7200" i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4528" y="1340769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JAVA client</a:t>
            </a:r>
            <a:endParaRPr lang="en-US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06" y="1479538"/>
            <a:ext cx="6337523" cy="43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02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4528" y="1340769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Python client</a:t>
            </a:r>
            <a:endParaRPr lang="en-US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71" y="1844825"/>
            <a:ext cx="6772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26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Services: SOAP e REST (1)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45243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dirty="0">
                <a:latin typeface="Bookman Old Style" pitchFamily="18" charset="0"/>
              </a:rPr>
              <a:t>Considerações: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Existem dois </a:t>
            </a:r>
            <a:r>
              <a:rPr lang="pt-PT" sz="1600" dirty="0">
                <a:latin typeface="Bookman Old Style" pitchFamily="18" charset="0"/>
              </a:rPr>
              <a:t>ServiceContracts</a:t>
            </a:r>
            <a:r>
              <a:rPr lang="pt-PT" sz="1600" b="0" dirty="0">
                <a:latin typeface="Bookman Old Style" pitchFamily="18" charset="0"/>
              </a:rPr>
              <a:t>: um para SOAP e outro para REST (embora se possa apenas utilizar um)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Existe uma Implementação dos Serviços (tem de implementar os dois ServiceContracts)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Existem dois </a:t>
            </a:r>
            <a:r>
              <a:rPr lang="pt-PT" sz="1600" b="0" dirty="0" err="1">
                <a:latin typeface="Bookman Old Style" pitchFamily="18" charset="0"/>
              </a:rPr>
              <a:t>bindings</a:t>
            </a:r>
            <a:r>
              <a:rPr lang="pt-PT" sz="1600" b="0" dirty="0">
                <a:latin typeface="Bookman Old Style" pitchFamily="18" charset="0"/>
              </a:rPr>
              <a:t> no </a:t>
            </a:r>
            <a:r>
              <a:rPr lang="pt-PT" sz="1600" b="0" dirty="0" err="1">
                <a:latin typeface="Bookman Old Style" pitchFamily="18" charset="0"/>
              </a:rPr>
              <a:t>WebConfig</a:t>
            </a:r>
            <a:r>
              <a:rPr lang="pt-PT" sz="1600" b="0" dirty="0">
                <a:latin typeface="Bookman Old Style" pitchFamily="18" charset="0"/>
              </a:rPr>
              <a:t>: um para SOAP (</a:t>
            </a:r>
            <a:r>
              <a:rPr lang="pt-PT" sz="1600" b="0" dirty="0" err="1">
                <a:latin typeface="Bookman Old Style" pitchFamily="18" charset="0"/>
              </a:rPr>
              <a:t>basicHttpBinding</a:t>
            </a:r>
            <a:r>
              <a:rPr lang="pt-PT" sz="1600" b="0" dirty="0">
                <a:latin typeface="Bookman Old Style" pitchFamily="18" charset="0"/>
              </a:rPr>
              <a:t>) e REST (</a:t>
            </a:r>
            <a:r>
              <a:rPr lang="pt-PT" sz="1600" b="0" dirty="0" err="1">
                <a:latin typeface="Bookman Old Style" pitchFamily="18" charset="0"/>
              </a:rPr>
              <a:t>webHttpBinding</a:t>
            </a:r>
            <a:r>
              <a:rPr lang="pt-PT" sz="1600" b="0" dirty="0">
                <a:latin typeface="Bookman Old Style" pitchFamily="18" charset="0"/>
              </a:rPr>
              <a:t>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O endereço base é idêntico para SOAP e REST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887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B8DB9B-4048-402C-9FA8-DEC49DA39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55242"/>
            <a:ext cx="8481666" cy="4142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6782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REST e SOAP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14711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dirty="0" err="1">
                <a:latin typeface="Bookman Old Style" pitchFamily="18" charset="0"/>
              </a:rPr>
              <a:t>ServiceContract</a:t>
            </a:r>
            <a:r>
              <a:rPr lang="pt-PT" sz="1600" dirty="0">
                <a:latin typeface="Bookman Old Style" pitchFamily="18" charset="0"/>
              </a:rPr>
              <a:t>(s)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3C9A0CA-C039-4061-83D9-DA6372B7F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152" y="1124744"/>
            <a:ext cx="3113538" cy="3755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1701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SOAP e 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929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dirty="0">
                <a:latin typeface="Bookman Old Style" pitchFamily="18" charset="0"/>
              </a:rPr>
              <a:t>Implementação do Serviço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0D787C4-5A7E-464E-9F94-FE769EA26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0799"/>
            <a:ext cx="4524375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52855EA-6F57-4C55-AA58-4939434CB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3970909"/>
            <a:ext cx="4695825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9E2BEA2-517E-4694-AA20-F63C2C2CE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273" y="1306114"/>
            <a:ext cx="3695700" cy="4133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482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Services: SOAP e REST (2)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2824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dirty="0">
                <a:latin typeface="Bookman Old Style" pitchFamily="18" charset="0"/>
              </a:rPr>
              <a:t>Considerações: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O mesmo ServiceContract suporta os dois serviços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Existem dois </a:t>
            </a:r>
            <a:r>
              <a:rPr lang="pt-PT" sz="1600" b="0" dirty="0" err="1">
                <a:latin typeface="Bookman Old Style" pitchFamily="18" charset="0"/>
              </a:rPr>
              <a:t>bindings</a:t>
            </a:r>
            <a:r>
              <a:rPr lang="pt-PT" sz="1600" b="0" dirty="0">
                <a:latin typeface="Bookman Old Style" pitchFamily="18" charset="0"/>
              </a:rPr>
              <a:t> no </a:t>
            </a:r>
            <a:r>
              <a:rPr lang="pt-PT" sz="1600" b="0" dirty="0" err="1">
                <a:latin typeface="Bookman Old Style" pitchFamily="18" charset="0"/>
              </a:rPr>
              <a:t>WebConfig</a:t>
            </a:r>
            <a:r>
              <a:rPr lang="pt-PT" sz="1600" b="0" dirty="0">
                <a:latin typeface="Bookman Old Style" pitchFamily="18" charset="0"/>
              </a:rPr>
              <a:t>: um para SOAP (</a:t>
            </a:r>
            <a:r>
              <a:rPr lang="pt-PT" sz="1600" b="0" dirty="0" err="1">
                <a:latin typeface="Bookman Old Style" pitchFamily="18" charset="0"/>
              </a:rPr>
              <a:t>basicHttpBinding</a:t>
            </a:r>
            <a:r>
              <a:rPr lang="pt-PT" sz="1600" b="0" dirty="0">
                <a:latin typeface="Bookman Old Style" pitchFamily="18" charset="0"/>
              </a:rPr>
              <a:t>) e REST (</a:t>
            </a:r>
            <a:r>
              <a:rPr lang="pt-PT" sz="1600" b="0" dirty="0" err="1">
                <a:latin typeface="Bookman Old Style" pitchFamily="18" charset="0"/>
              </a:rPr>
              <a:t>webHttpBinding</a:t>
            </a:r>
            <a:r>
              <a:rPr lang="pt-PT" sz="1600" b="0" dirty="0">
                <a:latin typeface="Bookman Old Style" pitchFamily="18" charset="0"/>
              </a:rPr>
              <a:t>)</a:t>
            </a:r>
          </a:p>
          <a:p>
            <a:pPr marL="812800" lvl="1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pt-PT" sz="1600" b="0" dirty="0">
                <a:latin typeface="Bookman Old Style" pitchFamily="18" charset="0"/>
              </a:rPr>
              <a:t>O endereço base é idêntico para SOAP e REST</a:t>
            </a: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4764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SOAP e 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37733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dirty="0">
                <a:latin typeface="Bookman Old Style" pitchFamily="18" charset="0"/>
              </a:rPr>
              <a:t>Configurar o Serviço (</a:t>
            </a:r>
            <a:r>
              <a:rPr lang="pt-PT" sz="1600" dirty="0" err="1">
                <a:latin typeface="Bookman Old Style" pitchFamily="18" charset="0"/>
              </a:rPr>
              <a:t>WebConfig</a:t>
            </a:r>
            <a:r>
              <a:rPr lang="pt-PT" sz="1600" dirty="0">
                <a:latin typeface="Bookman Old Style" pitchFamily="18" charset="0"/>
              </a:rPr>
              <a:t>)</a:t>
            </a:r>
          </a:p>
          <a:p>
            <a:pPr marL="800100" lvl="1" indent="-3429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pt-PT" sz="1600" b="0" dirty="0">
                <a:latin typeface="Bookman Old Style" pitchFamily="18" charset="0"/>
              </a:rPr>
              <a:t>Definir &lt;</a:t>
            </a:r>
            <a:r>
              <a:rPr lang="pt-PT" sz="1600" b="0" dirty="0" err="1">
                <a:latin typeface="Bookman Old Style" pitchFamily="18" charset="0"/>
              </a:rPr>
              <a:t>serviceBehaviors</a:t>
            </a:r>
            <a:r>
              <a:rPr lang="pt-PT" sz="1600" b="0" dirty="0">
                <a:latin typeface="Bookman Old Style" pitchFamily="18" charset="0"/>
              </a:rPr>
              <a:t>&gt; para SOAP</a:t>
            </a:r>
          </a:p>
          <a:p>
            <a:pPr marL="800100" lvl="1" indent="-3429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pt-PT" sz="1600" b="0" dirty="0">
                <a:latin typeface="Bookman Old Style" pitchFamily="18" charset="0"/>
              </a:rPr>
              <a:t>Definir &lt;</a:t>
            </a:r>
            <a:r>
              <a:rPr lang="pt-PT" sz="1600" b="0" dirty="0" err="1">
                <a:latin typeface="Bookman Old Style" pitchFamily="18" charset="0"/>
              </a:rPr>
              <a:t>endpointBehaviors</a:t>
            </a:r>
            <a:r>
              <a:rPr lang="pt-PT" sz="1600" b="0" dirty="0">
                <a:latin typeface="Bookman Old Style" pitchFamily="18" charset="0"/>
              </a:rPr>
              <a:t>&gt; para REST</a:t>
            </a:r>
          </a:p>
          <a:p>
            <a:pPr marL="800100" lvl="1" indent="-3429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pt-PT" sz="1600" b="0" dirty="0">
                <a:latin typeface="Bookman Old Style" pitchFamily="18" charset="0"/>
              </a:rPr>
              <a:t>Definir </a:t>
            </a:r>
            <a:r>
              <a:rPr lang="pt-PT" sz="1600" b="0" dirty="0" err="1">
                <a:latin typeface="Bookman Old Style" pitchFamily="18" charset="0"/>
              </a:rPr>
              <a:t>EndPoint</a:t>
            </a:r>
            <a:r>
              <a:rPr lang="pt-PT" sz="1600" b="0" dirty="0">
                <a:latin typeface="Bookman Old Style" pitchFamily="18" charset="0"/>
              </a:rPr>
              <a:t> para SOAP (</a:t>
            </a:r>
            <a:r>
              <a:rPr lang="pt-PT" dirty="0" err="1"/>
              <a:t>basicHttpBinding</a:t>
            </a:r>
            <a:r>
              <a:rPr lang="pt-PT" dirty="0"/>
              <a:t>)</a:t>
            </a:r>
            <a:endParaRPr lang="pt-PT" sz="1600" b="0" dirty="0">
              <a:latin typeface="Bookman Old Style" pitchFamily="18" charset="0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ct val="100000"/>
              </a:spcBef>
              <a:buFont typeface="+mj-lt"/>
              <a:buAutoNum type="arabicPeriod"/>
            </a:pPr>
            <a:r>
              <a:rPr lang="pt-PT" sz="1600" b="0" dirty="0">
                <a:latin typeface="Bookman Old Style" pitchFamily="18" charset="0"/>
              </a:rPr>
              <a:t>Definir </a:t>
            </a:r>
            <a:r>
              <a:rPr lang="pt-PT" sz="1600" b="0" dirty="0" err="1">
                <a:latin typeface="Bookman Old Style" pitchFamily="18" charset="0"/>
              </a:rPr>
              <a:t>EndPOint</a:t>
            </a:r>
            <a:r>
              <a:rPr lang="pt-PT" sz="1600" b="0" dirty="0">
                <a:latin typeface="Bookman Old Style" pitchFamily="18" charset="0"/>
              </a:rPr>
              <a:t> para REST (</a:t>
            </a:r>
            <a:r>
              <a:rPr lang="pt-PT" dirty="0" err="1"/>
              <a:t>webHttpBinding</a:t>
            </a:r>
            <a:r>
              <a:rPr lang="pt-PT" dirty="0"/>
              <a:t>)</a:t>
            </a:r>
            <a:endParaRPr lang="pt-PT" sz="1600" b="0" dirty="0">
              <a:latin typeface="Bookman Old Style" pitchFamily="18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100000"/>
              </a:spcBef>
              <a:buFont typeface="Arial" panose="020B0604020202020204" pitchFamily="34" charset="0"/>
              <a:buChar char="•"/>
            </a:pPr>
            <a:endParaRPr lang="pt-PT" sz="1600" b="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914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SOAP e 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929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dirty="0">
                <a:latin typeface="Bookman Old Style" pitchFamily="18" charset="0"/>
              </a:rPr>
              <a:t>Configurar o Serviço (</a:t>
            </a:r>
            <a:r>
              <a:rPr lang="pt-PT" sz="1600" dirty="0" err="1">
                <a:latin typeface="Bookman Old Style" pitchFamily="18" charset="0"/>
              </a:rPr>
              <a:t>WebConfig</a:t>
            </a:r>
            <a:r>
              <a:rPr lang="pt-PT" sz="1600" dirty="0">
                <a:latin typeface="Bookman Old Style" pitchFamily="18" charset="0"/>
              </a:rPr>
              <a:t>)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FECD99-D995-4342-A5B3-44931D14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600" y="2253462"/>
            <a:ext cx="64770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570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SOAP e 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929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dirty="0" err="1">
                <a:latin typeface="Bookman Old Style" pitchFamily="18" charset="0"/>
              </a:rPr>
              <a:t>WebConfig</a:t>
            </a:r>
            <a:endParaRPr lang="pt-PT" sz="1600" dirty="0">
              <a:latin typeface="Bookman Old Style" pitchFamily="18" charset="0"/>
            </a:endParaRP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55AE44-91A5-429F-BACA-8CB2FBD37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2492896"/>
            <a:ext cx="67437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73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WCF 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SOAP e REST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560" y="1788720"/>
            <a:ext cx="8675348" cy="929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eaLnBrk="0" hangingPunct="0">
              <a:lnSpc>
                <a:spcPct val="120000"/>
              </a:lnSpc>
              <a:spcBef>
                <a:spcPct val="100000"/>
              </a:spcBef>
            </a:pPr>
            <a:r>
              <a:rPr lang="pt-PT" sz="1600" dirty="0">
                <a:latin typeface="Bookman Old Style" pitchFamily="18" charset="0"/>
              </a:rPr>
              <a:t>Testar</a:t>
            </a:r>
          </a:p>
          <a:p>
            <a:pPr marL="1727200" lvl="3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endParaRPr lang="pt-PT" sz="1600" dirty="0">
              <a:latin typeface="Bookman Old Style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AA54E5-ADDA-41F2-A235-73B3B1CD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3" y="2132856"/>
            <a:ext cx="5667093" cy="3744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B40E7FC-6122-4E26-A36D-6C2E0EB94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808" y="4925661"/>
            <a:ext cx="62103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94AB8-507E-4E0C-8C30-C463ADD35263}"/>
              </a:ext>
            </a:extLst>
          </p:cNvPr>
          <p:cNvSpPr txBox="1"/>
          <p:nvPr/>
        </p:nvSpPr>
        <p:spPr>
          <a:xfrm>
            <a:off x="6993396" y="239858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acrescentar</a:t>
            </a:r>
            <a:r>
              <a:rPr lang="en-US" dirty="0"/>
              <a:t> “rest”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30085-F863-4C25-A5A0-8A28BEF5AC8F}"/>
              </a:ext>
            </a:extLst>
          </p:cNvPr>
          <p:cNvSpPr/>
          <p:nvPr/>
        </p:nvSpPr>
        <p:spPr>
          <a:xfrm>
            <a:off x="5169024" y="742605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endpoint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behaviorConfiguration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restBehavior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binding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webHttpBinding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RESTEndPoint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contract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ICalcREST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178D19-D6AA-4ADD-A332-1FEC8CF46C6C}"/>
              </a:ext>
            </a:extLst>
          </p:cNvPr>
          <p:cNvCxnSpPr/>
          <p:nvPr/>
        </p:nvCxnSpPr>
        <p:spPr bwMode="auto">
          <a:xfrm>
            <a:off x="7257256" y="1196752"/>
            <a:ext cx="1368152" cy="120183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4E4855-E742-48C5-AA07-DE13FEFBB4D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39536" y="2767921"/>
            <a:ext cx="1485872" cy="22074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6695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2667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Bibliografia essencial: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219200" y="1700808"/>
            <a:ext cx="811530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778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pt-PT" sz="1600" i="1" dirty="0"/>
              <a:t>Roy Fielding </a:t>
            </a:r>
            <a:r>
              <a:rPr lang="pt-PT" sz="1600" dirty="0"/>
              <a:t>dissertation (REST)</a:t>
            </a:r>
          </a:p>
          <a:p>
            <a:pPr indent="1778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pt-PT" sz="1600" dirty="0" err="1"/>
              <a:t>Restful</a:t>
            </a:r>
            <a:r>
              <a:rPr lang="pt-PT" sz="1600" dirty="0"/>
              <a:t> Web Services, </a:t>
            </a:r>
            <a:r>
              <a:rPr lang="pt-PT" sz="1600" b="0" dirty="0"/>
              <a:t>Leonard Richardson</a:t>
            </a:r>
          </a:p>
          <a:p>
            <a:pPr indent="1778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pt-PT" sz="1600" dirty="0" err="1"/>
              <a:t>RESTful</a:t>
            </a:r>
            <a:r>
              <a:rPr lang="pt-PT" sz="1600" dirty="0"/>
              <a:t> .NET </a:t>
            </a:r>
            <a:r>
              <a:rPr lang="pt-PT" sz="1600" b="0" dirty="0"/>
              <a:t>– </a:t>
            </a:r>
            <a:r>
              <a:rPr lang="pt-PT" sz="1600" b="0" dirty="0" err="1"/>
              <a:t>Jon</a:t>
            </a:r>
            <a:r>
              <a:rPr lang="pt-PT" sz="1600" b="0" dirty="0"/>
              <a:t> </a:t>
            </a:r>
            <a:r>
              <a:rPr lang="pt-PT" sz="1600" b="0" dirty="0" err="1"/>
              <a:t>Flanders</a:t>
            </a:r>
            <a:endParaRPr lang="pt-PT" sz="1600" b="0" dirty="0"/>
          </a:p>
          <a:p>
            <a:pPr indent="177800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pt-PT" sz="1600" dirty="0"/>
              <a:t>PRO PHP XML and Web Services</a:t>
            </a:r>
            <a:r>
              <a:rPr lang="pt-PT" sz="1600" b="0" dirty="0"/>
              <a:t>, Robert Richards</a:t>
            </a:r>
          </a:p>
          <a:p>
            <a:pPr eaLnBrk="0" hangingPunct="0">
              <a:spcBef>
                <a:spcPct val="50000"/>
              </a:spcBef>
            </a:pPr>
            <a:endParaRPr lang="en-GB" sz="1600" b="0" dirty="0"/>
          </a:p>
          <a:p>
            <a:pPr eaLnBrk="0" hangingPunct="0">
              <a:spcBef>
                <a:spcPct val="50000"/>
              </a:spcBef>
              <a:buFontTx/>
              <a:buChar char="-"/>
            </a:pPr>
            <a:endParaRPr lang="en-GB" sz="1600" b="0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066800" y="3717032"/>
            <a:ext cx="3200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Bibliografia complementar: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219200" y="4221088"/>
            <a:ext cx="7391400" cy="2259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GB" sz="1600" b="0" dirty="0">
                <a:hlinkClick r:id="rId3"/>
              </a:rPr>
              <a:t>http://rest.elkstein.org/</a:t>
            </a:r>
            <a:endParaRPr lang="en-GB" sz="1600" b="0" dirty="0"/>
          </a:p>
          <a:p>
            <a:pPr marL="285750" indent="-285750" eaLnBrk="0" hangingPunct="0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en-GB" sz="1600" b="0" i="1" dirty="0"/>
              <a:t>Service Design Patterns Fundaments</a:t>
            </a:r>
            <a:r>
              <a:rPr lang="en-GB" sz="1600" b="0" dirty="0"/>
              <a:t>, </a:t>
            </a:r>
            <a:r>
              <a:rPr lang="en-US" sz="1600" b="0" dirty="0"/>
              <a:t>Addison-Wesley Professional; 1 edition (October 25, 2011)</a:t>
            </a:r>
            <a:endParaRPr lang="en-GB" sz="1600" b="0" dirty="0"/>
          </a:p>
          <a:p>
            <a:pPr marL="285750" indent="-285750" eaLnBrk="0" hangingPunct="0">
              <a:lnSpc>
                <a:spcPct val="13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600" b="0" dirty="0"/>
              <a:t>Architectural Styles and the Design of Network-based Software Architectures, </a:t>
            </a:r>
            <a:r>
              <a:rPr lang="pt-PT" sz="1600" b="0" dirty="0"/>
              <a:t>Roy Thomas Fielding, 2000, </a:t>
            </a:r>
            <a:r>
              <a:rPr lang="pt-PT" sz="1600" b="0" dirty="0">
                <a:hlinkClick r:id="rId4"/>
              </a:rPr>
              <a:t>http://www.ics.uci.edu/~fielding/pubs/dissertation/top.htm</a:t>
            </a:r>
            <a:endParaRPr lang="pt-PT" sz="1600" b="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Testar Web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com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Postman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(GET)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28A73E-8D3A-49FC-9A30-F7CD5A16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1524854"/>
            <a:ext cx="8338147" cy="4690208"/>
          </a:xfrm>
          <a:prstGeom prst="rect">
            <a:avLst/>
          </a:prstGeom>
        </p:spPr>
      </p:pic>
      <p:sp>
        <p:nvSpPr>
          <p:cNvPr id="5" name="Balão: Linha em Ângulo 4">
            <a:extLst>
              <a:ext uri="{FF2B5EF4-FFF2-40B4-BE49-F238E27FC236}">
                <a16:creationId xmlns:a16="http://schemas.microsoft.com/office/drawing/2014/main" id="{36C6BF29-3F00-497D-8A74-B64AD262368C}"/>
              </a:ext>
            </a:extLst>
          </p:cNvPr>
          <p:cNvSpPr/>
          <p:nvPr/>
        </p:nvSpPr>
        <p:spPr bwMode="auto">
          <a:xfrm>
            <a:off x="4232920" y="1628800"/>
            <a:ext cx="208823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7663"/>
              <a:gd name="adj6" fmla="val -2984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Definir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 URI</a:t>
            </a:r>
          </a:p>
        </p:txBody>
      </p:sp>
      <p:sp>
        <p:nvSpPr>
          <p:cNvPr id="8" name="Balão: Linha em Ângulo 7">
            <a:extLst>
              <a:ext uri="{FF2B5EF4-FFF2-40B4-BE49-F238E27FC236}">
                <a16:creationId xmlns:a16="http://schemas.microsoft.com/office/drawing/2014/main" id="{6A965AFB-626F-49D2-BB17-311B969B0308}"/>
              </a:ext>
            </a:extLst>
          </p:cNvPr>
          <p:cNvSpPr/>
          <p:nvPr/>
        </p:nvSpPr>
        <p:spPr bwMode="auto">
          <a:xfrm>
            <a:off x="2216696" y="4437112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3925"/>
              <a:gd name="adj6" fmla="val -258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Escolher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Método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36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Testar Web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com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Postman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1026" name="Picture 2" descr="Request and response illustration">
            <a:extLst>
              <a:ext uri="{FF2B5EF4-FFF2-40B4-BE49-F238E27FC236}">
                <a16:creationId xmlns:a16="http://schemas.microsoft.com/office/drawing/2014/main" id="{6FF93B5A-66AD-47A2-AC98-10613EA1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1660738"/>
            <a:ext cx="6963662" cy="473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43952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Testar Web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com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Postman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(GET)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28A73E-8D3A-49FC-9A30-F7CD5A16F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6" y="1524854"/>
            <a:ext cx="8338147" cy="4690208"/>
          </a:xfrm>
          <a:prstGeom prst="rect">
            <a:avLst/>
          </a:prstGeom>
        </p:spPr>
      </p:pic>
      <p:sp>
        <p:nvSpPr>
          <p:cNvPr id="5" name="Balão: Linha em Ângulo 4">
            <a:extLst>
              <a:ext uri="{FF2B5EF4-FFF2-40B4-BE49-F238E27FC236}">
                <a16:creationId xmlns:a16="http://schemas.microsoft.com/office/drawing/2014/main" id="{36C6BF29-3F00-497D-8A74-B64AD262368C}"/>
              </a:ext>
            </a:extLst>
          </p:cNvPr>
          <p:cNvSpPr/>
          <p:nvPr/>
        </p:nvSpPr>
        <p:spPr bwMode="auto">
          <a:xfrm>
            <a:off x="4232920" y="1628800"/>
            <a:ext cx="208823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7663"/>
              <a:gd name="adj6" fmla="val -2984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Definir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 URI</a:t>
            </a:r>
          </a:p>
        </p:txBody>
      </p:sp>
      <p:sp>
        <p:nvSpPr>
          <p:cNvPr id="8" name="Balão: Linha em Ângulo 7">
            <a:extLst>
              <a:ext uri="{FF2B5EF4-FFF2-40B4-BE49-F238E27FC236}">
                <a16:creationId xmlns:a16="http://schemas.microsoft.com/office/drawing/2014/main" id="{6A965AFB-626F-49D2-BB17-311B969B0308}"/>
              </a:ext>
            </a:extLst>
          </p:cNvPr>
          <p:cNvSpPr/>
          <p:nvPr/>
        </p:nvSpPr>
        <p:spPr bwMode="auto">
          <a:xfrm>
            <a:off x="2216696" y="4437112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3925"/>
              <a:gd name="adj6" fmla="val -258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Escolher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Método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605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71213FA-B660-4463-A040-B34D4D7F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4" y="1558132"/>
            <a:ext cx="8265368" cy="4649270"/>
          </a:xfrm>
          <a:prstGeom prst="rect">
            <a:avLst/>
          </a:prstGeom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820668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Testar Web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com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Postman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(GET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with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Parameters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Balão: Linha em Ângulo 4">
            <a:extLst>
              <a:ext uri="{FF2B5EF4-FFF2-40B4-BE49-F238E27FC236}">
                <a16:creationId xmlns:a16="http://schemas.microsoft.com/office/drawing/2014/main" id="{36C6BF29-3F00-497D-8A74-B64AD262368C}"/>
              </a:ext>
            </a:extLst>
          </p:cNvPr>
          <p:cNvSpPr/>
          <p:nvPr/>
        </p:nvSpPr>
        <p:spPr bwMode="auto">
          <a:xfrm>
            <a:off x="4382170" y="1578424"/>
            <a:ext cx="5112568" cy="432048"/>
          </a:xfrm>
          <a:prstGeom prst="borderCallout2">
            <a:avLst>
              <a:gd name="adj1" fmla="val 43256"/>
              <a:gd name="adj2" fmla="val -49"/>
              <a:gd name="adj3" fmla="val 43256"/>
              <a:gd name="adj4" fmla="val -5747"/>
              <a:gd name="adj5" fmla="val 294346"/>
              <a:gd name="adj6" fmla="val -602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Definir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 URI com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indicadores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parametros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Balão: Linha em Ângulo 7">
            <a:extLst>
              <a:ext uri="{FF2B5EF4-FFF2-40B4-BE49-F238E27FC236}">
                <a16:creationId xmlns:a16="http://schemas.microsoft.com/office/drawing/2014/main" id="{6A965AFB-626F-49D2-BB17-311B969B0308}"/>
              </a:ext>
            </a:extLst>
          </p:cNvPr>
          <p:cNvSpPr/>
          <p:nvPr/>
        </p:nvSpPr>
        <p:spPr bwMode="auto">
          <a:xfrm>
            <a:off x="1496616" y="5373216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2252"/>
              <a:gd name="adj6" fmla="val 1256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Escolher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Método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Balão: Linha em Ângulo 8">
            <a:extLst>
              <a:ext uri="{FF2B5EF4-FFF2-40B4-BE49-F238E27FC236}">
                <a16:creationId xmlns:a16="http://schemas.microsoft.com/office/drawing/2014/main" id="{B33EB541-1E3C-420D-B132-E9075778247E}"/>
              </a:ext>
            </a:extLst>
          </p:cNvPr>
          <p:cNvSpPr/>
          <p:nvPr/>
        </p:nvSpPr>
        <p:spPr bwMode="auto">
          <a:xfrm>
            <a:off x="4016896" y="3987624"/>
            <a:ext cx="374441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45"/>
              <a:gd name="adj6" fmla="val -471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Definir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valores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dos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parâmetros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7129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D60122-5F16-4CB2-A335-1F70FCC3F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2" y="1548852"/>
            <a:ext cx="8568952" cy="4820036"/>
          </a:xfrm>
          <a:prstGeom prst="rect">
            <a:avLst/>
          </a:prstGeom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61439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Testar Web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com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Postman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(POST)</a:t>
            </a:r>
            <a:endParaRPr lang="en-GB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Balão: Linha em Ângulo 4">
            <a:extLst>
              <a:ext uri="{FF2B5EF4-FFF2-40B4-BE49-F238E27FC236}">
                <a16:creationId xmlns:a16="http://schemas.microsoft.com/office/drawing/2014/main" id="{36C6BF29-3F00-497D-8A74-B64AD262368C}"/>
              </a:ext>
            </a:extLst>
          </p:cNvPr>
          <p:cNvSpPr/>
          <p:nvPr/>
        </p:nvSpPr>
        <p:spPr bwMode="auto">
          <a:xfrm>
            <a:off x="4232920" y="1628800"/>
            <a:ext cx="208823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7663"/>
              <a:gd name="adj6" fmla="val -2984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Definir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 URI</a:t>
            </a:r>
          </a:p>
        </p:txBody>
      </p:sp>
      <p:sp>
        <p:nvSpPr>
          <p:cNvPr id="8" name="Balão: Linha em Ângulo 7">
            <a:extLst>
              <a:ext uri="{FF2B5EF4-FFF2-40B4-BE49-F238E27FC236}">
                <a16:creationId xmlns:a16="http://schemas.microsoft.com/office/drawing/2014/main" id="{6A965AFB-626F-49D2-BB17-311B969B0308}"/>
              </a:ext>
            </a:extLst>
          </p:cNvPr>
          <p:cNvSpPr/>
          <p:nvPr/>
        </p:nvSpPr>
        <p:spPr bwMode="auto">
          <a:xfrm>
            <a:off x="1424608" y="4958109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5291"/>
              <a:gd name="adj6" fmla="val -184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Escolher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Método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Balão: Linha em Ângulo 9">
            <a:extLst>
              <a:ext uri="{FF2B5EF4-FFF2-40B4-BE49-F238E27FC236}">
                <a16:creationId xmlns:a16="http://schemas.microsoft.com/office/drawing/2014/main" id="{E3A05F9D-DBB3-403B-99F4-3B1A51C4B78A}"/>
              </a:ext>
            </a:extLst>
          </p:cNvPr>
          <p:cNvSpPr/>
          <p:nvPr/>
        </p:nvSpPr>
        <p:spPr bwMode="auto">
          <a:xfrm>
            <a:off x="4016896" y="3987624"/>
            <a:ext cx="2952328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324"/>
              <a:gd name="adj6" fmla="val -4632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Definir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objeto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GB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</a:t>
            </a:r>
            <a:r>
              <a:rPr kumimoji="0" 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40711479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Mais Referências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1066800" y="1922402"/>
            <a:ext cx="8534400" cy="3314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pt-PT" sz="1600" b="0" i="1" dirty="0"/>
              <a:t>REST</a:t>
            </a:r>
          </a:p>
          <a:p>
            <a:pPr marL="457200" indent="-457200" eaLnBrk="0" hangingPunct="0">
              <a:lnSpc>
                <a:spcPct val="150000"/>
              </a:lnSpc>
            </a:pPr>
            <a:r>
              <a:rPr lang="en-US" b="0" i="1" dirty="0"/>
              <a:t>		</a:t>
            </a:r>
            <a:r>
              <a:rPr lang="en-US" b="0" i="1" dirty="0">
                <a:hlinkClick r:id="rId3"/>
              </a:rPr>
              <a:t>http://rest.elkstein.org/2008/02/what-is-rest.html</a:t>
            </a:r>
            <a:endParaRPr lang="en-US" b="0" i="1" dirty="0"/>
          </a:p>
          <a:p>
            <a:pPr marL="457200" indent="-457200"/>
            <a:r>
              <a:rPr lang="pt-PT" sz="1600" b="0" i="1" dirty="0"/>
              <a:t>Outros</a:t>
            </a:r>
          </a:p>
          <a:p>
            <a:pPr marL="914400" lvl="1" indent="-457200"/>
            <a:r>
              <a:rPr lang="pt-PT" sz="1200" b="0" i="1" dirty="0">
                <a:hlinkClick r:id="rId4"/>
              </a:rPr>
              <a:t>http://www.codeproject.com/Tips/497123/How-to-make-REST-requests-with-Csharp</a:t>
            </a:r>
            <a:endParaRPr lang="pt-PT" sz="1200" b="0" i="1" dirty="0"/>
          </a:p>
          <a:p>
            <a:pPr marL="444500">
              <a:lnSpc>
                <a:spcPct val="150000"/>
              </a:lnSpc>
            </a:pPr>
            <a:r>
              <a:rPr lang="pt-PT" sz="1200" b="0" dirty="0">
                <a:hlinkClick r:id="rId5"/>
              </a:rPr>
              <a:t>http://www.ics.uci.edu/~fielding/pubs/dissertation/rest_arch_style.htm</a:t>
            </a:r>
            <a:endParaRPr lang="pt-PT" sz="1600" b="0" dirty="0"/>
          </a:p>
          <a:p>
            <a:pPr marL="444500">
              <a:lnSpc>
                <a:spcPct val="150000"/>
              </a:lnSpc>
            </a:pPr>
            <a:r>
              <a:rPr lang="en-US" sz="1200" b="0" dirty="0">
                <a:hlinkClick r:id="rId6"/>
              </a:rPr>
              <a:t>http://www.codeproject.com/Articles/201901/CREATE-RESTful-WCF-Service-API-Using-POST-Step-By</a:t>
            </a:r>
            <a:r>
              <a:rPr lang="en-US" sz="1200" b="0" dirty="0"/>
              <a:t> </a:t>
            </a:r>
          </a:p>
          <a:p>
            <a:pPr marL="444500">
              <a:lnSpc>
                <a:spcPct val="150000"/>
              </a:lnSpc>
            </a:pPr>
            <a:r>
              <a:rPr lang="en-US" sz="1200" b="0" dirty="0">
                <a:hlinkClick r:id="rId7"/>
              </a:rPr>
              <a:t>http://www.codeproject.com/Articles/105273/Create-RESTful-WCF-Service-API-Step-By-Step-Guide</a:t>
            </a:r>
            <a:endParaRPr lang="en-US" sz="1200" b="0" dirty="0"/>
          </a:p>
          <a:p>
            <a:pPr marL="444500">
              <a:lnSpc>
                <a:spcPct val="150000"/>
              </a:lnSpc>
            </a:pPr>
            <a:r>
              <a:rPr lang="en-US" sz="1200" b="0" dirty="0">
                <a:hlinkClick r:id="rId8"/>
              </a:rPr>
              <a:t>http://www.codeproject.com/Articles/21174/Everything-About-REST-Web-Services-What-and-How-Pa</a:t>
            </a:r>
            <a:endParaRPr lang="en-US" sz="1200" b="0" dirty="0"/>
          </a:p>
          <a:p>
            <a:pPr marL="457200" indent="-457200"/>
            <a:endParaRPr lang="pt-PT" sz="1600" b="0" dirty="0"/>
          </a:p>
          <a:p>
            <a:pPr marL="457200" indent="-457200"/>
            <a:r>
              <a:rPr lang="pt-PT" sz="1600" b="0" dirty="0"/>
              <a:t>Artigo : “A web </a:t>
            </a:r>
            <a:r>
              <a:rPr lang="pt-PT" sz="1600" b="0" dirty="0" err="1"/>
              <a:t>services</a:t>
            </a:r>
            <a:r>
              <a:rPr lang="pt-PT" sz="1600" b="0" dirty="0"/>
              <a:t> </a:t>
            </a:r>
            <a:r>
              <a:rPr lang="pt-PT" sz="1600" b="0" dirty="0" err="1"/>
              <a:t>primer</a:t>
            </a:r>
            <a:r>
              <a:rPr lang="pt-PT" sz="1600" b="0" dirty="0"/>
              <a:t>”</a:t>
            </a:r>
          </a:p>
          <a:p>
            <a:pPr marL="457200" indent="-457200">
              <a:lnSpc>
                <a:spcPct val="170000"/>
              </a:lnSpc>
            </a:pPr>
            <a:r>
              <a:rPr lang="en-GB" b="0" dirty="0"/>
              <a:t>	</a:t>
            </a:r>
            <a:r>
              <a:rPr lang="en-GB" b="0" dirty="0">
                <a:hlinkClick r:id="rId9"/>
              </a:rPr>
              <a:t>http://webservices.xml.com/pub/a/ws/2001/04/04/webservices/index.html</a:t>
            </a:r>
            <a:endParaRPr lang="en-GB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66800" y="1143000"/>
            <a:ext cx="647700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PT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Mais Referências</a:t>
            </a:r>
            <a:endParaRPr lang="en-GB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1066800" y="1922402"/>
            <a:ext cx="8534400" cy="530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pt-PT" sz="1600" b="0" i="1" dirty="0"/>
              <a:t>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Microsoft Windows Azure Development Cookbook, Neil Mackenzie, 2011 </a:t>
            </a:r>
            <a:r>
              <a:rPr lang="en-US" sz="1600" b="0" dirty="0" err="1"/>
              <a:t>Packt</a:t>
            </a:r>
            <a:r>
              <a:rPr lang="en-US" sz="1600" b="0" dirty="0"/>
              <a:t> Publishing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Windows Azure Documentation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b="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http://azure.microsoft.com/en-us/documentation/</a:t>
            </a:r>
            <a:endParaRPr lang="en-US" b="0" i="1" dirty="0"/>
          </a:p>
          <a:p>
            <a:pPr marL="457200" indent="-457200" eaLnBrk="0" hangingPunct="0">
              <a:lnSpc>
                <a:spcPct val="150000"/>
              </a:lnSpc>
            </a:pPr>
            <a:endParaRPr lang="en-US" b="0" i="1" dirty="0"/>
          </a:p>
          <a:p>
            <a:pPr marL="457200" indent="-457200" eaLnBrk="0" hangingPunct="0">
              <a:lnSpc>
                <a:spcPct val="150000"/>
              </a:lnSpc>
            </a:pPr>
            <a:r>
              <a:rPr lang="en-US" b="0" i="1" dirty="0"/>
              <a:t>REST e SOAP</a:t>
            </a:r>
          </a:p>
          <a:p>
            <a:pPr marL="1371600" lvl="2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hlinkClick r:id="rId4"/>
              </a:rPr>
              <a:t>https://debugmode.net/2011/12/22/how-to-enable-rest-and-soap-both-on-the-same-wcf-service/</a:t>
            </a:r>
            <a:endParaRPr lang="en-US" b="0" i="1" dirty="0"/>
          </a:p>
          <a:p>
            <a:pPr marL="1371600" lvl="2" indent="-4572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1" dirty="0">
                <a:hlinkClick r:id="rId5"/>
              </a:rPr>
              <a:t>http://www.dotnetcurry.com/wcf/728/expose-wcf-service-soap-rest</a:t>
            </a:r>
            <a:endParaRPr lang="en-US" b="0" i="1" dirty="0"/>
          </a:p>
          <a:p>
            <a:pPr lvl="2" eaLnBrk="0" hangingPunct="0">
              <a:lnSpc>
                <a:spcPct val="150000"/>
              </a:lnSpc>
            </a:pPr>
            <a:endParaRPr lang="en-US" b="0" i="1" dirty="0"/>
          </a:p>
          <a:p>
            <a:pPr marL="457200" indent="-457200" eaLnBrk="0" hangingPunct="0">
              <a:lnSpc>
                <a:spcPct val="150000"/>
              </a:lnSpc>
            </a:pPr>
            <a:endParaRPr lang="en-US" b="0" i="1" dirty="0"/>
          </a:p>
          <a:p>
            <a:pPr marL="457200" indent="-457200" eaLnBrk="0" hangingPunct="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98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cuments"/>
          <p:cNvSpPr>
            <a:spLocks noEditPoints="1" noChangeArrowheads="1"/>
          </p:cNvSpPr>
          <p:nvPr/>
        </p:nvSpPr>
        <p:spPr bwMode="auto">
          <a:xfrm>
            <a:off x="2076445" y="2388840"/>
            <a:ext cx="695345" cy="1189553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545783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</a:t>
            </a:r>
            <a:r>
              <a:rPr lang="pt-PT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– Web Architecture</a:t>
            </a:r>
            <a:endParaRPr lang="en-GB" sz="2800" b="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4456776" y="1821091"/>
            <a:ext cx="361944" cy="72019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2238356" y="2669064"/>
            <a:ext cx="216053" cy="280224"/>
            <a:chOff x="2304" y="1584"/>
            <a:chExt cx="1740" cy="1554"/>
          </a:xfrm>
        </p:grpSpPr>
        <p:sp>
          <p:nvSpPr>
            <p:cNvPr id="1028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29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0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1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125586" y="1559481"/>
            <a:ext cx="16113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i="1" dirty="0"/>
              <a:t>Roy Thomas Fielding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64991" y="1497417"/>
            <a:ext cx="426270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i="1" dirty="0"/>
              <a:t>Recurso na Web identificado por um ID de recurdo (</a:t>
            </a:r>
            <a:r>
              <a:rPr lang="pt-PT" sz="1100" i="1" dirty="0"/>
              <a:t>resource ID</a:t>
            </a:r>
            <a:r>
              <a:rPr lang="pt-PT" sz="1100" b="0" i="1" dirty="0"/>
              <a:t>)</a:t>
            </a:r>
          </a:p>
          <a:p>
            <a:r>
              <a:rPr lang="pt-PT" sz="1100" b="0" dirty="0">
                <a:hlinkClick r:id="rId3"/>
              </a:rPr>
              <a:t>http://www.ipca.pt</a:t>
            </a:r>
            <a:endParaRPr lang="pt-PT" sz="1100" b="0" dirty="0"/>
          </a:p>
          <a:p>
            <a:r>
              <a:rPr lang="pt-PT" sz="1100" dirty="0"/>
              <a:t>URI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1034" y="5013503"/>
            <a:ext cx="5214974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PT" sz="1100" i="1" dirty="0"/>
              <a:t>Web Architecture: </a:t>
            </a:r>
            <a:r>
              <a:rPr lang="pt-PT" sz="1100" b="0" i="1" dirty="0"/>
              <a:t>abstracção de um sistema distribuído</a:t>
            </a:r>
          </a:p>
          <a:p>
            <a:endParaRPr lang="pt-PT" sz="1100" b="0" i="1" dirty="0"/>
          </a:p>
          <a:p>
            <a:r>
              <a:rPr lang="pt-PT" sz="1100" i="1" dirty="0"/>
              <a:t>Elementos</a:t>
            </a:r>
            <a:r>
              <a:rPr lang="pt-PT" sz="1100" b="0" i="1" dirty="0"/>
              <a:t>: Componentes, Ligações, Dados</a:t>
            </a:r>
          </a:p>
          <a:p>
            <a:endParaRPr lang="pt-PT" sz="1100" b="0" i="1" dirty="0"/>
          </a:p>
          <a:p>
            <a:r>
              <a:rPr lang="pt-PT" sz="1100" i="1" dirty="0"/>
              <a:t>Componente</a:t>
            </a:r>
            <a:r>
              <a:rPr lang="pt-PT" sz="1100" b="0" i="1" dirty="0"/>
              <a:t>: abstracção de uma unidade funcional do sistema</a:t>
            </a:r>
          </a:p>
          <a:p>
            <a:r>
              <a:rPr lang="pt-PT" sz="1100" i="1" dirty="0"/>
              <a:t>Ligação</a:t>
            </a:r>
            <a:r>
              <a:rPr lang="pt-PT" sz="1100" b="0" i="1" dirty="0"/>
              <a:t> (connector): abstração  do que medeia a interacção entre componentes</a:t>
            </a:r>
          </a:p>
          <a:p>
            <a:r>
              <a:rPr lang="pt-PT" sz="1100" i="1" dirty="0"/>
              <a:t>Dados</a:t>
            </a:r>
            <a:r>
              <a:rPr lang="pt-PT" sz="1100" b="0" i="1" dirty="0"/>
              <a:t>: abstração de  informação que flui entre componentes</a:t>
            </a:r>
          </a:p>
        </p:txBody>
      </p:sp>
      <p:sp>
        <p:nvSpPr>
          <p:cNvPr id="21" name="Documents"/>
          <p:cNvSpPr>
            <a:spLocks noEditPoints="1" noChangeArrowheads="1"/>
          </p:cNvSpPr>
          <p:nvPr/>
        </p:nvSpPr>
        <p:spPr bwMode="auto">
          <a:xfrm>
            <a:off x="7667644" y="2669064"/>
            <a:ext cx="364457" cy="66137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8091584" y="3075047"/>
            <a:ext cx="271405" cy="308033"/>
            <a:chOff x="2304" y="1584"/>
            <a:chExt cx="1740" cy="1554"/>
          </a:xfrm>
        </p:grpSpPr>
        <p:sp>
          <p:nvSpPr>
            <p:cNvPr id="23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4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5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26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33" name="Documents"/>
          <p:cNvSpPr>
            <a:spLocks noEditPoints="1" noChangeArrowheads="1"/>
          </p:cNvSpPr>
          <p:nvPr/>
        </p:nvSpPr>
        <p:spPr bwMode="auto">
          <a:xfrm>
            <a:off x="6972299" y="4802171"/>
            <a:ext cx="338155" cy="588359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7823350" y="4003835"/>
            <a:ext cx="246407" cy="391458"/>
            <a:chOff x="2304" y="1584"/>
            <a:chExt cx="1740" cy="1554"/>
          </a:xfrm>
        </p:grpSpPr>
        <p:sp>
          <p:nvSpPr>
            <p:cNvPr id="35" name="Film"/>
            <p:cNvSpPr>
              <a:spLocks noEditPoints="1" noChangeArrowheads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4960 w 21600"/>
                <a:gd name="T17" fmla="*/ 8129 h 21600"/>
                <a:gd name="T18" fmla="*/ 17079 w 21600"/>
                <a:gd name="T19" fmla="*/ 134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  <a:path w="21600" h="21600" extrusionOk="0">
                  <a:moveTo>
                    <a:pt x="3014" y="21600"/>
                  </a:moveTo>
                  <a:lnTo>
                    <a:pt x="301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3014" y="21600"/>
                  </a:lnTo>
                  <a:close/>
                </a:path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8586" y="0"/>
                  </a:lnTo>
                  <a:lnTo>
                    <a:pt x="18586" y="21600"/>
                  </a:lnTo>
                  <a:lnTo>
                    <a:pt x="21600" y="21600"/>
                  </a:lnTo>
                  <a:close/>
                </a:path>
                <a:path w="21600" h="21600" extrusionOk="0">
                  <a:moveTo>
                    <a:pt x="6028" y="6574"/>
                  </a:moveTo>
                  <a:lnTo>
                    <a:pt x="15572" y="6574"/>
                  </a:lnTo>
                  <a:lnTo>
                    <a:pt x="16074" y="6574"/>
                  </a:lnTo>
                  <a:lnTo>
                    <a:pt x="16326" y="6457"/>
                  </a:lnTo>
                  <a:lnTo>
                    <a:pt x="16577" y="6339"/>
                  </a:lnTo>
                  <a:lnTo>
                    <a:pt x="16828" y="6222"/>
                  </a:lnTo>
                  <a:lnTo>
                    <a:pt x="17079" y="6222"/>
                  </a:lnTo>
                  <a:lnTo>
                    <a:pt x="17330" y="5987"/>
                  </a:lnTo>
                  <a:lnTo>
                    <a:pt x="17330" y="5870"/>
                  </a:lnTo>
                  <a:lnTo>
                    <a:pt x="17581" y="5635"/>
                  </a:lnTo>
                  <a:lnTo>
                    <a:pt x="17581" y="1526"/>
                  </a:lnTo>
                  <a:lnTo>
                    <a:pt x="17330" y="1291"/>
                  </a:lnTo>
                  <a:lnTo>
                    <a:pt x="17330" y="1174"/>
                  </a:lnTo>
                  <a:lnTo>
                    <a:pt x="17079" y="1057"/>
                  </a:lnTo>
                  <a:lnTo>
                    <a:pt x="16828" y="939"/>
                  </a:lnTo>
                  <a:lnTo>
                    <a:pt x="16577" y="822"/>
                  </a:lnTo>
                  <a:lnTo>
                    <a:pt x="16326" y="704"/>
                  </a:lnTo>
                  <a:lnTo>
                    <a:pt x="16074" y="704"/>
                  </a:lnTo>
                  <a:lnTo>
                    <a:pt x="15572" y="587"/>
                  </a:lnTo>
                  <a:lnTo>
                    <a:pt x="6028" y="587"/>
                  </a:lnTo>
                  <a:lnTo>
                    <a:pt x="5526" y="704"/>
                  </a:lnTo>
                  <a:lnTo>
                    <a:pt x="5274" y="704"/>
                  </a:lnTo>
                  <a:lnTo>
                    <a:pt x="5023" y="822"/>
                  </a:lnTo>
                  <a:lnTo>
                    <a:pt x="4772" y="939"/>
                  </a:lnTo>
                  <a:lnTo>
                    <a:pt x="4521" y="1057"/>
                  </a:lnTo>
                  <a:lnTo>
                    <a:pt x="4270" y="1174"/>
                  </a:lnTo>
                  <a:lnTo>
                    <a:pt x="4270" y="1291"/>
                  </a:lnTo>
                  <a:lnTo>
                    <a:pt x="4019" y="1526"/>
                  </a:lnTo>
                  <a:lnTo>
                    <a:pt x="4019" y="5635"/>
                  </a:lnTo>
                  <a:lnTo>
                    <a:pt x="4270" y="5870"/>
                  </a:lnTo>
                  <a:lnTo>
                    <a:pt x="4270" y="5987"/>
                  </a:lnTo>
                  <a:lnTo>
                    <a:pt x="4521" y="6222"/>
                  </a:lnTo>
                  <a:lnTo>
                    <a:pt x="4772" y="6222"/>
                  </a:lnTo>
                  <a:lnTo>
                    <a:pt x="5023" y="6339"/>
                  </a:lnTo>
                  <a:lnTo>
                    <a:pt x="5274" y="6457"/>
                  </a:lnTo>
                  <a:lnTo>
                    <a:pt x="5526" y="6574"/>
                  </a:lnTo>
                  <a:lnTo>
                    <a:pt x="6028" y="6574"/>
                  </a:lnTo>
                  <a:close/>
                </a:path>
                <a:path w="21600" h="21600" extrusionOk="0">
                  <a:moveTo>
                    <a:pt x="6028" y="13617"/>
                  </a:moveTo>
                  <a:lnTo>
                    <a:pt x="15572" y="13617"/>
                  </a:lnTo>
                  <a:lnTo>
                    <a:pt x="16074" y="13617"/>
                  </a:lnTo>
                  <a:lnTo>
                    <a:pt x="16326" y="13617"/>
                  </a:lnTo>
                  <a:lnTo>
                    <a:pt x="16577" y="13500"/>
                  </a:lnTo>
                  <a:lnTo>
                    <a:pt x="16828" y="13383"/>
                  </a:lnTo>
                  <a:lnTo>
                    <a:pt x="17079" y="13265"/>
                  </a:lnTo>
                  <a:lnTo>
                    <a:pt x="17330" y="13148"/>
                  </a:lnTo>
                  <a:lnTo>
                    <a:pt x="17330" y="12913"/>
                  </a:lnTo>
                  <a:lnTo>
                    <a:pt x="17581" y="12796"/>
                  </a:lnTo>
                  <a:lnTo>
                    <a:pt x="17581" y="8687"/>
                  </a:lnTo>
                  <a:lnTo>
                    <a:pt x="17330" y="8452"/>
                  </a:lnTo>
                  <a:lnTo>
                    <a:pt x="17330" y="8335"/>
                  </a:lnTo>
                  <a:lnTo>
                    <a:pt x="17079" y="8217"/>
                  </a:lnTo>
                  <a:lnTo>
                    <a:pt x="16828" y="7983"/>
                  </a:lnTo>
                  <a:lnTo>
                    <a:pt x="16577" y="7983"/>
                  </a:lnTo>
                  <a:lnTo>
                    <a:pt x="16326" y="7865"/>
                  </a:lnTo>
                  <a:lnTo>
                    <a:pt x="16074" y="7865"/>
                  </a:lnTo>
                  <a:lnTo>
                    <a:pt x="15572" y="7748"/>
                  </a:lnTo>
                  <a:lnTo>
                    <a:pt x="6028" y="7748"/>
                  </a:lnTo>
                  <a:lnTo>
                    <a:pt x="5526" y="7865"/>
                  </a:lnTo>
                  <a:lnTo>
                    <a:pt x="5274" y="7865"/>
                  </a:lnTo>
                  <a:lnTo>
                    <a:pt x="5023" y="7983"/>
                  </a:lnTo>
                  <a:lnTo>
                    <a:pt x="4772" y="7983"/>
                  </a:lnTo>
                  <a:lnTo>
                    <a:pt x="4521" y="8217"/>
                  </a:lnTo>
                  <a:lnTo>
                    <a:pt x="4270" y="8335"/>
                  </a:lnTo>
                  <a:lnTo>
                    <a:pt x="4270" y="8452"/>
                  </a:lnTo>
                  <a:lnTo>
                    <a:pt x="4019" y="8687"/>
                  </a:lnTo>
                  <a:lnTo>
                    <a:pt x="4019" y="12796"/>
                  </a:lnTo>
                  <a:lnTo>
                    <a:pt x="4270" y="12913"/>
                  </a:lnTo>
                  <a:lnTo>
                    <a:pt x="4270" y="13148"/>
                  </a:lnTo>
                  <a:lnTo>
                    <a:pt x="4521" y="13265"/>
                  </a:lnTo>
                  <a:lnTo>
                    <a:pt x="4772" y="13383"/>
                  </a:lnTo>
                  <a:lnTo>
                    <a:pt x="5023" y="13500"/>
                  </a:lnTo>
                  <a:lnTo>
                    <a:pt x="5274" y="13617"/>
                  </a:lnTo>
                  <a:lnTo>
                    <a:pt x="5526" y="13617"/>
                  </a:lnTo>
                  <a:lnTo>
                    <a:pt x="6028" y="13617"/>
                  </a:lnTo>
                  <a:close/>
                </a:path>
                <a:path w="21600" h="21600" extrusionOk="0">
                  <a:moveTo>
                    <a:pt x="6028" y="20778"/>
                  </a:moveTo>
                  <a:lnTo>
                    <a:pt x="15572" y="20778"/>
                  </a:lnTo>
                  <a:lnTo>
                    <a:pt x="16074" y="20778"/>
                  </a:lnTo>
                  <a:lnTo>
                    <a:pt x="16326" y="20661"/>
                  </a:lnTo>
                  <a:lnTo>
                    <a:pt x="16577" y="20661"/>
                  </a:lnTo>
                  <a:lnTo>
                    <a:pt x="16828" y="20543"/>
                  </a:lnTo>
                  <a:lnTo>
                    <a:pt x="17079" y="20426"/>
                  </a:lnTo>
                  <a:lnTo>
                    <a:pt x="17330" y="20309"/>
                  </a:lnTo>
                  <a:lnTo>
                    <a:pt x="17330" y="20074"/>
                  </a:lnTo>
                  <a:lnTo>
                    <a:pt x="17581" y="19957"/>
                  </a:lnTo>
                  <a:lnTo>
                    <a:pt x="17581" y="15730"/>
                  </a:lnTo>
                  <a:lnTo>
                    <a:pt x="17330" y="15613"/>
                  </a:lnTo>
                  <a:lnTo>
                    <a:pt x="17330" y="15378"/>
                  </a:lnTo>
                  <a:lnTo>
                    <a:pt x="17079" y="15378"/>
                  </a:lnTo>
                  <a:lnTo>
                    <a:pt x="16828" y="15143"/>
                  </a:lnTo>
                  <a:lnTo>
                    <a:pt x="16577" y="15026"/>
                  </a:lnTo>
                  <a:lnTo>
                    <a:pt x="16326" y="15026"/>
                  </a:lnTo>
                  <a:lnTo>
                    <a:pt x="16074" y="15026"/>
                  </a:lnTo>
                  <a:lnTo>
                    <a:pt x="15572" y="14909"/>
                  </a:lnTo>
                  <a:lnTo>
                    <a:pt x="6028" y="14909"/>
                  </a:lnTo>
                  <a:lnTo>
                    <a:pt x="5526" y="15026"/>
                  </a:lnTo>
                  <a:lnTo>
                    <a:pt x="5274" y="15026"/>
                  </a:lnTo>
                  <a:lnTo>
                    <a:pt x="5023" y="15026"/>
                  </a:lnTo>
                  <a:lnTo>
                    <a:pt x="4772" y="15143"/>
                  </a:lnTo>
                  <a:lnTo>
                    <a:pt x="4521" y="15378"/>
                  </a:lnTo>
                  <a:lnTo>
                    <a:pt x="4270" y="15378"/>
                  </a:lnTo>
                  <a:lnTo>
                    <a:pt x="4270" y="15613"/>
                  </a:lnTo>
                  <a:lnTo>
                    <a:pt x="4019" y="15730"/>
                  </a:lnTo>
                  <a:lnTo>
                    <a:pt x="4019" y="19957"/>
                  </a:lnTo>
                  <a:lnTo>
                    <a:pt x="4270" y="20074"/>
                  </a:lnTo>
                  <a:lnTo>
                    <a:pt x="4270" y="20309"/>
                  </a:lnTo>
                  <a:lnTo>
                    <a:pt x="4521" y="20426"/>
                  </a:lnTo>
                  <a:lnTo>
                    <a:pt x="4772" y="20543"/>
                  </a:lnTo>
                  <a:lnTo>
                    <a:pt x="5023" y="20661"/>
                  </a:lnTo>
                  <a:lnTo>
                    <a:pt x="5274" y="20661"/>
                  </a:lnTo>
                  <a:lnTo>
                    <a:pt x="5526" y="20778"/>
                  </a:lnTo>
                  <a:lnTo>
                    <a:pt x="6028" y="20778"/>
                  </a:lnTo>
                  <a:close/>
                </a:path>
                <a:path w="21600" h="21600" extrusionOk="0">
                  <a:moveTo>
                    <a:pt x="753" y="1291"/>
                  </a:moveTo>
                  <a:lnTo>
                    <a:pt x="2260" y="1291"/>
                  </a:lnTo>
                  <a:lnTo>
                    <a:pt x="2260" y="235"/>
                  </a:lnTo>
                  <a:lnTo>
                    <a:pt x="753" y="235"/>
                  </a:lnTo>
                  <a:lnTo>
                    <a:pt x="753" y="1291"/>
                  </a:lnTo>
                  <a:close/>
                </a:path>
                <a:path w="21600" h="21600" extrusionOk="0">
                  <a:moveTo>
                    <a:pt x="753" y="2700"/>
                  </a:moveTo>
                  <a:lnTo>
                    <a:pt x="2260" y="2700"/>
                  </a:lnTo>
                  <a:lnTo>
                    <a:pt x="2260" y="1643"/>
                  </a:lnTo>
                  <a:lnTo>
                    <a:pt x="753" y="1643"/>
                  </a:lnTo>
                  <a:lnTo>
                    <a:pt x="753" y="2700"/>
                  </a:lnTo>
                  <a:close/>
                </a:path>
                <a:path w="21600" h="21600" extrusionOk="0">
                  <a:moveTo>
                    <a:pt x="753" y="4109"/>
                  </a:moveTo>
                  <a:lnTo>
                    <a:pt x="2260" y="4109"/>
                  </a:lnTo>
                  <a:lnTo>
                    <a:pt x="2260" y="3052"/>
                  </a:lnTo>
                  <a:lnTo>
                    <a:pt x="753" y="3052"/>
                  </a:lnTo>
                  <a:lnTo>
                    <a:pt x="753" y="4109"/>
                  </a:lnTo>
                  <a:close/>
                </a:path>
                <a:path w="21600" h="21600" extrusionOk="0">
                  <a:moveTo>
                    <a:pt x="753" y="5517"/>
                  </a:moveTo>
                  <a:lnTo>
                    <a:pt x="2260" y="5517"/>
                  </a:lnTo>
                  <a:lnTo>
                    <a:pt x="2260" y="4461"/>
                  </a:lnTo>
                  <a:lnTo>
                    <a:pt x="753" y="4461"/>
                  </a:lnTo>
                  <a:lnTo>
                    <a:pt x="753" y="5517"/>
                  </a:lnTo>
                  <a:close/>
                </a:path>
                <a:path w="21600" h="21600" extrusionOk="0">
                  <a:moveTo>
                    <a:pt x="753" y="6926"/>
                  </a:moveTo>
                  <a:lnTo>
                    <a:pt x="2260" y="6926"/>
                  </a:lnTo>
                  <a:lnTo>
                    <a:pt x="2260" y="5870"/>
                  </a:lnTo>
                  <a:lnTo>
                    <a:pt x="753" y="5870"/>
                  </a:lnTo>
                  <a:lnTo>
                    <a:pt x="753" y="6926"/>
                  </a:lnTo>
                  <a:close/>
                </a:path>
                <a:path w="21600" h="21600" extrusionOk="0">
                  <a:moveTo>
                    <a:pt x="753" y="8335"/>
                  </a:moveTo>
                  <a:lnTo>
                    <a:pt x="2260" y="8335"/>
                  </a:lnTo>
                  <a:lnTo>
                    <a:pt x="2260" y="7278"/>
                  </a:lnTo>
                  <a:lnTo>
                    <a:pt x="753" y="7278"/>
                  </a:lnTo>
                  <a:lnTo>
                    <a:pt x="753" y="8335"/>
                  </a:lnTo>
                  <a:close/>
                </a:path>
                <a:path w="21600" h="21600" extrusionOk="0">
                  <a:moveTo>
                    <a:pt x="753" y="9743"/>
                  </a:moveTo>
                  <a:lnTo>
                    <a:pt x="2260" y="9743"/>
                  </a:lnTo>
                  <a:lnTo>
                    <a:pt x="2260" y="8687"/>
                  </a:lnTo>
                  <a:lnTo>
                    <a:pt x="753" y="8687"/>
                  </a:lnTo>
                  <a:lnTo>
                    <a:pt x="753" y="9743"/>
                  </a:lnTo>
                  <a:close/>
                </a:path>
                <a:path w="21600" h="21600" extrusionOk="0">
                  <a:moveTo>
                    <a:pt x="753" y="11152"/>
                  </a:moveTo>
                  <a:lnTo>
                    <a:pt x="2260" y="11152"/>
                  </a:lnTo>
                  <a:lnTo>
                    <a:pt x="2260" y="10096"/>
                  </a:lnTo>
                  <a:lnTo>
                    <a:pt x="753" y="10096"/>
                  </a:lnTo>
                  <a:lnTo>
                    <a:pt x="753" y="11152"/>
                  </a:lnTo>
                  <a:close/>
                </a:path>
                <a:path w="21600" h="21600" extrusionOk="0">
                  <a:moveTo>
                    <a:pt x="753" y="12561"/>
                  </a:moveTo>
                  <a:lnTo>
                    <a:pt x="2260" y="12561"/>
                  </a:lnTo>
                  <a:lnTo>
                    <a:pt x="2260" y="11504"/>
                  </a:lnTo>
                  <a:lnTo>
                    <a:pt x="753" y="11504"/>
                  </a:lnTo>
                  <a:lnTo>
                    <a:pt x="753" y="12561"/>
                  </a:lnTo>
                  <a:close/>
                </a:path>
                <a:path w="21600" h="21600" extrusionOk="0">
                  <a:moveTo>
                    <a:pt x="753" y="13970"/>
                  </a:moveTo>
                  <a:lnTo>
                    <a:pt x="2260" y="13970"/>
                  </a:lnTo>
                  <a:lnTo>
                    <a:pt x="2260" y="12913"/>
                  </a:lnTo>
                  <a:lnTo>
                    <a:pt x="753" y="12913"/>
                  </a:lnTo>
                  <a:lnTo>
                    <a:pt x="753" y="13970"/>
                  </a:lnTo>
                  <a:close/>
                </a:path>
                <a:path w="21600" h="21600" extrusionOk="0">
                  <a:moveTo>
                    <a:pt x="753" y="15378"/>
                  </a:moveTo>
                  <a:lnTo>
                    <a:pt x="2260" y="15378"/>
                  </a:lnTo>
                  <a:lnTo>
                    <a:pt x="2260" y="14322"/>
                  </a:lnTo>
                  <a:lnTo>
                    <a:pt x="753" y="14322"/>
                  </a:lnTo>
                  <a:lnTo>
                    <a:pt x="753" y="15378"/>
                  </a:lnTo>
                  <a:close/>
                </a:path>
                <a:path w="21600" h="21600" extrusionOk="0">
                  <a:moveTo>
                    <a:pt x="753" y="16787"/>
                  </a:moveTo>
                  <a:lnTo>
                    <a:pt x="2260" y="16787"/>
                  </a:lnTo>
                  <a:lnTo>
                    <a:pt x="2260" y="15730"/>
                  </a:lnTo>
                  <a:lnTo>
                    <a:pt x="753" y="15730"/>
                  </a:lnTo>
                  <a:lnTo>
                    <a:pt x="753" y="16787"/>
                  </a:lnTo>
                  <a:close/>
                </a:path>
                <a:path w="21600" h="21600" extrusionOk="0">
                  <a:moveTo>
                    <a:pt x="753" y="18196"/>
                  </a:moveTo>
                  <a:lnTo>
                    <a:pt x="2260" y="18196"/>
                  </a:lnTo>
                  <a:lnTo>
                    <a:pt x="2260" y="17139"/>
                  </a:lnTo>
                  <a:lnTo>
                    <a:pt x="753" y="17139"/>
                  </a:lnTo>
                  <a:lnTo>
                    <a:pt x="753" y="18196"/>
                  </a:lnTo>
                  <a:close/>
                </a:path>
                <a:path w="21600" h="21600" extrusionOk="0">
                  <a:moveTo>
                    <a:pt x="753" y="19604"/>
                  </a:moveTo>
                  <a:lnTo>
                    <a:pt x="2260" y="19604"/>
                  </a:lnTo>
                  <a:lnTo>
                    <a:pt x="2260" y="18548"/>
                  </a:lnTo>
                  <a:lnTo>
                    <a:pt x="753" y="18548"/>
                  </a:lnTo>
                  <a:lnTo>
                    <a:pt x="753" y="19604"/>
                  </a:lnTo>
                  <a:close/>
                </a:path>
                <a:path w="21600" h="21600" extrusionOk="0">
                  <a:moveTo>
                    <a:pt x="753" y="21013"/>
                  </a:moveTo>
                  <a:lnTo>
                    <a:pt x="2260" y="21013"/>
                  </a:lnTo>
                  <a:lnTo>
                    <a:pt x="2260" y="19957"/>
                  </a:lnTo>
                  <a:lnTo>
                    <a:pt x="753" y="19957"/>
                  </a:lnTo>
                  <a:lnTo>
                    <a:pt x="753" y="21013"/>
                  </a:lnTo>
                  <a:close/>
                </a:path>
                <a:path w="21600" h="21600" extrusionOk="0">
                  <a:moveTo>
                    <a:pt x="19340" y="1409"/>
                  </a:moveTo>
                  <a:lnTo>
                    <a:pt x="20595" y="1409"/>
                  </a:lnTo>
                  <a:lnTo>
                    <a:pt x="20595" y="352"/>
                  </a:lnTo>
                  <a:lnTo>
                    <a:pt x="19340" y="352"/>
                  </a:lnTo>
                  <a:lnTo>
                    <a:pt x="19340" y="1409"/>
                  </a:lnTo>
                  <a:close/>
                </a:path>
                <a:path w="21600" h="21600" extrusionOk="0">
                  <a:moveTo>
                    <a:pt x="19340" y="2700"/>
                  </a:moveTo>
                  <a:lnTo>
                    <a:pt x="20595" y="2700"/>
                  </a:lnTo>
                  <a:lnTo>
                    <a:pt x="20595" y="1643"/>
                  </a:lnTo>
                  <a:lnTo>
                    <a:pt x="19340" y="1643"/>
                  </a:lnTo>
                  <a:lnTo>
                    <a:pt x="19340" y="2700"/>
                  </a:lnTo>
                  <a:close/>
                </a:path>
                <a:path w="21600" h="21600" extrusionOk="0">
                  <a:moveTo>
                    <a:pt x="19340" y="4109"/>
                  </a:moveTo>
                  <a:lnTo>
                    <a:pt x="20595" y="4109"/>
                  </a:lnTo>
                  <a:lnTo>
                    <a:pt x="20595" y="3052"/>
                  </a:lnTo>
                  <a:lnTo>
                    <a:pt x="19340" y="3052"/>
                  </a:lnTo>
                  <a:lnTo>
                    <a:pt x="19340" y="4109"/>
                  </a:lnTo>
                  <a:close/>
                </a:path>
                <a:path w="21600" h="21600" extrusionOk="0">
                  <a:moveTo>
                    <a:pt x="19340" y="5517"/>
                  </a:moveTo>
                  <a:lnTo>
                    <a:pt x="20595" y="5517"/>
                  </a:lnTo>
                  <a:lnTo>
                    <a:pt x="20595" y="4461"/>
                  </a:lnTo>
                  <a:lnTo>
                    <a:pt x="19340" y="4461"/>
                  </a:lnTo>
                  <a:lnTo>
                    <a:pt x="19340" y="5517"/>
                  </a:lnTo>
                  <a:close/>
                </a:path>
                <a:path w="21600" h="21600" extrusionOk="0">
                  <a:moveTo>
                    <a:pt x="19340" y="6926"/>
                  </a:moveTo>
                  <a:lnTo>
                    <a:pt x="20595" y="6926"/>
                  </a:lnTo>
                  <a:lnTo>
                    <a:pt x="20595" y="5870"/>
                  </a:lnTo>
                  <a:lnTo>
                    <a:pt x="19340" y="5870"/>
                  </a:lnTo>
                  <a:lnTo>
                    <a:pt x="19340" y="6926"/>
                  </a:lnTo>
                  <a:close/>
                </a:path>
                <a:path w="21600" h="21600" extrusionOk="0">
                  <a:moveTo>
                    <a:pt x="19340" y="8335"/>
                  </a:moveTo>
                  <a:lnTo>
                    <a:pt x="20595" y="8335"/>
                  </a:lnTo>
                  <a:lnTo>
                    <a:pt x="20595" y="7278"/>
                  </a:lnTo>
                  <a:lnTo>
                    <a:pt x="19340" y="7278"/>
                  </a:lnTo>
                  <a:lnTo>
                    <a:pt x="19340" y="8335"/>
                  </a:lnTo>
                  <a:close/>
                </a:path>
                <a:path w="21600" h="21600" extrusionOk="0">
                  <a:moveTo>
                    <a:pt x="19340" y="9743"/>
                  </a:moveTo>
                  <a:lnTo>
                    <a:pt x="20595" y="9743"/>
                  </a:lnTo>
                  <a:lnTo>
                    <a:pt x="20595" y="8687"/>
                  </a:lnTo>
                  <a:lnTo>
                    <a:pt x="19340" y="8687"/>
                  </a:lnTo>
                  <a:lnTo>
                    <a:pt x="19340" y="9743"/>
                  </a:lnTo>
                  <a:close/>
                </a:path>
                <a:path w="21600" h="21600" extrusionOk="0">
                  <a:moveTo>
                    <a:pt x="19340" y="11152"/>
                  </a:moveTo>
                  <a:lnTo>
                    <a:pt x="20595" y="11152"/>
                  </a:lnTo>
                  <a:lnTo>
                    <a:pt x="20595" y="10096"/>
                  </a:lnTo>
                  <a:lnTo>
                    <a:pt x="19340" y="10096"/>
                  </a:lnTo>
                  <a:lnTo>
                    <a:pt x="19340" y="11152"/>
                  </a:lnTo>
                  <a:close/>
                </a:path>
                <a:path w="21600" h="21600" extrusionOk="0">
                  <a:moveTo>
                    <a:pt x="19340" y="12561"/>
                  </a:moveTo>
                  <a:lnTo>
                    <a:pt x="20595" y="12561"/>
                  </a:lnTo>
                  <a:lnTo>
                    <a:pt x="20595" y="11504"/>
                  </a:lnTo>
                  <a:lnTo>
                    <a:pt x="19340" y="11504"/>
                  </a:lnTo>
                  <a:lnTo>
                    <a:pt x="19340" y="12561"/>
                  </a:lnTo>
                  <a:close/>
                </a:path>
                <a:path w="21600" h="21600" extrusionOk="0">
                  <a:moveTo>
                    <a:pt x="19340" y="13970"/>
                  </a:moveTo>
                  <a:lnTo>
                    <a:pt x="20595" y="13970"/>
                  </a:lnTo>
                  <a:lnTo>
                    <a:pt x="20595" y="12913"/>
                  </a:lnTo>
                  <a:lnTo>
                    <a:pt x="19340" y="12913"/>
                  </a:lnTo>
                  <a:lnTo>
                    <a:pt x="19340" y="13970"/>
                  </a:lnTo>
                  <a:close/>
                </a:path>
                <a:path w="21600" h="21600" extrusionOk="0">
                  <a:moveTo>
                    <a:pt x="19340" y="15378"/>
                  </a:moveTo>
                  <a:lnTo>
                    <a:pt x="20595" y="15378"/>
                  </a:lnTo>
                  <a:lnTo>
                    <a:pt x="20595" y="14322"/>
                  </a:lnTo>
                  <a:lnTo>
                    <a:pt x="19340" y="14322"/>
                  </a:lnTo>
                  <a:lnTo>
                    <a:pt x="19340" y="15378"/>
                  </a:lnTo>
                  <a:close/>
                </a:path>
                <a:path w="21600" h="21600" extrusionOk="0">
                  <a:moveTo>
                    <a:pt x="19340" y="16787"/>
                  </a:moveTo>
                  <a:lnTo>
                    <a:pt x="20595" y="16787"/>
                  </a:lnTo>
                  <a:lnTo>
                    <a:pt x="20595" y="15730"/>
                  </a:lnTo>
                  <a:lnTo>
                    <a:pt x="19340" y="15730"/>
                  </a:lnTo>
                  <a:lnTo>
                    <a:pt x="19340" y="16787"/>
                  </a:lnTo>
                  <a:close/>
                </a:path>
                <a:path w="21600" h="21600" extrusionOk="0">
                  <a:moveTo>
                    <a:pt x="19340" y="18196"/>
                  </a:moveTo>
                  <a:lnTo>
                    <a:pt x="20595" y="18196"/>
                  </a:lnTo>
                  <a:lnTo>
                    <a:pt x="20595" y="17139"/>
                  </a:lnTo>
                  <a:lnTo>
                    <a:pt x="19340" y="17139"/>
                  </a:lnTo>
                  <a:lnTo>
                    <a:pt x="19340" y="18196"/>
                  </a:lnTo>
                  <a:close/>
                </a:path>
                <a:path w="21600" h="21600" extrusionOk="0">
                  <a:moveTo>
                    <a:pt x="19340" y="19604"/>
                  </a:moveTo>
                  <a:lnTo>
                    <a:pt x="20595" y="19604"/>
                  </a:lnTo>
                  <a:lnTo>
                    <a:pt x="20595" y="18548"/>
                  </a:lnTo>
                  <a:lnTo>
                    <a:pt x="19340" y="18548"/>
                  </a:lnTo>
                  <a:lnTo>
                    <a:pt x="19340" y="19604"/>
                  </a:lnTo>
                  <a:close/>
                </a:path>
                <a:path w="21600" h="21600" extrusionOk="0">
                  <a:moveTo>
                    <a:pt x="19340" y="21013"/>
                  </a:moveTo>
                  <a:lnTo>
                    <a:pt x="20595" y="21013"/>
                  </a:lnTo>
                  <a:lnTo>
                    <a:pt x="20595" y="19957"/>
                  </a:lnTo>
                  <a:lnTo>
                    <a:pt x="19340" y="19957"/>
                  </a:lnTo>
                  <a:lnTo>
                    <a:pt x="19340" y="21013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6" name="Sound"/>
            <p:cNvSpPr>
              <a:spLocks noEditPoints="1" noChangeArrowheads="1"/>
            </p:cNvSpPr>
            <p:nvPr/>
          </p:nvSpPr>
          <p:spPr bwMode="auto">
            <a:xfrm>
              <a:off x="2724" y="1584"/>
              <a:ext cx="1008" cy="768"/>
            </a:xfrm>
            <a:custGeom>
              <a:avLst/>
              <a:gdLst>
                <a:gd name="T0" fmla="*/ 11164 w 21600"/>
                <a:gd name="T1" fmla="*/ 21159 h 21600"/>
                <a:gd name="T2" fmla="*/ 11164 w 21600"/>
                <a:gd name="T3" fmla="*/ 0 h 21600"/>
                <a:gd name="T4" fmla="*/ 0 w 21600"/>
                <a:gd name="T5" fmla="*/ 10800 h 21600"/>
                <a:gd name="T6" fmla="*/ 21600 w 21600"/>
                <a:gd name="T7" fmla="*/ 10800 h 21600"/>
                <a:gd name="T8" fmla="*/ 242 w 21600"/>
                <a:gd name="T9" fmla="*/ 7604 h 21600"/>
                <a:gd name="T10" fmla="*/ 10760 w 21600"/>
                <a:gd name="T11" fmla="*/ 1355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7273"/>
                  </a:moveTo>
                  <a:lnTo>
                    <a:pt x="5824" y="7273"/>
                  </a:lnTo>
                  <a:lnTo>
                    <a:pt x="11164" y="0"/>
                  </a:lnTo>
                  <a:lnTo>
                    <a:pt x="11164" y="21159"/>
                  </a:lnTo>
                  <a:lnTo>
                    <a:pt x="5824" y="13885"/>
                  </a:lnTo>
                  <a:lnTo>
                    <a:pt x="0" y="13885"/>
                  </a:lnTo>
                  <a:lnTo>
                    <a:pt x="0" y="7273"/>
                  </a:lnTo>
                  <a:close/>
                </a:path>
                <a:path w="21600" h="21600">
                  <a:moveTo>
                    <a:pt x="13024" y="7273"/>
                  </a:moveTo>
                  <a:lnTo>
                    <a:pt x="13591" y="6722"/>
                  </a:lnTo>
                  <a:lnTo>
                    <a:pt x="13833" y="7548"/>
                  </a:lnTo>
                  <a:lnTo>
                    <a:pt x="14076" y="8485"/>
                  </a:lnTo>
                  <a:lnTo>
                    <a:pt x="14157" y="9367"/>
                  </a:lnTo>
                  <a:lnTo>
                    <a:pt x="14197" y="10524"/>
                  </a:lnTo>
                  <a:lnTo>
                    <a:pt x="14197" y="11406"/>
                  </a:lnTo>
                  <a:lnTo>
                    <a:pt x="14116" y="12012"/>
                  </a:lnTo>
                  <a:lnTo>
                    <a:pt x="13995" y="12728"/>
                  </a:lnTo>
                  <a:lnTo>
                    <a:pt x="13833" y="13444"/>
                  </a:lnTo>
                  <a:lnTo>
                    <a:pt x="13712" y="14106"/>
                  </a:lnTo>
                  <a:lnTo>
                    <a:pt x="13591" y="14546"/>
                  </a:lnTo>
                  <a:lnTo>
                    <a:pt x="13065" y="13885"/>
                  </a:lnTo>
                  <a:lnTo>
                    <a:pt x="13307" y="12893"/>
                  </a:lnTo>
                  <a:lnTo>
                    <a:pt x="13469" y="11791"/>
                  </a:lnTo>
                  <a:lnTo>
                    <a:pt x="13550" y="10910"/>
                  </a:lnTo>
                  <a:lnTo>
                    <a:pt x="13591" y="10138"/>
                  </a:lnTo>
                  <a:lnTo>
                    <a:pt x="13469" y="9367"/>
                  </a:lnTo>
                  <a:lnTo>
                    <a:pt x="13388" y="8595"/>
                  </a:lnTo>
                  <a:lnTo>
                    <a:pt x="13267" y="7934"/>
                  </a:lnTo>
                  <a:lnTo>
                    <a:pt x="13024" y="7273"/>
                  </a:lnTo>
                  <a:close/>
                </a:path>
                <a:path w="21600" h="21600">
                  <a:moveTo>
                    <a:pt x="16382" y="3967"/>
                  </a:moveTo>
                  <a:lnTo>
                    <a:pt x="16786" y="5179"/>
                  </a:lnTo>
                  <a:lnTo>
                    <a:pt x="17150" y="6612"/>
                  </a:lnTo>
                  <a:lnTo>
                    <a:pt x="17474" y="8651"/>
                  </a:lnTo>
                  <a:lnTo>
                    <a:pt x="17595" y="9753"/>
                  </a:lnTo>
                  <a:lnTo>
                    <a:pt x="17635" y="12012"/>
                  </a:lnTo>
                  <a:lnTo>
                    <a:pt x="17393" y="13665"/>
                  </a:lnTo>
                  <a:lnTo>
                    <a:pt x="17150" y="15208"/>
                  </a:lnTo>
                  <a:lnTo>
                    <a:pt x="16786" y="16310"/>
                  </a:lnTo>
                  <a:lnTo>
                    <a:pt x="16341" y="17687"/>
                  </a:lnTo>
                  <a:lnTo>
                    <a:pt x="15815" y="17081"/>
                  </a:lnTo>
                  <a:lnTo>
                    <a:pt x="16503" y="14602"/>
                  </a:lnTo>
                  <a:lnTo>
                    <a:pt x="16786" y="13169"/>
                  </a:lnTo>
                  <a:lnTo>
                    <a:pt x="16867" y="12012"/>
                  </a:lnTo>
                  <a:lnTo>
                    <a:pt x="16867" y="9642"/>
                  </a:lnTo>
                  <a:lnTo>
                    <a:pt x="16705" y="7989"/>
                  </a:lnTo>
                  <a:lnTo>
                    <a:pt x="16422" y="6612"/>
                  </a:lnTo>
                  <a:lnTo>
                    <a:pt x="16220" y="5675"/>
                  </a:lnTo>
                  <a:lnTo>
                    <a:pt x="15856" y="4518"/>
                  </a:lnTo>
                  <a:lnTo>
                    <a:pt x="16382" y="3967"/>
                  </a:lnTo>
                  <a:close/>
                </a:path>
                <a:path w="21600" h="21600">
                  <a:moveTo>
                    <a:pt x="18889" y="1377"/>
                  </a:moveTo>
                  <a:lnTo>
                    <a:pt x="19415" y="826"/>
                  </a:lnTo>
                  <a:lnTo>
                    <a:pt x="20194" y="2576"/>
                  </a:lnTo>
                  <a:lnTo>
                    <a:pt x="20831" y="4683"/>
                  </a:lnTo>
                  <a:lnTo>
                    <a:pt x="21357" y="7204"/>
                  </a:lnTo>
                  <a:lnTo>
                    <a:pt x="21650" y="9450"/>
                  </a:lnTo>
                  <a:lnTo>
                    <a:pt x="21600" y="12301"/>
                  </a:lnTo>
                  <a:lnTo>
                    <a:pt x="21215" y="15938"/>
                  </a:lnTo>
                  <a:lnTo>
                    <a:pt x="20629" y="18348"/>
                  </a:lnTo>
                  <a:lnTo>
                    <a:pt x="19415" y="21655"/>
                  </a:lnTo>
                  <a:lnTo>
                    <a:pt x="18889" y="21159"/>
                  </a:lnTo>
                  <a:lnTo>
                    <a:pt x="19901" y="18404"/>
                  </a:lnTo>
                  <a:lnTo>
                    <a:pt x="20467" y="15593"/>
                  </a:lnTo>
                  <a:lnTo>
                    <a:pt x="20791" y="12342"/>
                  </a:lnTo>
                  <a:lnTo>
                    <a:pt x="20871" y="9532"/>
                  </a:lnTo>
                  <a:lnTo>
                    <a:pt x="20629" y="7411"/>
                  </a:lnTo>
                  <a:lnTo>
                    <a:pt x="20062" y="4628"/>
                  </a:lnTo>
                  <a:lnTo>
                    <a:pt x="19415" y="2810"/>
                  </a:lnTo>
                  <a:lnTo>
                    <a:pt x="18889" y="137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7" name="Photo"/>
            <p:cNvSpPr>
              <a:spLocks noEditPoints="1" noChangeArrowheads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T0" fmla="*/ 0 w 21600"/>
                <a:gd name="T1" fmla="*/ 3085 h 21600"/>
                <a:gd name="T2" fmla="*/ 10800 w 21600"/>
                <a:gd name="T3" fmla="*/ 0 h 21600"/>
                <a:gd name="T4" fmla="*/ 21600 w 21600"/>
                <a:gd name="T5" fmla="*/ 3085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8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778 w 21600"/>
                <a:gd name="T17" fmla="*/ 8228 h 21600"/>
                <a:gd name="T18" fmla="*/ 13757 w 21600"/>
                <a:gd name="T19" fmla="*/ 168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0" y="21600"/>
                  </a:moveTo>
                  <a:lnTo>
                    <a:pt x="0" y="3085"/>
                  </a:lnTo>
                  <a:lnTo>
                    <a:pt x="1542" y="3085"/>
                  </a:lnTo>
                  <a:lnTo>
                    <a:pt x="1542" y="1028"/>
                  </a:lnTo>
                  <a:lnTo>
                    <a:pt x="3857" y="1028"/>
                  </a:lnTo>
                  <a:lnTo>
                    <a:pt x="3857" y="3085"/>
                  </a:lnTo>
                  <a:lnTo>
                    <a:pt x="5400" y="3085"/>
                  </a:lnTo>
                  <a:lnTo>
                    <a:pt x="6942" y="0"/>
                  </a:lnTo>
                  <a:lnTo>
                    <a:pt x="14657" y="0"/>
                  </a:lnTo>
                  <a:lnTo>
                    <a:pt x="16200" y="3085"/>
                  </a:ln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  <a:path w="21600" h="21600" extrusionOk="0">
                  <a:moveTo>
                    <a:pt x="0" y="3085"/>
                  </a:moveTo>
                  <a:lnTo>
                    <a:pt x="21600" y="308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085"/>
                  </a:lnTo>
                  <a:close/>
                </a:path>
                <a:path w="21600" h="21600" extrusionOk="0">
                  <a:moveTo>
                    <a:pt x="10800" y="4800"/>
                  </a:moveTo>
                  <a:lnTo>
                    <a:pt x="11925" y="4971"/>
                  </a:lnTo>
                  <a:lnTo>
                    <a:pt x="13017" y="5442"/>
                  </a:lnTo>
                  <a:lnTo>
                    <a:pt x="14046" y="6128"/>
                  </a:lnTo>
                  <a:lnTo>
                    <a:pt x="14914" y="7071"/>
                  </a:lnTo>
                  <a:lnTo>
                    <a:pt x="15621" y="8271"/>
                  </a:lnTo>
                  <a:lnTo>
                    <a:pt x="16167" y="9514"/>
                  </a:lnTo>
                  <a:lnTo>
                    <a:pt x="16425" y="11014"/>
                  </a:lnTo>
                  <a:lnTo>
                    <a:pt x="16585" y="12471"/>
                  </a:lnTo>
                  <a:lnTo>
                    <a:pt x="16489" y="14014"/>
                  </a:lnTo>
                  <a:lnTo>
                    <a:pt x="16135" y="15471"/>
                  </a:lnTo>
                  <a:lnTo>
                    <a:pt x="15621" y="16800"/>
                  </a:lnTo>
                  <a:lnTo>
                    <a:pt x="14914" y="18000"/>
                  </a:lnTo>
                  <a:lnTo>
                    <a:pt x="14046" y="18942"/>
                  </a:lnTo>
                  <a:lnTo>
                    <a:pt x="13050" y="19671"/>
                  </a:lnTo>
                  <a:lnTo>
                    <a:pt x="11925" y="20057"/>
                  </a:lnTo>
                  <a:lnTo>
                    <a:pt x="10832" y="20185"/>
                  </a:lnTo>
                  <a:lnTo>
                    <a:pt x="9675" y="20142"/>
                  </a:lnTo>
                  <a:lnTo>
                    <a:pt x="8582" y="19628"/>
                  </a:lnTo>
                  <a:lnTo>
                    <a:pt x="7553" y="18942"/>
                  </a:lnTo>
                  <a:lnTo>
                    <a:pt x="6717" y="17957"/>
                  </a:lnTo>
                  <a:lnTo>
                    <a:pt x="5946" y="16842"/>
                  </a:lnTo>
                  <a:lnTo>
                    <a:pt x="5464" y="15514"/>
                  </a:lnTo>
                  <a:lnTo>
                    <a:pt x="5078" y="14014"/>
                  </a:lnTo>
                  <a:lnTo>
                    <a:pt x="5014" y="12514"/>
                  </a:lnTo>
                  <a:lnTo>
                    <a:pt x="5110" y="11014"/>
                  </a:lnTo>
                  <a:lnTo>
                    <a:pt x="5528" y="9557"/>
                  </a:lnTo>
                  <a:lnTo>
                    <a:pt x="6010" y="8228"/>
                  </a:lnTo>
                  <a:lnTo>
                    <a:pt x="6750" y="7114"/>
                  </a:lnTo>
                  <a:lnTo>
                    <a:pt x="7650" y="6085"/>
                  </a:lnTo>
                  <a:lnTo>
                    <a:pt x="8614" y="5400"/>
                  </a:lnTo>
                  <a:lnTo>
                    <a:pt x="9707" y="4971"/>
                  </a:lnTo>
                  <a:lnTo>
                    <a:pt x="10800" y="4800"/>
                  </a:lnTo>
                  <a:close/>
                </a:path>
                <a:path w="21600" h="21600" extrusionOk="0">
                  <a:moveTo>
                    <a:pt x="8003" y="8057"/>
                  </a:moveTo>
                  <a:lnTo>
                    <a:pt x="8807" y="7371"/>
                  </a:lnTo>
                  <a:lnTo>
                    <a:pt x="9546" y="6985"/>
                  </a:lnTo>
                  <a:lnTo>
                    <a:pt x="10446" y="6771"/>
                  </a:lnTo>
                  <a:lnTo>
                    <a:pt x="11217" y="6771"/>
                  </a:lnTo>
                  <a:lnTo>
                    <a:pt x="12053" y="7028"/>
                  </a:lnTo>
                  <a:lnTo>
                    <a:pt x="12889" y="7457"/>
                  </a:lnTo>
                  <a:lnTo>
                    <a:pt x="13628" y="8100"/>
                  </a:lnTo>
                  <a:lnTo>
                    <a:pt x="14175" y="8871"/>
                  </a:lnTo>
                  <a:lnTo>
                    <a:pt x="14625" y="9814"/>
                  </a:lnTo>
                  <a:lnTo>
                    <a:pt x="14978" y="10885"/>
                  </a:lnTo>
                  <a:lnTo>
                    <a:pt x="15171" y="12042"/>
                  </a:lnTo>
                  <a:lnTo>
                    <a:pt x="15107" y="13114"/>
                  </a:lnTo>
                  <a:lnTo>
                    <a:pt x="15042" y="14228"/>
                  </a:lnTo>
                  <a:lnTo>
                    <a:pt x="14689" y="15257"/>
                  </a:lnTo>
                  <a:lnTo>
                    <a:pt x="14207" y="16285"/>
                  </a:lnTo>
                  <a:lnTo>
                    <a:pt x="13596" y="17057"/>
                  </a:lnTo>
                  <a:lnTo>
                    <a:pt x="12889" y="17657"/>
                  </a:lnTo>
                  <a:lnTo>
                    <a:pt x="12053" y="18085"/>
                  </a:lnTo>
                  <a:lnTo>
                    <a:pt x="11185" y="18257"/>
                  </a:lnTo>
                  <a:lnTo>
                    <a:pt x="10414" y="18214"/>
                  </a:lnTo>
                  <a:lnTo>
                    <a:pt x="9546" y="18042"/>
                  </a:lnTo>
                  <a:lnTo>
                    <a:pt x="8742" y="17614"/>
                  </a:lnTo>
                  <a:lnTo>
                    <a:pt x="8003" y="17014"/>
                  </a:lnTo>
                  <a:lnTo>
                    <a:pt x="7457" y="16242"/>
                  </a:lnTo>
                  <a:lnTo>
                    <a:pt x="6975" y="15257"/>
                  </a:lnTo>
                  <a:lnTo>
                    <a:pt x="6653" y="14142"/>
                  </a:lnTo>
                  <a:lnTo>
                    <a:pt x="6492" y="13114"/>
                  </a:lnTo>
                  <a:lnTo>
                    <a:pt x="6525" y="11914"/>
                  </a:lnTo>
                  <a:lnTo>
                    <a:pt x="6621" y="10842"/>
                  </a:lnTo>
                  <a:lnTo>
                    <a:pt x="6942" y="9771"/>
                  </a:lnTo>
                  <a:lnTo>
                    <a:pt x="7457" y="8785"/>
                  </a:lnTo>
                  <a:lnTo>
                    <a:pt x="8003" y="8057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8" name="Music"/>
            <p:cNvSpPr>
              <a:spLocks noEditPoints="1" noChangeArrowheads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T0" fmla="*/ 7352 w 21600"/>
                <a:gd name="T1" fmla="*/ 46 h 21600"/>
                <a:gd name="T2" fmla="*/ 7373 w 21600"/>
                <a:gd name="T3" fmla="*/ 9900 h 21600"/>
                <a:gd name="T4" fmla="*/ 21683 w 21600"/>
                <a:gd name="T5" fmla="*/ 10061 h 21600"/>
                <a:gd name="T6" fmla="*/ 7352 w 21600"/>
                <a:gd name="T7" fmla="*/ 46 h 21600"/>
                <a:gd name="T8" fmla="*/ 21600 w 21600"/>
                <a:gd name="T9" fmla="*/ 0 h 21600"/>
                <a:gd name="T10" fmla="*/ 7975 w 21600"/>
                <a:gd name="T11" fmla="*/ 923 h 21600"/>
                <a:gd name="T12" fmla="*/ 20935 w 21600"/>
                <a:gd name="T13" fmla="*/ 535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21600" h="21600">
                  <a:moveTo>
                    <a:pt x="7352" y="46"/>
                  </a:moveTo>
                  <a:lnTo>
                    <a:pt x="7373" y="9900"/>
                  </a:lnTo>
                  <a:lnTo>
                    <a:pt x="7352" y="16107"/>
                  </a:lnTo>
                  <a:lnTo>
                    <a:pt x="7103" y="15969"/>
                  </a:lnTo>
                  <a:lnTo>
                    <a:pt x="6729" y="15692"/>
                  </a:lnTo>
                  <a:lnTo>
                    <a:pt x="6355" y="15553"/>
                  </a:lnTo>
                  <a:lnTo>
                    <a:pt x="5981" y="15415"/>
                  </a:lnTo>
                  <a:lnTo>
                    <a:pt x="5607" y="15276"/>
                  </a:lnTo>
                  <a:lnTo>
                    <a:pt x="5109" y="15138"/>
                  </a:lnTo>
                  <a:lnTo>
                    <a:pt x="4735" y="15138"/>
                  </a:lnTo>
                  <a:lnTo>
                    <a:pt x="4236" y="15138"/>
                  </a:lnTo>
                  <a:lnTo>
                    <a:pt x="3364" y="15138"/>
                  </a:lnTo>
                  <a:lnTo>
                    <a:pt x="2616" y="15276"/>
                  </a:lnTo>
                  <a:lnTo>
                    <a:pt x="1869" y="15692"/>
                  </a:lnTo>
                  <a:lnTo>
                    <a:pt x="1246" y="15969"/>
                  </a:lnTo>
                  <a:lnTo>
                    <a:pt x="747" y="16523"/>
                  </a:lnTo>
                  <a:lnTo>
                    <a:pt x="373" y="17076"/>
                  </a:lnTo>
                  <a:lnTo>
                    <a:pt x="124" y="17630"/>
                  </a:lnTo>
                  <a:lnTo>
                    <a:pt x="0" y="18323"/>
                  </a:lnTo>
                  <a:lnTo>
                    <a:pt x="124" y="19015"/>
                  </a:lnTo>
                  <a:lnTo>
                    <a:pt x="373" y="19569"/>
                  </a:lnTo>
                  <a:lnTo>
                    <a:pt x="747" y="20123"/>
                  </a:lnTo>
                  <a:lnTo>
                    <a:pt x="1246" y="20676"/>
                  </a:lnTo>
                  <a:lnTo>
                    <a:pt x="1869" y="21092"/>
                  </a:lnTo>
                  <a:lnTo>
                    <a:pt x="2616" y="21369"/>
                  </a:lnTo>
                  <a:lnTo>
                    <a:pt x="3364" y="21507"/>
                  </a:lnTo>
                  <a:lnTo>
                    <a:pt x="4236" y="21646"/>
                  </a:lnTo>
                  <a:lnTo>
                    <a:pt x="5109" y="21507"/>
                  </a:lnTo>
                  <a:lnTo>
                    <a:pt x="5856" y="21369"/>
                  </a:lnTo>
                  <a:lnTo>
                    <a:pt x="6604" y="21092"/>
                  </a:lnTo>
                  <a:lnTo>
                    <a:pt x="7227" y="20676"/>
                  </a:lnTo>
                  <a:lnTo>
                    <a:pt x="7726" y="20123"/>
                  </a:lnTo>
                  <a:lnTo>
                    <a:pt x="8100" y="19569"/>
                  </a:lnTo>
                  <a:lnTo>
                    <a:pt x="8349" y="19015"/>
                  </a:lnTo>
                  <a:lnTo>
                    <a:pt x="8473" y="18323"/>
                  </a:lnTo>
                  <a:lnTo>
                    <a:pt x="8473" y="6276"/>
                  </a:lnTo>
                  <a:lnTo>
                    <a:pt x="20561" y="6276"/>
                  </a:lnTo>
                  <a:lnTo>
                    <a:pt x="20561" y="16107"/>
                  </a:lnTo>
                  <a:lnTo>
                    <a:pt x="20187" y="15830"/>
                  </a:lnTo>
                  <a:lnTo>
                    <a:pt x="19938" y="15692"/>
                  </a:lnTo>
                  <a:lnTo>
                    <a:pt x="19564" y="15553"/>
                  </a:lnTo>
                  <a:lnTo>
                    <a:pt x="19190" y="15415"/>
                  </a:lnTo>
                  <a:lnTo>
                    <a:pt x="18692" y="15276"/>
                  </a:lnTo>
                  <a:lnTo>
                    <a:pt x="18318" y="15138"/>
                  </a:lnTo>
                  <a:lnTo>
                    <a:pt x="17944" y="15138"/>
                  </a:lnTo>
                  <a:lnTo>
                    <a:pt x="17446" y="15138"/>
                  </a:lnTo>
                  <a:lnTo>
                    <a:pt x="16573" y="15138"/>
                  </a:lnTo>
                  <a:lnTo>
                    <a:pt x="15826" y="15276"/>
                  </a:lnTo>
                  <a:lnTo>
                    <a:pt x="15078" y="15692"/>
                  </a:lnTo>
                  <a:lnTo>
                    <a:pt x="14455" y="15969"/>
                  </a:lnTo>
                  <a:lnTo>
                    <a:pt x="13956" y="16523"/>
                  </a:lnTo>
                  <a:lnTo>
                    <a:pt x="13583" y="17076"/>
                  </a:lnTo>
                  <a:lnTo>
                    <a:pt x="13333" y="17630"/>
                  </a:lnTo>
                  <a:lnTo>
                    <a:pt x="13209" y="18323"/>
                  </a:lnTo>
                  <a:lnTo>
                    <a:pt x="13333" y="19015"/>
                  </a:lnTo>
                  <a:lnTo>
                    <a:pt x="13583" y="19569"/>
                  </a:lnTo>
                  <a:lnTo>
                    <a:pt x="13956" y="20123"/>
                  </a:lnTo>
                  <a:lnTo>
                    <a:pt x="14455" y="20676"/>
                  </a:lnTo>
                  <a:lnTo>
                    <a:pt x="15078" y="21092"/>
                  </a:lnTo>
                  <a:lnTo>
                    <a:pt x="15826" y="21369"/>
                  </a:lnTo>
                  <a:lnTo>
                    <a:pt x="16573" y="21507"/>
                  </a:lnTo>
                  <a:lnTo>
                    <a:pt x="17446" y="21646"/>
                  </a:lnTo>
                  <a:lnTo>
                    <a:pt x="18318" y="21507"/>
                  </a:lnTo>
                  <a:lnTo>
                    <a:pt x="19066" y="21369"/>
                  </a:lnTo>
                  <a:lnTo>
                    <a:pt x="19813" y="21092"/>
                  </a:lnTo>
                  <a:lnTo>
                    <a:pt x="20436" y="20676"/>
                  </a:lnTo>
                  <a:lnTo>
                    <a:pt x="20935" y="20123"/>
                  </a:lnTo>
                  <a:lnTo>
                    <a:pt x="21309" y="19569"/>
                  </a:lnTo>
                  <a:lnTo>
                    <a:pt x="21558" y="19015"/>
                  </a:lnTo>
                  <a:lnTo>
                    <a:pt x="21683" y="18323"/>
                  </a:lnTo>
                  <a:lnTo>
                    <a:pt x="21683" y="10061"/>
                  </a:lnTo>
                  <a:lnTo>
                    <a:pt x="21683" y="46"/>
                  </a:lnTo>
                  <a:lnTo>
                    <a:pt x="7352" y="46"/>
                  </a:ln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248796" y="3639448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56776" y="2669064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23350" y="4456605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65228" y="3447588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33898" y="5390530"/>
            <a:ext cx="3337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100" b="0" dirty="0"/>
              <a:t>c5</a:t>
            </a:r>
          </a:p>
        </p:txBody>
      </p:sp>
      <p:cxnSp>
        <p:nvCxnSpPr>
          <p:cNvPr id="46" name="Straight Arrow Connector 45"/>
          <p:cNvCxnSpPr>
            <a:stCxn id="1026" idx="4"/>
            <a:endCxn id="1033" idx="3"/>
          </p:cNvCxnSpPr>
          <p:nvPr/>
        </p:nvCxnSpPr>
        <p:spPr bwMode="auto">
          <a:xfrm>
            <a:off x="4762686" y="2542219"/>
            <a:ext cx="409215" cy="13588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stCxn id="21" idx="10"/>
            <a:endCxn id="1033" idx="3"/>
          </p:cNvCxnSpPr>
          <p:nvPr/>
        </p:nvCxnSpPr>
        <p:spPr bwMode="auto">
          <a:xfrm flipH="1">
            <a:off x="5171901" y="2999751"/>
            <a:ext cx="2495743" cy="90130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>
            <a:stCxn id="35" idx="7"/>
            <a:endCxn id="1033" idx="3"/>
          </p:cNvCxnSpPr>
          <p:nvPr/>
        </p:nvCxnSpPr>
        <p:spPr bwMode="auto">
          <a:xfrm flipH="1" flipV="1">
            <a:off x="5171901" y="3901058"/>
            <a:ext cx="2651449" cy="34838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/>
          <p:cNvCxnSpPr>
            <a:stCxn id="33" idx="10"/>
            <a:endCxn id="1033" idx="3"/>
          </p:cNvCxnSpPr>
          <p:nvPr/>
        </p:nvCxnSpPr>
        <p:spPr bwMode="auto">
          <a:xfrm flipH="1" flipV="1">
            <a:off x="5171901" y="3901058"/>
            <a:ext cx="1800398" cy="119529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166786" y="3889464"/>
            <a:ext cx="2986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0" dirty="0"/>
              <a:t>representa o “estado” do componente externo</a:t>
            </a:r>
          </a:p>
        </p:txBody>
      </p:sp>
      <p:sp>
        <p:nvSpPr>
          <p:cNvPr id="54" name="TextBox 53"/>
          <p:cNvSpPr txBox="1"/>
          <p:nvPr/>
        </p:nvSpPr>
        <p:spPr>
          <a:xfrm rot="1789625">
            <a:off x="2966020" y="3093433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0" dirty="0"/>
              <a:t>“estado”</a:t>
            </a:r>
          </a:p>
        </p:txBody>
      </p:sp>
      <p:pic>
        <p:nvPicPr>
          <p:cNvPr id="1033" name="Picture 9" descr="C:\Users\lufer\AppData\Local\Microsoft\Windows\Temporary Internet Files\Content.IE5\96H4TTF7\MC90043157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3500" y="3388463"/>
            <a:ext cx="1018401" cy="1025190"/>
          </a:xfrm>
          <a:prstGeom prst="rect">
            <a:avLst/>
          </a:prstGeom>
          <a:noFill/>
        </p:spPr>
      </p:pic>
      <p:cxnSp>
        <p:nvCxnSpPr>
          <p:cNvPr id="71" name="Straight Arrow Connector 70"/>
          <p:cNvCxnSpPr>
            <a:stCxn id="1033" idx="1"/>
            <a:endCxn id="39" idx="11"/>
          </p:cNvCxnSpPr>
          <p:nvPr/>
        </p:nvCxnSpPr>
        <p:spPr bwMode="auto">
          <a:xfrm rot="10800000">
            <a:off x="2771790" y="2983618"/>
            <a:ext cx="1381710" cy="91744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 rot="4558950">
            <a:off x="4698757" y="2937753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0" dirty="0"/>
              <a:t>“estado”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81034" y="4295009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100" i="1" dirty="0">
                <a:solidFill>
                  <a:srgbClr val="002060"/>
                </a:solidFill>
              </a:rPr>
              <a:t>$representation = file_get_contents('http://www.ipca.pt/');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066800" y="1124744"/>
            <a:ext cx="41022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REST </a:t>
            </a:r>
            <a:r>
              <a:rPr lang="pt-PT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Verbs</a:t>
            </a:r>
            <a:r>
              <a:rPr lang="pt-PT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pt-PT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(HTTP </a:t>
            </a:r>
            <a:r>
              <a:rPr lang="pt-PT" sz="20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verbs</a:t>
            </a:r>
            <a:r>
              <a:rPr lang="pt-PT" sz="20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)</a:t>
            </a:r>
            <a:endParaRPr lang="en-GB" sz="2800" b="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26376" t="30155" r="26966" b="23540"/>
          <a:stretch/>
        </p:blipFill>
        <p:spPr>
          <a:xfrm>
            <a:off x="3296816" y="1700808"/>
            <a:ext cx="5688632" cy="352839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66800" y="5392109"/>
            <a:ext cx="8422704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US" sz="1400" dirty="0"/>
              <a:t>Dados </a:t>
            </a:r>
            <a:r>
              <a:rPr lang="en-US" sz="1400" dirty="0" err="1"/>
              <a:t>representados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</a:t>
            </a:r>
            <a:r>
              <a:rPr lang="en-US" sz="1400" b="0" dirty="0"/>
              <a:t>XML, JSON, HTML, RSS/Atom, OData, </a:t>
            </a:r>
            <a:r>
              <a:rPr lang="en-US" sz="1400" b="0" dirty="0" err="1"/>
              <a:t>Microformats</a:t>
            </a:r>
            <a:endParaRPr lang="en-US" sz="1400" b="0" dirty="0"/>
          </a:p>
          <a:p>
            <a:pPr marL="355600" indent="-355600" eaLnBrk="0" hangingPunct="0">
              <a:lnSpc>
                <a:spcPct val="120000"/>
              </a:lnSpc>
              <a:spcBef>
                <a:spcPct val="100000"/>
              </a:spcBef>
              <a:buFontTx/>
              <a:buChar char="•"/>
            </a:pPr>
            <a:r>
              <a:rPr lang="en-US" sz="1400" b="0" dirty="0"/>
              <a:t>Ver: http://www.sitepoint.com/restful-rails-part-i/</a:t>
            </a:r>
          </a:p>
        </p:txBody>
      </p:sp>
    </p:spTree>
    <p:extLst>
      <p:ext uri="{BB962C8B-B14F-4D97-AF65-F5344CB8AC3E}">
        <p14:creationId xmlns:p14="http://schemas.microsoft.com/office/powerpoint/2010/main" val="34797900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4076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Cloud Services: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C#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PHP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Ruby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894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3" y="3356993"/>
            <a:ext cx="6581775" cy="2600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4076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Client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29" y="1150318"/>
            <a:ext cx="4914131" cy="28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479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40769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Javascript</a:t>
            </a:r>
            <a:r>
              <a:rPr lang="en-US" dirty="0"/>
              <a:t> client</a:t>
            </a:r>
            <a:endParaRPr lang="en-US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11905"/>
          <a:stretch/>
        </p:blipFill>
        <p:spPr>
          <a:xfrm>
            <a:off x="1424608" y="1950516"/>
            <a:ext cx="7713250" cy="42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10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1715639"/>
            <a:ext cx="7067128" cy="461893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4528" y="1340769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PHP client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74927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4528" y="1340769"/>
            <a:ext cx="8229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Ruby client</a:t>
            </a:r>
            <a:endParaRPr lang="en-US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132857"/>
            <a:ext cx="7429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11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772</Words>
  <Application>Microsoft Office PowerPoint</Application>
  <PresentationFormat>Papel A4 (210x297 mm)</PresentationFormat>
  <Paragraphs>124</Paragraphs>
  <Slides>26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0" baseType="lpstr">
      <vt:lpstr>Arial</vt:lpstr>
      <vt:lpstr>Bookman Old Style</vt:lpstr>
      <vt:lpstr>Consolas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Sidereus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Lufer</dc:creator>
  <cp:lastModifiedBy>Luis Gonzaga Martins Ferreira</cp:lastModifiedBy>
  <cp:revision>615</cp:revision>
  <dcterms:created xsi:type="dcterms:W3CDTF">2000-10-17T00:17:28Z</dcterms:created>
  <dcterms:modified xsi:type="dcterms:W3CDTF">2021-11-21T22:31:06Z</dcterms:modified>
</cp:coreProperties>
</file>