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7" r:id="rId2"/>
    <p:sldId id="439" r:id="rId3"/>
    <p:sldId id="460" r:id="rId4"/>
    <p:sldId id="485" r:id="rId5"/>
    <p:sldId id="380" r:id="rId6"/>
    <p:sldId id="461" r:id="rId7"/>
    <p:sldId id="462" r:id="rId8"/>
    <p:sldId id="463" r:id="rId9"/>
    <p:sldId id="407" r:id="rId10"/>
    <p:sldId id="464" r:id="rId11"/>
    <p:sldId id="466" r:id="rId12"/>
    <p:sldId id="467" r:id="rId13"/>
    <p:sldId id="471" r:id="rId14"/>
    <p:sldId id="468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4" r:id="rId25"/>
    <p:sldId id="481" r:id="rId26"/>
    <p:sldId id="483" r:id="rId27"/>
    <p:sldId id="437" r:id="rId28"/>
    <p:sldId id="436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6776" autoAdjust="0"/>
  </p:normalViewPr>
  <p:slideViewPr>
    <p:cSldViewPr snapToGrid="0">
      <p:cViewPr varScale="1">
        <p:scale>
          <a:sx n="81" d="100"/>
          <a:sy n="81" d="100"/>
        </p:scale>
        <p:origin x="93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datatools.com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ai.ittoolbox.com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01.ibm.com/software/solutions/soa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9160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71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692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56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812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Add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 Web </a:t>
            </a:r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Reference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...      Testar com este método….</a:t>
            </a: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3272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Add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 Web </a:t>
            </a:r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Reference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...      Testar com este método….</a:t>
            </a: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2969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Add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 Web </a:t>
            </a:r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Reference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...      Testar com este método….</a:t>
            </a: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007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Add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 Web </a:t>
            </a:r>
            <a:r>
              <a:rPr lang="pt-PT" sz="1100" b="0" i="1" dirty="0" err="1">
                <a:solidFill>
                  <a:srgbClr val="000066"/>
                </a:solidFill>
                <a:sym typeface="Wingdings" pitchFamily="2" charset="2"/>
              </a:rPr>
              <a:t>Reference</a:t>
            </a:r>
            <a:r>
              <a:rPr lang="pt-PT" sz="1100" b="0" i="1" dirty="0">
                <a:solidFill>
                  <a:srgbClr val="000066"/>
                </a:solidFill>
                <a:sym typeface="Wingdings" pitchFamily="2" charset="2"/>
              </a:rPr>
              <a:t>...      Testar com este método….</a:t>
            </a: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sz="1100" b="0" i="1" dirty="0">
              <a:solidFill>
                <a:srgbClr val="000066"/>
              </a:solidFill>
              <a:sym typeface="Wingdings" pitchFamily="2" charset="2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5096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dirty="0"/>
          </a:p>
          <a:p>
            <a:pPr lvl="0">
              <a:spcBef>
                <a:spcPts val="0"/>
              </a:spcBef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PT" altLang="en-US" dirty="0"/>
              <a:t>Luís Ferreira (2016), Integração de Sistemas de Informação,  Parte I  - versão 5.0    - Janeiro 2016 </a:t>
            </a:r>
            <a:endParaRPr lang="pt-PT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pt-PT" dirty="0"/>
              <a:t> </a:t>
            </a:r>
            <a:r>
              <a:rPr lang="pt-PT" altLang="en-US" dirty="0"/>
              <a:t>,  Parte II  - versão 1.0    - Janeiro 2017 </a:t>
            </a:r>
          </a:p>
          <a:p>
            <a:pPr lvl="0">
              <a:spcBef>
                <a:spcPts val="0"/>
              </a:spcBef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Bibliografia complementar:</a:t>
            </a:r>
            <a:endParaRPr lang="en-GB" sz="1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0">
              <a:spcBef>
                <a:spcPts val="0"/>
              </a:spcBef>
              <a:buNone/>
            </a:pPr>
            <a:endParaRPr lang="pt-PT" dirty="0"/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pt-PT" altLang="en-US" sz="1600" b="0" dirty="0" err="1"/>
              <a:t>Urls</a:t>
            </a:r>
            <a:r>
              <a:rPr lang="pt-PT" altLang="en-US" sz="1600" b="0" dirty="0"/>
              <a:t> </a:t>
            </a:r>
          </a:p>
          <a:p>
            <a:pPr lvl="2" eaLnBrk="1" hangingPunct="1">
              <a:lnSpc>
                <a:spcPct val="150000"/>
              </a:lnSpc>
            </a:pPr>
            <a:r>
              <a:rPr lang="pt-PT" altLang="en-US" sz="1600" b="0" i="1" dirty="0"/>
              <a:t>http://www.tutorialspoint.com/webservices/</a:t>
            </a:r>
          </a:p>
          <a:p>
            <a:pPr lvl="2" eaLnBrk="1" hangingPunct="1">
              <a:lnSpc>
                <a:spcPct val="150000"/>
              </a:lnSpc>
            </a:pPr>
            <a:r>
              <a:rPr lang="pt-PT" altLang="en-US" sz="1600" b="0" i="1" dirty="0">
                <a:hlinkClick r:id="rId3"/>
              </a:rPr>
              <a:t>http://www.linkeddatatools.com/</a:t>
            </a:r>
            <a:endParaRPr lang="pt-PT" altLang="en-US" sz="1600" b="0" i="1" dirty="0"/>
          </a:p>
          <a:p>
            <a:pPr lvl="2" eaLnBrk="1" hangingPunct="1">
              <a:lnSpc>
                <a:spcPct val="150000"/>
              </a:lnSpc>
            </a:pPr>
            <a:r>
              <a:rPr lang="pt-PT" altLang="en-US" sz="1600" b="0" i="1" dirty="0">
                <a:hlinkClick r:id="rId4"/>
              </a:rPr>
              <a:t>http://eai.ittoolbox.com/</a:t>
            </a:r>
            <a:endParaRPr lang="pt-PT" altLang="en-US" sz="1600" b="0" i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29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228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dirty="0">
                <a:hlinkClick r:id="rId3"/>
              </a:rPr>
              <a:t>https://www-01.ibm.com/software/solutions/soa</a:t>
            </a:r>
            <a:endParaRPr lang="pt-PT" sz="1100" b="0" dirty="0"/>
          </a:p>
          <a:p>
            <a:pPr lvl="0">
              <a:spcBef>
                <a:spcPts val="0"/>
              </a:spcBef>
              <a:buNone/>
            </a:pPr>
            <a:endParaRPr lang="pt-PT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PT" sz="1100" b="0" dirty="0"/>
              <a:t>	direciona para https://www.ibm.com/pt-en    </a:t>
            </a:r>
            <a:r>
              <a:rPr lang="en-US" b="1" dirty="0"/>
              <a:t>Privacy and encryption for hybrid cloud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75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722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199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377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a new Web Service (ASMX) to the project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091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088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8933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59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274E13"/>
              </a:buClr>
              <a:buSzPct val="100000"/>
              <a:defRPr sz="3600">
                <a:solidFill>
                  <a:srgbClr val="274E13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18" name="Shape 18" descr="logos_ipc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150" y="56567"/>
            <a:ext cx="2287667" cy="90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218" y="86624"/>
            <a:ext cx="1729523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67375" y="42833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1C4587"/>
              </a:buClr>
              <a:defRPr>
                <a:solidFill>
                  <a:srgbClr val="1C4587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24" name="Shape 24" descr="tre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33918" cy="84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80925" y="455193"/>
            <a:ext cx="80778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1C4587"/>
              </a:buClr>
              <a:defRPr>
                <a:solidFill>
                  <a:srgbClr val="1C4587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34" name="Shape 34" descr="tre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33918" cy="84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5825" y="138825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1pPr>
            <a:lvl2pPr lvl="1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2pPr>
            <a:lvl3pPr lvl="2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3pPr>
            <a:lvl4pPr lvl="3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4pPr>
            <a:lvl5pPr lvl="4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5pPr>
            <a:lvl6pPr lvl="5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6pPr>
            <a:lvl7pPr lvl="6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7pPr>
            <a:lvl8pPr lvl="7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8pPr>
            <a:lvl9pPr lvl="8">
              <a:spcBef>
                <a:spcPts val="0"/>
              </a:spcBef>
              <a:buClr>
                <a:srgbClr val="1C4587"/>
              </a:buClr>
              <a:buSzPct val="100000"/>
              <a:defRPr sz="24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39" name="Shape 39" descr="tre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33918" cy="84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37150" y="594937"/>
            <a:ext cx="7072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1C4587"/>
              </a:buClr>
              <a:buSzPct val="100000"/>
              <a:defRPr sz="4800">
                <a:solidFill>
                  <a:srgbClr val="1C4587"/>
                </a:solidFill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43" name="Shape 43" descr="tree.png"/>
          <p:cNvPicPr preferRelativeResize="0"/>
          <p:nvPr/>
        </p:nvPicPr>
        <p:blipFill rotWithShape="1">
          <a:blip r:embed="rId2">
            <a:alphaModFix/>
          </a:blip>
          <a:srcRect r="57368"/>
          <a:stretch/>
        </p:blipFill>
        <p:spPr>
          <a:xfrm>
            <a:off x="70075" y="1992562"/>
            <a:ext cx="1667074" cy="1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1C4587"/>
              </a:buClr>
              <a:buSzPct val="100000"/>
              <a:defRPr sz="42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50" name="Shape 50" descr="tree.png"/>
          <p:cNvPicPr preferRelativeResize="0"/>
          <p:nvPr/>
        </p:nvPicPr>
        <p:blipFill rotWithShape="1">
          <a:blip r:embed="rId2">
            <a:alphaModFix/>
          </a:blip>
          <a:srcRect r="56651"/>
          <a:stretch/>
        </p:blipFill>
        <p:spPr>
          <a:xfrm>
            <a:off x="1671425" y="785062"/>
            <a:ext cx="1233350" cy="84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54" name="Shape 54" descr="tre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33918" cy="84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1C4587"/>
              </a:buClr>
              <a:buSzPct val="100000"/>
              <a:defRPr sz="120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  <p:pic>
        <p:nvPicPr>
          <p:cNvPr id="59" name="Shape 59" descr="tre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33918" cy="84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1C4587"/>
              </a:buClr>
              <a:buSzPct val="100000"/>
              <a:buNone/>
              <a:defRPr sz="2800">
                <a:solidFill>
                  <a:srgbClr val="1C4587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so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media.com.br/web-services/2873" TargetMode="External"/><Relationship Id="rId5" Type="http://schemas.openxmlformats.org/officeDocument/2006/relationships/hyperlink" Target="http://www.tutorialspoint.com/webservices/" TargetMode="External"/><Relationship Id="rId4" Type="http://schemas.openxmlformats.org/officeDocument/2006/relationships/hyperlink" Target="https://www.service-architectu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www.db2mag.com/db_area/archives/2001/q4/imgs/cutlip_fig1.g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59216" y="3170966"/>
            <a:ext cx="8520600" cy="17542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pt-PT" sz="3200" dirty="0" err="1"/>
              <a:t>Service-Oriented</a:t>
            </a:r>
            <a:r>
              <a:rPr lang="pt-PT" sz="3200" dirty="0"/>
              <a:t> </a:t>
            </a:r>
            <a:r>
              <a:rPr lang="pt-PT" sz="3200" dirty="0" err="1"/>
              <a:t>Architecture</a:t>
            </a:r>
            <a:r>
              <a:rPr lang="pt-PT" sz="3200" dirty="0"/>
              <a:t>(SOA) </a:t>
            </a:r>
            <a:br>
              <a:rPr lang="pt-PT" sz="3200" dirty="0"/>
            </a:br>
            <a:r>
              <a:rPr lang="pt-PT" sz="3200" dirty="0"/>
              <a:t>XML </a:t>
            </a:r>
            <a:r>
              <a:rPr lang="en-US" sz="3200" dirty="0"/>
              <a:t>Web Services – Tutorial</a:t>
            </a:r>
            <a:br>
              <a:rPr lang="en-US" sz="32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2000" dirty="0"/>
              <a:t>(1st Generation Services)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B8B072-C601-4F9A-B92C-8E7BBC23C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94"/>
          <a:stretch/>
        </p:blipFill>
        <p:spPr>
          <a:xfrm>
            <a:off x="1892461" y="1270330"/>
            <a:ext cx="5359078" cy="1143215"/>
          </a:xfrm>
          <a:prstGeom prst="rect">
            <a:avLst/>
          </a:prstGeom>
        </p:spPr>
      </p:pic>
      <p:sp>
        <p:nvSpPr>
          <p:cNvPr id="5" name="Shape 73">
            <a:extLst>
              <a:ext uri="{FF2B5EF4-FFF2-40B4-BE49-F238E27FC236}">
                <a16:creationId xmlns:a16="http://schemas.microsoft.com/office/drawing/2014/main" id="{2CD2CC3C-B670-434B-88FA-DE0CFC3465E1}"/>
              </a:ext>
            </a:extLst>
          </p:cNvPr>
          <p:cNvSpPr txBox="1">
            <a:spLocks/>
          </p:cNvSpPr>
          <p:nvPr/>
        </p:nvSpPr>
        <p:spPr>
          <a:xfrm>
            <a:off x="476296" y="2507087"/>
            <a:ext cx="8520600" cy="6638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100000"/>
              <a:buNone/>
              <a:defRPr sz="3600" b="0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pt-PT" sz="1800" dirty="0"/>
              <a:t>2021-2022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1">
              <a:buNone/>
            </a:pPr>
            <a:r>
              <a:rPr lang="pt-PT" sz="1600" b="1" i="1" dirty="0"/>
              <a:t>      a) </a:t>
            </a:r>
            <a:r>
              <a:rPr lang="pt-PT" sz="1600" b="1" i="1" dirty="0" err="1"/>
              <a:t>Create</a:t>
            </a:r>
            <a:r>
              <a:rPr lang="pt-PT" sz="1600" b="1" i="1" dirty="0"/>
              <a:t> New Project  &gt;</a:t>
            </a:r>
          </a:p>
          <a:p>
            <a:pPr marL="361950" lvl="2" indent="269875">
              <a:buNone/>
            </a:pPr>
            <a:r>
              <a:rPr lang="pt-PT" sz="1600" i="1" dirty="0"/>
              <a:t>ASP.NET Web </a:t>
            </a:r>
            <a:r>
              <a:rPr lang="pt-PT" sz="1600" i="1" dirty="0" err="1"/>
              <a:t>Application</a:t>
            </a:r>
            <a:endParaRPr lang="pt-PT" sz="1600" i="1" dirty="0"/>
          </a:p>
          <a:p>
            <a:pPr marL="361950" lvl="3" indent="269875">
              <a:buNone/>
            </a:pPr>
            <a:r>
              <a:rPr lang="pt-PT" i="1" dirty="0"/>
              <a:t>       .NET  Framework</a:t>
            </a:r>
          </a:p>
          <a:p>
            <a:pPr marL="361950" lvl="3" indent="269875">
              <a:buNone/>
            </a:pPr>
            <a:r>
              <a:rPr lang="pt-PT" i="1" dirty="0"/>
              <a:t>       Linguagem:   C# </a:t>
            </a:r>
            <a:endParaRPr lang="pt-PT" sz="1200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F65AA4-F539-4849-9C08-4B46B8C5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59" y="-28957"/>
            <a:ext cx="4675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1">
              <a:buNone/>
            </a:pPr>
            <a:r>
              <a:rPr lang="pt-PT" sz="1600" i="1" dirty="0"/>
              <a:t>     </a:t>
            </a:r>
            <a:r>
              <a:rPr lang="pt-PT" sz="1600" b="1" i="1" dirty="0"/>
              <a:t> a) </a:t>
            </a:r>
            <a:r>
              <a:rPr lang="pt-PT" sz="1600" b="1" i="1" dirty="0" err="1"/>
              <a:t>Create</a:t>
            </a:r>
            <a:r>
              <a:rPr lang="pt-PT" sz="1600" b="1" i="1" dirty="0"/>
              <a:t> New Project </a:t>
            </a:r>
          </a:p>
          <a:p>
            <a:pPr marL="361950" lvl="2" indent="269875">
              <a:buNone/>
            </a:pPr>
            <a:r>
              <a:rPr lang="pt-PT" sz="1600" i="1" dirty="0"/>
              <a:t>Project </a:t>
            </a:r>
            <a:r>
              <a:rPr lang="pt-PT" sz="1600" i="1" dirty="0" err="1"/>
              <a:t>Name</a:t>
            </a:r>
            <a:r>
              <a:rPr lang="pt-PT" sz="1600" i="1" dirty="0"/>
              <a:t>: </a:t>
            </a:r>
          </a:p>
          <a:p>
            <a:pPr marL="361950" lvl="2" indent="269875">
              <a:buNone/>
            </a:pPr>
            <a:r>
              <a:rPr lang="pt-PT" sz="1600" i="1" dirty="0"/>
              <a:t>   </a:t>
            </a:r>
            <a:r>
              <a:rPr lang="pt-PT" sz="1600" i="1" dirty="0" err="1"/>
              <a:t>WebApplicationExemploCalculadoraWS</a:t>
            </a:r>
            <a:endParaRPr lang="pt-PT" sz="16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BDC5A1-34B7-4013-8EA5-216CEE1A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75" y="134359"/>
            <a:ext cx="6986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4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8">
              <a:buNone/>
            </a:pPr>
            <a:r>
              <a:rPr lang="pt-PT" sz="1600" b="1" i="1" dirty="0"/>
              <a:t>	a) </a:t>
            </a:r>
            <a:r>
              <a:rPr lang="pt-PT" sz="1600" i="1" dirty="0" err="1"/>
              <a:t>Create</a:t>
            </a:r>
            <a:r>
              <a:rPr lang="pt-PT" sz="1600" i="1" dirty="0"/>
              <a:t> New Project </a:t>
            </a:r>
          </a:p>
          <a:p>
            <a:pPr lvl="4">
              <a:buNone/>
            </a:pPr>
            <a:r>
              <a:rPr lang="pt-PT" sz="1600" i="1" dirty="0"/>
              <a:t>	</a:t>
            </a:r>
            <a:r>
              <a:rPr lang="pt-PT" sz="1600" b="1" i="1" dirty="0"/>
              <a:t>b) </a:t>
            </a:r>
            <a:r>
              <a:rPr lang="pt-PT" sz="1600" i="1" dirty="0" err="1"/>
              <a:t>Select</a:t>
            </a:r>
            <a:r>
              <a:rPr lang="pt-PT" sz="1600" i="1" dirty="0"/>
              <a:t> </a:t>
            </a:r>
            <a:r>
              <a:rPr lang="pt-PT" sz="1600" i="1" dirty="0" err="1"/>
              <a:t>Empty</a:t>
            </a:r>
            <a:r>
              <a:rPr lang="pt-PT" sz="1600" i="1" dirty="0"/>
              <a:t>  </a:t>
            </a:r>
            <a:r>
              <a:rPr lang="pt-PT" sz="1600" i="1" dirty="0" err="1"/>
              <a:t>project</a:t>
            </a:r>
            <a:r>
              <a:rPr lang="pt-PT" sz="1600" i="1" dirty="0"/>
              <a:t> </a:t>
            </a:r>
            <a:r>
              <a:rPr lang="pt-PT" sz="1600" i="1" dirty="0" err="1"/>
              <a:t>template</a:t>
            </a:r>
            <a:endParaRPr lang="pt-PT" sz="1600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3A59BD-9C12-46FA-A7EF-3C66C79E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28" y="2860675"/>
            <a:ext cx="5736343" cy="14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9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1">
              <a:buNone/>
            </a:pPr>
            <a:r>
              <a:rPr lang="pt-PT" sz="1600" i="1" dirty="0"/>
              <a:t>      </a:t>
            </a:r>
            <a:r>
              <a:rPr lang="pt-PT" sz="1600" i="1" dirty="0" err="1"/>
              <a:t>Create</a:t>
            </a:r>
            <a:r>
              <a:rPr lang="pt-PT" sz="1600" i="1" dirty="0"/>
              <a:t> New Project  &gt;</a:t>
            </a:r>
          </a:p>
          <a:p>
            <a:pPr marL="361950" lvl="2" indent="269875">
              <a:buNone/>
            </a:pPr>
            <a:r>
              <a:rPr lang="pt-PT" sz="1600" i="1" dirty="0"/>
              <a:t>Project </a:t>
            </a:r>
            <a:r>
              <a:rPr lang="pt-PT" sz="1600" i="1" dirty="0" err="1"/>
              <a:t>Name</a:t>
            </a:r>
            <a:r>
              <a:rPr lang="pt-PT" sz="1600" i="1" dirty="0"/>
              <a:t>: </a:t>
            </a:r>
          </a:p>
          <a:p>
            <a:pPr marL="361950" lvl="2" indent="269875">
              <a:buNone/>
            </a:pPr>
            <a:r>
              <a:rPr lang="pt-PT" sz="1600" i="1" dirty="0"/>
              <a:t>   </a:t>
            </a:r>
            <a:r>
              <a:rPr lang="pt-PT" sz="1600" i="1" dirty="0" err="1"/>
              <a:t>WebApplicationExemploCalculadoraWS</a:t>
            </a:r>
            <a:endParaRPr lang="pt-PT" sz="16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BDC5A1-34B7-4013-8EA5-216CEE1A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75" y="134359"/>
            <a:ext cx="6986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5041"/>
            <a:ext cx="8520600" cy="3416400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         Criar novo diretório: </a:t>
            </a:r>
            <a:r>
              <a:rPr lang="pt-PT" sz="1600" i="1" dirty="0" err="1"/>
              <a:t>Services</a:t>
            </a:r>
            <a:endParaRPr lang="pt-PT" sz="1600" i="1" dirty="0"/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                      Lado Direito Rato sobre Projeto </a:t>
            </a:r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                     </a:t>
            </a:r>
            <a:r>
              <a:rPr lang="pt-PT" sz="1600" i="1" dirty="0" err="1"/>
              <a:t>Add</a:t>
            </a:r>
            <a:r>
              <a:rPr lang="pt-PT" sz="1600" i="1" dirty="0"/>
              <a:t> &gt;   New </a:t>
            </a:r>
            <a:r>
              <a:rPr lang="pt-PT" sz="1600" i="1" dirty="0" err="1"/>
              <a:t>Folder</a:t>
            </a:r>
            <a:r>
              <a:rPr lang="pt-PT" sz="1600" i="1" dirty="0"/>
              <a:t>     </a:t>
            </a:r>
            <a:r>
              <a:rPr lang="pt-PT" sz="1600" i="1" dirty="0">
                <a:sym typeface="Wingdings" panose="05000000000000000000" pitchFamily="2" charset="2"/>
              </a:rPr>
              <a:t></a:t>
            </a:r>
            <a:r>
              <a:rPr lang="pt-PT" sz="1600" i="1" dirty="0"/>
              <a:t>   </a:t>
            </a:r>
            <a:r>
              <a:rPr lang="pt-PT" sz="1600" i="1" dirty="0" err="1"/>
              <a:t>Services</a:t>
            </a:r>
            <a:endParaRPr lang="pt-PT" sz="1600" i="1" dirty="0"/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</a:t>
            </a:r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        Adicionar Web </a:t>
            </a:r>
            <a:r>
              <a:rPr lang="pt-PT" sz="1600" i="1" dirty="0" err="1"/>
              <a:t>Service</a:t>
            </a:r>
            <a:r>
              <a:rPr lang="pt-PT" sz="1600" i="1" dirty="0"/>
              <a:t> (ASMX)  ao projeto</a:t>
            </a:r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                    Lado Direito do Rato sobre “</a:t>
            </a:r>
            <a:r>
              <a:rPr lang="pt-PT" sz="1600" i="1" dirty="0" err="1"/>
              <a:t>Services</a:t>
            </a:r>
            <a:r>
              <a:rPr lang="pt-PT" sz="1600" i="1" dirty="0"/>
              <a:t>”</a:t>
            </a:r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	    </a:t>
            </a:r>
            <a:r>
              <a:rPr lang="pt-PT" sz="1600" i="1" dirty="0" err="1"/>
              <a:t>Add</a:t>
            </a:r>
            <a:r>
              <a:rPr lang="pt-PT" sz="1600" i="1" dirty="0"/>
              <a:t> &gt; New Item …  (</a:t>
            </a:r>
            <a:r>
              <a:rPr lang="pt-PT" sz="1600" i="1" dirty="0" err="1"/>
              <a:t>Ctrl+Shft</a:t>
            </a:r>
            <a:r>
              <a:rPr lang="pt-PT" sz="1600" i="1" dirty="0"/>
              <a:t> + A)</a:t>
            </a:r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	    </a:t>
            </a:r>
            <a:r>
              <a:rPr lang="pt-PT" sz="1600" i="1" dirty="0" err="1"/>
              <a:t>Name</a:t>
            </a:r>
            <a:r>
              <a:rPr lang="pt-PT" sz="1600" i="1" dirty="0"/>
              <a:t>: </a:t>
            </a:r>
            <a:r>
              <a:rPr lang="pt-PT" sz="1600" b="1" i="1" dirty="0">
                <a:latin typeface="Consolas" panose="020B0609020204030204" pitchFamily="49" charset="0"/>
              </a:rPr>
              <a:t>CalculadoraWs</a:t>
            </a:r>
            <a:r>
              <a:rPr lang="pt-PT" sz="1600" i="1" dirty="0"/>
              <a:t>.asmx </a:t>
            </a:r>
          </a:p>
          <a:p>
            <a:pPr lvl="1">
              <a:buNone/>
            </a:pPr>
            <a:r>
              <a:rPr lang="pt-PT" sz="1600" i="1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4AF0A9-8DB6-4DAC-A2C4-2CA5CA05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36" y="519991"/>
            <a:ext cx="3648075" cy="3981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3E6372-836D-4AEE-B40B-B18FF17B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1" y="3870879"/>
            <a:ext cx="9144000" cy="20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73787-6257-4233-B388-594B80E0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0" y="1597347"/>
            <a:ext cx="7707800" cy="32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2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1">
              <a:spcAft>
                <a:spcPts val="0"/>
              </a:spcAft>
              <a:buNone/>
            </a:pPr>
            <a:r>
              <a:rPr lang="pt-PT" sz="1600" i="1" dirty="0"/>
              <a:t>        Adicionar Web </a:t>
            </a:r>
            <a:r>
              <a:rPr lang="pt-PT" sz="1600" i="1" dirty="0" err="1"/>
              <a:t>Service</a:t>
            </a:r>
            <a:r>
              <a:rPr lang="pt-PT" sz="1600" i="1" dirty="0"/>
              <a:t> (ASMX)  ao projeto </a:t>
            </a:r>
            <a:r>
              <a:rPr lang="pt-PT" sz="1600" i="1" dirty="0">
                <a:sym typeface="Wingdings" panose="05000000000000000000" pitchFamily="2" charset="2"/>
              </a:rPr>
              <a:t></a:t>
            </a:r>
            <a:endParaRPr lang="pt-PT" sz="1600" i="1" dirty="0"/>
          </a:p>
          <a:p>
            <a:pPr lvl="1">
              <a:buNone/>
            </a:pPr>
            <a:r>
              <a:rPr lang="pt-PT" sz="1600" i="1" dirty="0"/>
              <a:t>        editar a documentação código e editar a descrição do Web </a:t>
            </a:r>
            <a:r>
              <a:rPr lang="pt-PT" sz="1600" i="1" dirty="0" err="1"/>
              <a:t>Service</a:t>
            </a:r>
            <a:endParaRPr lang="pt-PT" sz="1600" i="1" dirty="0"/>
          </a:p>
          <a:p>
            <a:pPr lvl="1">
              <a:buNone/>
            </a:pPr>
            <a:endParaRPr lang="pt-PT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3BB6EA-E265-4CAE-966A-47A82B1DE419}"/>
              </a:ext>
            </a:extLst>
          </p:cNvPr>
          <p:cNvSpPr txBox="1"/>
          <p:nvPr/>
        </p:nvSpPr>
        <p:spPr>
          <a:xfrm>
            <a:off x="284229" y="2537550"/>
            <a:ext cx="8094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   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Summary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description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for 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CalculadoraWS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Serviço para implementar as operações básicas de uma calculadora</a:t>
            </a:r>
            <a:endParaRPr lang="pt-PT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[</a:t>
            </a:r>
            <a:r>
              <a:rPr lang="pt-PT" dirty="0" err="1">
                <a:latin typeface="Consolas" panose="020B0609020204030204" pitchFamily="49" charset="0"/>
              </a:rPr>
              <a:t>WebService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Namespace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http://www.ipca.pt/isi202122/"</a:t>
            </a:r>
            <a:r>
              <a:rPr lang="pt-PT" dirty="0"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latin typeface="Consolas" panose="020B0609020204030204" pitchFamily="49" charset="0"/>
              </a:rPr>
              <a:t>                </a:t>
            </a:r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Description = </a:t>
            </a:r>
            <a:r>
              <a:rPr lang="fr-FR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"ISI202122 - 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exemplo</a:t>
            </a:r>
            <a:r>
              <a:rPr lang="fr-FR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de XML web service"</a:t>
            </a:r>
            <a:r>
              <a:rPr lang="fr-FR" dirty="0">
                <a:latin typeface="Consolas" panose="020B0609020204030204" pitchFamily="49" charset="0"/>
              </a:rPr>
              <a:t>)]</a:t>
            </a:r>
          </a:p>
          <a:p>
            <a:r>
              <a:rPr lang="pt-PT" dirty="0">
                <a:latin typeface="Consolas" panose="020B0609020204030204" pitchFamily="49" charset="0"/>
              </a:rPr>
              <a:t>    [</a:t>
            </a:r>
            <a:r>
              <a:rPr lang="pt-PT" dirty="0" err="1">
                <a:latin typeface="Consolas" panose="020B0609020204030204" pitchFamily="49" charset="0"/>
              </a:rPr>
              <a:t>WebServiceBinding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ConformsTo</a:t>
            </a:r>
            <a:r>
              <a:rPr lang="pt-PT" dirty="0">
                <a:latin typeface="Consolas" panose="020B0609020204030204" pitchFamily="49" charset="0"/>
              </a:rPr>
              <a:t> = WsiProfiles.BasicProfile1_1)]</a:t>
            </a:r>
          </a:p>
          <a:p>
            <a:r>
              <a:rPr lang="pt-PT" dirty="0">
                <a:latin typeface="Consolas" panose="020B0609020204030204" pitchFamily="49" charset="0"/>
              </a:rPr>
              <a:t>    [</a:t>
            </a:r>
            <a:r>
              <a:rPr lang="pt-PT" dirty="0" err="1">
                <a:latin typeface="Consolas" panose="020B0609020204030204" pitchFamily="49" charset="0"/>
              </a:rPr>
              <a:t>System.ComponentModel.ToolboxItem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dirty="0">
                <a:latin typeface="Consolas" panose="020B0609020204030204" pitchFamily="49" charset="0"/>
              </a:rPr>
              <a:t>)]</a:t>
            </a:r>
          </a:p>
          <a:p>
            <a:pPr>
              <a:tabLst>
                <a:tab pos="44767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CalculadoraWS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System.Web.Services.WebService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91754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GB" sz="1600" b="1" dirty="0"/>
              <a:t>Create the web service (using Visual Studio)</a:t>
            </a:r>
            <a:endParaRPr lang="pt-PT" sz="1600" b="1" dirty="0"/>
          </a:p>
          <a:p>
            <a:pPr lvl="1">
              <a:spcAft>
                <a:spcPts val="600"/>
              </a:spcAft>
              <a:buNone/>
            </a:pPr>
            <a:r>
              <a:rPr lang="pt-PT" sz="1600" dirty="0"/>
              <a:t>  </a:t>
            </a:r>
            <a:r>
              <a:rPr lang="en-GB" sz="1600" i="1" dirty="0"/>
              <a:t>Add a new Soma Web Method (edit documentation and web method description)</a:t>
            </a:r>
            <a:endParaRPr lang="pt-PT" sz="1600" i="1" dirty="0"/>
          </a:p>
          <a:p>
            <a:pPr lvl="1">
              <a:buNone/>
            </a:pPr>
            <a:endParaRPr lang="pt-PT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397792-EA27-4F71-81D8-E4097865EF75}"/>
              </a:ext>
            </a:extLst>
          </p:cNvPr>
          <p:cNvSpPr txBox="1"/>
          <p:nvPr/>
        </p:nvSpPr>
        <p:spPr>
          <a:xfrm>
            <a:off x="358794" y="2263351"/>
            <a:ext cx="3608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</a:rPr>
              <a:t> [</a:t>
            </a:r>
            <a:r>
              <a:rPr lang="pt-PT" sz="1600" b="1" dirty="0" err="1">
                <a:latin typeface="Consolas" panose="020B0609020204030204" pitchFamily="49" charset="0"/>
              </a:rPr>
              <a:t>WebMethod</a:t>
            </a:r>
            <a:r>
              <a:rPr lang="pt-PT" sz="1600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Soma(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y)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 {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PT" sz="1600" dirty="0">
                <a:latin typeface="Consolas" panose="020B0609020204030204" pitchFamily="49" charset="0"/>
              </a:rPr>
              <a:t> x + y;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 }</a:t>
            </a:r>
            <a:endParaRPr lang="pt-PT" sz="1600" i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4D4DB3-786A-45CD-9742-0C4945606C81}"/>
              </a:ext>
            </a:extLst>
          </p:cNvPr>
          <p:cNvSpPr txBox="1"/>
          <p:nvPr/>
        </p:nvSpPr>
        <p:spPr>
          <a:xfrm>
            <a:off x="4000522" y="2373514"/>
            <a:ext cx="7862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Soma de dois valores inteiros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&lt;param 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pt-PT" dirty="0">
                <a:latin typeface="Consolas" panose="020B0609020204030204" pitchFamily="49" charset="0"/>
              </a:rPr>
              <a:t>x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primeiro operando da soma, valor inteiro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&lt;param 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pt-PT" dirty="0">
                <a:latin typeface="Consolas" panose="020B0609020204030204" pitchFamily="49" charset="0"/>
              </a:rPr>
              <a:t>y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segundo operando da soma, valor inteiro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PT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[</a:t>
            </a:r>
            <a:r>
              <a:rPr lang="pt-PT" b="1" dirty="0" err="1">
                <a:latin typeface="Consolas" panose="020B0609020204030204" pitchFamily="49" charset="0"/>
              </a:rPr>
              <a:t>WebMethod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MessageName</a:t>
            </a:r>
            <a:r>
              <a:rPr lang="pt-PT" dirty="0">
                <a:latin typeface="Consolas" panose="020B0609020204030204" pitchFamily="49" charset="0"/>
              </a:rPr>
              <a:t>= 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"Soma"</a:t>
            </a:r>
            <a:r>
              <a:rPr lang="pt-PT" dirty="0">
                <a:latin typeface="Consolas" panose="020B0609020204030204" pitchFamily="49" charset="0"/>
              </a:rPr>
              <a:t>, </a:t>
            </a:r>
          </a:p>
          <a:p>
            <a:r>
              <a:rPr lang="pt-PT" dirty="0">
                <a:latin typeface="Consolas" panose="020B0609020204030204" pitchFamily="49" charset="0"/>
              </a:rPr>
              <a:t>	</a:t>
            </a:r>
            <a:r>
              <a:rPr lang="pt-PT" dirty="0" err="1">
                <a:latin typeface="Consolas" panose="020B0609020204030204" pitchFamily="49" charset="0"/>
              </a:rPr>
              <a:t>Description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"calcula a soma de dois valores inteiros“</a:t>
            </a:r>
            <a:r>
              <a:rPr lang="pt-PT" dirty="0"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Soma(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x,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y)</a:t>
            </a:r>
          </a:p>
          <a:p>
            <a:pPr lvl="2"/>
            <a:r>
              <a:rPr lang="pt-PT" dirty="0">
                <a:latin typeface="Consolas" panose="020B0609020204030204" pitchFamily="49" charset="0"/>
              </a:rPr>
              <a:t>  {</a:t>
            </a:r>
          </a:p>
          <a:p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latin typeface="Consolas" panose="020B0609020204030204" pitchFamily="49" charset="0"/>
              </a:rPr>
              <a:t> x + y;</a:t>
            </a:r>
          </a:p>
          <a:p>
            <a:r>
              <a:rPr lang="pt-PT" dirty="0">
                <a:latin typeface="Consolas" panose="020B0609020204030204" pitchFamily="49" charset="0"/>
              </a:rPr>
              <a:t>  }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41009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PT" sz="1600" b="1" dirty="0"/>
              <a:t>2. </a:t>
            </a:r>
            <a:r>
              <a:rPr lang="en-GB" sz="1600" b="1" dirty="0"/>
              <a:t>Run and Test the Service</a:t>
            </a:r>
            <a:endParaRPr lang="pt-PT" sz="1600" b="1" dirty="0"/>
          </a:p>
          <a:p>
            <a:pPr lvl="1">
              <a:buNone/>
            </a:pPr>
            <a:r>
              <a:rPr lang="pt-PT" sz="1600" dirty="0"/>
              <a:t>  </a:t>
            </a:r>
            <a:r>
              <a:rPr lang="pt-PT" sz="1600" i="1" dirty="0"/>
              <a:t>   </a:t>
            </a:r>
            <a:r>
              <a:rPr lang="en-GB" sz="1600" dirty="0"/>
              <a:t>Web page set up to test the developed Web Methods</a:t>
            </a:r>
            <a:endParaRPr lang="pt-PT" sz="1600" i="1" dirty="0"/>
          </a:p>
          <a:p>
            <a:pPr lvl="1">
              <a:buNone/>
            </a:pPr>
            <a:r>
              <a:rPr lang="pt-PT" sz="1600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48506A-7728-4770-B34A-D609B069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5" y="2167464"/>
            <a:ext cx="5716327" cy="24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PT" sz="1600" b="1" dirty="0"/>
              <a:t>2. </a:t>
            </a:r>
            <a:r>
              <a:rPr lang="en-GB" sz="1600" b="1" dirty="0"/>
              <a:t>Run and Test the Service</a:t>
            </a:r>
            <a:endParaRPr lang="pt-PT" sz="1600" b="1" dirty="0"/>
          </a:p>
          <a:p>
            <a:pPr lvl="1">
              <a:buNone/>
            </a:pPr>
            <a:r>
              <a:rPr lang="pt-PT" sz="1600" dirty="0"/>
              <a:t> </a:t>
            </a:r>
            <a:r>
              <a:rPr lang="en-GB" sz="1600" dirty="0"/>
              <a:t>Web page set up to test the developed Web Methods</a:t>
            </a:r>
            <a:endParaRPr lang="pt-PT" sz="1600" i="1" dirty="0"/>
          </a:p>
          <a:p>
            <a:pPr lvl="1">
              <a:buNone/>
            </a:pPr>
            <a:r>
              <a:rPr lang="pt-PT" sz="1600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48506A-7728-4770-B34A-D609B069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8" y="2104309"/>
            <a:ext cx="5716327" cy="24014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7E55EE-AE64-4ECC-9DCD-FB8373247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93"/>
          <a:stretch/>
        </p:blipFill>
        <p:spPr>
          <a:xfrm>
            <a:off x="2873279" y="2104309"/>
            <a:ext cx="4349575" cy="27315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6CF4F7-AF83-4EEA-8AFE-DEC821A5C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73" b="-978"/>
          <a:stretch/>
        </p:blipFill>
        <p:spPr>
          <a:xfrm>
            <a:off x="5889197" y="2337383"/>
            <a:ext cx="4349575" cy="2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91B94-5A5C-4B48-88AF-28D64A7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SOA (</a:t>
            </a:r>
            <a:r>
              <a:rPr lang="pt-PT" dirty="0" err="1"/>
              <a:t>Service-Oriented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3A2C31-70C5-40EF-802D-D14E7855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380EB81B-6ADF-4142-B9E0-7C92DDF5F7E6}"/>
              </a:ext>
            </a:extLst>
          </p:cNvPr>
          <p:cNvGrpSpPr/>
          <p:nvPr/>
        </p:nvGrpSpPr>
        <p:grpSpPr>
          <a:xfrm>
            <a:off x="867375" y="1433297"/>
            <a:ext cx="3963022" cy="3416401"/>
            <a:chOff x="1066800" y="1600200"/>
            <a:chExt cx="5546104" cy="4781128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691BF8C-558A-40D3-A4BA-5C1F59985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600200"/>
              <a:ext cx="5546104" cy="4615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D35C55F-5367-4FF1-9D18-504A60D2E026}"/>
                </a:ext>
              </a:extLst>
            </p:cNvPr>
            <p:cNvSpPr/>
            <p:nvPr/>
          </p:nvSpPr>
          <p:spPr>
            <a:xfrm>
              <a:off x="1283053" y="6119718"/>
              <a:ext cx="258436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b="0" dirty="0"/>
                <a:t>http://www.sparxsystems.com.au/somf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293E7A4D-4826-4F54-874D-CF162EE63834}"/>
              </a:ext>
            </a:extLst>
          </p:cNvPr>
          <p:cNvGrpSpPr/>
          <p:nvPr/>
        </p:nvGrpSpPr>
        <p:grpSpPr>
          <a:xfrm>
            <a:off x="5458997" y="1001037"/>
            <a:ext cx="2664496" cy="3848662"/>
            <a:chOff x="6177136" y="995267"/>
            <a:chExt cx="3728864" cy="5386061"/>
          </a:xfrm>
        </p:grpSpPr>
        <p:pic>
          <p:nvPicPr>
            <p:cNvPr id="8" name="Picture 4" descr="http://upload.wikimedia.org/wikipedia/commons/thumb/f/fc/Soa-layers.svg/220px-Soa-layers.svg.png">
              <a:extLst>
                <a:ext uri="{FF2B5EF4-FFF2-40B4-BE49-F238E27FC236}">
                  <a16:creationId xmlns:a16="http://schemas.microsoft.com/office/drawing/2014/main" id="{CFD4BA71-FD8C-449C-9E24-5D3CE8476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1232" y="995267"/>
              <a:ext cx="2095500" cy="5124451"/>
            </a:xfrm>
            <a:prstGeom prst="rect">
              <a:avLst/>
            </a:prstGeom>
            <a:noFill/>
          </p:spPr>
        </p:pic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0D947687-822A-4315-9A54-17CF48909653}"/>
                </a:ext>
              </a:extLst>
            </p:cNvPr>
            <p:cNvSpPr/>
            <p:nvPr/>
          </p:nvSpPr>
          <p:spPr>
            <a:xfrm>
              <a:off x="6177136" y="6119718"/>
              <a:ext cx="372886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050" b="0" dirty="0"/>
                <a:t>http://en.wikipedia.org/wiki/Service_Oriented_Architecture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6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PT" sz="1600" b="1" dirty="0"/>
              <a:t>2. </a:t>
            </a:r>
            <a:r>
              <a:rPr lang="en-GB" sz="1600" b="1" dirty="0"/>
              <a:t>Run and Test the Service</a:t>
            </a:r>
            <a:endParaRPr lang="pt-PT" sz="1600" b="1" dirty="0"/>
          </a:p>
          <a:p>
            <a:pPr lvl="1">
              <a:buNone/>
            </a:pPr>
            <a:r>
              <a:rPr lang="en-GB" sz="1600" dirty="0"/>
              <a:t>Web page set up to test the developed Web Methods </a:t>
            </a:r>
            <a:r>
              <a:rPr lang="pt-PT" sz="1600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48506A-7728-4770-B34A-D609B069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36" y="2276718"/>
            <a:ext cx="5716327" cy="24014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44A49F-C9EB-4D2C-8D03-8BEF3D8B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10" y="2276718"/>
            <a:ext cx="4529522" cy="21829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B23FBD3-E661-4DB7-9300-77037BC6C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973" y="3880753"/>
            <a:ext cx="6295780" cy="12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PT" sz="1600" b="1" dirty="0"/>
              <a:t>2. </a:t>
            </a:r>
            <a:r>
              <a:rPr lang="en-GB" sz="1600" b="1" dirty="0"/>
              <a:t>Run and Test the Service</a:t>
            </a:r>
            <a:endParaRPr lang="pt-PT" sz="1600" b="1" dirty="0"/>
          </a:p>
          <a:p>
            <a:pPr lvl="1">
              <a:buNone/>
            </a:pPr>
            <a:r>
              <a:rPr lang="pt-PT" sz="1600" dirty="0"/>
              <a:t> </a:t>
            </a:r>
            <a:r>
              <a:rPr lang="en-GB" sz="1600" dirty="0"/>
              <a:t>Web page set up to test the developed Web Methods</a:t>
            </a:r>
            <a:endParaRPr lang="pt-PT" sz="1600" dirty="0"/>
          </a:p>
          <a:p>
            <a:pPr lvl="1">
              <a:buNone/>
            </a:pPr>
            <a:r>
              <a:rPr lang="pt-PT" sz="1600" i="1" dirty="0"/>
              <a:t>       descrição do serviço: </a:t>
            </a:r>
            <a:r>
              <a:rPr lang="pt-PT" sz="1600" b="1" i="1" dirty="0"/>
              <a:t>https://localhost:44342/Services/Calc.asmx?WSDL</a:t>
            </a:r>
          </a:p>
          <a:p>
            <a:pPr lvl="1">
              <a:buNone/>
            </a:pPr>
            <a:endParaRPr lang="pt-PT" sz="1600" i="1" dirty="0"/>
          </a:p>
          <a:p>
            <a:pPr lvl="1">
              <a:buNone/>
            </a:pPr>
            <a:endParaRPr lang="pt-PT" sz="1600" i="1" dirty="0"/>
          </a:p>
          <a:p>
            <a:pPr lvl="1">
              <a:buNone/>
            </a:pPr>
            <a:r>
              <a:rPr lang="pt-PT" sz="1600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4B728E-08F8-4BF7-AAD5-CEC91816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0" y="2860675"/>
            <a:ext cx="9820038" cy="16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PT" sz="1600" b="1" dirty="0"/>
              <a:t>3. </a:t>
            </a:r>
            <a:r>
              <a:rPr lang="en-GB" sz="1600" b="1" dirty="0"/>
              <a:t>Implement a client application that "consumes" the web service</a:t>
            </a:r>
            <a:endParaRPr lang="pt-PT" sz="1600" b="1" i="1" dirty="0"/>
          </a:p>
          <a:p>
            <a:pPr lvl="1">
              <a:buNone/>
            </a:pPr>
            <a:r>
              <a:rPr lang="en-GB" sz="1600" i="1" dirty="0"/>
              <a:t>Client is an application that uses one or more web services. A Web service can itself be a client of other services </a:t>
            </a:r>
            <a:r>
              <a:rPr lang="pt-PT" sz="1600" i="1" dirty="0"/>
              <a:t> </a:t>
            </a:r>
          </a:p>
          <a:p>
            <a:pPr lvl="1">
              <a:buNone/>
            </a:pPr>
            <a:r>
              <a:rPr lang="en-GB" sz="1600" dirty="0"/>
              <a:t>Example of an XML Web Services Client in C#</a:t>
            </a:r>
          </a:p>
          <a:p>
            <a:pPr marL="285750" lvl="1" indent="-285750"/>
            <a:r>
              <a:rPr lang="en-GB" sz="1600" dirty="0"/>
              <a:t>Creating a new application</a:t>
            </a:r>
            <a:r>
              <a:rPr lang="pt-PT" sz="1600" dirty="0"/>
              <a:t> </a:t>
            </a:r>
          </a:p>
          <a:p>
            <a:pPr lvl="1">
              <a:buNone/>
            </a:pPr>
            <a:r>
              <a:rPr lang="pt-PT" sz="1600" i="1" dirty="0"/>
              <a:t>        Windows </a:t>
            </a:r>
            <a:r>
              <a:rPr lang="pt-PT" sz="1600" i="1" dirty="0" err="1"/>
              <a:t>Forms</a:t>
            </a:r>
            <a:r>
              <a:rPr lang="pt-PT" sz="1600" i="1" dirty="0"/>
              <a:t> App </a:t>
            </a:r>
            <a:r>
              <a:rPr lang="pt-PT" sz="1600" i="1" dirty="0">
                <a:highlight>
                  <a:srgbClr val="FFFF00"/>
                </a:highlight>
              </a:rPr>
              <a:t>(.NET Framework)</a:t>
            </a:r>
          </a:p>
          <a:p>
            <a:pPr lvl="1">
              <a:buNone/>
            </a:pPr>
            <a:r>
              <a:rPr lang="pt-PT" sz="1600" i="1" dirty="0"/>
              <a:t>        Project </a:t>
            </a:r>
            <a:r>
              <a:rPr lang="pt-PT" sz="1600" i="1" dirty="0" err="1"/>
              <a:t>Name</a:t>
            </a:r>
            <a:r>
              <a:rPr lang="pt-PT" sz="1600" i="1" dirty="0"/>
              <a:t>: Calculadora</a:t>
            </a:r>
          </a:p>
          <a:p>
            <a:pPr lvl="1">
              <a:buNone/>
            </a:pPr>
            <a:r>
              <a:rPr lang="pt-PT" sz="1600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033D99-D93A-40CE-9E87-3B6E3758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00" y="2177115"/>
            <a:ext cx="2857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GB" sz="1600" dirty="0"/>
              <a:t>Example of an XML Web Services Client in C#</a:t>
            </a:r>
            <a:endParaRPr lang="pt-PT" sz="1600" dirty="0"/>
          </a:p>
          <a:p>
            <a:pPr marL="285750" lvl="1" indent="-285750">
              <a:buFontTx/>
              <a:buChar char="-"/>
            </a:pPr>
            <a:r>
              <a:rPr lang="en-GB" sz="1600" dirty="0"/>
              <a:t>Add reference to the Web Service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References</a:t>
            </a:r>
            <a:r>
              <a:rPr lang="pt-PT" sz="1600" dirty="0"/>
              <a:t> &gt; </a:t>
            </a:r>
            <a:r>
              <a:rPr lang="pt-PT" sz="1600" dirty="0" err="1"/>
              <a:t>Add</a:t>
            </a:r>
            <a:r>
              <a:rPr lang="pt-PT" sz="1600" dirty="0"/>
              <a:t>  </a:t>
            </a:r>
            <a:r>
              <a:rPr lang="pt-PT" sz="1600" dirty="0" err="1"/>
              <a:t>Service</a:t>
            </a:r>
            <a:r>
              <a:rPr lang="pt-PT" sz="1600" dirty="0"/>
              <a:t> </a:t>
            </a:r>
            <a:r>
              <a:rPr lang="pt-PT" sz="1600" dirty="0" err="1"/>
              <a:t>Reference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   </a:t>
            </a:r>
            <a:r>
              <a:rPr lang="en-GB" dirty="0"/>
              <a:t>Address: put the </a:t>
            </a:r>
            <a:r>
              <a:rPr lang="en-GB" dirty="0" err="1"/>
              <a:t>url</a:t>
            </a:r>
            <a:r>
              <a:rPr lang="en-GB" dirty="0"/>
              <a:t> of the description (WSDL)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   </a:t>
            </a:r>
            <a:r>
              <a:rPr lang="pt-PT" dirty="0" err="1"/>
              <a:t>NameSpace</a:t>
            </a:r>
            <a:r>
              <a:rPr lang="pt-PT" dirty="0"/>
              <a:t>: </a:t>
            </a:r>
            <a:r>
              <a:rPr lang="pt-PT" dirty="0" err="1"/>
              <a:t>ServiceReferenceCalculatorWS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marL="285750" lvl="2" indent="-285750">
              <a:spcAft>
                <a:spcPts val="0"/>
              </a:spcAft>
            </a:pPr>
            <a:r>
              <a:rPr lang="en-GB" dirty="0"/>
              <a:t>Reference will act as a proxy for web service access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88A5A3-20D2-4658-84C5-A20CACE3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89" y="920014"/>
            <a:ext cx="4302499" cy="41424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17C68E-02B8-4FEF-B4EB-087E8694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7" y="3073686"/>
            <a:ext cx="4387831" cy="13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GB" sz="1600" dirty="0"/>
              <a:t>Example of an XML Web Services Client in C#</a:t>
            </a:r>
            <a:endParaRPr lang="pt-PT" sz="1600" dirty="0"/>
          </a:p>
          <a:p>
            <a:pPr marL="285750" lvl="1" indent="-285750">
              <a:buFontTx/>
              <a:buChar char="-"/>
            </a:pPr>
            <a:r>
              <a:rPr lang="en-GB" sz="1600" dirty="0"/>
              <a:t>Add reference to the Web Service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References</a:t>
            </a:r>
            <a:r>
              <a:rPr lang="pt-PT" sz="1600" dirty="0"/>
              <a:t> &gt; </a:t>
            </a:r>
            <a:r>
              <a:rPr lang="pt-PT" sz="1600" dirty="0" err="1"/>
              <a:t>Add</a:t>
            </a:r>
            <a:r>
              <a:rPr lang="pt-PT" sz="1600" dirty="0"/>
              <a:t>  </a:t>
            </a:r>
            <a:r>
              <a:rPr lang="pt-PT" sz="1600" dirty="0" err="1"/>
              <a:t>Service</a:t>
            </a:r>
            <a:r>
              <a:rPr lang="pt-PT" sz="1600" dirty="0"/>
              <a:t> </a:t>
            </a:r>
            <a:r>
              <a:rPr lang="pt-PT" sz="1600" dirty="0" err="1"/>
              <a:t>Reference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pt-PT" sz="1600" dirty="0"/>
              <a:t>             </a:t>
            </a:r>
            <a:r>
              <a:rPr lang="pt-PT" sz="1600" dirty="0" err="1"/>
              <a:t>Advanced</a:t>
            </a:r>
            <a:r>
              <a:rPr lang="pt-PT" sz="1600" dirty="0"/>
              <a:t>… &gt; </a:t>
            </a:r>
            <a:r>
              <a:rPr lang="pt-PT" sz="1600" dirty="0" err="1"/>
              <a:t>Add</a:t>
            </a:r>
            <a:r>
              <a:rPr lang="pt-PT" sz="1600" dirty="0"/>
              <a:t> Web </a:t>
            </a:r>
            <a:r>
              <a:rPr lang="pt-PT" sz="1600" dirty="0" err="1"/>
              <a:t>Reference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en-GB" dirty="0"/>
              <a:t>	Address: put the </a:t>
            </a:r>
            <a:r>
              <a:rPr lang="en-GB" dirty="0" err="1"/>
              <a:t>url</a:t>
            </a:r>
            <a:r>
              <a:rPr lang="en-GB" dirty="0"/>
              <a:t> of the description (WSDL)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   Web </a:t>
            </a:r>
            <a:r>
              <a:rPr lang="pt-PT" dirty="0" err="1"/>
              <a:t>reference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: </a:t>
            </a:r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               </a:t>
            </a:r>
            <a:r>
              <a:rPr lang="pt-PT" dirty="0" err="1"/>
              <a:t>CalcWS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marL="285750" lvl="2" indent="-285750">
              <a:spcAft>
                <a:spcPts val="0"/>
              </a:spcAft>
            </a:pPr>
            <a:r>
              <a:rPr lang="en-GB" dirty="0"/>
              <a:t>Reference will act as a proxy for web service access</a:t>
            </a:r>
            <a:r>
              <a:rPr lang="pt-PT" dirty="0"/>
              <a:t>         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A6FB7C-67DE-4C02-AA78-0694B391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93" y="261475"/>
            <a:ext cx="4230482" cy="3416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CF823D-A92D-4A6A-AEDA-40D3DA7F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134" y="2786875"/>
            <a:ext cx="2742670" cy="20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32792"/>
          </a:xfrm>
        </p:spPr>
        <p:txBody>
          <a:bodyPr/>
          <a:lstStyle/>
          <a:p>
            <a:pPr lvl="1">
              <a:buNone/>
            </a:pPr>
            <a:r>
              <a:rPr lang="en-GB" sz="1600" dirty="0"/>
              <a:t>Example of an XML Web Services Client in C#</a:t>
            </a:r>
            <a:endParaRPr lang="pt-PT" sz="1600" dirty="0"/>
          </a:p>
          <a:p>
            <a:pPr marL="285750" lvl="1" indent="-285750">
              <a:buFontTx/>
              <a:buChar char="-"/>
            </a:pPr>
            <a:r>
              <a:rPr lang="pt-PT" sz="1600" dirty="0"/>
              <a:t>Adicionar referência para o Web </a:t>
            </a:r>
            <a:r>
              <a:rPr lang="pt-PT" sz="1600" dirty="0" err="1"/>
              <a:t>Service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References</a:t>
            </a:r>
            <a:r>
              <a:rPr lang="pt-PT" sz="1600" dirty="0"/>
              <a:t> &gt; </a:t>
            </a:r>
            <a:r>
              <a:rPr lang="pt-PT" sz="1600" dirty="0" err="1"/>
              <a:t>Add</a:t>
            </a:r>
            <a:r>
              <a:rPr lang="pt-PT" sz="1600" dirty="0"/>
              <a:t>  </a:t>
            </a:r>
            <a:r>
              <a:rPr lang="pt-PT" sz="1600" dirty="0" err="1"/>
              <a:t>Service</a:t>
            </a:r>
            <a:r>
              <a:rPr lang="pt-PT" sz="1600" dirty="0"/>
              <a:t> </a:t>
            </a:r>
            <a:r>
              <a:rPr lang="pt-PT" sz="1600" dirty="0" err="1"/>
              <a:t>Reference</a:t>
            </a:r>
            <a:endParaRPr lang="pt-PT" sz="1600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   </a:t>
            </a:r>
            <a:r>
              <a:rPr lang="en-GB" dirty="0"/>
              <a:t>Address: put the </a:t>
            </a:r>
            <a:r>
              <a:rPr lang="en-GB" dirty="0" err="1"/>
              <a:t>url</a:t>
            </a:r>
            <a:r>
              <a:rPr lang="en-GB" dirty="0"/>
              <a:t> of the description (WSDL)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   </a:t>
            </a:r>
            <a:r>
              <a:rPr lang="pt-PT" dirty="0" err="1"/>
              <a:t>NameSpace</a:t>
            </a:r>
            <a:r>
              <a:rPr lang="pt-PT" dirty="0"/>
              <a:t>: </a:t>
            </a:r>
            <a:r>
              <a:rPr lang="pt-PT" dirty="0" err="1"/>
              <a:t>ServiceReferenceCalculatorWS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r>
              <a:rPr lang="en-GB" dirty="0"/>
              <a:t>Reference will act as a proxy for web service access</a:t>
            </a:r>
            <a:endParaRPr lang="pt-PT" dirty="0"/>
          </a:p>
          <a:p>
            <a:pPr lvl="2">
              <a:spcAft>
                <a:spcPts val="0"/>
              </a:spcAft>
              <a:buNone/>
            </a:pPr>
            <a:r>
              <a:rPr lang="pt-PT" dirty="0"/>
              <a:t>        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88A5A3-20D2-4658-84C5-A20CACE3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89" y="920014"/>
            <a:ext cx="4302499" cy="41424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377924-918F-4BC2-9584-E137E8DA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92" y="2419256"/>
            <a:ext cx="3414039" cy="25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Sample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GB" sz="1600" dirty="0"/>
              <a:t>Example of an XML Web Services Client in C#</a:t>
            </a:r>
            <a:endParaRPr lang="pt-PT" sz="1600" dirty="0"/>
          </a:p>
          <a:p>
            <a:pPr marL="285750" lvl="1" indent="-285750">
              <a:buFontTx/>
              <a:buChar char="-"/>
            </a:pPr>
            <a:r>
              <a:rPr lang="pt-PT" sz="1600" dirty="0" err="1"/>
              <a:t>Call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Web </a:t>
            </a:r>
            <a:r>
              <a:rPr lang="pt-PT" sz="1600" dirty="0" err="1"/>
              <a:t>Service</a:t>
            </a:r>
            <a:r>
              <a:rPr lang="pt-PT" sz="1600" dirty="0"/>
              <a:t> </a:t>
            </a:r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  <a:p>
            <a:pPr lvl="2">
              <a:spcAft>
                <a:spcPts val="0"/>
              </a:spcAft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9C1D2B-2EE9-471B-955F-B2370819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02" y="2116695"/>
            <a:ext cx="2857500" cy="3419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E63C94-97B5-4332-B764-AB62F99F8610}"/>
              </a:ext>
            </a:extLst>
          </p:cNvPr>
          <p:cNvSpPr txBox="1"/>
          <p:nvPr/>
        </p:nvSpPr>
        <p:spPr>
          <a:xfrm>
            <a:off x="2304326" y="1214738"/>
            <a:ext cx="8075808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highlight>
                  <a:srgbClr val="FFFF00"/>
                </a:highlight>
                <a:latin typeface="Consolas" panose="020B0609020204030204" pitchFamily="49" charset="0"/>
              </a:rPr>
              <a:t>buttonSoma_Click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sender</a:t>
            </a:r>
            <a:r>
              <a:rPr lang="pt-PT" dirty="0">
                <a:latin typeface="Consolas" panose="020B0609020204030204" pitchFamily="49" charset="0"/>
              </a:rPr>
              <a:t>, </a:t>
            </a:r>
            <a:r>
              <a:rPr lang="pt-PT" dirty="0" err="1">
                <a:latin typeface="Consolas" panose="020B0609020204030204" pitchFamily="49" charset="0"/>
              </a:rPr>
              <a:t>EventArgs</a:t>
            </a:r>
            <a:r>
              <a:rPr lang="pt-PT" dirty="0">
                <a:latin typeface="Consolas" panose="020B0609020204030204" pitchFamily="49" charset="0"/>
              </a:rPr>
              <a:t> e)</a:t>
            </a:r>
          </a:p>
          <a:p>
            <a:r>
              <a:rPr lang="pt-PT" dirty="0">
                <a:latin typeface="Consolas" panose="020B0609020204030204" pitchFamily="49" charset="0"/>
              </a:rPr>
              <a:t>        {</a:t>
            </a: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CalcWS.CalcSoapClient</a:t>
            </a:r>
            <a:r>
              <a:rPr lang="pt-PT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pt-PT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PT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CalcWS.CalcSoapClient</a:t>
            </a:r>
            <a:r>
              <a:rPr lang="pt-PT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// ler os valores dos operandos das respetivas caixas de texto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valorX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 err="1">
                <a:latin typeface="Consolas" panose="020B0609020204030204" pitchFamily="49" charset="0"/>
              </a:rPr>
              <a:t>.Parse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textBoxValorX.Text</a:t>
            </a:r>
            <a:r>
              <a:rPr lang="pt-PT" dirty="0">
                <a:latin typeface="Consolas" panose="020B0609020204030204" pitchFamily="49" charset="0"/>
              </a:rPr>
              <a:t>);</a:t>
            </a: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valorY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 err="1">
                <a:latin typeface="Consolas" panose="020B0609020204030204" pitchFamily="49" charset="0"/>
              </a:rPr>
              <a:t>.Parse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textBoxValorY.Text</a:t>
            </a:r>
            <a:r>
              <a:rPr lang="pt-PT" dirty="0">
                <a:latin typeface="Consolas" panose="020B0609020204030204" pitchFamily="49" charset="0"/>
              </a:rPr>
              <a:t>);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// invocação do serviço web 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CalculadoraWS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, indicando: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// 1. a operação a invocar - "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CalcularSoma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"; e 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// 2. o valor dos respetivos argumentos - em "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ValorX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" e "</a:t>
            </a:r>
            <a:r>
              <a:rPr lang="pt-PT" dirty="0" err="1">
                <a:solidFill>
                  <a:srgbClr val="008000"/>
                </a:solidFill>
                <a:latin typeface="Consolas" panose="020B0609020204030204" pitchFamily="49" charset="0"/>
              </a:rPr>
              <a:t>ValorY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", </a:t>
            </a:r>
          </a:p>
          <a:p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3. esperar pela resposta, guardando-a  em "resultado" 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resultado = </a:t>
            </a:r>
            <a:r>
              <a:rPr lang="pt-PT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pt-PT" dirty="0" err="1">
                <a:latin typeface="Consolas" panose="020B0609020204030204" pitchFamily="49" charset="0"/>
              </a:rPr>
              <a:t>.Sum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valorX,valorY</a:t>
            </a:r>
            <a:r>
              <a:rPr lang="pt-PT" dirty="0">
                <a:latin typeface="Consolas" panose="020B0609020204030204" pitchFamily="49" charset="0"/>
              </a:rPr>
              <a:t>);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8000"/>
                </a:solidFill>
                <a:latin typeface="Consolas" panose="020B0609020204030204" pitchFamily="49" charset="0"/>
              </a:rPr>
              <a:t>// mostrar o resultado, atualizar a respetiva caixa de texto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            </a:t>
            </a:r>
            <a:r>
              <a:rPr lang="pt-PT" dirty="0" err="1">
                <a:latin typeface="Consolas" panose="020B0609020204030204" pitchFamily="49" charset="0"/>
              </a:rPr>
              <a:t>textBoxResultado.Text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r>
              <a:rPr lang="pt-PT" dirty="0" err="1">
                <a:latin typeface="Consolas" panose="020B0609020204030204" pitchFamily="49" charset="0"/>
              </a:rPr>
              <a:t>resultado.ToString</a:t>
            </a:r>
            <a:r>
              <a:rPr lang="pt-PT" dirty="0">
                <a:latin typeface="Consolas" panose="020B0609020204030204" pitchFamily="49" charset="0"/>
              </a:rPr>
              <a:t>();</a:t>
            </a:r>
          </a:p>
          <a:p>
            <a:r>
              <a:rPr lang="pt-PT" dirty="0">
                <a:latin typeface="Consolas" panose="020B0609020204030204" pitchFamily="49" charset="0"/>
              </a:rPr>
              <a:t>        }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95981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67375" y="42833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ISI  -  Web </a:t>
            </a:r>
            <a:r>
              <a:rPr lang="pt-PT" dirty="0" err="1"/>
              <a:t>Services</a:t>
            </a:r>
            <a:r>
              <a:rPr lang="pt-PT" dirty="0"/>
              <a:t> Tutorial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67159" y="1435220"/>
            <a:ext cx="8171727" cy="349699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3663">
              <a:buNone/>
            </a:pPr>
            <a:r>
              <a:rPr lang="pt-PT" sz="1600" b="1" dirty="0"/>
              <a:t>Bibliografia Essencial:</a:t>
            </a:r>
          </a:p>
          <a:p>
            <a:pPr marL="539750" lvl="1" indent="-363538">
              <a:lnSpc>
                <a:spcPct val="100000"/>
              </a:lnSpc>
            </a:pPr>
            <a:r>
              <a:rPr lang="pt-PT" sz="1600" dirty="0" err="1"/>
              <a:t>Service</a:t>
            </a:r>
            <a:r>
              <a:rPr lang="pt-PT" sz="1600" dirty="0"/>
              <a:t> Design </a:t>
            </a:r>
            <a:r>
              <a:rPr lang="pt-PT" sz="1600" dirty="0" err="1"/>
              <a:t>Patterns</a:t>
            </a:r>
            <a:r>
              <a:rPr lang="pt-PT" sz="1600" dirty="0"/>
              <a:t> - Fundamental Design </a:t>
            </a:r>
            <a:r>
              <a:rPr lang="pt-PT" sz="1600" dirty="0" err="1"/>
              <a:t>Solutions</a:t>
            </a:r>
            <a:r>
              <a:rPr lang="pt-PT" sz="1600" dirty="0"/>
              <a:t> for SOAP/WSDL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RESTful</a:t>
            </a:r>
            <a:r>
              <a:rPr lang="pt-PT" sz="1600" dirty="0"/>
              <a:t> Web </a:t>
            </a:r>
            <a:r>
              <a:rPr lang="pt-PT" sz="1600" dirty="0" err="1"/>
              <a:t>Services</a:t>
            </a:r>
            <a:r>
              <a:rPr lang="pt-PT" sz="1600" dirty="0"/>
              <a:t>, Robert </a:t>
            </a:r>
            <a:r>
              <a:rPr lang="pt-PT" sz="1600" dirty="0" err="1"/>
              <a:t>Daigneau</a:t>
            </a:r>
            <a:r>
              <a:rPr lang="pt-PT" sz="1600" dirty="0"/>
              <a:t>, </a:t>
            </a:r>
            <a:r>
              <a:rPr lang="pt-PT" sz="1600" dirty="0" err="1"/>
              <a:t>Addison</a:t>
            </a:r>
            <a:r>
              <a:rPr lang="pt-PT" sz="1600" dirty="0"/>
              <a:t>-Wesley – 2012</a:t>
            </a:r>
          </a:p>
          <a:p>
            <a:pPr marL="539750" lvl="1" indent="-363538">
              <a:lnSpc>
                <a:spcPct val="100000"/>
              </a:lnSpc>
            </a:pPr>
            <a:r>
              <a:rPr lang="pt-PT" sz="1600" dirty="0" err="1"/>
              <a:t>Service-Oriented</a:t>
            </a:r>
            <a:r>
              <a:rPr lang="pt-PT" sz="1600" dirty="0"/>
              <a:t> </a:t>
            </a:r>
            <a:r>
              <a:rPr lang="pt-PT" sz="1600" dirty="0" err="1"/>
              <a:t>Modeling</a:t>
            </a:r>
            <a:r>
              <a:rPr lang="pt-PT" sz="1600" dirty="0"/>
              <a:t>: </a:t>
            </a:r>
            <a:r>
              <a:rPr lang="pt-PT" sz="1600" dirty="0" err="1"/>
              <a:t>Analysis</a:t>
            </a:r>
            <a:r>
              <a:rPr lang="pt-PT" sz="1600" dirty="0"/>
              <a:t>, Design,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Architecture</a:t>
            </a:r>
            <a:r>
              <a:rPr lang="pt-PT" sz="1600" dirty="0"/>
              <a:t>, </a:t>
            </a:r>
            <a:r>
              <a:rPr lang="pt-PT" sz="1600" dirty="0" err="1"/>
              <a:t>Wiley</a:t>
            </a:r>
            <a:r>
              <a:rPr lang="pt-PT" sz="1600" dirty="0"/>
              <a:t>, 2008</a:t>
            </a:r>
          </a:p>
          <a:p>
            <a:pPr marL="539750" lvl="1" indent="-285750">
              <a:lnSpc>
                <a:spcPct val="100000"/>
              </a:lnSpc>
            </a:pPr>
            <a:r>
              <a:rPr lang="pt-PT" sz="1600" dirty="0"/>
              <a:t> Web </a:t>
            </a:r>
            <a:r>
              <a:rPr lang="pt-PT" sz="1600" dirty="0" err="1"/>
              <a:t>Services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Service-Oriented</a:t>
            </a:r>
            <a:r>
              <a:rPr lang="pt-PT" sz="1600" dirty="0"/>
              <a:t> </a:t>
            </a:r>
            <a:r>
              <a:rPr lang="pt-PT" sz="1600" dirty="0" err="1"/>
              <a:t>Architectures</a:t>
            </a:r>
            <a:r>
              <a:rPr lang="pt-PT" sz="1600" dirty="0"/>
              <a:t>: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Savvy</a:t>
            </a:r>
            <a:r>
              <a:rPr lang="pt-PT" sz="1600" dirty="0"/>
              <a:t> </a:t>
            </a:r>
            <a:r>
              <a:rPr lang="pt-PT" sz="1600" dirty="0" err="1"/>
              <a:t>Manager's</a:t>
            </a:r>
            <a:r>
              <a:rPr lang="pt-PT" sz="1600" dirty="0"/>
              <a:t> Guide</a:t>
            </a:r>
          </a:p>
          <a:p>
            <a:pPr marL="539750" lvl="1" indent="-285750">
              <a:lnSpc>
                <a:spcPct val="100000"/>
              </a:lnSpc>
            </a:pPr>
            <a:r>
              <a:rPr lang="pt-PT" sz="1600" dirty="0"/>
              <a:t> </a:t>
            </a:r>
            <a:r>
              <a:rPr lang="pt-PT" sz="1600" dirty="0" err="1"/>
              <a:t>Service-Oriented</a:t>
            </a:r>
            <a:r>
              <a:rPr lang="pt-PT" sz="1600" dirty="0"/>
              <a:t> </a:t>
            </a:r>
            <a:r>
              <a:rPr lang="pt-PT" sz="1600" dirty="0" err="1"/>
              <a:t>Architecture</a:t>
            </a:r>
            <a:r>
              <a:rPr lang="pt-PT" sz="1600" dirty="0"/>
              <a:t>: </a:t>
            </a:r>
            <a:r>
              <a:rPr lang="pt-PT" sz="1600" dirty="0" err="1"/>
              <a:t>Concepts</a:t>
            </a:r>
            <a:r>
              <a:rPr lang="pt-PT" sz="1600" dirty="0"/>
              <a:t>, </a:t>
            </a:r>
            <a:r>
              <a:rPr lang="pt-PT" sz="1600" dirty="0" err="1"/>
              <a:t>Technology</a:t>
            </a:r>
            <a:r>
              <a:rPr lang="pt-PT" sz="1600" dirty="0"/>
              <a:t>,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Design,Thomas</a:t>
            </a:r>
            <a:r>
              <a:rPr lang="pt-PT" sz="1600" dirty="0"/>
              <a:t> </a:t>
            </a:r>
            <a:r>
              <a:rPr lang="pt-PT" sz="1600" dirty="0" err="1"/>
              <a:t>Erl</a:t>
            </a:r>
            <a:r>
              <a:rPr lang="pt-PT" sz="1600" dirty="0"/>
              <a:t> </a:t>
            </a:r>
          </a:p>
          <a:p>
            <a:pPr marL="539750" lvl="1" indent="-285750">
              <a:lnSpc>
                <a:spcPct val="100000"/>
              </a:lnSpc>
            </a:pPr>
            <a:r>
              <a:rPr lang="pt-PT" sz="1600" dirty="0"/>
              <a:t>Sebenta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538919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67375" y="42833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ISI  -  Web </a:t>
            </a:r>
            <a:r>
              <a:rPr lang="pt-PT" dirty="0" err="1"/>
              <a:t>Services</a:t>
            </a:r>
            <a:r>
              <a:rPr lang="pt-PT" dirty="0"/>
              <a:t> Tutorial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67159" y="1435220"/>
            <a:ext cx="8171727" cy="349699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3663"/>
            <a:r>
              <a:rPr lang="pt-PT" sz="1600" b="1" dirty="0"/>
              <a:t>   Bibliografia Complementar:</a:t>
            </a:r>
          </a:p>
          <a:p>
            <a:pPr marL="442913" lvl="1" indent="-349250"/>
            <a:r>
              <a:rPr lang="pt-PT" sz="1600" dirty="0"/>
              <a:t> </a:t>
            </a:r>
            <a:r>
              <a:rPr lang="pt-PT" sz="1600" dirty="0">
                <a:hlinkClick r:id="rId3"/>
              </a:rPr>
              <a:t>https://www.ibm.com/cloud/learn/soa</a:t>
            </a:r>
            <a:endParaRPr lang="pt-PT" sz="1600" dirty="0"/>
          </a:p>
          <a:p>
            <a:pPr marL="442913" lvl="1" indent="-349250"/>
            <a:r>
              <a:rPr lang="pt-PT" sz="1600" dirty="0">
                <a:hlinkClick r:id="rId4"/>
              </a:rPr>
              <a:t>https://www.service-architecture.com/</a:t>
            </a:r>
            <a:endParaRPr lang="pt-PT" sz="1600" dirty="0"/>
          </a:p>
          <a:p>
            <a:pPr marL="442913" lvl="1" indent="-349250"/>
            <a:r>
              <a:rPr lang="pt-PT" altLang="en-US" sz="1600" dirty="0">
                <a:hlinkClick r:id="rId5"/>
              </a:rPr>
              <a:t>http://www.tutorialspoint.com/webservices/</a:t>
            </a:r>
            <a:endParaRPr lang="pt-PT" altLang="en-US" sz="1600" dirty="0"/>
          </a:p>
          <a:p>
            <a:pPr marL="442913" lvl="1" indent="-349250"/>
            <a:r>
              <a:rPr lang="pt-PT" altLang="en-US" sz="1600" dirty="0">
                <a:hlinkClick r:id="rId6"/>
              </a:rPr>
              <a:t>https://www.devmedia.com.br/web-services/2873</a:t>
            </a:r>
            <a:endParaRPr lang="pt-PT" altLang="en-US" sz="1600" dirty="0"/>
          </a:p>
          <a:p>
            <a:pPr marL="442913" lvl="1" indent="-349250"/>
            <a:endParaRPr lang="pt-PT" altLang="en-US" sz="1600" dirty="0"/>
          </a:p>
          <a:p>
            <a:pPr marL="442913" lvl="1" indent="-349250"/>
            <a:endParaRPr lang="pt-PT" altLang="en-US" sz="1600" dirty="0"/>
          </a:p>
          <a:p>
            <a:pPr marL="442913" lvl="1" indent="-349250"/>
            <a:endParaRPr lang="pt-PT" sz="1200" dirty="0"/>
          </a:p>
          <a:p>
            <a:pPr marL="442913" lvl="1" indent="-349250"/>
            <a:endParaRPr lang="pt-PT" sz="1200" dirty="0"/>
          </a:p>
          <a:p>
            <a:pPr marL="93663" lvl="1"/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473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0957-2CA9-43B0-8213-B9371B53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SOA (</a:t>
            </a:r>
            <a:r>
              <a:rPr lang="pt-PT" dirty="0" err="1"/>
              <a:t>Service-Oriented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5B6795-2133-404A-A6E7-E264B9963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 </a:t>
            </a:r>
            <a:r>
              <a:rPr lang="pt-PT" b="1" dirty="0"/>
              <a:t>SOA e </a:t>
            </a:r>
            <a:r>
              <a:rPr lang="pt-PT" b="1" dirty="0" err="1"/>
              <a:t>WebServices</a:t>
            </a:r>
            <a:endParaRPr lang="pt-PT" b="1" dirty="0"/>
          </a:p>
          <a:p>
            <a:pPr marL="625475" lvl="1" indent="-266700">
              <a:buFont typeface="Arial" panose="020B0604020202020204" pitchFamily="34" charset="0"/>
              <a:buChar char="•"/>
            </a:pPr>
            <a:r>
              <a:rPr lang="en-GB" sz="1600" dirty="0"/>
              <a:t>In SOA the service is the primary entity</a:t>
            </a:r>
          </a:p>
          <a:p>
            <a:pPr marL="625475" lvl="1" indent="-266700">
              <a:buFont typeface="Arial" panose="020B0604020202020204" pitchFamily="34" charset="0"/>
              <a:buChar char="•"/>
            </a:pPr>
            <a:r>
              <a:rPr lang="en-GB" sz="1600" dirty="0" err="1"/>
              <a:t>WebServices</a:t>
            </a:r>
            <a:r>
              <a:rPr lang="en-GB" sz="1600" dirty="0"/>
              <a:t> are a set of protocols by which Services can be disclosed (published), "discovered" and used in a standard and "technology independent" way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0957-2CA9-43B0-8213-B9371B53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SOA (</a:t>
            </a:r>
            <a:r>
              <a:rPr lang="pt-PT" dirty="0" err="1"/>
              <a:t>Service-Oriented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91E08F-6D1B-4046-8553-ABC291E7A71B}"/>
              </a:ext>
            </a:extLst>
          </p:cNvPr>
          <p:cNvSpPr txBox="1"/>
          <p:nvPr/>
        </p:nvSpPr>
        <p:spPr>
          <a:xfrm>
            <a:off x="692149" y="1300262"/>
            <a:ext cx="4694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Web </a:t>
            </a:r>
            <a:r>
              <a:rPr lang="pt-PT" sz="20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</a:t>
            </a:r>
            <a:r>
              <a:rPr lang="pt-PT" sz="2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versus API</a:t>
            </a:r>
            <a:endParaRPr lang="en-GB" sz="2000" dirty="0">
              <a:latin typeface="Arial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A5E70C-B0A8-407F-83CF-481AEFB9D012}"/>
              </a:ext>
            </a:extLst>
          </p:cNvPr>
          <p:cNvSpPr txBox="1"/>
          <p:nvPr/>
        </p:nvSpPr>
        <p:spPr>
          <a:xfrm>
            <a:off x="924982" y="1883984"/>
            <a:ext cx="7749117" cy="311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/>
              <a:t>API - </a:t>
            </a:r>
            <a:r>
              <a:rPr lang="pt-PT" sz="1600" b="0" i="1" dirty="0" err="1"/>
              <a:t>Application</a:t>
            </a:r>
            <a:r>
              <a:rPr lang="pt-PT" sz="1600" b="0" i="1" dirty="0"/>
              <a:t> </a:t>
            </a:r>
            <a:r>
              <a:rPr lang="pt-PT" sz="1600" b="0" i="1" dirty="0" err="1"/>
              <a:t>Programming</a:t>
            </a:r>
            <a:r>
              <a:rPr lang="pt-PT" sz="1600" b="0" i="1" dirty="0"/>
              <a:t> Interface</a:t>
            </a:r>
          </a:p>
          <a:p>
            <a:pPr marL="355600" indent="-355600" algn="just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dirty="0"/>
              <a:t>API - </a:t>
            </a:r>
            <a:r>
              <a:rPr lang="en-GB" sz="1600" b="0" i="1" dirty="0"/>
              <a:t>“ (…) a set of functions and procedures” that allow you to access and build upon the data and functionality of an existing application (…)”</a:t>
            </a:r>
          </a:p>
          <a:p>
            <a:pPr marL="355600" indent="-355600" algn="just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dirty="0"/>
              <a:t>APIs are protocol agnostic</a:t>
            </a:r>
            <a:endParaRPr lang="en-GB" sz="1600" b="0" i="1" dirty="0"/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A Web service is a software system designed to support interoperable machine-to-machine interaction over a network.</a:t>
            </a:r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GB" sz="1600" b="0" i="1" dirty="0"/>
              <a:t>Web Services (usually) use SOAP!</a:t>
            </a:r>
            <a:endParaRPr lang="pt-PT" sz="1600" b="0" i="1" dirty="0"/>
          </a:p>
        </p:txBody>
      </p:sp>
    </p:spTree>
    <p:extLst>
      <p:ext uri="{BB962C8B-B14F-4D97-AF65-F5344CB8AC3E}">
        <p14:creationId xmlns:p14="http://schemas.microsoft.com/office/powerpoint/2010/main" val="378138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143250" y="1268016"/>
            <a:ext cx="7429500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 sz="1050"/>
          </a:p>
        </p:txBody>
      </p:sp>
      <p:pic>
        <p:nvPicPr>
          <p:cNvPr id="202756" name="Picture 4" descr="http://www.db2mag.com/db_area/archives/2001/q4/imgs/cutlip_fig1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229100" y="1268016"/>
            <a:ext cx="3771900" cy="344209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657350" y="1869282"/>
            <a:ext cx="2266950" cy="25603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pt-PT" sz="1200" dirty="0"/>
              <a:t>Transporte:</a:t>
            </a:r>
          </a:p>
          <a:p>
            <a:pPr lvl="1">
              <a:lnSpc>
                <a:spcPct val="170000"/>
              </a:lnSpc>
            </a:pPr>
            <a:r>
              <a:rPr lang="pt-PT" sz="1200" dirty="0"/>
              <a:t>HTTP, FTP, SMTP, BEEP</a:t>
            </a:r>
          </a:p>
          <a:p>
            <a:pPr>
              <a:lnSpc>
                <a:spcPct val="170000"/>
              </a:lnSpc>
            </a:pPr>
            <a:r>
              <a:rPr lang="pt-PT" sz="1200" dirty="0"/>
              <a:t>Intercomunicação</a:t>
            </a:r>
          </a:p>
          <a:p>
            <a:pPr lvl="1">
              <a:lnSpc>
                <a:spcPct val="170000"/>
              </a:lnSpc>
            </a:pPr>
            <a:r>
              <a:rPr lang="pt-PT" sz="1200" dirty="0"/>
              <a:t>XML, XML_RPC, SOAP</a:t>
            </a:r>
          </a:p>
          <a:p>
            <a:pPr>
              <a:lnSpc>
                <a:spcPct val="170000"/>
              </a:lnSpc>
            </a:pPr>
            <a:r>
              <a:rPr lang="pt-PT" sz="1200" dirty="0"/>
              <a:t>Descrição</a:t>
            </a:r>
          </a:p>
          <a:p>
            <a:pPr lvl="1">
              <a:lnSpc>
                <a:spcPct val="170000"/>
              </a:lnSpc>
            </a:pPr>
            <a:r>
              <a:rPr lang="pt-PT" sz="1200" dirty="0"/>
              <a:t>WSDL</a:t>
            </a:r>
          </a:p>
          <a:p>
            <a:pPr>
              <a:lnSpc>
                <a:spcPct val="170000"/>
              </a:lnSpc>
            </a:pPr>
            <a:r>
              <a:rPr lang="pt-PT" sz="1200" dirty="0"/>
              <a:t>Descoberta</a:t>
            </a:r>
          </a:p>
          <a:p>
            <a:pPr lvl="1">
              <a:lnSpc>
                <a:spcPct val="170000"/>
              </a:lnSpc>
            </a:pPr>
            <a:r>
              <a:rPr lang="en-GB" sz="1200" dirty="0"/>
              <a:t>UUDI, 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1657350" y="1478756"/>
            <a:ext cx="2266950" cy="3905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pt-PT" sz="1200"/>
              <a:t>Componentes Core</a:t>
            </a:r>
            <a:endParaRPr lang="en-GB" sz="1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39545-1E1A-4A60-BEFD-5389D834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SOA (</a:t>
            </a:r>
            <a:r>
              <a:rPr lang="pt-PT" dirty="0" err="1"/>
              <a:t>Service-Oriented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3FFA1F-79BB-4A93-A937-966E04B8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3263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pt-PT" dirty="0" err="1"/>
              <a:t>WebServices</a:t>
            </a:r>
            <a:r>
              <a:rPr lang="pt-PT" dirty="0"/>
              <a:t> - </a:t>
            </a:r>
            <a:r>
              <a:rPr lang="pt-PT" dirty="0" err="1"/>
              <a:t>Architecture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143250" y="1268016"/>
            <a:ext cx="7429500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 sz="10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39545-1E1A-4A60-BEFD-5389D834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SOA (</a:t>
            </a:r>
            <a:r>
              <a:rPr lang="pt-PT" dirty="0" err="1"/>
              <a:t>Service-Oriented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3FFA1F-79BB-4A93-A937-966E04B8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3263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pt-PT" dirty="0" err="1"/>
              <a:t>WebServices</a:t>
            </a:r>
            <a:r>
              <a:rPr lang="pt-PT" dirty="0"/>
              <a:t>: Management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73EDAC-6DF4-4C86-9314-3F1D947E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521932"/>
            <a:ext cx="7429500" cy="34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6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143250" y="1268016"/>
            <a:ext cx="7429500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 sz="10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39545-1E1A-4A60-BEFD-5389D834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SOA (</a:t>
            </a:r>
            <a:r>
              <a:rPr lang="pt-PT" dirty="0" err="1"/>
              <a:t>Service-Oriented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3FFA1F-79BB-4A93-A937-966E04B8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3263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pt-PT" dirty="0" err="1"/>
              <a:t>WebServices</a:t>
            </a:r>
            <a:r>
              <a:rPr lang="pt-PT" dirty="0"/>
              <a:t>: </a:t>
            </a:r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9A2D3E-D153-44F5-B3DD-E07AFA88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7" y="1438308"/>
            <a:ext cx="7619866" cy="37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143250" y="1268016"/>
            <a:ext cx="7429500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 sz="10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39545-1E1A-4A60-BEFD-5389D834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Service</a:t>
            </a:r>
            <a:r>
              <a:rPr lang="pt-PT" dirty="0"/>
              <a:t> -  Tutorial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3FFA1F-79BB-4A93-A937-966E04B8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09" y="1331145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pt-PT" dirty="0" err="1"/>
              <a:t>WebService</a:t>
            </a:r>
            <a:r>
              <a:rPr lang="pt-PT" dirty="0"/>
              <a:t>   </a:t>
            </a:r>
          </a:p>
          <a:p>
            <a:pPr>
              <a:buNone/>
            </a:pPr>
            <a:r>
              <a:rPr lang="pt-PT" dirty="0"/>
              <a:t>	</a:t>
            </a:r>
            <a:r>
              <a:rPr lang="en-GB" dirty="0"/>
              <a:t> Also called XML Web Services or ASMX Web Services</a:t>
            </a:r>
          </a:p>
          <a:p>
            <a:pPr>
              <a:buNone/>
            </a:pPr>
            <a:r>
              <a:rPr lang="en-GB" dirty="0"/>
              <a:t>	use the extension: .</a:t>
            </a:r>
            <a:r>
              <a:rPr lang="en-GB" dirty="0" err="1"/>
              <a:t>asmx</a:t>
            </a:r>
            <a:r>
              <a:rPr lang="en-GB" dirty="0"/>
              <a:t> (making it possible to add code in .</a:t>
            </a:r>
            <a:r>
              <a:rPr lang="en-GB" dirty="0" err="1"/>
              <a:t>asmx.cs</a:t>
            </a:r>
            <a:r>
              <a:rPr lang="en-GB" dirty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546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FDA-AF95-4B7E-8765-C18064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Web </a:t>
            </a:r>
            <a:r>
              <a:rPr lang="pt-PT" b="1" dirty="0" err="1"/>
              <a:t>Services</a:t>
            </a:r>
            <a:r>
              <a:rPr lang="pt-PT" b="1" dirty="0"/>
              <a:t>: Exemplo 1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0776F9-78DB-4D34-8FB9-8799F248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888" y="1458583"/>
            <a:ext cx="8520600" cy="3416400"/>
          </a:xfrm>
        </p:spPr>
        <p:txBody>
          <a:bodyPr/>
          <a:lstStyle/>
          <a:p>
            <a:pPr marL="0" lvl="1" indent="0">
              <a:buNone/>
            </a:pPr>
            <a:r>
              <a:rPr lang="en-GB" sz="1600" b="1" dirty="0"/>
              <a:t>Main steps for developing a distributed application based on Web Services: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/>
              <a:t>Create the web service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/>
              <a:t>Run and Test the web service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/>
              <a:t>Deploy a client application that "consumes" the web service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8975741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1382</Words>
  <Application>Microsoft Office PowerPoint</Application>
  <PresentationFormat>On-screen Show (16:9)</PresentationFormat>
  <Paragraphs>231</Paragraphs>
  <Slides>28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Wingdings</vt:lpstr>
      <vt:lpstr>Simple Light</vt:lpstr>
      <vt:lpstr>Service-Oriented Architecture(SOA)  XML Web Services – Tutorial  (1st Generation Services)</vt:lpstr>
      <vt:lpstr>SOA (Service-Oriented Architecture)</vt:lpstr>
      <vt:lpstr>SOA (Service-Oriented Architecture)</vt:lpstr>
      <vt:lpstr>SOA (Service-Oriented Architecture)</vt:lpstr>
      <vt:lpstr>SOA (Service-Oriented Architecture)</vt:lpstr>
      <vt:lpstr>SOA (Service-Oriented Architecture)</vt:lpstr>
      <vt:lpstr>SOA (Service-Oriented Architecture)</vt:lpstr>
      <vt:lpstr>Web Service -  Tutorial</vt:lpstr>
      <vt:lpstr>Web Services: Exemplo 1</vt:lpstr>
      <vt:lpstr>Web Services: Exemplo 1</vt:lpstr>
      <vt:lpstr>Web Services: Exemplo 1</vt:lpstr>
      <vt:lpstr>Web Services: Exemplo 1</vt:lpstr>
      <vt:lpstr>Web Services: Exemplo 1</vt:lpstr>
      <vt:lpstr>Web Services: Exemplo 1</vt:lpstr>
      <vt:lpstr>Web Services: Exemplo 1</vt:lpstr>
      <vt:lpstr>Web Services: Exemplo 1</vt:lpstr>
      <vt:lpstr>Web Services: Exemplo 1</vt:lpstr>
      <vt:lpstr>Web Services: Exemplo 1</vt:lpstr>
      <vt:lpstr>Web Services: Sample 1</vt:lpstr>
      <vt:lpstr>Web Services: Sample 1</vt:lpstr>
      <vt:lpstr>Web Services: Sample 1</vt:lpstr>
      <vt:lpstr>Web Services: Sample 1</vt:lpstr>
      <vt:lpstr>Web Services: Sample 1</vt:lpstr>
      <vt:lpstr>Web Services: Sample 1</vt:lpstr>
      <vt:lpstr>Web Services: Sample 1</vt:lpstr>
      <vt:lpstr>Web Services: Sample 1</vt:lpstr>
      <vt:lpstr>ISI  -  Web Services Tutorial  </vt:lpstr>
      <vt:lpstr>ISI  -  Web Services Tutorial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Integração de Sistemas de Informação</dc:title>
  <cp:lastModifiedBy>word</cp:lastModifiedBy>
  <cp:revision>96</cp:revision>
  <cp:lastPrinted>2019-10-30T21:00:42Z</cp:lastPrinted>
  <dcterms:modified xsi:type="dcterms:W3CDTF">2021-11-18T14:15:30Z</dcterms:modified>
</cp:coreProperties>
</file>