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98" r:id="rId2"/>
    <p:sldId id="433" r:id="rId3"/>
    <p:sldId id="438" r:id="rId4"/>
    <p:sldId id="439" r:id="rId5"/>
    <p:sldId id="440" r:id="rId6"/>
    <p:sldId id="453" r:id="rId7"/>
    <p:sldId id="441" r:id="rId8"/>
    <p:sldId id="442" r:id="rId9"/>
    <p:sldId id="443" r:id="rId10"/>
    <p:sldId id="444" r:id="rId11"/>
    <p:sldId id="445" r:id="rId12"/>
    <p:sldId id="446" r:id="rId13"/>
    <p:sldId id="447" r:id="rId14"/>
    <p:sldId id="450" r:id="rId15"/>
    <p:sldId id="451" r:id="rId16"/>
    <p:sldId id="452" r:id="rId17"/>
    <p:sldId id="448" r:id="rId18"/>
    <p:sldId id="449" r:id="rId19"/>
    <p:sldId id="455" r:id="rId20"/>
    <p:sldId id="301" r:id="rId21"/>
    <p:sldId id="437" r:id="rId22"/>
    <p:sldId id="454" r:id="rId23"/>
  </p:sldIdLst>
  <p:sldSz cx="9906000" cy="6858000" type="A4"/>
  <p:notesSz cx="7102475" cy="10234613"/>
  <p:defaultTextStyle>
    <a:defPPr>
      <a:defRPr lang="en-GB"/>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C3300"/>
    <a:srgbClr val="FFFFFF"/>
    <a:srgbClr val="3366CC"/>
    <a:srgbClr val="333300"/>
    <a:srgbClr val="0231A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8" autoAdjust="0"/>
    <p:restoredTop sz="94660"/>
  </p:normalViewPr>
  <p:slideViewPr>
    <p:cSldViewPr snapToObjects="1">
      <p:cViewPr varScale="1">
        <p:scale>
          <a:sx n="70" d="100"/>
          <a:sy n="70" d="100"/>
        </p:scale>
        <p:origin x="962" y="38"/>
      </p:cViewPr>
      <p:guideLst>
        <p:guide orient="horz"/>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160713" y="9752013"/>
            <a:ext cx="823912" cy="274637"/>
          </a:xfrm>
          <a:prstGeom prst="rect">
            <a:avLst/>
          </a:prstGeom>
          <a:noFill/>
          <a:ln w="12700">
            <a:noFill/>
            <a:miter lim="800000"/>
            <a:headEnd/>
            <a:tailEnd/>
          </a:ln>
          <a:effectLst/>
        </p:spPr>
        <p:txBody>
          <a:bodyPr wrap="none" lIns="91006" tIns="46330" rIns="91006" bIns="46330">
            <a:spAutoFit/>
          </a:bodyPr>
          <a:lstStyle/>
          <a:p>
            <a:pPr algn="ctr" defTabSz="905095" eaLnBrk="0" hangingPunct="0">
              <a:lnSpc>
                <a:spcPct val="90000"/>
              </a:lnSpc>
              <a:defRPr/>
            </a:pPr>
            <a:r>
              <a:rPr lang="en-GB" sz="1300" b="0">
                <a:latin typeface="Arial" pitchFamily="34" charset="0"/>
              </a:rPr>
              <a:t>Page </a:t>
            </a:r>
            <a:fld id="{09104739-67C6-4F41-9AE1-B5F853839661}" type="slidenum">
              <a:rPr lang="en-GB" sz="1300" b="0">
                <a:latin typeface="Arial" pitchFamily="34" charset="0"/>
              </a:rPr>
              <a:pPr algn="ctr" defTabSz="905095" eaLnBrk="0" hangingPunct="0">
                <a:lnSpc>
                  <a:spcPct val="90000"/>
                </a:lnSpc>
                <a:defRPr/>
              </a:pPr>
              <a:t>‹#›</a:t>
            </a:fld>
            <a:endParaRPr lang="en-GB" sz="1300" b="0">
              <a:latin typeface="Arial" pitchFamily="34" charset="0"/>
            </a:endParaRPr>
          </a:p>
        </p:txBody>
      </p:sp>
    </p:spTree>
    <p:extLst>
      <p:ext uri="{BB962C8B-B14F-4D97-AF65-F5344CB8AC3E}">
        <p14:creationId xmlns:p14="http://schemas.microsoft.com/office/powerpoint/2010/main" val="336830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160713" y="9752013"/>
            <a:ext cx="823912" cy="274637"/>
          </a:xfrm>
          <a:prstGeom prst="rect">
            <a:avLst/>
          </a:prstGeom>
          <a:noFill/>
          <a:ln w="12700">
            <a:noFill/>
            <a:miter lim="800000"/>
            <a:headEnd/>
            <a:tailEnd/>
          </a:ln>
          <a:effectLst/>
        </p:spPr>
        <p:txBody>
          <a:bodyPr wrap="none" lIns="91006" tIns="46330" rIns="91006" bIns="46330">
            <a:spAutoFit/>
          </a:bodyPr>
          <a:lstStyle/>
          <a:p>
            <a:pPr algn="ctr" defTabSz="905095" eaLnBrk="0" hangingPunct="0">
              <a:lnSpc>
                <a:spcPct val="90000"/>
              </a:lnSpc>
              <a:defRPr/>
            </a:pPr>
            <a:r>
              <a:rPr lang="en-GB" sz="1300" b="0">
                <a:latin typeface="Arial" pitchFamily="34" charset="0"/>
              </a:rPr>
              <a:t>Page </a:t>
            </a:r>
            <a:fld id="{62DDEE18-77F5-4D3E-91B0-0687CE372339}" type="slidenum">
              <a:rPr lang="en-GB" sz="1300" b="0">
                <a:latin typeface="Arial" pitchFamily="34" charset="0"/>
              </a:rPr>
              <a:pPr algn="ctr" defTabSz="905095" eaLnBrk="0" hangingPunct="0">
                <a:lnSpc>
                  <a:spcPct val="90000"/>
                </a:lnSpc>
                <a:defRPr/>
              </a:pPr>
              <a:t>‹#›</a:t>
            </a:fld>
            <a:endParaRPr lang="en-GB" sz="1300" b="0">
              <a:latin typeface="Arial" pitchFamily="34" charset="0"/>
            </a:endParaRPr>
          </a:p>
        </p:txBody>
      </p:sp>
      <p:sp>
        <p:nvSpPr>
          <p:cNvPr id="65539" name="Rectangle 3"/>
          <p:cNvSpPr>
            <a:spLocks noGrp="1" noRot="1" noChangeAspect="1" noChangeArrowheads="1" noTextEdit="1"/>
          </p:cNvSpPr>
          <p:nvPr>
            <p:ph type="sldImg" idx="2"/>
          </p:nvPr>
        </p:nvSpPr>
        <p:spPr bwMode="auto">
          <a:xfrm>
            <a:off x="969963" y="898525"/>
            <a:ext cx="5162550" cy="3575050"/>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947738" y="4865688"/>
            <a:ext cx="5207000" cy="4308475"/>
          </a:xfrm>
          <a:prstGeom prst="rect">
            <a:avLst/>
          </a:prstGeom>
          <a:noFill/>
          <a:ln w="12700">
            <a:noFill/>
            <a:miter lim="800000"/>
            <a:headEnd/>
            <a:tailEnd/>
          </a:ln>
          <a:effectLst/>
        </p:spPr>
        <p:txBody>
          <a:bodyPr vert="horz" wrap="square" lIns="94316" tIns="46330" rIns="94316" bIns="46330" numCol="1" anchor="t" anchorCtr="0" compatLnSpc="1">
            <a:prstTxWarp prst="textNoShape">
              <a:avLst/>
            </a:prstTxWarp>
          </a:bodyPr>
          <a:lstStyle/>
          <a:p>
            <a:pPr lvl="0"/>
            <a:r>
              <a:rPr lang="en-GB" noProof="0"/>
              <a:t>Body Text</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189546628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a:prstGeom prst="rect">
            <a:avLst/>
          </a:prstGeom>
        </p:spPr>
        <p:txBody>
          <a:bodyPr/>
          <a:lstStyle/>
          <a:p>
            <a:r>
              <a:rPr lang="en-US"/>
              <a:t>Click to edit Master title style</a:t>
            </a:r>
            <a:endParaRPr lang="pt-PT"/>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pt-PT"/>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pt-PT"/>
          </a:p>
        </p:txBody>
      </p:sp>
      <p:sp>
        <p:nvSpPr>
          <p:cNvPr id="3" name="Vertical Text Placeholder 2"/>
          <p:cNvSpPr>
            <a:spLocks noGrp="1"/>
          </p:cNvSpPr>
          <p:nvPr>
            <p:ph type="body" orient="vert" idx="1"/>
          </p:nvPr>
        </p:nvSpPr>
        <p:spPr>
          <a:xfrm>
            <a:off x="495300" y="1600200"/>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a:prstGeom prst="rect">
            <a:avLst/>
          </a:prstGeo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95300" y="274638"/>
            <a:ext cx="65341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pt-PT"/>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n-US"/>
              <a:t>Click to edit Master title style</a:t>
            </a:r>
            <a:endParaRPr lang="pt-PT"/>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pt-PT"/>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pt-PT"/>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a:t>Click to edit Master title style</a:t>
            </a:r>
            <a:endParaRPr lang="pt-PT"/>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ChangeArrowheads="1"/>
          </p:cNvSpPr>
          <p:nvPr userDrawn="1"/>
        </p:nvSpPr>
        <p:spPr bwMode="auto">
          <a:xfrm>
            <a:off x="762000" y="6400800"/>
            <a:ext cx="9144000" cy="457200"/>
          </a:xfrm>
          <a:prstGeom prst="rect">
            <a:avLst/>
          </a:prstGeom>
          <a:gradFill rotWithShape="0">
            <a:gsLst>
              <a:gs pos="0">
                <a:schemeClr val="accent1"/>
              </a:gs>
              <a:gs pos="100000">
                <a:srgbClr val="011B5B"/>
              </a:gs>
            </a:gsLst>
            <a:lin ang="0" scaled="1"/>
          </a:gradFill>
          <a:ln w="12700">
            <a:noFill/>
            <a:miter lim="800000"/>
            <a:headEnd/>
            <a:tailEnd/>
          </a:ln>
          <a:effectLst/>
        </p:spPr>
        <p:txBody>
          <a:bodyPr wrap="none"/>
          <a:lstStyle/>
          <a:p>
            <a:pPr algn="ctr" eaLnBrk="0" hangingPunct="0">
              <a:defRPr/>
            </a:pPr>
            <a:endParaRPr lang="pt-PT" sz="1400">
              <a:latin typeface="Arial" pitchFamily="34" charset="0"/>
            </a:endParaRPr>
          </a:p>
        </p:txBody>
      </p:sp>
      <p:sp>
        <p:nvSpPr>
          <p:cNvPr id="1026" name="Rectangle 2"/>
          <p:cNvSpPr>
            <a:spLocks noChangeArrowheads="1"/>
          </p:cNvSpPr>
          <p:nvPr/>
        </p:nvSpPr>
        <p:spPr bwMode="auto">
          <a:xfrm>
            <a:off x="8977313" y="6378575"/>
            <a:ext cx="431800" cy="271463"/>
          </a:xfrm>
          <a:prstGeom prst="rect">
            <a:avLst/>
          </a:prstGeom>
          <a:noFill/>
          <a:ln w="12700">
            <a:noFill/>
            <a:miter lim="800000"/>
            <a:headEnd/>
            <a:tailEnd/>
          </a:ln>
          <a:effectLst/>
        </p:spPr>
        <p:txBody>
          <a:bodyPr wrap="none" lIns="90488" tIns="44450" rIns="90488" bIns="44450">
            <a:spAutoFit/>
          </a:bodyPr>
          <a:lstStyle/>
          <a:p>
            <a:pPr eaLnBrk="0" hangingPunct="0">
              <a:defRPr/>
            </a:pPr>
            <a:fld id="{C6066853-0131-4FC6-8BEB-68D3208B8A74}" type="slidenum">
              <a:rPr lang="en-GB" sz="1200">
                <a:solidFill>
                  <a:schemeClr val="bg1"/>
                </a:solidFill>
                <a:latin typeface="Arial" pitchFamily="34" charset="0"/>
              </a:rPr>
              <a:pPr eaLnBrk="0" hangingPunct="0">
                <a:defRPr/>
              </a:pPr>
              <a:t>‹#›</a:t>
            </a:fld>
            <a:endParaRPr lang="en-GB" sz="1200">
              <a:solidFill>
                <a:schemeClr val="bg1"/>
              </a:solidFill>
              <a:latin typeface="Arial" pitchFamily="34" charset="0"/>
            </a:endParaRPr>
          </a:p>
        </p:txBody>
      </p:sp>
      <p:sp>
        <p:nvSpPr>
          <p:cNvPr id="1028" name="Rectangle 4"/>
          <p:cNvSpPr>
            <a:spLocks noChangeArrowheads="1"/>
          </p:cNvSpPr>
          <p:nvPr userDrawn="1"/>
        </p:nvSpPr>
        <p:spPr bwMode="auto">
          <a:xfrm>
            <a:off x="0" y="0"/>
            <a:ext cx="762000" cy="6858000"/>
          </a:xfrm>
          <a:prstGeom prst="rect">
            <a:avLst/>
          </a:prstGeom>
          <a:gradFill rotWithShape="0">
            <a:gsLst>
              <a:gs pos="0">
                <a:schemeClr val="accent1"/>
              </a:gs>
              <a:gs pos="50000">
                <a:srgbClr val="011B5B"/>
              </a:gs>
              <a:gs pos="100000">
                <a:schemeClr val="accent1"/>
              </a:gs>
            </a:gsLst>
            <a:lin ang="5400000" scaled="1"/>
          </a:gradFill>
          <a:ln w="12700">
            <a:noFill/>
            <a:miter lim="800000"/>
            <a:headEnd/>
            <a:tailEnd/>
          </a:ln>
          <a:effectLst/>
        </p:spPr>
        <p:txBody>
          <a:bodyPr wrap="none"/>
          <a:lstStyle/>
          <a:p>
            <a:pPr algn="ctr" eaLnBrk="0" hangingPunct="0">
              <a:defRPr/>
            </a:pPr>
            <a:endParaRPr lang="pt-PT" sz="1400" dirty="0">
              <a:latin typeface="Arial" pitchFamily="34" charset="0"/>
            </a:endParaRPr>
          </a:p>
          <a:p>
            <a:pPr algn="ctr" eaLnBrk="0" hangingPunct="0">
              <a:defRPr/>
            </a:pPr>
            <a:r>
              <a:rPr lang="pt-PT" sz="1200" dirty="0">
                <a:latin typeface="Arial" pitchFamily="34" charset="0"/>
              </a:rPr>
              <a:t>ISI</a:t>
            </a: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solidFill>
                <a:schemeClr val="bg1"/>
              </a:solidFill>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endParaRPr lang="pt-PT" sz="1400" dirty="0">
              <a:latin typeface="Arial" pitchFamily="34" charset="0"/>
            </a:endParaRPr>
          </a:p>
          <a:p>
            <a:pPr algn="ctr" eaLnBrk="0" hangingPunct="0">
              <a:defRPr/>
            </a:pPr>
            <a:r>
              <a:rPr lang="pt-PT" sz="1400" dirty="0">
                <a:latin typeface="Arial" pitchFamily="34" charset="0"/>
              </a:rPr>
              <a:t>ESI</a:t>
            </a:r>
          </a:p>
          <a:p>
            <a:pPr algn="ctr" eaLnBrk="0" hangingPunct="0">
              <a:defRPr/>
            </a:pPr>
            <a:r>
              <a:rPr lang="pt-PT" sz="1200" b="0" dirty="0">
                <a:latin typeface="Arial" pitchFamily="34" charset="0"/>
              </a:rPr>
              <a:t>lufer</a:t>
            </a:r>
            <a:endParaRPr lang="en-GB" sz="1200" b="0" dirty="0">
              <a:latin typeface="Arial" pitchFamily="34" charset="0"/>
            </a:endParaRPr>
          </a:p>
        </p:txBody>
      </p:sp>
      <p:sp>
        <p:nvSpPr>
          <p:cNvPr id="1030" name="Text Box 6"/>
          <p:cNvSpPr txBox="1">
            <a:spLocks noChangeArrowheads="1"/>
          </p:cNvSpPr>
          <p:nvPr userDrawn="1"/>
        </p:nvSpPr>
        <p:spPr bwMode="auto">
          <a:xfrm>
            <a:off x="904875" y="277813"/>
            <a:ext cx="8512175" cy="519112"/>
          </a:xfrm>
          <a:prstGeom prst="rect">
            <a:avLst/>
          </a:prstGeom>
          <a:noFill/>
          <a:ln w="12700">
            <a:noFill/>
            <a:miter lim="800000"/>
            <a:headEnd/>
            <a:tailEnd/>
          </a:ln>
          <a:effectLst/>
        </p:spPr>
        <p:txBody>
          <a:bodyPr>
            <a:spAutoFit/>
          </a:bodyPr>
          <a:lstStyle/>
          <a:p>
            <a:pPr eaLnBrk="0" hangingPunct="0">
              <a:tabLst>
                <a:tab pos="7531100" algn="l"/>
              </a:tabLst>
              <a:defRPr/>
            </a:pPr>
            <a:r>
              <a:rPr lang="pt-PT" sz="2800" dirty="0">
                <a:effectLst>
                  <a:outerShdw blurRad="38100" dist="38100" dir="2700000" algn="tl">
                    <a:srgbClr val="C0C0C0"/>
                  </a:outerShdw>
                </a:effectLst>
                <a:latin typeface="Arial" pitchFamily="34" charset="0"/>
              </a:rPr>
              <a:t>ISI	</a:t>
            </a:r>
            <a:r>
              <a:rPr lang="pt-PT" sz="2000" dirty="0">
                <a:effectLst>
                  <a:outerShdw blurRad="38100" dist="38100" dir="2700000" algn="tl">
                    <a:srgbClr val="C0C0C0"/>
                  </a:outerShdw>
                </a:effectLst>
                <a:latin typeface="Arial" pitchFamily="34" charset="0"/>
              </a:rPr>
              <a:t>WCF</a:t>
            </a:r>
            <a:endParaRPr lang="en-GB" sz="2000" dirty="0">
              <a:effectLst>
                <a:outerShdw blurRad="38100" dist="38100" dir="2700000" algn="tl">
                  <a:srgbClr val="C0C0C0"/>
                </a:outerShdw>
              </a:effectLst>
              <a:latin typeface="Arial" pitchFamily="34" charset="0"/>
            </a:endParaRPr>
          </a:p>
        </p:txBody>
      </p:sp>
      <p:sp>
        <p:nvSpPr>
          <p:cNvPr id="1031" name="Line 7"/>
          <p:cNvSpPr>
            <a:spLocks noChangeShapeType="1"/>
          </p:cNvSpPr>
          <p:nvPr userDrawn="1"/>
        </p:nvSpPr>
        <p:spPr bwMode="auto">
          <a:xfrm flipV="1">
            <a:off x="762000" y="762000"/>
            <a:ext cx="8686800" cy="0"/>
          </a:xfrm>
          <a:prstGeom prst="line">
            <a:avLst/>
          </a:prstGeom>
          <a:noFill/>
          <a:ln w="12700">
            <a:solidFill>
              <a:schemeClr val="tx1"/>
            </a:solidFill>
            <a:round/>
            <a:headEnd/>
            <a:tailEnd/>
          </a:ln>
          <a:effectLst/>
        </p:spPr>
        <p:txBody>
          <a:bodyPr/>
          <a:lstStyle/>
          <a:p>
            <a:pPr>
              <a:defRPr/>
            </a:pPr>
            <a:endParaRPr lang="pt-PT">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pitchFamily="34" charset="0"/>
        </a:defRPr>
      </a:lvl2pPr>
      <a:lvl3pPr algn="ctr" rtl="0" eaLnBrk="0" fontAlgn="base" hangingPunct="0">
        <a:lnSpc>
          <a:spcPct val="90000"/>
        </a:lnSpc>
        <a:spcBef>
          <a:spcPct val="0"/>
        </a:spcBef>
        <a:spcAft>
          <a:spcPct val="0"/>
        </a:spcAft>
        <a:defRPr sz="3600" b="1">
          <a:solidFill>
            <a:schemeClr val="tx2"/>
          </a:solidFill>
          <a:latin typeface="Arial" pitchFamily="34" charset="0"/>
        </a:defRPr>
      </a:lvl3pPr>
      <a:lvl4pPr algn="ctr" rtl="0" eaLnBrk="0" fontAlgn="base" hangingPunct="0">
        <a:lnSpc>
          <a:spcPct val="90000"/>
        </a:lnSpc>
        <a:spcBef>
          <a:spcPct val="0"/>
        </a:spcBef>
        <a:spcAft>
          <a:spcPct val="0"/>
        </a:spcAft>
        <a:defRPr sz="3600" b="1">
          <a:solidFill>
            <a:schemeClr val="tx2"/>
          </a:solidFill>
          <a:latin typeface="Arial" pitchFamily="34" charset="0"/>
        </a:defRPr>
      </a:lvl4pPr>
      <a:lvl5pPr algn="ctr" rtl="0" eaLnBrk="0" fontAlgn="base" hangingPunct="0">
        <a:lnSpc>
          <a:spcPct val="90000"/>
        </a:lnSpc>
        <a:spcBef>
          <a:spcPct val="0"/>
        </a:spcBef>
        <a:spcAft>
          <a:spcPct val="0"/>
        </a:spcAft>
        <a:defRPr sz="3600" b="1">
          <a:solidFill>
            <a:schemeClr val="tx2"/>
          </a:solidFill>
          <a:latin typeface="Arial" pitchFamily="34" charset="0"/>
        </a:defRPr>
      </a:lvl5pPr>
      <a:lvl6pPr marL="457200" algn="ctr" rtl="0" eaLnBrk="0" fontAlgn="base" hangingPunct="0">
        <a:lnSpc>
          <a:spcPct val="90000"/>
        </a:lnSpc>
        <a:spcBef>
          <a:spcPct val="0"/>
        </a:spcBef>
        <a:spcAft>
          <a:spcPct val="0"/>
        </a:spcAft>
        <a:defRPr sz="3600" b="1">
          <a:solidFill>
            <a:schemeClr val="tx2"/>
          </a:solidFill>
          <a:latin typeface="Arial" pitchFamily="34" charset="0"/>
        </a:defRPr>
      </a:lvl6pPr>
      <a:lvl7pPr marL="914400" algn="ctr" rtl="0" eaLnBrk="0" fontAlgn="base" hangingPunct="0">
        <a:lnSpc>
          <a:spcPct val="90000"/>
        </a:lnSpc>
        <a:spcBef>
          <a:spcPct val="0"/>
        </a:spcBef>
        <a:spcAft>
          <a:spcPct val="0"/>
        </a:spcAft>
        <a:defRPr sz="3600" b="1">
          <a:solidFill>
            <a:schemeClr val="tx2"/>
          </a:solidFill>
          <a:latin typeface="Arial" pitchFamily="34" charset="0"/>
        </a:defRPr>
      </a:lvl7pPr>
      <a:lvl8pPr marL="1371600" algn="ctr" rtl="0" eaLnBrk="0" fontAlgn="base" hangingPunct="0">
        <a:lnSpc>
          <a:spcPct val="90000"/>
        </a:lnSpc>
        <a:spcBef>
          <a:spcPct val="0"/>
        </a:spcBef>
        <a:spcAft>
          <a:spcPct val="0"/>
        </a:spcAft>
        <a:defRPr sz="3600" b="1">
          <a:solidFill>
            <a:schemeClr val="tx2"/>
          </a:solidFill>
          <a:latin typeface="Arial" pitchFamily="34" charset="0"/>
        </a:defRPr>
      </a:lvl8pPr>
      <a:lvl9pPr marL="1828800" algn="ctr" rtl="0" eaLnBrk="0" fontAlgn="base" hangingPunct="0">
        <a:lnSpc>
          <a:spcPct val="90000"/>
        </a:lnSpc>
        <a:spcBef>
          <a:spcPct val="0"/>
        </a:spcBef>
        <a:spcAft>
          <a:spcPct val="0"/>
        </a:spcAft>
        <a:defRPr sz="3600" b="1">
          <a:solidFill>
            <a:schemeClr val="tx2"/>
          </a:solidFill>
          <a:latin typeface="Arial" pitchFamily="34"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8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library/aa347733.aspx"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dotnet/framework/wcf/wcf-and-aspnet-web-api"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service-architecture.com/" TargetMode="External"/><Relationship Id="rId2" Type="http://schemas.openxmlformats.org/officeDocument/2006/relationships/hyperlink" Target="http://msdn.microsoft.com/pt-pt/library/dd943056.aspx"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dotnet/framework/wcf/?redirectedfrom=MSDN" TargetMode="External"/><Relationship Id="rId2" Type="http://schemas.openxmlformats.org/officeDocument/2006/relationships/hyperlink" Target="https://www.infoworld.com/article/3061973/application-development/how-to-create-a-restful-service-in-wcf.htm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4664968" y="3068638"/>
            <a:ext cx="4723507" cy="1077218"/>
          </a:xfrm>
          <a:prstGeom prst="rect">
            <a:avLst/>
          </a:prstGeom>
          <a:noFill/>
          <a:ln w="12700">
            <a:noFill/>
            <a:miter lim="800000"/>
            <a:headEnd/>
            <a:tailEnd/>
          </a:ln>
        </p:spPr>
        <p:txBody>
          <a:bodyPr wrap="square">
            <a:spAutoFit/>
          </a:bodyPr>
          <a:lstStyle/>
          <a:p>
            <a:pPr algn="r" eaLnBrk="0" hangingPunct="0"/>
            <a:r>
              <a:rPr lang="pt-PT" i="1" dirty="0"/>
              <a:t>Tecnologias de Integração</a:t>
            </a:r>
          </a:p>
          <a:p>
            <a:pPr algn="r" eaLnBrk="0" hangingPunct="0"/>
            <a:endParaRPr lang="pt-PT" i="1" dirty="0"/>
          </a:p>
          <a:p>
            <a:pPr eaLnBrk="0" hangingPunct="0"/>
            <a:r>
              <a:rPr lang="pt-PT" sz="2800" i="1" dirty="0"/>
              <a:t>SOA - WCF Web Services</a:t>
            </a:r>
            <a:endParaRPr lang="en-GB" sz="4000" i="1" dirty="0"/>
          </a:p>
        </p:txBody>
      </p:sp>
      <p:sp>
        <p:nvSpPr>
          <p:cNvPr id="2051" name="Text Box 4"/>
          <p:cNvSpPr txBox="1">
            <a:spLocks noChangeArrowheads="1"/>
          </p:cNvSpPr>
          <p:nvPr/>
        </p:nvSpPr>
        <p:spPr bwMode="auto">
          <a:xfrm>
            <a:off x="990600" y="4941168"/>
            <a:ext cx="4514826" cy="988476"/>
          </a:xfrm>
          <a:prstGeom prst="rect">
            <a:avLst/>
          </a:prstGeom>
          <a:noFill/>
          <a:ln w="12700">
            <a:noFill/>
            <a:miter lim="800000"/>
            <a:headEnd/>
            <a:tailEnd/>
          </a:ln>
        </p:spPr>
        <p:txBody>
          <a:bodyPr wrap="none">
            <a:spAutoFit/>
          </a:bodyPr>
          <a:lstStyle/>
          <a:p>
            <a:pPr eaLnBrk="0" hangingPunct="0">
              <a:lnSpc>
                <a:spcPct val="120000"/>
              </a:lnSpc>
            </a:pPr>
            <a:r>
              <a:rPr lang="pt-PT" dirty="0"/>
              <a:t>Instituto Politécnico do Cávado  do Ave</a:t>
            </a:r>
          </a:p>
          <a:p>
            <a:pPr eaLnBrk="0" hangingPunct="0">
              <a:lnSpc>
                <a:spcPct val="120000"/>
              </a:lnSpc>
            </a:pPr>
            <a:r>
              <a:rPr lang="pt-PT" sz="1600" b="0" dirty="0"/>
              <a:t>Escola Superior de Tecnologia</a:t>
            </a:r>
          </a:p>
          <a:p>
            <a:pPr eaLnBrk="0" hangingPunct="0">
              <a:lnSpc>
                <a:spcPct val="120000"/>
              </a:lnSpc>
            </a:pPr>
            <a:endParaRPr lang="pt-PT" sz="1600" b="0" i="1" dirty="0"/>
          </a:p>
        </p:txBody>
      </p:sp>
      <p:sp>
        <p:nvSpPr>
          <p:cNvPr id="2052" name="Line 6"/>
          <p:cNvSpPr>
            <a:spLocks noChangeShapeType="1"/>
          </p:cNvSpPr>
          <p:nvPr/>
        </p:nvSpPr>
        <p:spPr bwMode="auto">
          <a:xfrm>
            <a:off x="762000" y="3429000"/>
            <a:ext cx="8763000" cy="0"/>
          </a:xfrm>
          <a:prstGeom prst="line">
            <a:avLst/>
          </a:prstGeom>
          <a:noFill/>
          <a:ln w="12700">
            <a:solidFill>
              <a:srgbClr val="C0C0C0"/>
            </a:solidFill>
            <a:round/>
            <a:headEnd/>
            <a:tailEnd/>
          </a:ln>
        </p:spPr>
        <p:txBody>
          <a:bodyPr/>
          <a:lstStyle/>
          <a:p>
            <a:endParaRPr lang="pt-PT"/>
          </a:p>
        </p:txBody>
      </p:sp>
      <p:sp>
        <p:nvSpPr>
          <p:cNvPr id="2053" name="Text Box 11"/>
          <p:cNvSpPr txBox="1">
            <a:spLocks noChangeArrowheads="1"/>
          </p:cNvSpPr>
          <p:nvPr/>
        </p:nvSpPr>
        <p:spPr bwMode="auto">
          <a:xfrm>
            <a:off x="2216150" y="2560806"/>
            <a:ext cx="3049233" cy="1015663"/>
          </a:xfrm>
          <a:prstGeom prst="rect">
            <a:avLst/>
          </a:prstGeom>
          <a:noFill/>
          <a:ln w="12700">
            <a:noFill/>
            <a:miter lim="800000"/>
            <a:headEnd/>
            <a:tailEnd/>
          </a:ln>
        </p:spPr>
        <p:txBody>
          <a:bodyPr wrap="none">
            <a:spAutoFit/>
          </a:bodyPr>
          <a:lstStyle/>
          <a:p>
            <a:pPr eaLnBrk="0" hangingPunct="0"/>
            <a:r>
              <a:rPr lang="en-GB" sz="6000" i="1" dirty="0" err="1"/>
              <a:t>Parte</a:t>
            </a:r>
            <a:r>
              <a:rPr lang="en-GB" sz="6000" i="1" dirty="0"/>
              <a:t> IV</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Criar um Serviço WCF</a:t>
            </a:r>
          </a:p>
        </p:txBody>
      </p:sp>
      <p:sp>
        <p:nvSpPr>
          <p:cNvPr id="7" name="Rectangle 3"/>
          <p:cNvSpPr>
            <a:spLocks noChangeArrowheads="1"/>
          </p:cNvSpPr>
          <p:nvPr/>
        </p:nvSpPr>
        <p:spPr bwMode="auto">
          <a:xfrm>
            <a:off x="1281113" y="1785926"/>
            <a:ext cx="8395019" cy="3876510"/>
          </a:xfrm>
          <a:prstGeom prst="rect">
            <a:avLst/>
          </a:prstGeom>
          <a:noFill/>
          <a:ln w="12700">
            <a:noFill/>
            <a:miter lim="800000"/>
            <a:headEnd/>
            <a:tailEnd/>
          </a:ln>
        </p:spPr>
        <p:txBody>
          <a:bodyPr wrap="square">
            <a:spAutoFit/>
          </a:bodyPr>
          <a:lstStyle/>
          <a:p>
            <a:pPr marL="342900" indent="-342900" eaLnBrk="0" hangingPunct="0">
              <a:lnSpc>
                <a:spcPct val="210000"/>
              </a:lnSpc>
              <a:spcBef>
                <a:spcPct val="100000"/>
              </a:spcBef>
              <a:buFont typeface="+mj-lt"/>
              <a:buAutoNum type="alphaLcParenR"/>
            </a:pPr>
            <a:r>
              <a:rPr lang="pt-PT" sz="1600" dirty="0"/>
              <a:t> </a:t>
            </a:r>
            <a:r>
              <a:rPr lang="pt-PT" sz="1600" dirty="0" err="1"/>
              <a:t>Implement</a:t>
            </a:r>
            <a:r>
              <a:rPr lang="pt-PT" sz="1600" dirty="0"/>
              <a:t> </a:t>
            </a:r>
            <a:r>
              <a:rPr lang="pt-PT" sz="1600" dirty="0" err="1"/>
              <a:t>Class</a:t>
            </a:r>
            <a:r>
              <a:rPr lang="pt-PT" sz="1600" dirty="0"/>
              <a:t> (II)</a:t>
            </a:r>
          </a:p>
          <a:p>
            <a:pPr lvl="1" indent="165100" eaLnBrk="0" hangingPunct="0">
              <a:lnSpc>
                <a:spcPct val="210000"/>
              </a:lnSpc>
              <a:spcBef>
                <a:spcPct val="100000"/>
              </a:spcBef>
              <a:buFont typeface="+mj-lt"/>
              <a:buAutoNum type="romanLcPeriod"/>
            </a:pPr>
            <a:r>
              <a:rPr lang="pt-PT" sz="1400" b="0" dirty="0"/>
              <a:t> </a:t>
            </a:r>
            <a:r>
              <a:rPr lang="en-GB" sz="1400" b="0" dirty="0"/>
              <a:t>Include </a:t>
            </a:r>
            <a:r>
              <a:rPr lang="en-GB" sz="1400" b="0" dirty="0" err="1"/>
              <a:t>NameSpace</a:t>
            </a:r>
            <a:r>
              <a:rPr lang="en-GB" sz="1400" b="0" dirty="0"/>
              <a:t> </a:t>
            </a:r>
            <a:r>
              <a:rPr lang="en-GB" sz="1400" b="0" dirty="0" err="1"/>
              <a:t>System.ServiceModel</a:t>
            </a:r>
            <a:endParaRPr lang="en-GB" sz="1400" b="0" dirty="0"/>
          </a:p>
          <a:p>
            <a:pPr lvl="1" indent="165100" eaLnBrk="0" hangingPunct="0">
              <a:lnSpc>
                <a:spcPct val="210000"/>
              </a:lnSpc>
              <a:spcBef>
                <a:spcPct val="100000"/>
              </a:spcBef>
              <a:buFont typeface="+mj-lt"/>
              <a:buAutoNum type="romanLcPeriod"/>
            </a:pPr>
            <a:r>
              <a:rPr lang="en-GB" sz="1400" b="0" dirty="0"/>
              <a:t> Set Interface with [</a:t>
            </a:r>
            <a:r>
              <a:rPr lang="en-GB" sz="1400" b="0" dirty="0" err="1"/>
              <a:t>ServiceContract</a:t>
            </a:r>
            <a:r>
              <a:rPr lang="en-GB" sz="1400" b="0" dirty="0"/>
              <a:t>] attribute</a:t>
            </a:r>
          </a:p>
          <a:p>
            <a:pPr lvl="1" indent="165100" eaLnBrk="0" hangingPunct="0">
              <a:lnSpc>
                <a:spcPct val="210000"/>
              </a:lnSpc>
              <a:spcBef>
                <a:spcPct val="100000"/>
              </a:spcBef>
              <a:buFont typeface="+mj-lt"/>
              <a:buAutoNum type="romanLcPeriod"/>
            </a:pPr>
            <a:r>
              <a:rPr lang="en-GB" sz="1400" b="0" dirty="0"/>
              <a:t> Each method with [</a:t>
            </a:r>
            <a:r>
              <a:rPr lang="en-GB" sz="1400" b="0" dirty="0" err="1"/>
              <a:t>OperationContract</a:t>
            </a:r>
            <a:r>
              <a:rPr lang="en-GB" sz="1400" b="0" dirty="0"/>
              <a:t>] attribute</a:t>
            </a:r>
          </a:p>
          <a:p>
            <a:pPr lvl="1" indent="165100" eaLnBrk="0" hangingPunct="0">
              <a:lnSpc>
                <a:spcPct val="210000"/>
              </a:lnSpc>
              <a:spcBef>
                <a:spcPct val="100000"/>
              </a:spcBef>
              <a:buFont typeface="+mj-lt"/>
              <a:buAutoNum type="romanLcPeriod"/>
            </a:pPr>
            <a:r>
              <a:rPr lang="en-GB" sz="1400" b="0" dirty="0"/>
              <a:t> Class implements Interface</a:t>
            </a:r>
          </a:p>
          <a:p>
            <a:pPr lvl="1" indent="165100" eaLnBrk="0" hangingPunct="0">
              <a:lnSpc>
                <a:spcPct val="210000"/>
              </a:lnSpc>
              <a:spcBef>
                <a:spcPct val="100000"/>
              </a:spcBef>
              <a:buFont typeface="+mj-lt"/>
              <a:buAutoNum type="romanLcPeriod"/>
            </a:pPr>
            <a:r>
              <a:rPr lang="en-GB" sz="1400" b="0" dirty="0"/>
              <a:t>  Methods not referred to in interface, only for use in class</a:t>
            </a:r>
            <a:endParaRPr lang="pt-PT" sz="1400" b="0" dirty="0"/>
          </a:p>
        </p:txBody>
      </p:sp>
      <p:pic>
        <p:nvPicPr>
          <p:cNvPr id="5122" name="Picture 2"/>
          <p:cNvPicPr>
            <a:picLocks noChangeAspect="1" noChangeArrowheads="1"/>
          </p:cNvPicPr>
          <p:nvPr/>
        </p:nvPicPr>
        <p:blipFill>
          <a:blip r:embed="rId2" cstate="print"/>
          <a:srcRect/>
          <a:stretch>
            <a:fillRect/>
          </a:stretch>
        </p:blipFill>
        <p:spPr bwMode="auto">
          <a:xfrm>
            <a:off x="6238884" y="3429000"/>
            <a:ext cx="3114675" cy="28098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6257956" y="1143000"/>
            <a:ext cx="3124200" cy="2105025"/>
          </a:xfrm>
          <a:prstGeom prst="rect">
            <a:avLst/>
          </a:prstGeom>
          <a:noFill/>
          <a:ln w="9525">
            <a:noFill/>
            <a:miter lim="800000"/>
            <a:headEnd/>
            <a:tailEnd/>
          </a:ln>
          <a:effectLst/>
        </p:spPr>
      </p:pic>
      <p:sp>
        <p:nvSpPr>
          <p:cNvPr id="8" name="TextBox 7"/>
          <p:cNvSpPr txBox="1"/>
          <p:nvPr/>
        </p:nvSpPr>
        <p:spPr>
          <a:xfrm>
            <a:off x="5855446" y="1143000"/>
            <a:ext cx="352982" cy="253916"/>
          </a:xfrm>
          <a:prstGeom prst="rect">
            <a:avLst/>
          </a:prstGeom>
          <a:solidFill>
            <a:schemeClr val="tx1">
              <a:lumMod val="75000"/>
              <a:lumOff val="25000"/>
            </a:schemeClr>
          </a:solidFill>
        </p:spPr>
        <p:txBody>
          <a:bodyPr wrap="none" rtlCol="0">
            <a:spAutoFit/>
          </a:bodyPr>
          <a:lstStyle/>
          <a:p>
            <a:r>
              <a:rPr lang="pt-PT" sz="1050" dirty="0">
                <a:solidFill>
                  <a:schemeClr val="bg1"/>
                </a:solidFill>
                <a:latin typeface="Calibri" pitchFamily="34" charset="0"/>
                <a:sym typeface="Wingdings"/>
              </a:rPr>
              <a:t>a.ii</a:t>
            </a:r>
            <a:endParaRPr lang="pt-PT" sz="1050" dirty="0">
              <a:solidFill>
                <a:schemeClr val="bg1"/>
              </a:solidFill>
              <a:latin typeface="Calibri" pitchFamily="34" charset="0"/>
            </a:endParaRPr>
          </a:p>
        </p:txBody>
      </p:sp>
      <p:sp>
        <p:nvSpPr>
          <p:cNvPr id="9" name="TextBox 8"/>
          <p:cNvSpPr txBox="1"/>
          <p:nvPr/>
        </p:nvSpPr>
        <p:spPr>
          <a:xfrm>
            <a:off x="8667776" y="3429000"/>
            <a:ext cx="383438" cy="253916"/>
          </a:xfrm>
          <a:prstGeom prst="rect">
            <a:avLst/>
          </a:prstGeom>
          <a:solidFill>
            <a:schemeClr val="tx1">
              <a:lumMod val="75000"/>
              <a:lumOff val="25000"/>
            </a:schemeClr>
          </a:solidFill>
        </p:spPr>
        <p:txBody>
          <a:bodyPr wrap="none" rtlCol="0">
            <a:spAutoFit/>
          </a:bodyPr>
          <a:lstStyle/>
          <a:p>
            <a:r>
              <a:rPr lang="pt-PT" sz="1050" dirty="0">
                <a:solidFill>
                  <a:schemeClr val="bg1"/>
                </a:solidFill>
                <a:latin typeface="Calibri" pitchFamily="34" charset="0"/>
                <a:sym typeface="Wingdings"/>
              </a:rPr>
              <a:t>a.iv</a:t>
            </a:r>
            <a:endParaRPr lang="pt-PT" sz="1050" dirty="0">
              <a:solidFill>
                <a:schemeClr val="bg1"/>
              </a:solidFill>
              <a:latin typeface="Calibri" pitchFamily="34" charset="0"/>
            </a:endParaRPr>
          </a:p>
        </p:txBody>
      </p:sp>
      <p:sp>
        <p:nvSpPr>
          <p:cNvPr id="10" name="TextBox 9"/>
          <p:cNvSpPr txBox="1"/>
          <p:nvPr/>
        </p:nvSpPr>
        <p:spPr>
          <a:xfrm>
            <a:off x="8314794" y="1785926"/>
            <a:ext cx="386644" cy="253916"/>
          </a:xfrm>
          <a:prstGeom prst="rect">
            <a:avLst/>
          </a:prstGeom>
          <a:solidFill>
            <a:schemeClr val="tx1">
              <a:lumMod val="75000"/>
              <a:lumOff val="25000"/>
            </a:schemeClr>
          </a:solidFill>
        </p:spPr>
        <p:txBody>
          <a:bodyPr wrap="none" rtlCol="0">
            <a:spAutoFit/>
          </a:bodyPr>
          <a:lstStyle/>
          <a:p>
            <a:r>
              <a:rPr lang="pt-PT" sz="1050" dirty="0">
                <a:solidFill>
                  <a:schemeClr val="bg1"/>
                </a:solidFill>
                <a:latin typeface="Calibri" pitchFamily="34" charset="0"/>
                <a:sym typeface="Wingdings"/>
              </a:rPr>
              <a:t>a.iii</a:t>
            </a:r>
            <a:endParaRPr lang="pt-PT" sz="1050" dirty="0">
              <a:solidFill>
                <a:schemeClr val="bg1"/>
              </a:solidFill>
              <a:latin typeface="Calibri" pitchFamily="34" charset="0"/>
            </a:endParaRPr>
          </a:p>
        </p:txBody>
      </p:sp>
      <p:pic>
        <p:nvPicPr>
          <p:cNvPr id="5124" name="Picture 4"/>
          <p:cNvPicPr>
            <a:picLocks noChangeAspect="1" noChangeArrowheads="1"/>
          </p:cNvPicPr>
          <p:nvPr/>
        </p:nvPicPr>
        <p:blipFill>
          <a:blip r:embed="rId4" cstate="print"/>
          <a:srcRect/>
          <a:stretch>
            <a:fillRect/>
          </a:stretch>
        </p:blipFill>
        <p:spPr bwMode="auto">
          <a:xfrm>
            <a:off x="4302871" y="1014401"/>
            <a:ext cx="1552575" cy="15430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4705381" y="4533900"/>
            <a:ext cx="1552575" cy="1704975"/>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dissolve">
                                      <p:cBhvr>
                                        <p:cTn id="12" dur="500"/>
                                        <p:tgtEl>
                                          <p:spTgt spid="5124"/>
                                        </p:tgtEl>
                                      </p:cBhvr>
                                    </p:animEffect>
                                  </p:childTnLst>
                                </p:cTn>
                              </p:par>
                              <p:par>
                                <p:cTn id="13" presetID="9" presetClass="entr" presetSubtype="0" fill="hold" nodeType="withEffect">
                                  <p:stCondLst>
                                    <p:cond delay="0"/>
                                  </p:stCondLst>
                                  <p:childTnLst>
                                    <p:set>
                                      <p:cBhvr>
                                        <p:cTn id="14" dur="1" fill="hold">
                                          <p:stCondLst>
                                            <p:cond delay="0"/>
                                          </p:stCondLst>
                                        </p:cTn>
                                        <p:tgtEl>
                                          <p:spTgt spid="5125"/>
                                        </p:tgtEl>
                                        <p:attrNameLst>
                                          <p:attrName>style.visibility</p:attrName>
                                        </p:attrNameLst>
                                      </p:cBhvr>
                                      <p:to>
                                        <p:strVal val="visible"/>
                                      </p:to>
                                    </p:set>
                                    <p:animEffect transition="in" filter="dissolve">
                                      <p:cBhvr>
                                        <p:cTn id="15"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Criar um Serviço WCF</a:t>
            </a:r>
          </a:p>
        </p:txBody>
      </p:sp>
      <p:sp>
        <p:nvSpPr>
          <p:cNvPr id="7" name="Rectangle 3"/>
          <p:cNvSpPr>
            <a:spLocks noChangeArrowheads="1"/>
          </p:cNvSpPr>
          <p:nvPr/>
        </p:nvSpPr>
        <p:spPr bwMode="auto">
          <a:xfrm>
            <a:off x="1281113" y="1785926"/>
            <a:ext cx="8395019" cy="2613023"/>
          </a:xfrm>
          <a:prstGeom prst="rect">
            <a:avLst/>
          </a:prstGeom>
          <a:noFill/>
          <a:ln w="12700">
            <a:noFill/>
            <a:miter lim="800000"/>
            <a:headEnd/>
            <a:tailEnd/>
          </a:ln>
        </p:spPr>
        <p:txBody>
          <a:bodyPr wrap="square">
            <a:spAutoFit/>
          </a:bodyPr>
          <a:lstStyle/>
          <a:p>
            <a:pPr marL="342900" indent="-342900" eaLnBrk="0" hangingPunct="0">
              <a:lnSpc>
                <a:spcPct val="210000"/>
              </a:lnSpc>
              <a:spcBef>
                <a:spcPct val="100000"/>
              </a:spcBef>
              <a:buFont typeface="+mj-lt"/>
              <a:buAutoNum type="alphaLcParenR"/>
            </a:pPr>
            <a:r>
              <a:rPr lang="pt-PT" sz="1600" dirty="0" err="1"/>
              <a:t>Implementing</a:t>
            </a:r>
            <a:r>
              <a:rPr lang="pt-PT" sz="1600" dirty="0"/>
              <a:t> a Data </a:t>
            </a:r>
            <a:r>
              <a:rPr lang="pt-PT" sz="1600" dirty="0" err="1"/>
              <a:t>Contract</a:t>
            </a:r>
            <a:endParaRPr lang="pt-PT" sz="1600" dirty="0"/>
          </a:p>
          <a:p>
            <a:pPr lvl="1" indent="165100" eaLnBrk="0" hangingPunct="0">
              <a:lnSpc>
                <a:spcPct val="210000"/>
              </a:lnSpc>
              <a:spcBef>
                <a:spcPct val="100000"/>
              </a:spcBef>
              <a:buFont typeface="Arial" pitchFamily="34" charset="0"/>
              <a:buChar char="•"/>
            </a:pPr>
            <a:r>
              <a:rPr lang="en-GB" sz="1400" b="0" dirty="0" err="1"/>
              <a:t>NameSpace</a:t>
            </a:r>
            <a:r>
              <a:rPr lang="en-GB" sz="1400" b="0" dirty="0"/>
              <a:t> </a:t>
            </a:r>
            <a:r>
              <a:rPr lang="en-GB" sz="1400" b="0" dirty="0" err="1"/>
              <a:t>System.Runtime.Serialization</a:t>
            </a:r>
            <a:r>
              <a:rPr lang="en-GB" sz="1400" b="0" dirty="0"/>
              <a:t> is used</a:t>
            </a:r>
          </a:p>
          <a:p>
            <a:pPr lvl="1" indent="165100" eaLnBrk="0" hangingPunct="0">
              <a:lnSpc>
                <a:spcPct val="210000"/>
              </a:lnSpc>
              <a:spcBef>
                <a:spcPct val="100000"/>
              </a:spcBef>
              <a:buFont typeface="Arial" pitchFamily="34" charset="0"/>
              <a:buChar char="•"/>
            </a:pPr>
            <a:r>
              <a:rPr lang="en-GB" sz="1400" b="0" dirty="0"/>
              <a:t>The [</a:t>
            </a:r>
            <a:r>
              <a:rPr lang="en-GB" sz="1400" b="0" dirty="0" err="1"/>
              <a:t>DataContract</a:t>
            </a:r>
            <a:r>
              <a:rPr lang="en-GB" sz="1400" b="0" dirty="0"/>
              <a:t>] attribute is used</a:t>
            </a:r>
          </a:p>
          <a:p>
            <a:pPr lvl="1" indent="165100" eaLnBrk="0" hangingPunct="0">
              <a:lnSpc>
                <a:spcPct val="210000"/>
              </a:lnSpc>
              <a:spcBef>
                <a:spcPct val="100000"/>
              </a:spcBef>
              <a:buFont typeface="Arial" pitchFamily="34" charset="0"/>
              <a:buChar char="•"/>
            </a:pPr>
            <a:r>
              <a:rPr lang="en-GB" sz="1400" b="0" dirty="0"/>
              <a:t>Each member of the Data Type classified with [</a:t>
            </a:r>
            <a:r>
              <a:rPr lang="en-GB" sz="1400" b="0" dirty="0" err="1"/>
              <a:t>DataMember</a:t>
            </a:r>
            <a:r>
              <a:rPr lang="en-GB" sz="1400" b="0" dirty="0"/>
              <a:t>]</a:t>
            </a:r>
            <a:endParaRPr lang="pt-PT" sz="1400" dirty="0"/>
          </a:p>
        </p:txBody>
      </p:sp>
      <p:pic>
        <p:nvPicPr>
          <p:cNvPr id="6146" name="Picture 2"/>
          <p:cNvPicPr>
            <a:picLocks noChangeAspect="1" noChangeArrowheads="1"/>
          </p:cNvPicPr>
          <p:nvPr/>
        </p:nvPicPr>
        <p:blipFill>
          <a:blip r:embed="rId2" cstate="print"/>
          <a:srcRect/>
          <a:stretch>
            <a:fillRect/>
          </a:stretch>
        </p:blipFill>
        <p:spPr bwMode="auto">
          <a:xfrm>
            <a:off x="5524504" y="423565"/>
            <a:ext cx="1552575" cy="2362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7275832" y="1604665"/>
            <a:ext cx="2400300" cy="44577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dissolve">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err="1">
                <a:solidFill>
                  <a:srgbClr val="000066"/>
                </a:solidFill>
                <a:effectLst>
                  <a:outerShdw blurRad="38100" dist="38100" dir="2700000" algn="tl">
                    <a:srgbClr val="C0C0C0"/>
                  </a:outerShdw>
                </a:effectLst>
                <a:latin typeface="Arial" pitchFamily="34" charset="0"/>
              </a:rPr>
              <a:t>Test</a:t>
            </a:r>
            <a:r>
              <a:rPr lang="pt-PT" sz="2400" dirty="0">
                <a:solidFill>
                  <a:srgbClr val="000066"/>
                </a:solidFill>
                <a:effectLst>
                  <a:outerShdw blurRad="38100" dist="38100" dir="2700000" algn="tl">
                    <a:srgbClr val="C0C0C0"/>
                  </a:outerShdw>
                </a:effectLst>
                <a:latin typeface="Arial" pitchFamily="34" charset="0"/>
              </a:rPr>
              <a:t> a WCF </a:t>
            </a:r>
            <a:r>
              <a:rPr lang="pt-PT" sz="2400" dirty="0" err="1">
                <a:solidFill>
                  <a:srgbClr val="000066"/>
                </a:solidFill>
                <a:effectLst>
                  <a:outerShdw blurRad="38100" dist="38100" dir="2700000" algn="tl">
                    <a:srgbClr val="C0C0C0"/>
                  </a:outerShdw>
                </a:effectLst>
                <a:latin typeface="Arial" pitchFamily="34" charset="0"/>
              </a:rPr>
              <a:t>Service</a:t>
            </a:r>
            <a:r>
              <a:rPr lang="pt-PT" sz="2400" dirty="0">
                <a:solidFill>
                  <a:srgbClr val="000066"/>
                </a:solidFill>
                <a:effectLst>
                  <a:outerShdw blurRad="38100" dist="38100" dir="2700000" algn="tl">
                    <a:srgbClr val="C0C0C0"/>
                  </a:outerShdw>
                </a:effectLst>
                <a:latin typeface="Arial" pitchFamily="34" charset="0"/>
              </a:rPr>
              <a:t> (I)</a:t>
            </a:r>
          </a:p>
        </p:txBody>
      </p:sp>
      <p:sp>
        <p:nvSpPr>
          <p:cNvPr id="7" name="Rectangle 3"/>
          <p:cNvSpPr>
            <a:spLocks noChangeArrowheads="1"/>
          </p:cNvSpPr>
          <p:nvPr/>
        </p:nvSpPr>
        <p:spPr bwMode="auto">
          <a:xfrm>
            <a:off x="1281113" y="1785926"/>
            <a:ext cx="8395019" cy="3494867"/>
          </a:xfrm>
          <a:prstGeom prst="rect">
            <a:avLst/>
          </a:prstGeom>
          <a:noFill/>
          <a:ln w="12700">
            <a:noFill/>
            <a:miter lim="800000"/>
            <a:headEnd/>
            <a:tailEnd/>
          </a:ln>
        </p:spPr>
        <p:txBody>
          <a:bodyPr wrap="square">
            <a:spAutoFit/>
          </a:bodyPr>
          <a:lstStyle/>
          <a:p>
            <a:pPr marL="342900" indent="-342900" eaLnBrk="0" hangingPunct="0">
              <a:lnSpc>
                <a:spcPct val="210000"/>
              </a:lnSpc>
              <a:spcBef>
                <a:spcPct val="100000"/>
              </a:spcBef>
              <a:buFont typeface="+mj-lt"/>
              <a:buAutoNum type="alphaLcParenR"/>
            </a:pPr>
            <a:r>
              <a:rPr lang="pt-PT" sz="1600" b="0" dirty="0" err="1"/>
              <a:t>Creating</a:t>
            </a:r>
            <a:r>
              <a:rPr lang="pt-PT" sz="1600" b="0" dirty="0"/>
              <a:t> a </a:t>
            </a:r>
            <a:r>
              <a:rPr lang="pt-PT" sz="1600" b="0" dirty="0" err="1"/>
              <a:t>Client</a:t>
            </a:r>
            <a:r>
              <a:rPr lang="pt-PT" sz="1600" b="0" dirty="0"/>
              <a:t> </a:t>
            </a:r>
            <a:r>
              <a:rPr lang="pt-PT" sz="1600" b="0" dirty="0" err="1"/>
              <a:t>with</a:t>
            </a:r>
            <a:r>
              <a:rPr lang="pt-PT" sz="1600" b="0" dirty="0"/>
              <a:t> </a:t>
            </a:r>
            <a:r>
              <a:rPr lang="pt-PT" sz="1600" b="0" dirty="0" err="1"/>
              <a:t>Add</a:t>
            </a:r>
            <a:r>
              <a:rPr lang="pt-PT" sz="1600" b="0" dirty="0"/>
              <a:t> </a:t>
            </a:r>
            <a:r>
              <a:rPr lang="pt-PT" sz="1600" b="0" dirty="0" err="1"/>
              <a:t>Service</a:t>
            </a:r>
            <a:r>
              <a:rPr lang="pt-PT" sz="1600" b="0" dirty="0"/>
              <a:t> </a:t>
            </a:r>
            <a:r>
              <a:rPr lang="pt-PT" sz="1600" b="0" dirty="0" err="1"/>
              <a:t>Reference</a:t>
            </a:r>
            <a:endParaRPr lang="pt-PT" sz="1600" b="0" dirty="0"/>
          </a:p>
          <a:p>
            <a:pPr marL="342900" indent="-342900" eaLnBrk="0" hangingPunct="0">
              <a:lnSpc>
                <a:spcPct val="210000"/>
              </a:lnSpc>
              <a:spcBef>
                <a:spcPct val="100000"/>
              </a:spcBef>
              <a:buFont typeface="+mj-lt"/>
              <a:buAutoNum type="alphaLcParenR"/>
            </a:pPr>
            <a:r>
              <a:rPr lang="pt-PT" sz="1600" b="0" dirty="0"/>
              <a:t>Use </a:t>
            </a:r>
            <a:r>
              <a:rPr lang="pt-PT" sz="1600" b="0" dirty="0" err="1"/>
              <a:t>ServiceModel</a:t>
            </a:r>
            <a:r>
              <a:rPr lang="pt-PT" sz="1600" b="0" dirty="0"/>
              <a:t> </a:t>
            </a:r>
            <a:r>
              <a:rPr lang="pt-PT" sz="1600" b="0" dirty="0" err="1"/>
              <a:t>Metadata</a:t>
            </a:r>
            <a:r>
              <a:rPr lang="pt-PT" sz="1600" b="0" dirty="0"/>
              <a:t> </a:t>
            </a:r>
            <a:r>
              <a:rPr lang="pt-PT" sz="1600" b="0" dirty="0" err="1"/>
              <a:t>Utility</a:t>
            </a:r>
            <a:r>
              <a:rPr lang="pt-PT" sz="1600" b="0" dirty="0"/>
              <a:t> </a:t>
            </a:r>
            <a:r>
              <a:rPr lang="pt-PT" sz="1600" b="0" dirty="0" err="1"/>
              <a:t>Tool</a:t>
            </a:r>
            <a:r>
              <a:rPr lang="pt-PT" sz="1600" b="0" dirty="0"/>
              <a:t> (svcutil.exe)</a:t>
            </a:r>
          </a:p>
          <a:p>
            <a:pPr marL="800100" lvl="1" indent="-342900" eaLnBrk="0" hangingPunct="0">
              <a:lnSpc>
                <a:spcPct val="210000"/>
              </a:lnSpc>
              <a:spcBef>
                <a:spcPct val="100000"/>
              </a:spcBef>
              <a:buFont typeface="Arial" panose="020B0604020202020204" pitchFamily="34" charset="0"/>
              <a:buChar char="•"/>
            </a:pPr>
            <a:r>
              <a:rPr lang="pt-PT" sz="1600" b="0" dirty="0"/>
              <a:t>C:\Program Files\Microsoft </a:t>
            </a:r>
            <a:r>
              <a:rPr lang="pt-PT" sz="1600" b="0" dirty="0" err="1"/>
              <a:t>SDKs</a:t>
            </a:r>
            <a:r>
              <a:rPr lang="pt-PT" sz="1600" b="0" dirty="0"/>
              <a:t>\Windows\v7.0Abin</a:t>
            </a:r>
          </a:p>
          <a:p>
            <a:pPr marL="800100" lvl="1" indent="-342900" eaLnBrk="0" hangingPunct="0">
              <a:lnSpc>
                <a:spcPct val="210000"/>
              </a:lnSpc>
              <a:spcBef>
                <a:spcPct val="100000"/>
              </a:spcBef>
              <a:buFont typeface="Arial" panose="020B0604020202020204" pitchFamily="34" charset="0"/>
              <a:buChar char="•"/>
            </a:pPr>
            <a:r>
              <a:rPr lang="pt-PT" sz="1600" b="0" dirty="0" err="1"/>
              <a:t>Example</a:t>
            </a:r>
            <a:r>
              <a:rPr lang="pt-PT" sz="1600" b="0" dirty="0"/>
              <a:t>: svcutil.exe /</a:t>
            </a:r>
            <a:r>
              <a:rPr lang="pt-PT" sz="1600" b="0" dirty="0" err="1"/>
              <a:t>d:c</a:t>
            </a:r>
            <a:r>
              <a:rPr lang="pt-PT" sz="1600" b="0" dirty="0"/>
              <a:t>:\</a:t>
            </a:r>
            <a:r>
              <a:rPr lang="pt-PT" sz="1600" b="0" dirty="0" err="1"/>
              <a:t>temp</a:t>
            </a:r>
            <a:r>
              <a:rPr lang="pt-PT" sz="1600" b="0" dirty="0"/>
              <a:t> http://localhost:6416/CalcWS.svc?wsdl </a:t>
            </a:r>
          </a:p>
          <a:p>
            <a:pPr marL="800100" lvl="1" indent="-342900" eaLnBrk="0" hangingPunct="0">
              <a:lnSpc>
                <a:spcPct val="210000"/>
              </a:lnSpc>
              <a:spcBef>
                <a:spcPct val="100000"/>
              </a:spcBef>
              <a:buFont typeface="Arial" panose="020B0604020202020204" pitchFamily="34" charset="0"/>
              <a:buChar char="•"/>
            </a:pPr>
            <a:r>
              <a:rPr lang="pt-PT" sz="1400" b="0" dirty="0" err="1"/>
              <a:t>See</a:t>
            </a:r>
            <a:r>
              <a:rPr lang="pt-PT" sz="1400" b="0" dirty="0"/>
              <a:t> </a:t>
            </a:r>
            <a:r>
              <a:rPr lang="pt-PT" sz="1400" b="0" dirty="0">
                <a:hlinkClick r:id="rId2"/>
              </a:rPr>
              <a:t>http://msdn.microsoft.com/en-us/library/aa347733.aspx</a:t>
            </a:r>
            <a:endParaRPr lang="pt-PT" sz="14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err="1">
                <a:solidFill>
                  <a:srgbClr val="000066"/>
                </a:solidFill>
                <a:effectLst>
                  <a:outerShdw blurRad="38100" dist="38100" dir="2700000" algn="tl">
                    <a:srgbClr val="C0C0C0"/>
                  </a:outerShdw>
                </a:effectLst>
                <a:latin typeface="Arial" pitchFamily="34" charset="0"/>
              </a:rPr>
              <a:t>Test</a:t>
            </a:r>
            <a:r>
              <a:rPr lang="pt-PT" sz="2400" dirty="0">
                <a:solidFill>
                  <a:srgbClr val="000066"/>
                </a:solidFill>
                <a:effectLst>
                  <a:outerShdw blurRad="38100" dist="38100" dir="2700000" algn="tl">
                    <a:srgbClr val="C0C0C0"/>
                  </a:outerShdw>
                </a:effectLst>
                <a:latin typeface="Arial" pitchFamily="34" charset="0"/>
              </a:rPr>
              <a:t> a WCF </a:t>
            </a:r>
            <a:r>
              <a:rPr lang="pt-PT" sz="2400" dirty="0" err="1">
                <a:solidFill>
                  <a:srgbClr val="000066"/>
                </a:solidFill>
                <a:effectLst>
                  <a:outerShdw blurRad="38100" dist="38100" dir="2700000" algn="tl">
                    <a:srgbClr val="C0C0C0"/>
                  </a:outerShdw>
                </a:effectLst>
                <a:latin typeface="Arial" pitchFamily="34" charset="0"/>
              </a:rPr>
              <a:t>Service</a:t>
            </a:r>
            <a:endParaRPr lang="pt-PT" sz="2400" dirty="0">
              <a:solidFill>
                <a:srgbClr val="000066"/>
              </a:solidFill>
              <a:effectLst>
                <a:outerShdw blurRad="38100" dist="38100" dir="2700000" algn="tl">
                  <a:srgbClr val="C0C0C0"/>
                </a:outerShdw>
              </a:effectLst>
              <a:latin typeface="Arial" pitchFamily="34" charset="0"/>
            </a:endParaRPr>
          </a:p>
        </p:txBody>
      </p:sp>
      <p:sp>
        <p:nvSpPr>
          <p:cNvPr id="7" name="Rectangle 3"/>
          <p:cNvSpPr>
            <a:spLocks noChangeArrowheads="1"/>
          </p:cNvSpPr>
          <p:nvPr/>
        </p:nvSpPr>
        <p:spPr bwMode="auto">
          <a:xfrm>
            <a:off x="1281113" y="1785926"/>
            <a:ext cx="8395019" cy="1290097"/>
          </a:xfrm>
          <a:prstGeom prst="rect">
            <a:avLst/>
          </a:prstGeom>
          <a:noFill/>
          <a:ln w="12700">
            <a:noFill/>
            <a:miter lim="800000"/>
            <a:headEnd/>
            <a:tailEnd/>
          </a:ln>
        </p:spPr>
        <p:txBody>
          <a:bodyPr wrap="square">
            <a:spAutoFit/>
          </a:bodyPr>
          <a:lstStyle/>
          <a:p>
            <a:pPr marL="342900" indent="-342900" eaLnBrk="0" hangingPunct="0">
              <a:lnSpc>
                <a:spcPct val="210000"/>
              </a:lnSpc>
              <a:spcBef>
                <a:spcPct val="100000"/>
              </a:spcBef>
              <a:buFont typeface="+mj-lt"/>
              <a:buAutoNum type="alphaLcParenR"/>
            </a:pPr>
            <a:r>
              <a:rPr lang="en-GB" sz="1600" b="0" dirty="0"/>
              <a:t>Creating a Client with Add Service Reference</a:t>
            </a:r>
            <a:endParaRPr lang="pt-PT" sz="1600" b="0" i="1" dirty="0"/>
          </a:p>
          <a:p>
            <a:pPr marL="342900" indent="-342900" eaLnBrk="0" hangingPunct="0">
              <a:lnSpc>
                <a:spcPct val="210000"/>
              </a:lnSpc>
              <a:spcBef>
                <a:spcPct val="100000"/>
              </a:spcBef>
              <a:buFont typeface="+mj-lt"/>
              <a:buAutoNum type="alphaLcParenR"/>
            </a:pPr>
            <a:r>
              <a:rPr lang="pt-PT" sz="1600" b="0" dirty="0" err="1"/>
              <a:t>Put</a:t>
            </a:r>
            <a:r>
              <a:rPr lang="pt-PT" sz="1600" b="0" dirty="0"/>
              <a:t> WCF </a:t>
            </a:r>
            <a:r>
              <a:rPr lang="pt-PT" sz="1600" b="0" dirty="0" err="1"/>
              <a:t>Service</a:t>
            </a:r>
            <a:r>
              <a:rPr lang="pt-PT" sz="1600" b="0" dirty="0"/>
              <a:t> </a:t>
            </a:r>
            <a:r>
              <a:rPr lang="pt-PT" sz="1600" b="0" i="1" dirty="0" err="1"/>
              <a:t>Address</a:t>
            </a:r>
            <a:endParaRPr lang="pt-PT" sz="1600" b="0" i="1" dirty="0"/>
          </a:p>
        </p:txBody>
      </p:sp>
      <p:pic>
        <p:nvPicPr>
          <p:cNvPr id="7170" name="Picture 2"/>
          <p:cNvPicPr>
            <a:picLocks noChangeAspect="1" noChangeArrowheads="1"/>
          </p:cNvPicPr>
          <p:nvPr/>
        </p:nvPicPr>
        <p:blipFill>
          <a:blip r:embed="rId2" cstate="print"/>
          <a:srcRect/>
          <a:stretch>
            <a:fillRect/>
          </a:stretch>
        </p:blipFill>
        <p:spPr bwMode="auto">
          <a:xfrm>
            <a:off x="2238356" y="4000504"/>
            <a:ext cx="1685925" cy="18288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cstate="print"/>
          <a:srcRect/>
          <a:stretch>
            <a:fillRect/>
          </a:stretch>
        </p:blipFill>
        <p:spPr bwMode="auto">
          <a:xfrm>
            <a:off x="5095876" y="2500306"/>
            <a:ext cx="4367222" cy="3524182"/>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Testar Serviço WCF</a:t>
            </a:r>
          </a:p>
        </p:txBody>
      </p:sp>
      <p:pic>
        <p:nvPicPr>
          <p:cNvPr id="10242" name="Picture 2"/>
          <p:cNvPicPr>
            <a:picLocks noChangeAspect="1" noChangeArrowheads="1"/>
          </p:cNvPicPr>
          <p:nvPr/>
        </p:nvPicPr>
        <p:blipFill>
          <a:blip r:embed="rId2" cstate="print"/>
          <a:srcRect/>
          <a:stretch>
            <a:fillRect/>
          </a:stretch>
        </p:blipFill>
        <p:spPr bwMode="auto">
          <a:xfrm>
            <a:off x="1309662" y="2171700"/>
            <a:ext cx="6143625" cy="8382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6015012" y="3429000"/>
            <a:ext cx="2876550" cy="2257425"/>
          </a:xfrm>
          <a:prstGeom prst="rect">
            <a:avLst/>
          </a:prstGeom>
          <a:noFill/>
          <a:ln w="9525">
            <a:noFill/>
            <a:miter lim="800000"/>
            <a:headEnd/>
            <a:tailEnd/>
          </a:ln>
          <a:effec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Testar Serviço WCF (II)</a:t>
            </a:r>
          </a:p>
        </p:txBody>
      </p:sp>
      <p:sp>
        <p:nvSpPr>
          <p:cNvPr id="5" name="Rectangle 3"/>
          <p:cNvSpPr>
            <a:spLocks noChangeArrowheads="1"/>
          </p:cNvSpPr>
          <p:nvPr/>
        </p:nvSpPr>
        <p:spPr bwMode="auto">
          <a:xfrm>
            <a:off x="1281113" y="1785926"/>
            <a:ext cx="8395019" cy="4425827"/>
          </a:xfrm>
          <a:prstGeom prst="rect">
            <a:avLst/>
          </a:prstGeom>
          <a:noFill/>
          <a:ln w="12700">
            <a:noFill/>
            <a:miter lim="800000"/>
            <a:headEnd/>
            <a:tailEnd/>
          </a:ln>
        </p:spPr>
        <p:txBody>
          <a:bodyPr wrap="square">
            <a:spAutoFit/>
          </a:bodyPr>
          <a:lstStyle/>
          <a:p>
            <a:pPr marL="342900" indent="-342900" eaLnBrk="0" hangingPunct="0">
              <a:lnSpc>
                <a:spcPct val="210000"/>
              </a:lnSpc>
              <a:spcBef>
                <a:spcPct val="100000"/>
              </a:spcBef>
              <a:buFont typeface="+mj-lt"/>
              <a:buAutoNum type="alphaLcParenR"/>
            </a:pPr>
            <a:r>
              <a:rPr lang="pt-PT" sz="1600" b="0" dirty="0"/>
              <a:t>Iniciar a aplicação </a:t>
            </a:r>
            <a:r>
              <a:rPr lang="pt-PT" sz="1600" dirty="0" err="1"/>
              <a:t>WcfTestClient</a:t>
            </a:r>
            <a:endParaRPr lang="pt-PT" sz="1600" dirty="0"/>
          </a:p>
          <a:p>
            <a:pPr marL="360363" eaLnBrk="0" hangingPunct="0">
              <a:lnSpc>
                <a:spcPct val="210000"/>
              </a:lnSpc>
              <a:spcBef>
                <a:spcPct val="100000"/>
              </a:spcBef>
            </a:pPr>
            <a:r>
              <a:rPr lang="pt-PT" sz="1200" b="0" dirty="0"/>
              <a:t>(</a:t>
            </a:r>
            <a:r>
              <a:rPr lang="en-US" sz="1200" b="0" dirty="0"/>
              <a:t>C:\Program Files (x86)\Microsoft </a:t>
            </a:r>
            <a:r>
              <a:rPr lang="en-US" sz="1200" dirty="0"/>
              <a:t>Visual Studio 14.0</a:t>
            </a:r>
            <a:r>
              <a:rPr lang="en-US" sz="1200" b="0" dirty="0"/>
              <a:t>\Common7\IDE\WcfTestClient.exe)</a:t>
            </a:r>
          </a:p>
          <a:p>
            <a:pPr marL="360363" eaLnBrk="0" hangingPunct="0">
              <a:lnSpc>
                <a:spcPct val="210000"/>
              </a:lnSpc>
              <a:spcBef>
                <a:spcPct val="100000"/>
              </a:spcBef>
            </a:pPr>
            <a:r>
              <a:rPr lang="en-US" sz="1200" dirty="0"/>
              <a:t>(Fazer F5 </a:t>
            </a:r>
            <a:r>
              <a:rPr lang="en-US" sz="1200" dirty="0" err="1"/>
              <a:t>sobre</a:t>
            </a:r>
            <a:r>
              <a:rPr lang="en-US" sz="1200" dirty="0"/>
              <a:t> </a:t>
            </a:r>
            <a:r>
              <a:rPr lang="en-US" sz="1200" dirty="0" err="1"/>
              <a:t>Service.svc</a:t>
            </a:r>
            <a:r>
              <a:rPr lang="en-US" sz="1200" dirty="0"/>
              <a:t>)</a:t>
            </a:r>
            <a:endParaRPr lang="pt-PT" sz="1600" dirty="0"/>
          </a:p>
          <a:p>
            <a:pPr marL="342900" indent="-342900" eaLnBrk="0" hangingPunct="0">
              <a:lnSpc>
                <a:spcPct val="210000"/>
              </a:lnSpc>
              <a:spcBef>
                <a:spcPct val="100000"/>
              </a:spcBef>
              <a:buFont typeface="+mj-lt"/>
              <a:buAutoNum type="alphaLcParenR" startAt="2"/>
            </a:pPr>
            <a:r>
              <a:rPr lang="pt-PT" sz="1600" b="0" dirty="0"/>
              <a:t>Adicionar o URL do serviço pretendido</a:t>
            </a:r>
          </a:p>
          <a:p>
            <a:pPr marL="360363" eaLnBrk="0" hangingPunct="0">
              <a:lnSpc>
                <a:spcPct val="210000"/>
              </a:lnSpc>
              <a:spcBef>
                <a:spcPct val="100000"/>
              </a:spcBef>
            </a:pPr>
            <a:r>
              <a:rPr lang="en-US" sz="1200" b="0" dirty="0"/>
              <a:t>( Right click </a:t>
            </a:r>
            <a:r>
              <a:rPr lang="en-US" sz="1200" b="0" dirty="0" err="1"/>
              <a:t>em</a:t>
            </a:r>
            <a:r>
              <a:rPr lang="en-US" sz="1200" b="0" dirty="0"/>
              <a:t> </a:t>
            </a:r>
            <a:r>
              <a:rPr lang="en-US" sz="1200" b="0" i="1" dirty="0"/>
              <a:t>My Service</a:t>
            </a:r>
            <a:r>
              <a:rPr lang="en-US" sz="1200" b="0" dirty="0"/>
              <a:t> e </a:t>
            </a:r>
            <a:r>
              <a:rPr lang="en-US" sz="1200" b="0" i="1" dirty="0"/>
              <a:t>Add Service</a:t>
            </a:r>
            <a:r>
              <a:rPr lang="en-US" sz="1200" b="0" dirty="0"/>
              <a:t>)</a:t>
            </a:r>
          </a:p>
          <a:p>
            <a:pPr marL="342900" indent="-342900" eaLnBrk="0" hangingPunct="0">
              <a:lnSpc>
                <a:spcPct val="210000"/>
              </a:lnSpc>
              <a:spcBef>
                <a:spcPct val="100000"/>
              </a:spcBef>
              <a:buFont typeface="+mj-lt"/>
              <a:buAutoNum type="alphaLcParenR" startAt="3"/>
            </a:pPr>
            <a:r>
              <a:rPr lang="pt-PT" sz="1600" b="0" dirty="0"/>
              <a:t>Testar os métodos pretendidos</a:t>
            </a:r>
          </a:p>
          <a:p>
            <a:pPr marL="360363" eaLnBrk="0" hangingPunct="0">
              <a:lnSpc>
                <a:spcPct val="210000"/>
              </a:lnSpc>
              <a:spcBef>
                <a:spcPct val="100000"/>
              </a:spcBef>
            </a:pPr>
            <a:endParaRPr lang="pt-PT" sz="1200" b="0" dirty="0"/>
          </a:p>
        </p:txBody>
      </p:sp>
      <p:pic>
        <p:nvPicPr>
          <p:cNvPr id="11" name="Imagem 10"/>
          <p:cNvPicPr>
            <a:picLocks noChangeAspect="1"/>
          </p:cNvPicPr>
          <p:nvPr/>
        </p:nvPicPr>
        <p:blipFill>
          <a:blip r:embed="rId2"/>
          <a:stretch>
            <a:fillRect/>
          </a:stretch>
        </p:blipFill>
        <p:spPr>
          <a:xfrm>
            <a:off x="5504173" y="3955330"/>
            <a:ext cx="3640724" cy="1395611"/>
          </a:xfrm>
          <a:prstGeom prst="rect">
            <a:avLst/>
          </a:prstGeom>
        </p:spPr>
      </p:pic>
      <p:sp>
        <p:nvSpPr>
          <p:cNvPr id="3" name="Retângulo 2"/>
          <p:cNvSpPr/>
          <p:nvPr/>
        </p:nvSpPr>
        <p:spPr>
          <a:xfrm>
            <a:off x="1281112" y="5816297"/>
            <a:ext cx="8208391" cy="276999"/>
          </a:xfrm>
          <a:prstGeom prst="rect">
            <a:avLst/>
          </a:prstGeom>
        </p:spPr>
        <p:txBody>
          <a:bodyPr wrap="square">
            <a:spAutoFit/>
          </a:bodyPr>
          <a:lstStyle/>
          <a:p>
            <a:r>
              <a:rPr lang="en-US" sz="1200" i="1" dirty="0"/>
              <a:t>http://blogs.msdn.com/b/wcftoolsteamblog/archive/2010/01/04/tips-for-launching-wcf-test-client.aspx</a:t>
            </a:r>
          </a:p>
        </p:txBody>
      </p:sp>
    </p:spTree>
    <p:extLst>
      <p:ext uri="{BB962C8B-B14F-4D97-AF65-F5344CB8AC3E}">
        <p14:creationId xmlns:p14="http://schemas.microsoft.com/office/powerpoint/2010/main" val="761919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Testar Serviço WCF (II)</a:t>
            </a:r>
          </a:p>
        </p:txBody>
      </p:sp>
      <p:pic>
        <p:nvPicPr>
          <p:cNvPr id="3" name="Imagem 2"/>
          <p:cNvPicPr>
            <a:picLocks noChangeAspect="1"/>
          </p:cNvPicPr>
          <p:nvPr/>
        </p:nvPicPr>
        <p:blipFill rotWithShape="1">
          <a:blip r:embed="rId2"/>
          <a:srcRect l="39571" t="33075" r="14951" b="14143"/>
          <a:stretch/>
        </p:blipFill>
        <p:spPr>
          <a:xfrm>
            <a:off x="776536" y="0"/>
            <a:ext cx="4464496" cy="3238522"/>
          </a:xfrm>
          <a:prstGeom prst="rect">
            <a:avLst/>
          </a:prstGeom>
        </p:spPr>
      </p:pic>
      <p:pic>
        <p:nvPicPr>
          <p:cNvPr id="4" name="Imagem 3"/>
          <p:cNvPicPr>
            <a:picLocks noChangeAspect="1"/>
          </p:cNvPicPr>
          <p:nvPr/>
        </p:nvPicPr>
        <p:blipFill>
          <a:blip r:embed="rId3"/>
          <a:stretch>
            <a:fillRect/>
          </a:stretch>
        </p:blipFill>
        <p:spPr>
          <a:xfrm>
            <a:off x="5356490" y="116632"/>
            <a:ext cx="4259497" cy="1632807"/>
          </a:xfrm>
          <a:prstGeom prst="rect">
            <a:avLst/>
          </a:prstGeom>
        </p:spPr>
      </p:pic>
      <p:pic>
        <p:nvPicPr>
          <p:cNvPr id="6" name="Imagem 5"/>
          <p:cNvPicPr>
            <a:picLocks noChangeAspect="1"/>
          </p:cNvPicPr>
          <p:nvPr/>
        </p:nvPicPr>
        <p:blipFill>
          <a:blip r:embed="rId4"/>
          <a:stretch>
            <a:fillRect/>
          </a:stretch>
        </p:blipFill>
        <p:spPr>
          <a:xfrm>
            <a:off x="2438774" y="1275643"/>
            <a:ext cx="5514975" cy="3990975"/>
          </a:xfrm>
          <a:prstGeom prst="rect">
            <a:avLst/>
          </a:prstGeom>
        </p:spPr>
      </p:pic>
      <p:pic>
        <p:nvPicPr>
          <p:cNvPr id="7" name="Imagem 6"/>
          <p:cNvPicPr>
            <a:picLocks noChangeAspect="1"/>
          </p:cNvPicPr>
          <p:nvPr/>
        </p:nvPicPr>
        <p:blipFill>
          <a:blip r:embed="rId5"/>
          <a:stretch>
            <a:fillRect/>
          </a:stretch>
        </p:blipFill>
        <p:spPr>
          <a:xfrm>
            <a:off x="3773254" y="2276872"/>
            <a:ext cx="6019800" cy="3952875"/>
          </a:xfrm>
          <a:prstGeom prst="rect">
            <a:avLst/>
          </a:prstGeom>
        </p:spPr>
      </p:pic>
    </p:spTree>
    <p:extLst>
      <p:ext uri="{BB962C8B-B14F-4D97-AF65-F5344CB8AC3E}">
        <p14:creationId xmlns:p14="http://schemas.microsoft.com/office/powerpoint/2010/main" val="2885505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Serviço WCF Assincrono</a:t>
            </a:r>
          </a:p>
        </p:txBody>
      </p:sp>
      <p:sp>
        <p:nvSpPr>
          <p:cNvPr id="7" name="Rectangle 3"/>
          <p:cNvSpPr>
            <a:spLocks noChangeArrowheads="1"/>
          </p:cNvSpPr>
          <p:nvPr/>
        </p:nvSpPr>
        <p:spPr bwMode="auto">
          <a:xfrm>
            <a:off x="1281113" y="1785926"/>
            <a:ext cx="8395019" cy="2135969"/>
          </a:xfrm>
          <a:prstGeom prst="rect">
            <a:avLst/>
          </a:prstGeom>
          <a:noFill/>
          <a:ln w="12700">
            <a:noFill/>
            <a:miter lim="800000"/>
            <a:headEnd/>
            <a:tailEnd/>
          </a:ln>
        </p:spPr>
        <p:txBody>
          <a:bodyPr wrap="square">
            <a:spAutoFit/>
          </a:bodyPr>
          <a:lstStyle/>
          <a:p>
            <a:pPr marL="342900" indent="-342900" eaLnBrk="0" hangingPunct="0">
              <a:lnSpc>
                <a:spcPct val="210000"/>
              </a:lnSpc>
              <a:spcBef>
                <a:spcPct val="100000"/>
              </a:spcBef>
              <a:buFont typeface="+mj-lt"/>
              <a:buAutoNum type="alphaLcParenR"/>
            </a:pPr>
            <a:r>
              <a:rPr lang="pt-PT" sz="1600" b="0" dirty="0"/>
              <a:t>Criar um Cliente com </a:t>
            </a:r>
            <a:r>
              <a:rPr lang="pt-PT" sz="1600" b="0" i="1" dirty="0"/>
              <a:t>Add Service Reference</a:t>
            </a:r>
          </a:p>
          <a:p>
            <a:pPr marL="342900" indent="-342900" eaLnBrk="0" hangingPunct="0">
              <a:lnSpc>
                <a:spcPct val="210000"/>
              </a:lnSpc>
              <a:spcBef>
                <a:spcPct val="100000"/>
              </a:spcBef>
              <a:buFont typeface="+mj-lt"/>
              <a:buAutoNum type="alphaLcParenR"/>
            </a:pPr>
            <a:r>
              <a:rPr lang="pt-PT" sz="1600" b="0" i="1" dirty="0"/>
              <a:t>Advanced...</a:t>
            </a:r>
          </a:p>
          <a:p>
            <a:pPr marL="342900" indent="-342900" eaLnBrk="0" hangingPunct="0">
              <a:lnSpc>
                <a:spcPct val="210000"/>
              </a:lnSpc>
              <a:spcBef>
                <a:spcPct val="100000"/>
              </a:spcBef>
              <a:buFont typeface="+mj-lt"/>
              <a:buAutoNum type="alphaLcParenR"/>
            </a:pPr>
            <a:r>
              <a:rPr lang="pt-PT" sz="1600" b="0" dirty="0"/>
              <a:t>Marcar </a:t>
            </a:r>
            <a:r>
              <a:rPr lang="pt-PT" sz="1600" i="1" dirty="0"/>
              <a:t>Generate asynchronous operation</a:t>
            </a:r>
          </a:p>
        </p:txBody>
      </p:sp>
      <p:pic>
        <p:nvPicPr>
          <p:cNvPr id="7170" name="Picture 2"/>
          <p:cNvPicPr>
            <a:picLocks noChangeAspect="1" noChangeArrowheads="1"/>
          </p:cNvPicPr>
          <p:nvPr/>
        </p:nvPicPr>
        <p:blipFill>
          <a:blip r:embed="rId2" cstate="print"/>
          <a:srcRect/>
          <a:stretch>
            <a:fillRect/>
          </a:stretch>
        </p:blipFill>
        <p:spPr bwMode="auto">
          <a:xfrm>
            <a:off x="6596074" y="483937"/>
            <a:ext cx="1685925" cy="1828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t="67504"/>
          <a:stretch>
            <a:fillRect/>
          </a:stretch>
        </p:blipFill>
        <p:spPr bwMode="auto">
          <a:xfrm>
            <a:off x="1281113" y="5000636"/>
            <a:ext cx="4081470" cy="1066097"/>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cstate="print"/>
          <a:srcRect/>
          <a:stretch>
            <a:fillRect/>
          </a:stretch>
        </p:blipFill>
        <p:spPr bwMode="auto">
          <a:xfrm>
            <a:off x="5810256" y="2786058"/>
            <a:ext cx="3595678" cy="3329331"/>
          </a:xfrm>
          <a:prstGeom prst="rect">
            <a:avLst/>
          </a:prstGeom>
          <a:noFill/>
          <a:ln w="9525">
            <a:noFill/>
            <a:miter lim="800000"/>
            <a:headEnd/>
            <a:tailEnd/>
          </a:ln>
          <a:effectLst/>
        </p:spPr>
      </p:pic>
      <p:sp>
        <p:nvSpPr>
          <p:cNvPr id="8" name="TextBox 7"/>
          <p:cNvSpPr txBox="1"/>
          <p:nvPr/>
        </p:nvSpPr>
        <p:spPr>
          <a:xfrm>
            <a:off x="1281113" y="4572008"/>
            <a:ext cx="298480" cy="253916"/>
          </a:xfrm>
          <a:prstGeom prst="rect">
            <a:avLst/>
          </a:prstGeom>
          <a:solidFill>
            <a:schemeClr val="tx1">
              <a:lumMod val="75000"/>
              <a:lumOff val="25000"/>
            </a:schemeClr>
          </a:solidFill>
        </p:spPr>
        <p:txBody>
          <a:bodyPr wrap="none" rtlCol="0">
            <a:spAutoFit/>
          </a:bodyPr>
          <a:lstStyle/>
          <a:p>
            <a:r>
              <a:rPr lang="pt-PT" sz="1050" dirty="0">
                <a:solidFill>
                  <a:schemeClr val="bg1"/>
                </a:solidFill>
                <a:latin typeface="Calibri" pitchFamily="34" charset="0"/>
                <a:sym typeface="Wingdings"/>
              </a:rPr>
              <a:t>b)</a:t>
            </a:r>
            <a:endParaRPr lang="pt-PT" sz="1050" dirty="0">
              <a:solidFill>
                <a:schemeClr val="bg1"/>
              </a:solidFill>
              <a:latin typeface="Calibri" pitchFamily="34" charset="0"/>
            </a:endParaRPr>
          </a:p>
        </p:txBody>
      </p:sp>
      <p:sp>
        <p:nvSpPr>
          <p:cNvPr id="9" name="TextBox 8"/>
          <p:cNvSpPr txBox="1"/>
          <p:nvPr/>
        </p:nvSpPr>
        <p:spPr>
          <a:xfrm>
            <a:off x="5633765" y="3214686"/>
            <a:ext cx="352982" cy="253916"/>
          </a:xfrm>
          <a:prstGeom prst="rect">
            <a:avLst/>
          </a:prstGeom>
          <a:solidFill>
            <a:schemeClr val="tx1">
              <a:lumMod val="75000"/>
              <a:lumOff val="25000"/>
            </a:schemeClr>
          </a:solidFill>
        </p:spPr>
        <p:txBody>
          <a:bodyPr wrap="square" rtlCol="0">
            <a:spAutoFit/>
          </a:bodyPr>
          <a:lstStyle/>
          <a:p>
            <a:r>
              <a:rPr lang="pt-PT" sz="1050" dirty="0">
                <a:solidFill>
                  <a:schemeClr val="bg1"/>
                </a:solidFill>
                <a:latin typeface="Calibri" pitchFamily="34" charset="0"/>
                <a:sym typeface="Wingdings"/>
              </a:rPr>
              <a:t>c)</a:t>
            </a:r>
            <a:endParaRPr lang="pt-PT" sz="1050" dirty="0">
              <a:solidFill>
                <a:schemeClr val="bg1"/>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Utilizar WCF Assincrono</a:t>
            </a:r>
          </a:p>
        </p:txBody>
      </p:sp>
      <p:pic>
        <p:nvPicPr>
          <p:cNvPr id="9218" name="Picture 2"/>
          <p:cNvPicPr>
            <a:picLocks noChangeAspect="1" noChangeArrowheads="1"/>
          </p:cNvPicPr>
          <p:nvPr/>
        </p:nvPicPr>
        <p:blipFill>
          <a:blip r:embed="rId2" cstate="print"/>
          <a:srcRect/>
          <a:stretch>
            <a:fillRect/>
          </a:stretch>
        </p:blipFill>
        <p:spPr bwMode="auto">
          <a:xfrm>
            <a:off x="1381100" y="2214554"/>
            <a:ext cx="6019800" cy="18764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6391275" y="3714752"/>
            <a:ext cx="2876550" cy="2257425"/>
          </a:xfrm>
          <a:prstGeom prst="rect">
            <a:avLst/>
          </a:prstGeom>
          <a:noFill/>
          <a:ln w="9525">
            <a:noFill/>
            <a:miter lim="800000"/>
            <a:headEnd/>
            <a:tailEnd/>
          </a:ln>
          <a:effec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Next: WCF or Wep API?</a:t>
            </a:r>
          </a:p>
        </p:txBody>
      </p:sp>
      <p:sp>
        <p:nvSpPr>
          <p:cNvPr id="2" name="Rectangle 1">
            <a:extLst>
              <a:ext uri="{FF2B5EF4-FFF2-40B4-BE49-F238E27FC236}">
                <a16:creationId xmlns:a16="http://schemas.microsoft.com/office/drawing/2014/main" id="{3FABC97F-5386-46E4-994F-7BA3AE72FD6B}"/>
              </a:ext>
            </a:extLst>
          </p:cNvPr>
          <p:cNvSpPr/>
          <p:nvPr/>
        </p:nvSpPr>
        <p:spPr>
          <a:xfrm>
            <a:off x="1280592" y="2967335"/>
            <a:ext cx="7776864" cy="1169551"/>
          </a:xfrm>
          <a:prstGeom prst="rect">
            <a:avLst/>
          </a:prstGeom>
        </p:spPr>
        <p:txBody>
          <a:bodyPr wrap="square">
            <a:spAutoFit/>
          </a:bodyPr>
          <a:lstStyle/>
          <a:p>
            <a:r>
              <a:rPr lang="en-US" b="0" dirty="0" err="1"/>
              <a:t>Analisar</a:t>
            </a:r>
            <a:r>
              <a:rPr lang="en-US" b="0" dirty="0"/>
              <a:t>:</a:t>
            </a:r>
          </a:p>
          <a:p>
            <a:endParaRPr lang="en-US" b="0" dirty="0"/>
          </a:p>
          <a:p>
            <a:r>
              <a:rPr lang="en-US" sz="1600" b="0" dirty="0">
                <a:hlinkClick r:id="rId2"/>
              </a:rPr>
              <a:t>https://docs.microsoft.com/en-us/dotnet/framework/wcf/wcf-and-aspnet-web-api</a:t>
            </a:r>
            <a:endParaRPr lang="en-US" sz="1600" b="0" dirty="0"/>
          </a:p>
          <a:p>
            <a:endParaRPr lang="en-US" b="0" dirty="0"/>
          </a:p>
        </p:txBody>
      </p:sp>
    </p:spTree>
    <p:extLst>
      <p:ext uri="{BB962C8B-B14F-4D97-AF65-F5344CB8AC3E}">
        <p14:creationId xmlns:p14="http://schemas.microsoft.com/office/powerpoint/2010/main" val="41182072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WCF – Windows Communication Fundation</a:t>
            </a:r>
          </a:p>
        </p:txBody>
      </p:sp>
      <p:sp>
        <p:nvSpPr>
          <p:cNvPr id="260099" name="Rectangle 3"/>
          <p:cNvSpPr>
            <a:spLocks noChangeArrowheads="1"/>
          </p:cNvSpPr>
          <p:nvPr/>
        </p:nvSpPr>
        <p:spPr bwMode="auto">
          <a:xfrm>
            <a:off x="1281113" y="2420938"/>
            <a:ext cx="7989887" cy="2015936"/>
          </a:xfrm>
          <a:prstGeom prst="rect">
            <a:avLst/>
          </a:prstGeom>
          <a:noFill/>
          <a:ln w="12700">
            <a:noFill/>
            <a:miter lim="800000"/>
            <a:headEnd/>
            <a:tailEnd/>
          </a:ln>
        </p:spPr>
        <p:txBody>
          <a:bodyPr>
            <a:spAutoFit/>
          </a:bodyPr>
          <a:lstStyle/>
          <a:p>
            <a:pPr eaLnBrk="0" hangingPunct="0">
              <a:lnSpc>
                <a:spcPct val="210000"/>
              </a:lnSpc>
              <a:spcBef>
                <a:spcPct val="100000"/>
              </a:spcBef>
              <a:buFont typeface="Arial" pitchFamily="34" charset="0"/>
              <a:buChar char="•"/>
            </a:pPr>
            <a:r>
              <a:rPr lang="pt-PT" sz="2000" b="0" dirty="0"/>
              <a:t> Unificação de Tecnologias de Desenvolvimento</a:t>
            </a:r>
          </a:p>
          <a:p>
            <a:pPr lvl="1" eaLnBrk="0" hangingPunct="0">
              <a:spcBef>
                <a:spcPts val="600"/>
              </a:spcBef>
            </a:pPr>
            <a:r>
              <a:rPr lang="pt-PT" sz="1600" b="0" dirty="0"/>
              <a:t>asmx, .Net Remoting, ES, WSE, System.Messaging, REST, etc.</a:t>
            </a:r>
          </a:p>
          <a:p>
            <a:pPr eaLnBrk="0" hangingPunct="0">
              <a:lnSpc>
                <a:spcPct val="210000"/>
              </a:lnSpc>
              <a:spcBef>
                <a:spcPct val="100000"/>
              </a:spcBef>
              <a:buFont typeface="Arial" pitchFamily="34" charset="0"/>
              <a:buChar char="•"/>
            </a:pPr>
            <a:r>
              <a:rPr lang="pt-PT" sz="2000" b="0" dirty="0"/>
              <a:t> Incorpora propriedades de tecnologias específicas</a:t>
            </a:r>
          </a:p>
        </p:txBody>
      </p:sp>
      <p:sp>
        <p:nvSpPr>
          <p:cNvPr id="2" name="Rectangle 1">
            <a:extLst>
              <a:ext uri="{FF2B5EF4-FFF2-40B4-BE49-F238E27FC236}">
                <a16:creationId xmlns:a16="http://schemas.microsoft.com/office/drawing/2014/main" id="{7A849819-5DB1-49F9-A864-FED17534F55A}"/>
              </a:ext>
            </a:extLst>
          </p:cNvPr>
          <p:cNvSpPr/>
          <p:nvPr/>
        </p:nvSpPr>
        <p:spPr>
          <a:xfrm>
            <a:off x="1327651" y="4753199"/>
            <a:ext cx="7776864" cy="1415772"/>
          </a:xfrm>
          <a:prstGeom prst="rect">
            <a:avLst/>
          </a:prstGeom>
        </p:spPr>
        <p:txBody>
          <a:bodyPr wrap="square">
            <a:spAutoFit/>
          </a:bodyPr>
          <a:lstStyle/>
          <a:p>
            <a:pPr algn="just"/>
            <a:r>
              <a:rPr lang="en-US" b="0" i="1" dirty="0">
                <a:solidFill>
                  <a:srgbClr val="0070C0"/>
                </a:solidFill>
                <a:latin typeface="Segoe UI" panose="020B0502040204020203" pitchFamily="34" charset="0"/>
              </a:rPr>
              <a:t>WCF is Microsoft’s unified programming model for building service-oriented applications.  It enables developers to build secure, reliable, transacted solutions that integrate across platforms and interoperate with existing investments.</a:t>
            </a:r>
          </a:p>
          <a:p>
            <a:pPr algn="r"/>
            <a:r>
              <a:rPr lang="en-US" sz="1200" b="0" i="1" dirty="0">
                <a:solidFill>
                  <a:srgbClr val="0070C0"/>
                </a:solidFill>
                <a:latin typeface="Segoe UI" panose="020B0502040204020203" pitchFamily="34" charset="0"/>
              </a:rPr>
              <a:t>https://docs.microsoft.com/en-us/dotnet/framework/wcf/</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0099"/>
                                        </p:tgtEl>
                                        <p:attrNameLst>
                                          <p:attrName>style.visibility</p:attrName>
                                        </p:attrNameLst>
                                      </p:cBhvr>
                                      <p:to>
                                        <p:strVal val="visible"/>
                                      </p:to>
                                    </p:set>
                                    <p:animEffect transition="in" filter="dissolve">
                                      <p:cBhvr>
                                        <p:cTn id="7" dur="500"/>
                                        <p:tgtEl>
                                          <p:spTgt spid="260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066800" y="1447800"/>
            <a:ext cx="2667000" cy="366713"/>
          </a:xfrm>
          <a:prstGeom prst="rect">
            <a:avLst/>
          </a:prstGeom>
          <a:noFill/>
          <a:ln w="12700">
            <a:noFill/>
            <a:miter lim="800000"/>
            <a:headEnd/>
            <a:tailEnd/>
          </a:ln>
          <a:effectLst/>
        </p:spPr>
        <p:txBody>
          <a:bodyPr>
            <a:spAutoFit/>
          </a:bodyPr>
          <a:lstStyle/>
          <a:p>
            <a:pPr eaLnBrk="0" hangingPunct="0">
              <a:defRPr/>
            </a:pPr>
            <a:r>
              <a:rPr lang="pt-PT">
                <a:effectLst>
                  <a:outerShdw blurRad="38100" dist="38100" dir="2700000" algn="tl">
                    <a:srgbClr val="C0C0C0"/>
                  </a:outerShdw>
                </a:effectLst>
                <a:latin typeface="Arial" pitchFamily="34" charset="0"/>
              </a:rPr>
              <a:t>Bibliografia essencial:</a:t>
            </a:r>
            <a:endParaRPr lang="en-GB" sz="2800">
              <a:effectLst>
                <a:outerShdw blurRad="38100" dist="38100" dir="2700000" algn="tl">
                  <a:srgbClr val="C0C0C0"/>
                </a:outerShdw>
              </a:effectLst>
              <a:latin typeface="Arial" pitchFamily="34" charset="0"/>
            </a:endParaRPr>
          </a:p>
        </p:txBody>
      </p:sp>
      <p:sp>
        <p:nvSpPr>
          <p:cNvPr id="3075" name="Rectangle 5"/>
          <p:cNvSpPr>
            <a:spLocks noChangeArrowheads="1"/>
          </p:cNvSpPr>
          <p:nvPr/>
        </p:nvSpPr>
        <p:spPr bwMode="auto">
          <a:xfrm>
            <a:off x="1219200" y="2071678"/>
            <a:ext cx="8115300" cy="908454"/>
          </a:xfrm>
          <a:prstGeom prst="rect">
            <a:avLst/>
          </a:prstGeom>
          <a:noFill/>
          <a:ln w="12700">
            <a:noFill/>
            <a:miter lim="800000"/>
            <a:headEnd/>
            <a:tailEnd/>
          </a:ln>
        </p:spPr>
        <p:txBody>
          <a:bodyPr>
            <a:spAutoFit/>
          </a:bodyPr>
          <a:lstStyle/>
          <a:p>
            <a:pPr eaLnBrk="0" hangingPunct="0">
              <a:lnSpc>
                <a:spcPct val="150000"/>
              </a:lnSpc>
              <a:spcBef>
                <a:spcPct val="50000"/>
              </a:spcBef>
              <a:buFontTx/>
              <a:buChar char="-"/>
            </a:pPr>
            <a:r>
              <a:rPr lang="pt-PT" sz="1600" b="0" dirty="0"/>
              <a:t> Pro WCF -  Practical Microsoft SOA Implementation, 4th </a:t>
            </a:r>
            <a:r>
              <a:rPr lang="pt-PT" sz="1600" b="0" dirty="0" err="1"/>
              <a:t>edition</a:t>
            </a:r>
            <a:r>
              <a:rPr lang="pt-PT" sz="1600" b="0" dirty="0"/>
              <a:t>, </a:t>
            </a:r>
            <a:r>
              <a:rPr lang="pt-PT" sz="1600" b="0" dirty="0" err="1"/>
              <a:t>Apress</a:t>
            </a:r>
            <a:r>
              <a:rPr lang="pt-PT" sz="1600" b="0" dirty="0"/>
              <a:t>, 2011</a:t>
            </a:r>
          </a:p>
          <a:p>
            <a:pPr eaLnBrk="0" hangingPunct="0">
              <a:lnSpc>
                <a:spcPct val="150000"/>
              </a:lnSpc>
              <a:spcBef>
                <a:spcPct val="50000"/>
              </a:spcBef>
              <a:buFontTx/>
              <a:buChar char="-"/>
            </a:pPr>
            <a:r>
              <a:rPr lang="en-US" sz="1600" b="0" dirty="0"/>
              <a:t> Programing WCF services, 4th Edition, O’Reilly, 2016</a:t>
            </a:r>
          </a:p>
        </p:txBody>
      </p:sp>
      <p:sp>
        <p:nvSpPr>
          <p:cNvPr id="51206" name="Text Box 6"/>
          <p:cNvSpPr txBox="1">
            <a:spLocks noChangeArrowheads="1"/>
          </p:cNvSpPr>
          <p:nvPr/>
        </p:nvSpPr>
        <p:spPr bwMode="auto">
          <a:xfrm>
            <a:off x="1066800" y="4221163"/>
            <a:ext cx="3200400" cy="366712"/>
          </a:xfrm>
          <a:prstGeom prst="rect">
            <a:avLst/>
          </a:prstGeom>
          <a:noFill/>
          <a:ln w="12700">
            <a:noFill/>
            <a:miter lim="800000"/>
            <a:headEnd/>
            <a:tailEnd/>
          </a:ln>
          <a:effectLst/>
        </p:spPr>
        <p:txBody>
          <a:bodyPr>
            <a:spAutoFit/>
          </a:bodyPr>
          <a:lstStyle/>
          <a:p>
            <a:pPr eaLnBrk="0" hangingPunct="0">
              <a:defRPr/>
            </a:pPr>
            <a:r>
              <a:rPr lang="pt-PT" dirty="0">
                <a:effectLst>
                  <a:outerShdw blurRad="38100" dist="38100" dir="2700000" algn="tl">
                    <a:srgbClr val="C0C0C0"/>
                  </a:outerShdw>
                </a:effectLst>
                <a:latin typeface="Arial" pitchFamily="34" charset="0"/>
              </a:rPr>
              <a:t>Bibliografia complementar:</a:t>
            </a:r>
            <a:endParaRPr lang="en-GB" sz="2800" dirty="0">
              <a:effectLst>
                <a:outerShdw blurRad="38100" dist="38100" dir="2700000" algn="tl">
                  <a:srgbClr val="C0C0C0"/>
                </a:outerShdw>
              </a:effectLst>
              <a:latin typeface="Arial" pitchFamily="34" charset="0"/>
            </a:endParaRPr>
          </a:p>
        </p:txBody>
      </p:sp>
      <p:sp>
        <p:nvSpPr>
          <p:cNvPr id="3077" name="Rectangle 7"/>
          <p:cNvSpPr>
            <a:spLocks noChangeArrowheads="1"/>
          </p:cNvSpPr>
          <p:nvPr/>
        </p:nvSpPr>
        <p:spPr bwMode="auto">
          <a:xfrm>
            <a:off x="1219200" y="4819650"/>
            <a:ext cx="7391400" cy="908454"/>
          </a:xfrm>
          <a:prstGeom prst="rect">
            <a:avLst/>
          </a:prstGeom>
          <a:noFill/>
          <a:ln w="12700">
            <a:noFill/>
            <a:miter lim="800000"/>
            <a:headEnd/>
            <a:tailEnd/>
          </a:ln>
        </p:spPr>
        <p:txBody>
          <a:bodyPr>
            <a:spAutoFit/>
          </a:bodyPr>
          <a:lstStyle/>
          <a:p>
            <a:pPr marL="285750" indent="-285750" eaLnBrk="0" hangingPunct="0">
              <a:lnSpc>
                <a:spcPct val="150000"/>
              </a:lnSpc>
              <a:spcBef>
                <a:spcPct val="50000"/>
              </a:spcBef>
              <a:buFontTx/>
              <a:buChar char="•"/>
            </a:pPr>
            <a:r>
              <a:rPr lang="pt-PT" sz="1600" b="0" dirty="0">
                <a:hlinkClick r:id="rId2"/>
              </a:rPr>
              <a:t>http://msdn.microsoft.com/pt-pt/library/dd943056.aspx</a:t>
            </a:r>
            <a:endParaRPr lang="pt-PT" sz="1600" b="0" dirty="0"/>
          </a:p>
          <a:p>
            <a:pPr marL="285750" indent="-285750" eaLnBrk="0" hangingPunct="0">
              <a:lnSpc>
                <a:spcPct val="150000"/>
              </a:lnSpc>
              <a:spcBef>
                <a:spcPct val="50000"/>
              </a:spcBef>
              <a:buFontTx/>
              <a:buChar char="•"/>
            </a:pPr>
            <a:r>
              <a:rPr lang="pt-PT" sz="1600" b="0" dirty="0">
                <a:hlinkClick r:id="rId3"/>
              </a:rPr>
              <a:t>http://www.service-architecture.com/</a:t>
            </a:r>
            <a:endParaRPr lang="pt-PT" sz="1600" b="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1066800" y="1143000"/>
            <a:ext cx="6477000" cy="457200"/>
          </a:xfrm>
          <a:prstGeom prst="rect">
            <a:avLst/>
          </a:prstGeom>
          <a:noFill/>
          <a:ln w="12700" algn="ctr">
            <a:noFill/>
            <a:miter lim="800000"/>
            <a:headEnd/>
            <a:tailEnd/>
          </a:ln>
          <a:effectLst/>
        </p:spPr>
        <p:txBody>
          <a:bodyPr>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Mais referências</a:t>
            </a:r>
            <a:endParaRPr lang="en-GB" sz="2400" dirty="0">
              <a:solidFill>
                <a:srgbClr val="000066"/>
              </a:solidFill>
              <a:effectLst>
                <a:outerShdw blurRad="38100" dist="38100" dir="2700000" algn="tl">
                  <a:srgbClr val="C0C0C0"/>
                </a:outerShdw>
              </a:effectLst>
              <a:latin typeface="Arial" pitchFamily="34" charset="0"/>
            </a:endParaRPr>
          </a:p>
        </p:txBody>
      </p:sp>
      <p:sp>
        <p:nvSpPr>
          <p:cNvPr id="264195" name="Rectangle 3"/>
          <p:cNvSpPr>
            <a:spLocks noChangeArrowheads="1"/>
          </p:cNvSpPr>
          <p:nvPr/>
        </p:nvSpPr>
        <p:spPr bwMode="auto">
          <a:xfrm>
            <a:off x="1066800" y="1951558"/>
            <a:ext cx="8534400" cy="3739998"/>
          </a:xfrm>
          <a:prstGeom prst="rect">
            <a:avLst/>
          </a:prstGeom>
          <a:noFill/>
          <a:ln w="12700">
            <a:noFill/>
            <a:miter lim="800000"/>
            <a:headEnd/>
            <a:tailEnd/>
          </a:ln>
        </p:spPr>
        <p:txBody>
          <a:bodyPr>
            <a:spAutoFit/>
          </a:bodyPr>
          <a:lstStyle/>
          <a:p>
            <a:pPr marL="457200" indent="-457200" eaLnBrk="0" hangingPunct="0">
              <a:lnSpc>
                <a:spcPct val="150000"/>
              </a:lnSpc>
              <a:spcBef>
                <a:spcPct val="100000"/>
              </a:spcBef>
              <a:buFont typeface="Arial" pitchFamily="34" charset="0"/>
              <a:buChar char="•"/>
            </a:pPr>
            <a:r>
              <a:rPr lang="pt-PT" b="0" i="1" dirty="0"/>
              <a:t>Ver slides sobre Web Services</a:t>
            </a:r>
          </a:p>
          <a:p>
            <a:pPr marL="457200" indent="-457200" eaLnBrk="0" hangingPunct="0">
              <a:lnSpc>
                <a:spcPct val="150000"/>
              </a:lnSpc>
              <a:spcBef>
                <a:spcPct val="100000"/>
              </a:spcBef>
              <a:buFont typeface="Arial" pitchFamily="34" charset="0"/>
              <a:buChar char="•"/>
            </a:pPr>
            <a:r>
              <a:rPr lang="pt-PT" b="0" i="1" dirty="0"/>
              <a:t>Ver Sebenta da disciplina</a:t>
            </a:r>
          </a:p>
          <a:p>
            <a:pPr marL="457200" indent="-457200" eaLnBrk="0" hangingPunct="0">
              <a:lnSpc>
                <a:spcPct val="150000"/>
              </a:lnSpc>
              <a:spcBef>
                <a:spcPct val="100000"/>
              </a:spcBef>
              <a:buFont typeface="Arial" pitchFamily="34" charset="0"/>
              <a:buChar char="•"/>
            </a:pPr>
            <a:r>
              <a:rPr lang="pt-PT" sz="1600" b="0" dirty="0">
                <a:hlinkClick r:id="rId2"/>
              </a:rPr>
              <a:t>https://www.infoworld.com/article/3061973/application-development/how-to-create-a-restful-service-in-wcf.html</a:t>
            </a:r>
            <a:endParaRPr lang="pt-PT" sz="1600" b="0" dirty="0"/>
          </a:p>
          <a:p>
            <a:pPr marL="457200" indent="-457200" eaLnBrk="0" hangingPunct="0">
              <a:lnSpc>
                <a:spcPct val="150000"/>
              </a:lnSpc>
              <a:spcBef>
                <a:spcPct val="100000"/>
              </a:spcBef>
              <a:buFont typeface="Arial" pitchFamily="34" charset="0"/>
              <a:buChar char="•"/>
            </a:pPr>
            <a:r>
              <a:rPr lang="en-GB" sz="1600" dirty="0"/>
              <a:t>Develop Service-Oriented Applications with WCF</a:t>
            </a:r>
            <a:br>
              <a:rPr lang="en-GB" sz="1600" dirty="0"/>
            </a:br>
            <a:r>
              <a:rPr lang="pt-PT" sz="1600" b="0" dirty="0">
                <a:hlinkClick r:id="rId3"/>
              </a:rPr>
              <a:t>https://docs.microsoft.com/en-us/dotnet/framework/wcf/?redirectedfrom=MSDN</a:t>
            </a:r>
            <a:r>
              <a:rPr lang="pt-PT" sz="1600" b="0" dirty="0"/>
              <a:t> </a:t>
            </a:r>
          </a:p>
          <a:p>
            <a:pPr marL="457200" indent="-457200" eaLnBrk="0" hangingPunct="0">
              <a:lnSpc>
                <a:spcPct val="150000"/>
              </a:lnSpc>
              <a:spcBef>
                <a:spcPct val="100000"/>
              </a:spcBef>
              <a:buFont typeface="Arial" pitchFamily="34" charset="0"/>
              <a:buChar char="•"/>
            </a:pPr>
            <a:endParaRPr lang="en-GB" sz="1600" b="0"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1066800" y="1143000"/>
            <a:ext cx="6477000" cy="457200"/>
          </a:xfrm>
          <a:prstGeom prst="rect">
            <a:avLst/>
          </a:prstGeom>
          <a:noFill/>
          <a:ln w="12700" algn="ctr">
            <a:noFill/>
            <a:miter lim="800000"/>
            <a:headEnd/>
            <a:tailEnd/>
          </a:ln>
          <a:effectLst/>
        </p:spPr>
        <p:txBody>
          <a:bodyPr>
            <a:spAutoFit/>
          </a:bodyPr>
          <a:lstStyle/>
          <a:p>
            <a:pPr eaLnBrk="0" hangingPunct="0">
              <a:defRPr/>
            </a:pPr>
            <a:r>
              <a:rPr lang="pt-PT" sz="2400" dirty="0" err="1">
                <a:solidFill>
                  <a:srgbClr val="000066"/>
                </a:solidFill>
                <a:effectLst>
                  <a:outerShdw blurRad="38100" dist="38100" dir="2700000" algn="tl">
                    <a:srgbClr val="C0C0C0"/>
                  </a:outerShdw>
                </a:effectLst>
                <a:latin typeface="Arial" pitchFamily="34" charset="0"/>
              </a:rPr>
              <a:t>Next</a:t>
            </a:r>
            <a:r>
              <a:rPr lang="pt-PT" sz="2400" dirty="0">
                <a:solidFill>
                  <a:srgbClr val="000066"/>
                </a:solidFill>
                <a:effectLst>
                  <a:outerShdw blurRad="38100" dist="38100" dir="2700000" algn="tl">
                    <a:srgbClr val="C0C0C0"/>
                  </a:outerShdw>
                </a:effectLst>
                <a:latin typeface="Arial" pitchFamily="34" charset="0"/>
              </a:rPr>
              <a:t> step</a:t>
            </a:r>
            <a:endParaRPr lang="en-GB" sz="2400" dirty="0">
              <a:solidFill>
                <a:srgbClr val="000066"/>
              </a:solidFill>
              <a:effectLst>
                <a:outerShdw blurRad="38100" dist="38100" dir="2700000" algn="tl">
                  <a:srgbClr val="C0C0C0"/>
                </a:outerShdw>
              </a:effectLst>
              <a:latin typeface="Arial" pitchFamily="34" charset="0"/>
            </a:endParaRPr>
          </a:p>
        </p:txBody>
      </p:sp>
      <p:sp>
        <p:nvSpPr>
          <p:cNvPr id="264195" name="Rectangle 3"/>
          <p:cNvSpPr>
            <a:spLocks noChangeArrowheads="1"/>
          </p:cNvSpPr>
          <p:nvPr/>
        </p:nvSpPr>
        <p:spPr bwMode="auto">
          <a:xfrm>
            <a:off x="1066800" y="1951558"/>
            <a:ext cx="8534400" cy="1692771"/>
          </a:xfrm>
          <a:prstGeom prst="rect">
            <a:avLst/>
          </a:prstGeom>
          <a:noFill/>
          <a:ln w="12700">
            <a:noFill/>
            <a:miter lim="800000"/>
            <a:headEnd/>
            <a:tailEnd/>
          </a:ln>
        </p:spPr>
        <p:txBody>
          <a:bodyPr>
            <a:spAutoFit/>
          </a:bodyPr>
          <a:lstStyle/>
          <a:p>
            <a:pPr marL="457200" indent="-457200" eaLnBrk="0" hangingPunct="0">
              <a:lnSpc>
                <a:spcPct val="150000"/>
              </a:lnSpc>
              <a:spcBef>
                <a:spcPct val="100000"/>
              </a:spcBef>
              <a:buFont typeface="Arial" pitchFamily="34" charset="0"/>
              <a:buChar char="•"/>
            </a:pPr>
            <a:r>
              <a:rPr lang="pt-PT" sz="1600" dirty="0" err="1"/>
              <a:t>RESTfull</a:t>
            </a:r>
            <a:r>
              <a:rPr lang="pt-PT" sz="1600" dirty="0"/>
              <a:t> </a:t>
            </a:r>
            <a:r>
              <a:rPr lang="pt-PT" sz="1600" dirty="0" err="1"/>
              <a:t>Services</a:t>
            </a:r>
            <a:endParaRPr lang="pt-PT" sz="1600" dirty="0"/>
          </a:p>
          <a:p>
            <a:pPr marL="457200" indent="-457200" eaLnBrk="0" hangingPunct="0">
              <a:lnSpc>
                <a:spcPct val="150000"/>
              </a:lnSpc>
              <a:spcBef>
                <a:spcPct val="100000"/>
              </a:spcBef>
              <a:buFont typeface="Arial" pitchFamily="34" charset="0"/>
              <a:buChar char="•"/>
            </a:pPr>
            <a:r>
              <a:rPr lang="pt-PT" sz="1600" b="0" dirty="0"/>
              <a:t>Universal Windows </a:t>
            </a:r>
            <a:r>
              <a:rPr lang="pt-PT" sz="1600" b="0" dirty="0" err="1"/>
              <a:t>Platform</a:t>
            </a:r>
            <a:r>
              <a:rPr lang="pt-PT" sz="1600" b="0" dirty="0"/>
              <a:t> (UWP) </a:t>
            </a:r>
            <a:r>
              <a:rPr lang="pt-PT" sz="1600" dirty="0"/>
              <a:t> </a:t>
            </a:r>
          </a:p>
          <a:p>
            <a:pPr marL="457200" indent="-457200" eaLnBrk="0" hangingPunct="0">
              <a:lnSpc>
                <a:spcPct val="150000"/>
              </a:lnSpc>
              <a:spcBef>
                <a:spcPct val="100000"/>
              </a:spcBef>
              <a:buFont typeface="Arial" pitchFamily="34" charset="0"/>
              <a:buChar char="•"/>
            </a:pPr>
            <a:endParaRPr lang="en-GB" sz="1600" b="0" dirty="0"/>
          </a:p>
        </p:txBody>
      </p:sp>
    </p:spTree>
    <p:extLst>
      <p:ext uri="{BB962C8B-B14F-4D97-AF65-F5344CB8AC3E}">
        <p14:creationId xmlns:p14="http://schemas.microsoft.com/office/powerpoint/2010/main" val="33734113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WCF – Windows Communication Fundation</a:t>
            </a:r>
          </a:p>
        </p:txBody>
      </p:sp>
      <p:pic>
        <p:nvPicPr>
          <p:cNvPr id="1026" name="Picture 2"/>
          <p:cNvPicPr>
            <a:picLocks noChangeAspect="1" noChangeArrowheads="1"/>
          </p:cNvPicPr>
          <p:nvPr/>
        </p:nvPicPr>
        <p:blipFill>
          <a:blip r:embed="rId2" cstate="print"/>
          <a:srcRect/>
          <a:stretch>
            <a:fillRect/>
          </a:stretch>
        </p:blipFill>
        <p:spPr bwMode="auto">
          <a:xfrm>
            <a:off x="2266950" y="1857364"/>
            <a:ext cx="5372100" cy="4171950"/>
          </a:xfrm>
          <a:prstGeom prst="rect">
            <a:avLst/>
          </a:prstGeom>
          <a:noFill/>
          <a:ln w="9525">
            <a:noFill/>
            <a:miter lim="800000"/>
            <a:headEnd/>
            <a:tailEnd/>
          </a:ln>
          <a:effectLst/>
        </p:spPr>
      </p:pic>
      <p:sp>
        <p:nvSpPr>
          <p:cNvPr id="6" name="TextBox 5"/>
          <p:cNvSpPr txBox="1"/>
          <p:nvPr/>
        </p:nvSpPr>
        <p:spPr>
          <a:xfrm>
            <a:off x="8531267" y="6096348"/>
            <a:ext cx="1144865" cy="261610"/>
          </a:xfrm>
          <a:prstGeom prst="rect">
            <a:avLst/>
          </a:prstGeom>
          <a:noFill/>
        </p:spPr>
        <p:txBody>
          <a:bodyPr wrap="none" rtlCol="0">
            <a:spAutoFit/>
          </a:bodyPr>
          <a:lstStyle/>
          <a:p>
            <a:r>
              <a:rPr lang="pt-PT" sz="1100" b="0" dirty="0"/>
              <a:t>fonte: Microsoft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WCF – Windows Communication Fundation</a:t>
            </a:r>
          </a:p>
        </p:txBody>
      </p:sp>
      <p:sp>
        <p:nvSpPr>
          <p:cNvPr id="6" name="TextBox 5"/>
          <p:cNvSpPr txBox="1"/>
          <p:nvPr/>
        </p:nvSpPr>
        <p:spPr>
          <a:xfrm>
            <a:off x="8531267" y="6096348"/>
            <a:ext cx="1144865" cy="261610"/>
          </a:xfrm>
          <a:prstGeom prst="rect">
            <a:avLst/>
          </a:prstGeom>
          <a:noFill/>
        </p:spPr>
        <p:txBody>
          <a:bodyPr wrap="none" rtlCol="0">
            <a:spAutoFit/>
          </a:bodyPr>
          <a:lstStyle/>
          <a:p>
            <a:r>
              <a:rPr lang="pt-PT" sz="1100" b="0" dirty="0"/>
              <a:t>fonte: Microsoft</a:t>
            </a:r>
          </a:p>
        </p:txBody>
      </p:sp>
      <p:pic>
        <p:nvPicPr>
          <p:cNvPr id="2050" name="Picture 2"/>
          <p:cNvPicPr>
            <a:picLocks noChangeAspect="1" noChangeArrowheads="1"/>
          </p:cNvPicPr>
          <p:nvPr/>
        </p:nvPicPr>
        <p:blipFill>
          <a:blip r:embed="rId2" cstate="print"/>
          <a:srcRect/>
          <a:stretch>
            <a:fillRect/>
          </a:stretch>
        </p:blipFill>
        <p:spPr bwMode="auto">
          <a:xfrm>
            <a:off x="1496616" y="1803080"/>
            <a:ext cx="7381725" cy="3765716"/>
          </a:xfrm>
          <a:prstGeom prst="rect">
            <a:avLst/>
          </a:prstGeom>
          <a:noFill/>
          <a:ln w="9525">
            <a:noFill/>
            <a:miter lim="800000"/>
            <a:headEnd/>
            <a:tailEnd/>
          </a:ln>
          <a:effectLst/>
        </p:spPr>
      </p:pic>
      <p:sp>
        <p:nvSpPr>
          <p:cNvPr id="7" name="Rectangle 3"/>
          <p:cNvSpPr>
            <a:spLocks noChangeArrowheads="1"/>
          </p:cNvSpPr>
          <p:nvPr/>
        </p:nvSpPr>
        <p:spPr bwMode="auto">
          <a:xfrm>
            <a:off x="1281113" y="5442617"/>
            <a:ext cx="7989887" cy="472502"/>
          </a:xfrm>
          <a:prstGeom prst="rect">
            <a:avLst/>
          </a:prstGeom>
          <a:noFill/>
          <a:ln w="12700">
            <a:noFill/>
            <a:miter lim="800000"/>
            <a:headEnd/>
            <a:tailEnd/>
          </a:ln>
        </p:spPr>
        <p:txBody>
          <a:bodyPr>
            <a:spAutoFit/>
          </a:bodyPr>
          <a:lstStyle/>
          <a:p>
            <a:pPr algn="ctr" eaLnBrk="0" hangingPunct="0">
              <a:lnSpc>
                <a:spcPct val="210000"/>
              </a:lnSpc>
              <a:spcBef>
                <a:spcPct val="100000"/>
              </a:spcBef>
            </a:pPr>
            <a:r>
              <a:rPr lang="en-GB" sz="1400" b="0" dirty="0"/>
              <a:t>Complex to implement and maintain</a:t>
            </a:r>
            <a:endParaRPr lang="pt-PT" sz="14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WCF</a:t>
            </a:r>
          </a:p>
        </p:txBody>
      </p:sp>
      <p:sp>
        <p:nvSpPr>
          <p:cNvPr id="7" name="Rectangle 3"/>
          <p:cNvSpPr>
            <a:spLocks noChangeArrowheads="1"/>
          </p:cNvSpPr>
          <p:nvPr/>
        </p:nvSpPr>
        <p:spPr bwMode="auto">
          <a:xfrm>
            <a:off x="1281113" y="1611218"/>
            <a:ext cx="7989887" cy="4257063"/>
          </a:xfrm>
          <a:prstGeom prst="rect">
            <a:avLst/>
          </a:prstGeom>
          <a:noFill/>
          <a:ln w="12700">
            <a:noFill/>
            <a:miter lim="800000"/>
            <a:headEnd/>
            <a:tailEnd/>
          </a:ln>
        </p:spPr>
        <p:txBody>
          <a:bodyPr>
            <a:spAutoFit/>
          </a:bodyPr>
          <a:lstStyle/>
          <a:p>
            <a:pPr eaLnBrk="0" hangingPunct="0">
              <a:lnSpc>
                <a:spcPct val="210000"/>
              </a:lnSpc>
              <a:spcBef>
                <a:spcPct val="100000"/>
              </a:spcBef>
            </a:pPr>
            <a:r>
              <a:rPr lang="pt-PT" sz="1600" dirty="0"/>
              <a:t> </a:t>
            </a:r>
            <a:r>
              <a:rPr lang="en-GB" sz="1600" dirty="0"/>
              <a:t>This "difficulty" is overcome:</a:t>
            </a:r>
          </a:p>
          <a:p>
            <a:pPr marL="285750" indent="-285750" eaLnBrk="0" hangingPunct="0">
              <a:lnSpc>
                <a:spcPct val="150000"/>
              </a:lnSpc>
              <a:spcBef>
                <a:spcPct val="100000"/>
              </a:spcBef>
              <a:buFont typeface="Arial" panose="020B0604020202020204" pitchFamily="34" charset="0"/>
              <a:buChar char="•"/>
            </a:pPr>
            <a:r>
              <a:rPr lang="en-GB" sz="1600" b="0" dirty="0"/>
              <a:t>Communication via Web Services (SOAP)</a:t>
            </a:r>
          </a:p>
          <a:p>
            <a:pPr marL="285750" indent="-285750" eaLnBrk="0" hangingPunct="0">
              <a:lnSpc>
                <a:spcPct val="150000"/>
              </a:lnSpc>
              <a:spcBef>
                <a:spcPct val="100000"/>
              </a:spcBef>
              <a:buFont typeface="Arial" panose="020B0604020202020204" pitchFamily="34" charset="0"/>
              <a:buChar char="•"/>
            </a:pPr>
            <a:r>
              <a:rPr lang="en-GB" sz="1600" b="0" dirty="0"/>
              <a:t>Performance with "enhanced" SOAP...uses binary code instead of XML</a:t>
            </a:r>
          </a:p>
          <a:p>
            <a:pPr marL="285750" indent="-285750" eaLnBrk="0" hangingPunct="0">
              <a:lnSpc>
                <a:spcPct val="150000"/>
              </a:lnSpc>
              <a:spcBef>
                <a:spcPct val="100000"/>
              </a:spcBef>
              <a:buFont typeface="Arial" panose="020B0604020202020204" pitchFamily="34" charset="0"/>
              <a:buChar char="•"/>
            </a:pPr>
            <a:r>
              <a:rPr lang="en-GB" sz="1600" b="0" dirty="0"/>
              <a:t>Supports distributed transactions</a:t>
            </a:r>
          </a:p>
          <a:p>
            <a:pPr marL="285750" indent="-285750" eaLnBrk="0" hangingPunct="0">
              <a:lnSpc>
                <a:spcPct val="150000"/>
              </a:lnSpc>
              <a:spcBef>
                <a:spcPct val="100000"/>
              </a:spcBef>
              <a:buFont typeface="Arial" panose="020B0604020202020204" pitchFamily="34" charset="0"/>
              <a:buChar char="•"/>
            </a:pPr>
            <a:r>
              <a:rPr lang="en-GB" sz="1600" b="0" dirty="0"/>
              <a:t>Incorporates several WS-*: security, reliability, others</a:t>
            </a:r>
          </a:p>
          <a:p>
            <a:pPr marL="285750" indent="-285750" eaLnBrk="0" hangingPunct="0">
              <a:lnSpc>
                <a:spcPct val="150000"/>
              </a:lnSpc>
              <a:spcBef>
                <a:spcPct val="100000"/>
              </a:spcBef>
              <a:buFont typeface="Arial" panose="020B0604020202020204" pitchFamily="34" charset="0"/>
              <a:buChar char="•"/>
            </a:pPr>
            <a:r>
              <a:rPr lang="en-GB" sz="1600" b="0" dirty="0"/>
              <a:t>Built-in persistent queues</a:t>
            </a:r>
          </a:p>
          <a:p>
            <a:pPr marL="285750" indent="-285750" eaLnBrk="0" hangingPunct="0">
              <a:lnSpc>
                <a:spcPct val="150000"/>
              </a:lnSpc>
              <a:spcBef>
                <a:spcPct val="100000"/>
              </a:spcBef>
              <a:buFont typeface="Arial" panose="020B0604020202020204" pitchFamily="34" charset="0"/>
              <a:buChar char="•"/>
            </a:pPr>
            <a:r>
              <a:rPr lang="en-GB" sz="1600" b="0" dirty="0"/>
              <a:t>Supports </a:t>
            </a:r>
            <a:r>
              <a:rPr lang="en-GB" sz="1600" dirty="0" err="1"/>
              <a:t>RESTFull</a:t>
            </a:r>
            <a:r>
              <a:rPr lang="en-GB" sz="1600" dirty="0"/>
              <a:t> Services</a:t>
            </a:r>
            <a:endParaRPr lang="pt-PT"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WCF </a:t>
            </a:r>
            <a:r>
              <a:rPr lang="pt-PT" sz="2400" dirty="0" err="1">
                <a:solidFill>
                  <a:srgbClr val="000066"/>
                </a:solidFill>
                <a:effectLst>
                  <a:outerShdw blurRad="38100" dist="38100" dir="2700000" algn="tl">
                    <a:srgbClr val="C0C0C0"/>
                  </a:outerShdw>
                </a:effectLst>
                <a:latin typeface="Arial" pitchFamily="34" charset="0"/>
              </a:rPr>
              <a:t>Hosting</a:t>
            </a:r>
            <a:endParaRPr lang="pt-PT" sz="2400" dirty="0">
              <a:solidFill>
                <a:srgbClr val="000066"/>
              </a:solidFill>
              <a:effectLst>
                <a:outerShdw blurRad="38100" dist="38100" dir="2700000" algn="tl">
                  <a:srgbClr val="C0C0C0"/>
                </a:outerShdw>
              </a:effectLst>
              <a:latin typeface="Arial" pitchFamily="34" charset="0"/>
            </a:endParaRPr>
          </a:p>
        </p:txBody>
      </p:sp>
      <p:sp>
        <p:nvSpPr>
          <p:cNvPr id="7" name="Rectangle 3"/>
          <p:cNvSpPr>
            <a:spLocks noChangeArrowheads="1"/>
          </p:cNvSpPr>
          <p:nvPr/>
        </p:nvSpPr>
        <p:spPr bwMode="auto">
          <a:xfrm>
            <a:off x="1090331" y="1772816"/>
            <a:ext cx="7989887" cy="4647426"/>
          </a:xfrm>
          <a:prstGeom prst="rect">
            <a:avLst/>
          </a:prstGeom>
          <a:noFill/>
          <a:ln w="12700">
            <a:noFill/>
            <a:miter lim="800000"/>
            <a:headEnd/>
            <a:tailEnd/>
          </a:ln>
        </p:spPr>
        <p:txBody>
          <a:bodyPr>
            <a:spAutoFit/>
          </a:bodyPr>
          <a:lstStyle/>
          <a:p>
            <a:pPr marL="285750" indent="-285750" eaLnBrk="0" hangingPunct="0">
              <a:spcBef>
                <a:spcPct val="100000"/>
              </a:spcBef>
              <a:buFont typeface="Arial" panose="020B0604020202020204" pitchFamily="34" charset="0"/>
              <a:buChar char="•"/>
            </a:pPr>
            <a:r>
              <a:rPr lang="en-US" sz="1600" b="0" dirty="0"/>
              <a:t>The role of the host application is to start and stop the service, listen for requests from clients, direct those requests to the service and send responses back to the clients</a:t>
            </a:r>
            <a:endParaRPr lang="pt-PT" sz="1600" dirty="0"/>
          </a:p>
          <a:p>
            <a:pPr marL="285750" indent="-285750" eaLnBrk="0" hangingPunct="0">
              <a:spcBef>
                <a:spcPct val="100000"/>
              </a:spcBef>
              <a:buFont typeface="Arial" panose="020B0604020202020204" pitchFamily="34" charset="0"/>
              <a:buChar char="•"/>
            </a:pPr>
            <a:r>
              <a:rPr lang="en-US" sz="1600" b="0" dirty="0"/>
              <a:t>Use of </a:t>
            </a:r>
            <a:r>
              <a:rPr lang="en-US" sz="1600" b="0" i="1" dirty="0" err="1"/>
              <a:t>ServiceHost</a:t>
            </a:r>
            <a:r>
              <a:rPr lang="en-US" sz="1600" b="0" i="1" dirty="0"/>
              <a:t> class </a:t>
            </a:r>
            <a:r>
              <a:rPr lang="en-US" sz="1600" b="0" dirty="0"/>
              <a:t>in </a:t>
            </a:r>
            <a:r>
              <a:rPr lang="en-US" sz="1600" b="0" i="1" dirty="0"/>
              <a:t>the </a:t>
            </a:r>
            <a:r>
              <a:rPr lang="en-US" sz="1600" b="0" i="1" dirty="0" err="1"/>
              <a:t>System.ServiceModel</a:t>
            </a:r>
            <a:r>
              <a:rPr lang="en-US" sz="1600" b="0" i="1" dirty="0"/>
              <a:t> </a:t>
            </a:r>
            <a:r>
              <a:rPr lang="en-US" sz="1600" b="0" dirty="0"/>
              <a:t>namespace</a:t>
            </a:r>
          </a:p>
          <a:p>
            <a:pPr lvl="1" eaLnBrk="0" hangingPunct="0">
              <a:spcBef>
                <a:spcPct val="100000"/>
              </a:spcBef>
            </a:pPr>
            <a:r>
              <a:rPr lang="en-US" sz="1600" b="0" dirty="0"/>
              <a:t>instantiate the service, </a:t>
            </a:r>
            <a:r>
              <a:rPr lang="en-US" sz="1600" dirty="0"/>
              <a:t>configure endpoints</a:t>
            </a:r>
            <a:r>
              <a:rPr lang="en-US" sz="1600" b="0" dirty="0"/>
              <a:t>, apply security and start listeners that handle requests from </a:t>
            </a:r>
            <a:r>
              <a:rPr lang="en-US" sz="1600" b="0" dirty="0" err="1"/>
              <a:t>clientes</a:t>
            </a:r>
            <a:endParaRPr lang="pt-PT" sz="1600" b="0" dirty="0"/>
          </a:p>
          <a:p>
            <a:pPr marL="285750" indent="-285750" eaLnBrk="0" hangingPunct="0">
              <a:spcBef>
                <a:spcPct val="100000"/>
              </a:spcBef>
              <a:buFont typeface="Arial" panose="020B0604020202020204" pitchFamily="34" charset="0"/>
              <a:buChar char="•"/>
            </a:pPr>
            <a:r>
              <a:rPr lang="en-US" sz="1600" dirty="0"/>
              <a:t>endpoint</a:t>
            </a:r>
            <a:r>
              <a:rPr lang="en-US" sz="1600" b="0" dirty="0"/>
              <a:t> consists of an </a:t>
            </a:r>
            <a:r>
              <a:rPr lang="en-US" sz="1600" b="0" i="1" dirty="0"/>
              <a:t>address</a:t>
            </a:r>
            <a:r>
              <a:rPr lang="en-US" sz="1600" b="0" dirty="0"/>
              <a:t>, a </a:t>
            </a:r>
            <a:r>
              <a:rPr lang="en-US" sz="1600" b="0" i="1" dirty="0"/>
              <a:t>binding</a:t>
            </a:r>
            <a:r>
              <a:rPr lang="en-US" sz="1600" b="0" dirty="0"/>
              <a:t> and a </a:t>
            </a:r>
            <a:r>
              <a:rPr lang="en-US" sz="1600" b="0" i="1" dirty="0"/>
              <a:t>contract</a:t>
            </a:r>
            <a:r>
              <a:rPr lang="en-US" sz="1600" b="0" dirty="0"/>
              <a:t>. The address identifies where clients can find the service. The binding specifies how the client and service communicate. The contract specifies what operations the service supports.</a:t>
            </a:r>
            <a:endParaRPr lang="pt-PT" sz="1600" b="0" dirty="0"/>
          </a:p>
          <a:p>
            <a:pPr marL="285750" indent="-285750" eaLnBrk="0" hangingPunct="0">
              <a:spcBef>
                <a:spcPct val="100000"/>
              </a:spcBef>
              <a:buFont typeface="Arial" panose="020B0604020202020204" pitchFamily="34" charset="0"/>
              <a:buChar char="•"/>
            </a:pPr>
            <a:r>
              <a:rPr lang="en-US" sz="1600" b="0" dirty="0"/>
              <a:t>create a </a:t>
            </a:r>
            <a:r>
              <a:rPr lang="en-US" sz="1600" b="0" dirty="0" err="1"/>
              <a:t>ServiceHost</a:t>
            </a:r>
            <a:r>
              <a:rPr lang="en-US" sz="1600" b="0" dirty="0"/>
              <a:t> object for each hosted service.</a:t>
            </a:r>
          </a:p>
          <a:p>
            <a:pPr marL="285750" indent="-285750" eaLnBrk="0" hangingPunct="0">
              <a:spcBef>
                <a:spcPct val="100000"/>
              </a:spcBef>
              <a:buFont typeface="Arial" panose="020B0604020202020204" pitchFamily="34" charset="0"/>
              <a:buChar char="•"/>
            </a:pPr>
            <a:r>
              <a:rPr lang="en-US" sz="1600" b="0" dirty="0"/>
              <a:t>If clients can communicate with a service over more than one protocol, say HTTP and TCP, you do not need multiple </a:t>
            </a:r>
            <a:r>
              <a:rPr lang="en-US" sz="1600" b="0" dirty="0" err="1"/>
              <a:t>ServiceHost</a:t>
            </a:r>
            <a:r>
              <a:rPr lang="en-US" sz="1600" b="0" dirty="0"/>
              <a:t> objects. </a:t>
            </a:r>
            <a:r>
              <a:rPr lang="en-US" sz="1600" b="0" i="1" dirty="0"/>
              <a:t>You can define multiple endpoints for the service!</a:t>
            </a:r>
          </a:p>
        </p:txBody>
      </p:sp>
      <p:sp>
        <p:nvSpPr>
          <p:cNvPr id="2" name="Retângulo 1"/>
          <p:cNvSpPr/>
          <p:nvPr/>
        </p:nvSpPr>
        <p:spPr>
          <a:xfrm>
            <a:off x="4664968" y="6068579"/>
            <a:ext cx="4953000" cy="261610"/>
          </a:xfrm>
          <a:prstGeom prst="rect">
            <a:avLst/>
          </a:prstGeom>
        </p:spPr>
        <p:txBody>
          <a:bodyPr>
            <a:spAutoFit/>
          </a:bodyPr>
          <a:lstStyle/>
          <a:p>
            <a:pPr algn="r"/>
            <a:r>
              <a:rPr lang="pt-PT" sz="1100" b="0" i="1" dirty="0"/>
              <a:t>https://msdn.microsoft.com/en-us/library/ee939285.aspx</a:t>
            </a:r>
          </a:p>
        </p:txBody>
      </p:sp>
    </p:spTree>
    <p:extLst>
      <p:ext uri="{BB962C8B-B14F-4D97-AF65-F5344CB8AC3E}">
        <p14:creationId xmlns:p14="http://schemas.microsoft.com/office/powerpoint/2010/main" val="13049486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Criar um Serviço WCF</a:t>
            </a:r>
          </a:p>
        </p:txBody>
      </p:sp>
      <p:sp>
        <p:nvSpPr>
          <p:cNvPr id="6" name="TextBox 5"/>
          <p:cNvSpPr txBox="1"/>
          <p:nvPr/>
        </p:nvSpPr>
        <p:spPr>
          <a:xfrm>
            <a:off x="8531267" y="6096348"/>
            <a:ext cx="1144865" cy="261610"/>
          </a:xfrm>
          <a:prstGeom prst="rect">
            <a:avLst/>
          </a:prstGeom>
          <a:noFill/>
        </p:spPr>
        <p:txBody>
          <a:bodyPr wrap="none" rtlCol="0">
            <a:spAutoFit/>
          </a:bodyPr>
          <a:lstStyle/>
          <a:p>
            <a:r>
              <a:rPr lang="pt-PT" sz="1100" b="0" dirty="0"/>
              <a:t>fonte: Microsoft</a:t>
            </a:r>
          </a:p>
        </p:txBody>
      </p:sp>
      <p:sp>
        <p:nvSpPr>
          <p:cNvPr id="7" name="Rectangle 3"/>
          <p:cNvSpPr>
            <a:spLocks noChangeArrowheads="1"/>
          </p:cNvSpPr>
          <p:nvPr/>
        </p:nvSpPr>
        <p:spPr bwMode="auto">
          <a:xfrm>
            <a:off x="1281113" y="1785926"/>
            <a:ext cx="7989887" cy="3579954"/>
          </a:xfrm>
          <a:prstGeom prst="rect">
            <a:avLst/>
          </a:prstGeom>
          <a:noFill/>
          <a:ln w="12700">
            <a:noFill/>
            <a:miter lim="800000"/>
            <a:headEnd/>
            <a:tailEnd/>
          </a:ln>
        </p:spPr>
        <p:txBody>
          <a:bodyPr>
            <a:spAutoFit/>
          </a:bodyPr>
          <a:lstStyle/>
          <a:p>
            <a:pPr eaLnBrk="0" hangingPunct="0">
              <a:lnSpc>
                <a:spcPct val="210000"/>
              </a:lnSpc>
              <a:spcBef>
                <a:spcPct val="100000"/>
              </a:spcBef>
            </a:pPr>
            <a:r>
              <a:rPr lang="en-GB" sz="1600" dirty="0"/>
              <a:t> A WCF Service essentially has components:</a:t>
            </a:r>
          </a:p>
          <a:p>
            <a:pPr marL="342900" indent="-342900" eaLnBrk="0" hangingPunct="0">
              <a:lnSpc>
                <a:spcPct val="210000"/>
              </a:lnSpc>
              <a:spcBef>
                <a:spcPct val="100000"/>
              </a:spcBef>
              <a:buFont typeface="+mj-lt"/>
              <a:buAutoNum type="arabicPeriod"/>
            </a:pPr>
            <a:r>
              <a:rPr lang="en-GB" sz="1600" b="0" dirty="0"/>
              <a:t>A Service and Data "Contract"</a:t>
            </a:r>
          </a:p>
          <a:p>
            <a:pPr marL="342900" indent="-342900" eaLnBrk="0" hangingPunct="0">
              <a:lnSpc>
                <a:spcPct val="210000"/>
              </a:lnSpc>
              <a:spcBef>
                <a:spcPct val="100000"/>
              </a:spcBef>
              <a:buFont typeface="+mj-lt"/>
              <a:buAutoNum type="arabicPeriod"/>
            </a:pPr>
            <a:r>
              <a:rPr lang="en-GB" sz="1600" b="0" dirty="0"/>
              <a:t>A class that implements the methods</a:t>
            </a:r>
          </a:p>
          <a:p>
            <a:pPr marL="342900" indent="-342900" eaLnBrk="0" hangingPunct="0">
              <a:lnSpc>
                <a:spcPct val="210000"/>
              </a:lnSpc>
              <a:spcBef>
                <a:spcPct val="100000"/>
              </a:spcBef>
              <a:buFont typeface="+mj-lt"/>
              <a:buAutoNum type="arabicPeriod"/>
            </a:pPr>
            <a:r>
              <a:rPr lang="en-GB" sz="1600" b="0" dirty="0"/>
              <a:t>A process (host) that runs the service</a:t>
            </a:r>
          </a:p>
          <a:p>
            <a:pPr marL="342900" indent="-342900" eaLnBrk="0" hangingPunct="0">
              <a:lnSpc>
                <a:spcPct val="210000"/>
              </a:lnSpc>
              <a:spcBef>
                <a:spcPct val="100000"/>
              </a:spcBef>
              <a:buFont typeface="+mj-lt"/>
              <a:buAutoNum type="arabicPeriod"/>
            </a:pPr>
            <a:r>
              <a:rPr lang="en-GB" sz="1600" b="0" dirty="0"/>
              <a:t>Communication" points that allow you to use the services</a:t>
            </a:r>
            <a:endParaRPr lang="pt-PT" sz="1400" b="0" dirty="0"/>
          </a:p>
        </p:txBody>
      </p:sp>
      <p:pic>
        <p:nvPicPr>
          <p:cNvPr id="3074" name="Picture 2"/>
          <p:cNvPicPr>
            <a:picLocks noChangeAspect="1" noChangeArrowheads="1"/>
          </p:cNvPicPr>
          <p:nvPr/>
        </p:nvPicPr>
        <p:blipFill>
          <a:blip r:embed="rId2" cstate="print"/>
          <a:srcRect/>
          <a:stretch>
            <a:fillRect/>
          </a:stretch>
        </p:blipFill>
        <p:spPr bwMode="auto">
          <a:xfrm>
            <a:off x="7239016" y="3857628"/>
            <a:ext cx="1857375" cy="19431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Criar um Serviço WCF</a:t>
            </a:r>
          </a:p>
        </p:txBody>
      </p:sp>
      <p:sp>
        <p:nvSpPr>
          <p:cNvPr id="7" name="Rectangle 3"/>
          <p:cNvSpPr>
            <a:spLocks noChangeArrowheads="1"/>
          </p:cNvSpPr>
          <p:nvPr/>
        </p:nvSpPr>
        <p:spPr bwMode="auto">
          <a:xfrm>
            <a:off x="1281113" y="1785926"/>
            <a:ext cx="8395019" cy="2613023"/>
          </a:xfrm>
          <a:prstGeom prst="rect">
            <a:avLst/>
          </a:prstGeom>
          <a:noFill/>
          <a:ln w="12700">
            <a:noFill/>
            <a:miter lim="800000"/>
            <a:headEnd/>
            <a:tailEnd/>
          </a:ln>
        </p:spPr>
        <p:txBody>
          <a:bodyPr wrap="square">
            <a:spAutoFit/>
          </a:bodyPr>
          <a:lstStyle/>
          <a:p>
            <a:pPr eaLnBrk="0" hangingPunct="0">
              <a:lnSpc>
                <a:spcPct val="210000"/>
              </a:lnSpc>
              <a:spcBef>
                <a:spcPct val="100000"/>
              </a:spcBef>
            </a:pPr>
            <a:r>
              <a:rPr lang="pt-PT" sz="1600" dirty="0"/>
              <a:t> 1 . </a:t>
            </a:r>
            <a:r>
              <a:rPr lang="pt-PT" sz="1600" dirty="0" err="1"/>
              <a:t>Implementing</a:t>
            </a:r>
            <a:r>
              <a:rPr lang="pt-PT" sz="1600" dirty="0"/>
              <a:t> </a:t>
            </a:r>
            <a:r>
              <a:rPr lang="pt-PT" sz="1600" dirty="0" err="1"/>
              <a:t>the</a:t>
            </a:r>
            <a:r>
              <a:rPr lang="pt-PT" sz="1600" dirty="0"/>
              <a:t> </a:t>
            </a:r>
            <a:r>
              <a:rPr lang="pt-PT" sz="1600" dirty="0" err="1"/>
              <a:t>Service</a:t>
            </a:r>
            <a:endParaRPr lang="pt-PT" sz="1600" dirty="0"/>
          </a:p>
          <a:p>
            <a:pPr lvl="1" indent="165100" eaLnBrk="0" hangingPunct="0">
              <a:lnSpc>
                <a:spcPct val="210000"/>
              </a:lnSpc>
              <a:spcBef>
                <a:spcPct val="100000"/>
              </a:spcBef>
              <a:buFont typeface="+mj-lt"/>
              <a:buAutoNum type="alphaLcParenR"/>
            </a:pPr>
            <a:r>
              <a:rPr lang="pt-PT" sz="1400" b="0" dirty="0"/>
              <a:t> </a:t>
            </a:r>
            <a:r>
              <a:rPr lang="en-GB" sz="1400" b="0" dirty="0"/>
              <a:t>The Service Class is either classified with the </a:t>
            </a:r>
            <a:r>
              <a:rPr lang="en-GB" sz="1400" dirty="0"/>
              <a:t>[</a:t>
            </a:r>
            <a:r>
              <a:rPr lang="en-GB" sz="1400" dirty="0" err="1"/>
              <a:t>ServiceContract</a:t>
            </a:r>
            <a:r>
              <a:rPr lang="en-GB" sz="1400" dirty="0"/>
              <a:t>] </a:t>
            </a:r>
            <a:r>
              <a:rPr lang="en-GB" sz="1400" b="0" dirty="0"/>
              <a:t>attribute or</a:t>
            </a:r>
          </a:p>
          <a:p>
            <a:pPr lvl="1" indent="165100" eaLnBrk="0" hangingPunct="0">
              <a:lnSpc>
                <a:spcPct val="210000"/>
              </a:lnSpc>
              <a:spcBef>
                <a:spcPct val="100000"/>
              </a:spcBef>
              <a:buFont typeface="+mj-lt"/>
              <a:buAutoNum type="alphaLcParenR"/>
            </a:pPr>
            <a:r>
              <a:rPr lang="en-GB" sz="1400" b="0" dirty="0"/>
              <a:t> Implements an interface classified with the </a:t>
            </a:r>
            <a:r>
              <a:rPr lang="en-GB" sz="1400" dirty="0"/>
              <a:t>[</a:t>
            </a:r>
            <a:r>
              <a:rPr lang="en-GB" sz="1400" dirty="0" err="1"/>
              <a:t>ServiceContract</a:t>
            </a:r>
            <a:r>
              <a:rPr lang="en-GB" sz="1400" dirty="0"/>
              <a:t>] </a:t>
            </a:r>
            <a:r>
              <a:rPr lang="en-GB" sz="1400" b="0" dirty="0"/>
              <a:t>attribute</a:t>
            </a:r>
          </a:p>
          <a:p>
            <a:pPr lvl="1" indent="165100" eaLnBrk="0" hangingPunct="0">
              <a:lnSpc>
                <a:spcPct val="210000"/>
              </a:lnSpc>
              <a:spcBef>
                <a:spcPct val="100000"/>
              </a:spcBef>
              <a:buFont typeface="+mj-lt"/>
              <a:buAutoNum type="alphaLcParenR"/>
            </a:pPr>
            <a:r>
              <a:rPr lang="en-GB" sz="1400" b="0" dirty="0"/>
              <a:t> Each method to be provided is classified with the </a:t>
            </a:r>
            <a:r>
              <a:rPr lang="en-GB" sz="1400" dirty="0"/>
              <a:t>[</a:t>
            </a:r>
            <a:r>
              <a:rPr lang="en-GB" sz="1400" dirty="0" err="1"/>
              <a:t>OperationContract</a:t>
            </a:r>
            <a:r>
              <a:rPr lang="en-GB" sz="1400" dirty="0"/>
              <a:t>] </a:t>
            </a:r>
            <a:r>
              <a:rPr lang="en-GB" sz="1400" b="0" dirty="0"/>
              <a:t>attribute</a:t>
            </a:r>
            <a:endParaRPr lang="pt-PT"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1066800" y="1143000"/>
            <a:ext cx="7600976" cy="461665"/>
          </a:xfrm>
          <a:prstGeom prst="rect">
            <a:avLst/>
          </a:prstGeom>
          <a:noFill/>
          <a:ln w="12700" algn="ctr">
            <a:noFill/>
            <a:miter lim="800000"/>
            <a:headEnd/>
            <a:tailEnd/>
          </a:ln>
          <a:effectLst/>
        </p:spPr>
        <p:txBody>
          <a:bodyPr wrap="square">
            <a:spAutoFit/>
          </a:bodyPr>
          <a:lstStyle/>
          <a:p>
            <a:pPr eaLnBrk="0" hangingPunct="0">
              <a:defRPr/>
            </a:pPr>
            <a:r>
              <a:rPr lang="pt-PT" sz="2400" dirty="0">
                <a:solidFill>
                  <a:srgbClr val="000066"/>
                </a:solidFill>
                <a:effectLst>
                  <a:outerShdw blurRad="38100" dist="38100" dir="2700000" algn="tl">
                    <a:srgbClr val="C0C0C0"/>
                  </a:outerShdw>
                </a:effectLst>
                <a:latin typeface="Arial" pitchFamily="34" charset="0"/>
              </a:rPr>
              <a:t>Criar um Serviço WCF</a:t>
            </a:r>
          </a:p>
        </p:txBody>
      </p:sp>
      <p:sp>
        <p:nvSpPr>
          <p:cNvPr id="7" name="Rectangle 3"/>
          <p:cNvSpPr>
            <a:spLocks noChangeArrowheads="1"/>
          </p:cNvSpPr>
          <p:nvPr/>
        </p:nvSpPr>
        <p:spPr bwMode="auto">
          <a:xfrm>
            <a:off x="1281113" y="1785926"/>
            <a:ext cx="8395019" cy="3280898"/>
          </a:xfrm>
          <a:prstGeom prst="rect">
            <a:avLst/>
          </a:prstGeom>
          <a:noFill/>
          <a:ln w="12700">
            <a:noFill/>
            <a:miter lim="800000"/>
            <a:headEnd/>
            <a:tailEnd/>
          </a:ln>
        </p:spPr>
        <p:txBody>
          <a:bodyPr wrap="square">
            <a:spAutoFit/>
          </a:bodyPr>
          <a:lstStyle/>
          <a:p>
            <a:pPr marL="342900" indent="-342900" eaLnBrk="0" hangingPunct="0">
              <a:lnSpc>
                <a:spcPct val="210000"/>
              </a:lnSpc>
              <a:spcBef>
                <a:spcPct val="100000"/>
              </a:spcBef>
              <a:buFont typeface="+mj-lt"/>
              <a:buAutoNum type="alphaLcParenR"/>
            </a:pPr>
            <a:r>
              <a:rPr lang="pt-PT" sz="1600" dirty="0"/>
              <a:t> </a:t>
            </a:r>
            <a:r>
              <a:rPr lang="pt-PT" sz="1600" dirty="0" err="1"/>
              <a:t>Implement</a:t>
            </a:r>
            <a:r>
              <a:rPr lang="pt-PT" sz="1600" dirty="0"/>
              <a:t> </a:t>
            </a:r>
            <a:r>
              <a:rPr lang="pt-PT" sz="1600" dirty="0" err="1"/>
              <a:t>Class</a:t>
            </a:r>
            <a:r>
              <a:rPr lang="pt-PT" sz="1600" dirty="0"/>
              <a:t> (I)</a:t>
            </a:r>
          </a:p>
          <a:p>
            <a:pPr lvl="1" indent="165100" eaLnBrk="0" hangingPunct="0">
              <a:lnSpc>
                <a:spcPct val="210000"/>
              </a:lnSpc>
              <a:spcBef>
                <a:spcPct val="100000"/>
              </a:spcBef>
              <a:buFont typeface="+mj-lt"/>
              <a:buAutoNum type="romanLcPeriod"/>
            </a:pPr>
            <a:r>
              <a:rPr lang="pt-PT" sz="1400" b="0" dirty="0"/>
              <a:t> </a:t>
            </a:r>
            <a:r>
              <a:rPr lang="en-GB" sz="1400" b="0" dirty="0"/>
              <a:t>Include </a:t>
            </a:r>
            <a:r>
              <a:rPr lang="en-GB" sz="1400" b="0" dirty="0" err="1"/>
              <a:t>NameSpace</a:t>
            </a:r>
            <a:r>
              <a:rPr lang="en-GB" sz="1400" b="0" dirty="0"/>
              <a:t> </a:t>
            </a:r>
            <a:r>
              <a:rPr lang="en-GB" sz="1400" b="0" dirty="0" err="1"/>
              <a:t>System.ServiceModel</a:t>
            </a:r>
            <a:endParaRPr lang="en-GB" sz="1400" b="0" dirty="0"/>
          </a:p>
          <a:p>
            <a:pPr lvl="1" indent="165100" eaLnBrk="0" hangingPunct="0">
              <a:lnSpc>
                <a:spcPct val="210000"/>
              </a:lnSpc>
              <a:spcBef>
                <a:spcPct val="100000"/>
              </a:spcBef>
              <a:buFont typeface="+mj-lt"/>
              <a:buAutoNum type="romanLcPeriod"/>
            </a:pPr>
            <a:r>
              <a:rPr lang="en-GB" sz="1400" b="0" dirty="0"/>
              <a:t> Classify with [</a:t>
            </a:r>
            <a:r>
              <a:rPr lang="en-GB" sz="1400" b="0" dirty="0" err="1"/>
              <a:t>ServiceContract</a:t>
            </a:r>
            <a:r>
              <a:rPr lang="en-GB" sz="1400" b="0" dirty="0"/>
              <a:t>] attribute</a:t>
            </a:r>
          </a:p>
          <a:p>
            <a:pPr lvl="1" indent="165100" eaLnBrk="0" hangingPunct="0">
              <a:lnSpc>
                <a:spcPct val="210000"/>
              </a:lnSpc>
              <a:spcBef>
                <a:spcPct val="100000"/>
              </a:spcBef>
              <a:buFont typeface="+mj-lt"/>
              <a:buAutoNum type="romanLcPeriod"/>
            </a:pPr>
            <a:r>
              <a:rPr lang="en-GB" sz="1400" b="0" dirty="0"/>
              <a:t> Each method with the [</a:t>
            </a:r>
            <a:r>
              <a:rPr lang="en-GB" sz="1400" b="0" dirty="0" err="1"/>
              <a:t>OperationContract</a:t>
            </a:r>
            <a:r>
              <a:rPr lang="en-GB" sz="1400" b="0" dirty="0"/>
              <a:t>] attribute</a:t>
            </a:r>
          </a:p>
          <a:p>
            <a:pPr lvl="1" indent="165100" eaLnBrk="0" hangingPunct="0">
              <a:lnSpc>
                <a:spcPct val="210000"/>
              </a:lnSpc>
              <a:spcBef>
                <a:spcPct val="100000"/>
              </a:spcBef>
              <a:buFont typeface="+mj-lt"/>
              <a:buAutoNum type="romanLcPeriod"/>
            </a:pPr>
            <a:r>
              <a:rPr lang="en-GB" sz="1400" b="0" dirty="0"/>
              <a:t> Unclassified methods, only for use in the class</a:t>
            </a:r>
            <a:endParaRPr lang="pt-PT" sz="1400" b="0" dirty="0"/>
          </a:p>
        </p:txBody>
      </p:sp>
      <p:pic>
        <p:nvPicPr>
          <p:cNvPr id="4098" name="Picture 2"/>
          <p:cNvPicPr>
            <a:picLocks noChangeAspect="1" noChangeArrowheads="1"/>
          </p:cNvPicPr>
          <p:nvPr/>
        </p:nvPicPr>
        <p:blipFill>
          <a:blip r:embed="rId2" cstate="print"/>
          <a:srcRect/>
          <a:stretch>
            <a:fillRect/>
          </a:stretch>
        </p:blipFill>
        <p:spPr bwMode="auto">
          <a:xfrm>
            <a:off x="6067425" y="1288271"/>
            <a:ext cx="3838575" cy="31432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7115201" y="4643446"/>
            <a:ext cx="1552575" cy="154305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E1DDC624-8192-419A-A341-E820DCE79E09}"/>
              </a:ext>
            </a:extLst>
          </p:cNvPr>
          <p:cNvSpPr txBox="1"/>
          <p:nvPr/>
        </p:nvSpPr>
        <p:spPr>
          <a:xfrm>
            <a:off x="920552" y="5614501"/>
            <a:ext cx="5976664" cy="338554"/>
          </a:xfrm>
          <a:prstGeom prst="rect">
            <a:avLst/>
          </a:prstGeom>
          <a:solidFill>
            <a:schemeClr val="bg2">
              <a:lumMod val="60000"/>
              <a:lumOff val="40000"/>
            </a:schemeClr>
          </a:solidFill>
        </p:spPr>
        <p:txBody>
          <a:bodyPr wrap="square" rtlCol="0">
            <a:spAutoFit/>
          </a:bodyPr>
          <a:lstStyle/>
          <a:p>
            <a:r>
              <a:rPr lang="en-US" sz="1600" dirty="0"/>
              <a:t>VS:  Template: WCF Service </a:t>
            </a:r>
            <a:r>
              <a:rPr lang="en-US" sz="1600" dirty="0" err="1"/>
              <a:t>ou</a:t>
            </a:r>
            <a:r>
              <a:rPr lang="en-US" sz="1600" dirty="0"/>
              <a:t> WCF Service Application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760</Words>
  <Application>Microsoft Office PowerPoint</Application>
  <PresentationFormat>A4 Paper (210x297 mm)</PresentationFormat>
  <Paragraphs>111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Segoe UI</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Sidereus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Lufer</dc:creator>
  <cp:lastModifiedBy>word</cp:lastModifiedBy>
  <cp:revision>510</cp:revision>
  <dcterms:created xsi:type="dcterms:W3CDTF">2000-10-17T00:17:28Z</dcterms:created>
  <dcterms:modified xsi:type="dcterms:W3CDTF">2021-11-18T14:16:27Z</dcterms:modified>
</cp:coreProperties>
</file>