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78" r:id="rId13"/>
    <p:sldId id="277" r:id="rId14"/>
    <p:sldId id="268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82" autoAdjust="0"/>
  </p:normalViewPr>
  <p:slideViewPr>
    <p:cSldViewPr snapToGrid="0" showGuides="1">
      <p:cViewPr varScale="1">
        <p:scale>
          <a:sx n="84" d="100"/>
          <a:sy n="84" d="100"/>
        </p:scale>
        <p:origin x="96" y="14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B6E0BE-9079-4492-9E23-F67CE32BC2E0}" type="datetime1">
              <a:rPr lang="pt-PT" smtClean="0"/>
              <a:t>19/01/2022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6B3E3-3BE0-4E77-9E25-E1EBA58B569B}" type="datetime1">
              <a:rPr lang="pt-PT" smtClean="0"/>
              <a:pPr/>
              <a:t>19/01/2022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60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265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SUBTÍTULO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â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1" name="Marcador de Posição do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aix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29" name="Marcador de Posição de Conteú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aix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e Conteú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aix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18" name="Marcador de Posição do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o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4" name="Marcador de Posição de Conteú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Marcador de Posição da Imagem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aix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aix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c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â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1" name="Marcador de Posição do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ção da Imagem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 title="Marcas de Lista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</a:t>
            </a:r>
            <a:br>
              <a:rPr lang="pt-PT" noProof="0"/>
            </a:br>
            <a:r>
              <a:rPr lang="pt-PT" noProof="0"/>
              <a:t>Estilo do Título do Modelo Global 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â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Marcador de Posição da Imagem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e Conteúdo 2" title="Marcas de Lista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17" name="Caixa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</a:t>
            </a:r>
            <a:br>
              <a:rPr lang="pt-PT" noProof="0"/>
            </a:br>
            <a:r>
              <a:rPr lang="pt-PT" noProof="0"/>
              <a:t>Estilo do Título do Modelo Global 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aix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8" name="Marcador de Posição de Conteúdo 3" title="Marcas de Lista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 hasCustomPrompt="1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>
              <a:buClr>
                <a:schemeClr val="accent2"/>
              </a:buClr>
            </a:pPr>
            <a:r>
              <a:rPr lang="pt-PT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PT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PT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PT" noProof="0"/>
              <a:t>Quinto nível</a:t>
            </a:r>
          </a:p>
        </p:txBody>
      </p:sp>
      <p:sp>
        <p:nvSpPr>
          <p:cNvPr id="19" name="Marcador de Posição do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e Conteúdo 5" title="Marcas de Lista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 hasCustomPrompt="1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>
              <a:buClr>
                <a:schemeClr val="accent2"/>
              </a:buClr>
            </a:pPr>
            <a:r>
              <a:rPr lang="pt-PT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PT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PT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PT" noProof="0"/>
              <a:t>Quinto nível</a:t>
            </a:r>
          </a:p>
        </p:txBody>
      </p:sp>
      <p:sp>
        <p:nvSpPr>
          <p:cNvPr id="24" name="Marcador de Posição do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aix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Conexão Reta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34" name="Marcador de Posição do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Texto aqui</a:t>
            </a:r>
          </a:p>
        </p:txBody>
      </p:sp>
      <p:sp>
        <p:nvSpPr>
          <p:cNvPr id="20" name="Marcador de Posição do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pt-PT" noProof="0"/>
              <a:t>Clique no ícone para adicionar um gráfico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Tabela 11" title="Tabe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no ícone para adicionar uma tabela</a:t>
            </a:r>
          </a:p>
        </p:txBody>
      </p:sp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aix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37" name="Marcador de Posição do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Imagem 31" title="Image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 noProof="0"/>
              <a:t>Insira ou Arraste e Largue a Imagem Aqui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Adicione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Nome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Número de Telefone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E-mail </a:t>
            </a:r>
          </a:p>
        </p:txBody>
      </p:sp>
      <p:sp>
        <p:nvSpPr>
          <p:cNvPr id="13" name="Marcador de Posição do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Site da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ção da Imagem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Marcador de Posição do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ção da Imagem 16" title="Imagem de edifí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Hexágono 17" descr="Hexágono sólido colorido com tons escuros no centr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0" name="Caixa de texto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pt-PT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 err="1"/>
              <a:t>Presentation</a:t>
            </a:r>
            <a:r>
              <a:rPr lang="pt-PT" dirty="0"/>
              <a:t> P01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Data Mart </a:t>
            </a:r>
            <a:r>
              <a:rPr lang="pt-PT" dirty="0" err="1"/>
              <a:t>Implementation</a:t>
            </a:r>
            <a:r>
              <a:rPr lang="pt-PT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3B6F8E-E503-471B-B2D4-0EBCE80A9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090" y="2794890"/>
            <a:ext cx="1291137" cy="12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58023343-0526-43FF-99BD-A411A2FAE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/>
              <a:t>Load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entire</a:t>
            </a:r>
            <a:r>
              <a:rPr lang="pt-PT" dirty="0"/>
              <a:t> ETL </a:t>
            </a:r>
            <a:r>
              <a:rPr lang="pt-PT" dirty="0" err="1"/>
              <a:t>process</a:t>
            </a:r>
            <a:endParaRPr lang="pt-PT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24747DB-EF2C-476F-B06C-15495389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Job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A22C2FB-9E60-4E3E-9D13-84CCB635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30" y="1397510"/>
            <a:ext cx="6023370" cy="5425910"/>
          </a:xfrm>
          <a:prstGeom prst="rect">
            <a:avLst/>
          </a:prstGeom>
        </p:spPr>
      </p:pic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DB3BCE22-064C-42CF-802C-750296962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6" y="3322022"/>
            <a:ext cx="7371184" cy="2288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94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title="Imagem de edifício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ágono 9" descr="Hexágono sólido colorido com tons escuros no centro do destaque da imagem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0" y="2429760"/>
            <a:ext cx="4911633" cy="979433"/>
          </a:xfrm>
        </p:spPr>
        <p:txBody>
          <a:bodyPr rtlCol="0">
            <a:normAutofit fontScale="90000"/>
          </a:bodyPr>
          <a:lstStyle/>
          <a:p>
            <a:br>
              <a:rPr lang="pt-PT" b="0" dirty="0">
                <a:latin typeface="Calibri Light" panose="020F0302020204030204" pitchFamily="34" charset="0"/>
              </a:rPr>
            </a:br>
            <a:br>
              <a:rPr lang="pt-PT" b="0" dirty="0">
                <a:latin typeface="Calibri Light" panose="020F0302020204030204" pitchFamily="34" charset="0"/>
              </a:rPr>
            </a:br>
            <a:br>
              <a:rPr lang="pt-PT" b="0" dirty="0">
                <a:latin typeface="Calibri Light" panose="020F0302020204030204" pitchFamily="34" charset="0"/>
              </a:rPr>
            </a:br>
            <a:r>
              <a:rPr lang="pt-PT" b="0" dirty="0" err="1"/>
              <a:t>Thank</a:t>
            </a:r>
            <a:r>
              <a:rPr lang="pt-PT" b="0" dirty="0"/>
              <a:t> </a:t>
            </a:r>
            <a:r>
              <a:rPr lang="pt-PT" b="0" dirty="0" err="1"/>
              <a:t>You</a:t>
            </a:r>
            <a:r>
              <a:rPr lang="pt-PT" b="0" dirty="0"/>
              <a:t>!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1" y="3448807"/>
            <a:ext cx="4911633" cy="814581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João Fernandes 18825 </a:t>
            </a:r>
          </a:p>
          <a:p>
            <a:pPr rtl="0"/>
            <a:r>
              <a:rPr lang="pt-PT" dirty="0"/>
              <a:t>Carlos Martins 18836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90D9D7-8C40-4427-B5EC-E76561D75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73" y="2693704"/>
            <a:ext cx="2080172" cy="14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30CBAA3-FEE8-41AC-A3E7-EC2FF2FF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33222" cy="939798"/>
          </a:xfrm>
          <a:noFill/>
        </p:spPr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Data </a:t>
            </a:r>
            <a:r>
              <a:rPr lang="pt-PT" dirty="0" err="1">
                <a:solidFill>
                  <a:schemeClr val="accent1"/>
                </a:solidFill>
              </a:rPr>
              <a:t>Schema</a:t>
            </a:r>
            <a:r>
              <a:rPr lang="pt-PT" dirty="0">
                <a:solidFill>
                  <a:schemeClr val="accent1"/>
                </a:solidFill>
              </a:rPr>
              <a:t> </a:t>
            </a:r>
            <a:r>
              <a:rPr lang="pt-PT" dirty="0" err="1">
                <a:solidFill>
                  <a:schemeClr val="accent1"/>
                </a:solidFill>
              </a:rPr>
              <a:t>Analasys</a:t>
            </a:r>
            <a:endParaRPr lang="pt-PT" dirty="0">
              <a:solidFill>
                <a:schemeClr val="accent1"/>
              </a:solidFill>
            </a:endParaRPr>
          </a:p>
        </p:txBody>
      </p:sp>
      <p:pic>
        <p:nvPicPr>
          <p:cNvPr id="11" name="Marcador de Posição de Conteúdo 7">
            <a:extLst>
              <a:ext uri="{FF2B5EF4-FFF2-40B4-BE49-F238E27FC236}">
                <a16:creationId xmlns:a16="http://schemas.microsoft.com/office/drawing/2014/main" id="{44D8E2EB-F95B-472D-92C4-4B6F36D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07" y="939798"/>
            <a:ext cx="10054385" cy="57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5A574E0-9C72-4E7E-93FD-63320A6E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33222" cy="939798"/>
          </a:xfrm>
          <a:noFill/>
        </p:spPr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Dimensional </a:t>
            </a:r>
            <a:r>
              <a:rPr lang="pt-PT" dirty="0" err="1">
                <a:solidFill>
                  <a:schemeClr val="accent1"/>
                </a:solidFill>
              </a:rPr>
              <a:t>Modelling</a:t>
            </a:r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C4E7A5-1A3B-4867-B1B5-B50B1EFDAD4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480866-83D1-42D9-BD8B-BDFD164405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pPr rtl="0"/>
            <a:fld id="{8699F50C-BE38-4BD0-BA84-9B090E1F2B9B}" type="slidenum">
              <a:rPr lang="pt-PT" noProof="0" smtClean="0"/>
              <a:t>3</a:t>
            </a:fld>
            <a:endParaRPr lang="pt-PT" noProof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25E8739-5C98-42E3-AD96-F4DBDAB1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67" y="942049"/>
            <a:ext cx="8644265" cy="5915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14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6B8ED201-8052-4837-98A1-5A5D30BE7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/>
              <a:t>Location</a:t>
            </a:r>
            <a:endParaRPr lang="pt-PT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5EB2846-C6FF-4FF9-8892-646E6C04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Tranformations</a:t>
            </a:r>
            <a:endParaRPr lang="pt-PT" dirty="0"/>
          </a:p>
        </p:txBody>
      </p:sp>
      <p:pic>
        <p:nvPicPr>
          <p:cNvPr id="11" name="Marcador de Posição da Imagem 12" title="Horizonte">
            <a:extLst>
              <a:ext uri="{FF2B5EF4-FFF2-40B4-BE49-F238E27FC236}">
                <a16:creationId xmlns:a16="http://schemas.microsoft.com/office/drawing/2014/main" id="{31CFBBF6-CD60-4D6C-B2EB-2F0658D14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265" r="23265"/>
          <a:stretch/>
        </p:blipFill>
        <p:spPr>
          <a:xfrm>
            <a:off x="6604000" y="0"/>
            <a:ext cx="5588000" cy="6872288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</p:spPr>
      </p:pic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071E7F2-CF5B-4CC4-B255-DEA143473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616" y="3211799"/>
            <a:ext cx="5122146" cy="1600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63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6B8ED201-8052-4837-98A1-5A5D30BE7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/>
              <a:t>Customers</a:t>
            </a:r>
            <a:endParaRPr lang="pt-PT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5EB2846-C6FF-4FF9-8892-646E6C04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Tranformations</a:t>
            </a:r>
            <a:endParaRPr lang="pt-PT" dirty="0"/>
          </a:p>
        </p:txBody>
      </p:sp>
      <p:pic>
        <p:nvPicPr>
          <p:cNvPr id="11" name="Marcador de Posição da Imagem 12" title="Horizonte">
            <a:extLst>
              <a:ext uri="{FF2B5EF4-FFF2-40B4-BE49-F238E27FC236}">
                <a16:creationId xmlns:a16="http://schemas.microsoft.com/office/drawing/2014/main" id="{31CFBBF6-CD60-4D6C-B2EB-2F0658D14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265" r="23265"/>
          <a:stretch/>
        </p:blipFill>
        <p:spPr>
          <a:xfrm>
            <a:off x="6604000" y="0"/>
            <a:ext cx="5588000" cy="6872288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</p:spPr>
      </p:pic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18419476-7768-4C95-BB74-4982465B7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78" y="3429000"/>
            <a:ext cx="5056622" cy="1510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46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6B8ED201-8052-4837-98A1-5A5D30BE7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/>
              <a:t>Product</a:t>
            </a:r>
            <a:endParaRPr lang="pt-PT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5EB2846-C6FF-4FF9-8892-646E6C04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Tranformations</a:t>
            </a:r>
            <a:endParaRPr lang="pt-PT" dirty="0"/>
          </a:p>
        </p:txBody>
      </p:sp>
      <p:pic>
        <p:nvPicPr>
          <p:cNvPr id="11" name="Marcador de Posição da Imagem 12" title="Horizonte">
            <a:extLst>
              <a:ext uri="{FF2B5EF4-FFF2-40B4-BE49-F238E27FC236}">
                <a16:creationId xmlns:a16="http://schemas.microsoft.com/office/drawing/2014/main" id="{31CFBBF6-CD60-4D6C-B2EB-2F0658D14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265" r="23265"/>
          <a:stretch/>
        </p:blipFill>
        <p:spPr>
          <a:xfrm>
            <a:off x="6604000" y="0"/>
            <a:ext cx="5588000" cy="6872288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</p:spPr>
      </p:pic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82EAB371-80B1-4DF3-AC7F-EAD5FC4AD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07" y="3436144"/>
            <a:ext cx="4804000" cy="1316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89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FF88916-2C97-4883-B0C5-0C07FA1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Tranformations</a:t>
            </a: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9A77A2-9AF2-450E-ADF6-556372C9FD5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9310E24-0064-4470-9F84-08238C14BE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pPr rtl="0"/>
            <a:fld id="{8699F50C-BE38-4BD0-BA84-9B090E1F2B9B}" type="slidenum">
              <a:rPr lang="pt-PT" noProof="0" smtClean="0"/>
              <a:t>7</a:t>
            </a:fld>
            <a:endParaRPr lang="pt-PT" noProof="0"/>
          </a:p>
        </p:txBody>
      </p:sp>
      <p:sp>
        <p:nvSpPr>
          <p:cNvPr id="11" name="Marcador de Posição do Texto 9">
            <a:extLst>
              <a:ext uri="{FF2B5EF4-FFF2-40B4-BE49-F238E27FC236}">
                <a16:creationId xmlns:a16="http://schemas.microsoft.com/office/drawing/2014/main" id="{766E673F-8CE9-4F0D-95A3-CD42069D933B}"/>
              </a:ext>
            </a:extLst>
          </p:cNvPr>
          <p:cNvSpPr txBox="1">
            <a:spLocks/>
          </p:cNvSpPr>
          <p:nvPr/>
        </p:nvSpPr>
        <p:spPr>
          <a:xfrm>
            <a:off x="518678" y="1356996"/>
            <a:ext cx="7342631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spc="300" dirty="0" err="1">
                <a:solidFill>
                  <a:schemeClr val="accent6"/>
                </a:solidFill>
              </a:rPr>
              <a:t>Fact</a:t>
            </a:r>
            <a:r>
              <a:rPr lang="pt-PT" sz="2000" spc="300" dirty="0">
                <a:solidFill>
                  <a:schemeClr val="accent6"/>
                </a:solidFill>
              </a:rPr>
              <a:t> </a:t>
            </a:r>
            <a:r>
              <a:rPr lang="pt-PT" sz="2000" spc="300" dirty="0" err="1">
                <a:solidFill>
                  <a:schemeClr val="accent6"/>
                </a:solidFill>
              </a:rPr>
              <a:t>Table</a:t>
            </a:r>
            <a:r>
              <a:rPr lang="pt-PT" sz="2000" spc="300" dirty="0">
                <a:solidFill>
                  <a:schemeClr val="accent6"/>
                </a:solidFill>
              </a:rPr>
              <a:t> Sales</a:t>
            </a:r>
          </a:p>
        </p:txBody>
      </p:sp>
      <p:pic>
        <p:nvPicPr>
          <p:cNvPr id="12" name="Imagem 11" descr="Image">
            <a:extLst>
              <a:ext uri="{FF2B5EF4-FFF2-40B4-BE49-F238E27FC236}">
                <a16:creationId xmlns:a16="http://schemas.microsoft.com/office/drawing/2014/main" id="{BFB63859-EC12-4176-B6D1-1402E2810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t="5118" r="10036" b="18125"/>
          <a:stretch/>
        </p:blipFill>
        <p:spPr bwMode="auto">
          <a:xfrm>
            <a:off x="1643169" y="1661443"/>
            <a:ext cx="8905662" cy="42034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232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FF88916-2C97-4883-B0C5-0C07FA1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Tranformations</a:t>
            </a: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9A77A2-9AF2-450E-ADF6-556372C9FD5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9310E24-0064-4470-9F84-08238C14BE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pPr rtl="0"/>
            <a:fld id="{8699F50C-BE38-4BD0-BA84-9B090E1F2B9B}" type="slidenum">
              <a:rPr lang="pt-PT" noProof="0" smtClean="0"/>
              <a:t>8</a:t>
            </a:fld>
            <a:endParaRPr lang="pt-PT" noProof="0"/>
          </a:p>
        </p:txBody>
      </p:sp>
      <p:sp>
        <p:nvSpPr>
          <p:cNvPr id="11" name="Marcador de Posição do Texto 9">
            <a:extLst>
              <a:ext uri="{FF2B5EF4-FFF2-40B4-BE49-F238E27FC236}">
                <a16:creationId xmlns:a16="http://schemas.microsoft.com/office/drawing/2014/main" id="{766E673F-8CE9-4F0D-95A3-CD42069D933B}"/>
              </a:ext>
            </a:extLst>
          </p:cNvPr>
          <p:cNvSpPr txBox="1">
            <a:spLocks/>
          </p:cNvSpPr>
          <p:nvPr/>
        </p:nvSpPr>
        <p:spPr>
          <a:xfrm>
            <a:off x="518678" y="1356996"/>
            <a:ext cx="7342631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spc="300" dirty="0" err="1">
                <a:solidFill>
                  <a:schemeClr val="accent6"/>
                </a:solidFill>
              </a:rPr>
              <a:t>Fact</a:t>
            </a:r>
            <a:r>
              <a:rPr lang="pt-PT" sz="2000" spc="300" dirty="0">
                <a:solidFill>
                  <a:schemeClr val="accent6"/>
                </a:solidFill>
              </a:rPr>
              <a:t> </a:t>
            </a:r>
            <a:r>
              <a:rPr lang="pt-PT" sz="2000" spc="300" dirty="0" err="1">
                <a:solidFill>
                  <a:schemeClr val="accent6"/>
                </a:solidFill>
              </a:rPr>
              <a:t>Table</a:t>
            </a:r>
            <a:r>
              <a:rPr lang="pt-PT" sz="2000" spc="300" dirty="0">
                <a:solidFill>
                  <a:schemeClr val="accent6"/>
                </a:solidFill>
              </a:rPr>
              <a:t> </a:t>
            </a:r>
            <a:r>
              <a:rPr lang="pt-PT" sz="2000" spc="300" dirty="0" err="1">
                <a:solidFill>
                  <a:schemeClr val="accent6"/>
                </a:solidFill>
              </a:rPr>
              <a:t>SalesReason</a:t>
            </a:r>
            <a:endParaRPr lang="pt-PT" sz="2000" spc="300" dirty="0">
              <a:solidFill>
                <a:schemeClr val="accent6"/>
              </a:solidFill>
            </a:endParaRPr>
          </a:p>
        </p:txBody>
      </p:sp>
      <p:pic>
        <p:nvPicPr>
          <p:cNvPr id="9" name="Imagem 8" descr="Image">
            <a:extLst>
              <a:ext uri="{FF2B5EF4-FFF2-40B4-BE49-F238E27FC236}">
                <a16:creationId xmlns:a16="http://schemas.microsoft.com/office/drawing/2014/main" id="{BBCA1340-8299-4823-9F2F-E57DAB871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993" y="2916032"/>
            <a:ext cx="6776014" cy="1025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29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FF88916-2C97-4883-B0C5-0C07FA1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Tranformations</a:t>
            </a: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9A77A2-9AF2-450E-ADF6-556372C9FD5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9310E24-0064-4470-9F84-08238C14BE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pPr rtl="0"/>
            <a:fld id="{8699F50C-BE38-4BD0-BA84-9B090E1F2B9B}" type="slidenum">
              <a:rPr lang="pt-PT" noProof="0" smtClean="0"/>
              <a:t>9</a:t>
            </a:fld>
            <a:endParaRPr lang="pt-PT" noProof="0"/>
          </a:p>
        </p:txBody>
      </p:sp>
      <p:sp>
        <p:nvSpPr>
          <p:cNvPr id="11" name="Marcador de Posição do Texto 9">
            <a:extLst>
              <a:ext uri="{FF2B5EF4-FFF2-40B4-BE49-F238E27FC236}">
                <a16:creationId xmlns:a16="http://schemas.microsoft.com/office/drawing/2014/main" id="{766E673F-8CE9-4F0D-95A3-CD42069D933B}"/>
              </a:ext>
            </a:extLst>
          </p:cNvPr>
          <p:cNvSpPr txBox="1">
            <a:spLocks/>
          </p:cNvSpPr>
          <p:nvPr/>
        </p:nvSpPr>
        <p:spPr>
          <a:xfrm>
            <a:off x="518678" y="1356996"/>
            <a:ext cx="7342631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spc="300" dirty="0">
                <a:solidFill>
                  <a:schemeClr val="accent6"/>
                </a:solidFill>
              </a:rPr>
              <a:t>Date </a:t>
            </a:r>
            <a:r>
              <a:rPr lang="pt-PT" sz="2000" spc="300" dirty="0" err="1">
                <a:solidFill>
                  <a:schemeClr val="accent6"/>
                </a:solidFill>
              </a:rPr>
              <a:t>Dimension</a:t>
            </a:r>
            <a:endParaRPr lang="pt-PT" sz="2000" spc="300" dirty="0">
              <a:solidFill>
                <a:schemeClr val="accent6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13B868-DE95-47ED-B403-1C31BE90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2" y="2291420"/>
            <a:ext cx="9840894" cy="2966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159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08_TF00951641_Win32" id="{496CACB7-E58D-49CB-9C9D-3865BA4CEFF7}" vid="{80092E81-BA88-4C39-982C-79D0AAF3DEF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hexágonos e cores claras</Template>
  <TotalTime>211</TotalTime>
  <Words>63</Words>
  <Application>Microsoft Office PowerPoint</Application>
  <PresentationFormat>Ecrã Panorâmico</PresentationFormat>
  <Paragraphs>31</Paragraphs>
  <Slides>11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Gill Sans SemiBold</vt:lpstr>
      <vt:lpstr>Times New Roman</vt:lpstr>
      <vt:lpstr>Tema do Office</vt:lpstr>
      <vt:lpstr>Presentation P01</vt:lpstr>
      <vt:lpstr>Data Schema Analasys</vt:lpstr>
      <vt:lpstr>Dimensional Modelling</vt:lpstr>
      <vt:lpstr>Tranformations</vt:lpstr>
      <vt:lpstr>Tranformations</vt:lpstr>
      <vt:lpstr>Tranformations</vt:lpstr>
      <vt:lpstr>Tranformations</vt:lpstr>
      <vt:lpstr>Tranformations</vt:lpstr>
      <vt:lpstr>Tranformations</vt:lpstr>
      <vt:lpstr>Job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Performance</dc:title>
  <dc:creator>André Freitas</dc:creator>
  <cp:lastModifiedBy>João Fernandes</cp:lastModifiedBy>
  <cp:revision>6</cp:revision>
  <dcterms:created xsi:type="dcterms:W3CDTF">2022-01-17T21:42:48Z</dcterms:created>
  <dcterms:modified xsi:type="dcterms:W3CDTF">2022-01-19T18:20:36Z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