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57" r:id="rId6"/>
    <p:sldId id="259" r:id="rId7"/>
    <p:sldId id="260" r:id="rId8"/>
    <p:sldId id="258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FFD2-1F46-4D28-9F57-3F5D50C5F02B}" type="datetimeFigureOut">
              <a:rPr lang="es-EC" smtClean="0"/>
              <a:t>17/3/2022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CA17-5BBA-4C95-9D98-D1D1788FA44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8354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FFD2-1F46-4D28-9F57-3F5D50C5F02B}" type="datetimeFigureOut">
              <a:rPr lang="es-EC" smtClean="0"/>
              <a:t>17/3/2022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CA17-5BBA-4C95-9D98-D1D1788FA44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1283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FFD2-1F46-4D28-9F57-3F5D50C5F02B}" type="datetimeFigureOut">
              <a:rPr lang="es-EC" smtClean="0"/>
              <a:t>17/3/2022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CA17-5BBA-4C95-9D98-D1D1788FA44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467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FFD2-1F46-4D28-9F57-3F5D50C5F02B}" type="datetimeFigureOut">
              <a:rPr lang="es-EC" smtClean="0"/>
              <a:t>17/3/2022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CA17-5BBA-4C95-9D98-D1D1788FA44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726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FFD2-1F46-4D28-9F57-3F5D50C5F02B}" type="datetimeFigureOut">
              <a:rPr lang="es-EC" smtClean="0"/>
              <a:t>17/3/2022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CA17-5BBA-4C95-9D98-D1D1788FA44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39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FFD2-1F46-4D28-9F57-3F5D50C5F02B}" type="datetimeFigureOut">
              <a:rPr lang="es-EC" smtClean="0"/>
              <a:t>17/3/2022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CA17-5BBA-4C95-9D98-D1D1788FA44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161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FFD2-1F46-4D28-9F57-3F5D50C5F02B}" type="datetimeFigureOut">
              <a:rPr lang="es-EC" smtClean="0"/>
              <a:t>17/3/2022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CA17-5BBA-4C95-9D98-D1D1788FA44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756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FFD2-1F46-4D28-9F57-3F5D50C5F02B}" type="datetimeFigureOut">
              <a:rPr lang="es-EC" smtClean="0"/>
              <a:t>17/3/2022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CA17-5BBA-4C95-9D98-D1D1788FA44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3294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FFD2-1F46-4D28-9F57-3F5D50C5F02B}" type="datetimeFigureOut">
              <a:rPr lang="es-EC" smtClean="0"/>
              <a:t>17/3/2022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CA17-5BBA-4C95-9D98-D1D1788FA44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8692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FFD2-1F46-4D28-9F57-3F5D50C5F02B}" type="datetimeFigureOut">
              <a:rPr lang="es-EC" smtClean="0"/>
              <a:t>17/3/2022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CA17-5BBA-4C95-9D98-D1D1788FA44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821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FFD2-1F46-4D28-9F57-3F5D50C5F02B}" type="datetimeFigureOut">
              <a:rPr lang="es-EC" smtClean="0"/>
              <a:t>17/3/2022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CA17-5BBA-4C95-9D98-D1D1788FA44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225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BFFD2-1F46-4D28-9F57-3F5D50C5F02B}" type="datetimeFigureOut">
              <a:rPr lang="es-EC" smtClean="0"/>
              <a:t>17/3/2022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8CA17-5BBA-4C95-9D98-D1D1788FA44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5422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9050" t="17073" r="33028" b="28816"/>
          <a:stretch/>
        </p:blipFill>
        <p:spPr>
          <a:xfrm>
            <a:off x="3236890" y="2365778"/>
            <a:ext cx="4623516" cy="3709116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219200" y="0"/>
            <a:ext cx="9144000" cy="2387600"/>
          </a:xfrm>
        </p:spPr>
        <p:txBody>
          <a:bodyPr/>
          <a:lstStyle/>
          <a:p>
            <a:r>
              <a:rPr lang="es-EC" dirty="0" smtClean="0"/>
              <a:t>La presentación del trabajo</a:t>
            </a:r>
            <a:endParaRPr lang="es-EC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0717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Un interfaz para elegir el marco </a:t>
            </a:r>
            <a:r>
              <a:rPr lang="es-EC" dirty="0" err="1" smtClean="0"/>
              <a:t>teorico</a:t>
            </a:r>
            <a:r>
              <a:rPr lang="es-EC" dirty="0" smtClean="0"/>
              <a:t> de los temas que incluye el programa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Ya le enviamos cuando tengamos el marco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1408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Aquí va ir la interfaz de que queremos calcular por ahora solo 1 </a:t>
            </a:r>
            <a:r>
              <a:rPr lang="es-EC" dirty="0" err="1" smtClean="0"/>
              <a:t>opcion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16" y="1851522"/>
            <a:ext cx="6573167" cy="4248743"/>
          </a:xfrm>
        </p:spPr>
      </p:pic>
    </p:spTree>
    <p:extLst>
      <p:ext uri="{BB962C8B-B14F-4D97-AF65-F5344CB8AC3E}">
        <p14:creationId xmlns:p14="http://schemas.microsoft.com/office/powerpoint/2010/main" val="118863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355" y="850106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8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74700" y="1143000"/>
            <a:ext cx="10515600" cy="558800"/>
          </a:xfrm>
        </p:spPr>
        <p:txBody>
          <a:bodyPr>
            <a:noAutofit/>
          </a:bodyPr>
          <a:lstStyle/>
          <a:p>
            <a:r>
              <a:rPr lang="es-EC" sz="1200" dirty="0" smtClean="0"/>
              <a:t>Desde el deposito inferior se bombea agua a 20°c al deposito superior, con un caudal de 1500 gal/min. Las perdidas en el conducto por </a:t>
            </a:r>
            <a:r>
              <a:rPr lang="es-EC" sz="1200" dirty="0" err="1" smtClean="0"/>
              <a:t>friccion</a:t>
            </a:r>
            <a:r>
              <a:rPr lang="es-EC" sz="1200" dirty="0"/>
              <a:t> </a:t>
            </a:r>
            <a:r>
              <a:rPr lang="es-EC" sz="1200" dirty="0" smtClean="0"/>
              <a:t>depende de K. Si el rendimiento de la bomba es el 75 </a:t>
            </a:r>
            <a:r>
              <a:rPr lang="es-EC" sz="1200" dirty="0" err="1" smtClean="0"/>
              <a:t>po</a:t>
            </a:r>
            <a:r>
              <a:rPr lang="es-EC" sz="1200" dirty="0" smtClean="0"/>
              <a:t> 100 ¿Qué </a:t>
            </a:r>
            <a:r>
              <a:rPr lang="es-EC" sz="1200" dirty="0" err="1" smtClean="0"/>
              <a:t>portencia</a:t>
            </a:r>
            <a:r>
              <a:rPr lang="es-EC" sz="1200" dirty="0" smtClean="0"/>
              <a:t> se necesita para moverla?</a:t>
            </a:r>
            <a:endParaRPr lang="es-EC" sz="12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09" y="1796491"/>
            <a:ext cx="2019582" cy="1419423"/>
          </a:xfrm>
        </p:spPr>
      </p:pic>
      <p:sp>
        <p:nvSpPr>
          <p:cNvPr id="13" name="CuadroTexto 12"/>
          <p:cNvSpPr txBox="1"/>
          <p:nvPr/>
        </p:nvSpPr>
        <p:spPr>
          <a:xfrm>
            <a:off x="1149350" y="1673332"/>
            <a:ext cx="241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Primero vamos a mostrar en un cuadro si es flujo laminar o turbulento, </a:t>
            </a:r>
            <a:endParaRPr lang="es-EC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/>
              <p:cNvSpPr txBox="1"/>
              <p:nvPr/>
            </p:nvSpPr>
            <p:spPr>
              <a:xfrm>
                <a:off x="1349032" y="3215914"/>
                <a:ext cx="3585982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𝑅𝑒𝑖𝑛𝑜𝑙𝑑𝑠</m:t>
                      </m:r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C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𝑉𝑒𝑙𝑜𝑐𝑖𝑑𝑎𝑑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𝐷𝑖𝑎𝑚𝑒𝑡𝑟𝑜</m:t>
                          </m:r>
                        </m:num>
                        <m:den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𝑣𝑖𝑠𝑐𝑜𝑠𝑖𝑑𝑎𝑑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𝑐𝑖𝑛𝑒𝑚𝑎𝑡𝑖𝑐𝑎</m:t>
                          </m:r>
                        </m:den>
                      </m:f>
                    </m:oMath>
                  </m:oMathPara>
                </a14:m>
                <a:endParaRPr lang="es-EC" dirty="0"/>
              </a:p>
            </p:txBody>
          </p:sp>
        </mc:Choice>
        <mc:Fallback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32" y="3215914"/>
                <a:ext cx="3585982" cy="5260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/>
          <p:cNvSpPr txBox="1"/>
          <p:nvPr/>
        </p:nvSpPr>
        <p:spPr>
          <a:xfrm>
            <a:off x="1618023" y="4084208"/>
            <a:ext cx="1944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Si Re&lt;2000 se considera un flujo laminar</a:t>
            </a:r>
          </a:p>
          <a:p>
            <a:r>
              <a:rPr lang="es-EC" dirty="0" smtClean="0"/>
              <a:t>F=64/Re</a:t>
            </a:r>
            <a:endParaRPr lang="es-EC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784600" y="4129863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Si Re&gt;4000 se considera un flujo turbulento</a:t>
            </a:r>
            <a:endParaRPr lang="es-EC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607300" y="3448873"/>
            <a:ext cx="227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Para determinar el </a:t>
            </a:r>
            <a:r>
              <a:rPr lang="es-EC" dirty="0" err="1" smtClean="0"/>
              <a:t>hf</a:t>
            </a:r>
            <a:r>
              <a:rPr lang="es-EC" dirty="0" smtClean="0"/>
              <a:t> vamos a usar las siguientes formulas</a:t>
            </a:r>
            <a:endParaRPr lang="es-EC" dirty="0"/>
          </a:p>
        </p:txBody>
      </p:sp>
      <p:pic>
        <p:nvPicPr>
          <p:cNvPr id="1026" name="Picture 2" descr="Perdidas por fricción en tubería (primarias y secundarias) - Fesme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017" y="4794917"/>
            <a:ext cx="1986583" cy="70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5728072"/>
            <a:ext cx="3077004" cy="714475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876300" y="476630"/>
            <a:ext cx="673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Suponiendo que elegimos la primera opción indicamos un ejercicio modelo para plantear el problema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0547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/>
              <p:cNvSpPr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EC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s-EC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C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s-EC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s-EC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C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EC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s-EC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EC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num>
                      <m:den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s-EC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formula despejada de la velocidad</a:t>
                </a:r>
                <a:endParaRPr lang="es-EC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s-EC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C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s-EC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s-EC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donde k  va hacer el accesorio que elijamos al </a:t>
                </a:r>
                <a:r>
                  <a:rPr lang="es-EC" dirty="0" err="1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incio</a:t>
                </a:r>
                <a:r>
                  <a:rPr lang="es-EC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del programa</a:t>
                </a:r>
                <a:endParaRPr lang="es-EC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den>
                    </m:f>
                    <m:r>
                      <a:rPr lang="es-EC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s-EC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C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s-EC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den>
                    </m:f>
                    <m:r>
                      <a:rPr lang="es-EC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C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den>
                    </m:f>
                    <m:r>
                      <a:rPr lang="es-EC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s-EC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C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s-EC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den>
                    </m:f>
                    <m:r>
                      <a:rPr lang="es-EC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EC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s-EC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𝑛𝑒𝑡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s-EC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s-EC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s-EC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44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8">
                <a:extLst>
                  <a:ext uri="{FF2B5EF4-FFF2-40B4-BE49-F238E27FC236}">
                    <a16:creationId xmlns="" xmlns:xdr="http://schemas.openxmlformats.org/drawingml/2006/spreadsheetDrawing" xmlns:a16="http://schemas.microsoft.com/office/drawing/2014/main" xmlns:lc="http://schemas.openxmlformats.org/drawingml/2006/lockedCanvas" id="{3BBD26A0-3BB6-475C-B7C3-8693B9BA5E77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s-E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lang="es-E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𝑛𝑒𝑡</m:t>
                        </m:r>
                      </m:sub>
                    </m:sSub>
                    <m:r>
                      <a:rPr lang="es-ES" sz="20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lang="es-ES" sz="20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s-ES" sz="20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s-ES" sz="20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lang="es-ES" sz="20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lang="es-ES" sz="20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b>
                      <m:sSubPr>
                        <m:ctrlPr>
                          <a:rPr lang="es-ES" sz="20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s-ES" sz="20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lang="es-ES" sz="20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es-ES" sz="16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lang="es-ES" sz="16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f>
                      <m:fPr>
                        <m:ctrlPr>
                          <a:rPr lang="es-E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ES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lang="es-ES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lang="es-ES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lang="es-ES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s-E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  <m:r>
                          <a:rPr lang="es-E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den>
                    </m:f>
                    <m:r>
                      <a:rPr lang="es-ES" sz="16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f>
                      <m:fPr>
                        <m:ctrlPr>
                          <a:rPr lang="es-E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E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lang="es-ES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lang="es-ES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lang="es-ES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s-E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  <m:r>
                          <a:rPr lang="es-E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den>
                    </m:f>
                    <m:r>
                      <a:rPr lang="es-ES" sz="16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  <m:r>
                      <a:rPr lang="es-ES" sz="16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𝑞𝑚𝑔</m:t>
                    </m:r>
                  </m:oMath>
                </a14:m>
                <a:endParaRPr lang="es-ES" sz="2000" dirty="0"/>
              </a:p>
            </p:txBody>
          </p:sp>
        </mc:Choice>
        <mc:Fallback>
          <p:sp>
            <p:nvSpPr>
              <p:cNvPr id="4" name="CuadroTexto 8">
                <a:extLst>
                  <a:ext uri="{FF2B5EF4-FFF2-40B4-BE49-F238E27FC236}">
                    <a16:creationId xmlns="" xmlns:xdr="http://schemas.openxmlformats.org/drawingml/2006/spreadsheetDrawing" xmlns:a14="http://schemas.microsoft.com/office/drawing/2010/main" xmlns:a16="http://schemas.microsoft.com/office/drawing/2014/main" xmlns:lc="http://schemas.openxmlformats.org/drawingml/2006/lockedCanvas" id="{3BBD26A0-3BB6-475C-B7C3-8693B9BA5E7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 rotWithShape="0">
                <a:blip r:embed="rId2"/>
                <a:stretch>
                  <a:fillRect l="-1101" t="-420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10"/>
              <p:cNvSpPr txBox="1"/>
              <p:nvPr/>
            </p:nvSpPr>
            <p:spPr>
              <a:xfrm>
                <a:off x="651759" y="2538511"/>
                <a:ext cx="2180341" cy="2769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C" sz="1800" b="0" i="1">
                          <a:latin typeface="Cambria Math" panose="02040503050406030204" pitchFamily="18" charset="0"/>
                        </a:rPr>
                        <m:t>𝑞𝑚</m:t>
                      </m:r>
                      <m:r>
                        <a:rPr lang="es-EC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C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EC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s-EC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s-EC" sz="1800" dirty="0"/>
              </a:p>
            </p:txBody>
          </p:sp>
        </mc:Choice>
        <mc:Fallback>
          <p:sp>
            <p:nvSpPr>
              <p:cNvPr id="5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9" y="2538511"/>
                <a:ext cx="2180341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1981200" y="3528396"/>
            <a:ext cx="2501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P1= </a:t>
            </a:r>
            <a:r>
              <a:rPr lang="es-EC" dirty="0" err="1" smtClean="0"/>
              <a:t>Presion</a:t>
            </a:r>
            <a:endParaRPr lang="es-EC" dirty="0" smtClean="0"/>
          </a:p>
          <a:p>
            <a:r>
              <a:rPr lang="es-EC" dirty="0" smtClean="0"/>
              <a:t>V1=Velocidad</a:t>
            </a:r>
          </a:p>
          <a:p>
            <a:r>
              <a:rPr lang="es-EC" dirty="0" smtClean="0"/>
              <a:t>Z1=</a:t>
            </a:r>
            <a:r>
              <a:rPr lang="es-EC" dirty="0" err="1" smtClean="0"/>
              <a:t>Elavacion</a:t>
            </a:r>
            <a:endParaRPr lang="es-EC" dirty="0"/>
          </a:p>
          <a:p>
            <a:r>
              <a:rPr lang="es-EC" dirty="0" smtClean="0"/>
              <a:t>Hf=Perdidas</a:t>
            </a:r>
          </a:p>
          <a:p>
            <a:r>
              <a:rPr lang="es-EC" dirty="0" err="1" smtClean="0"/>
              <a:t>Pnet</a:t>
            </a:r>
            <a:r>
              <a:rPr lang="es-EC" dirty="0" smtClean="0"/>
              <a:t>=potencia</a:t>
            </a:r>
          </a:p>
          <a:p>
            <a:r>
              <a:rPr lang="es-EC" dirty="0" err="1"/>
              <a:t>q</a:t>
            </a:r>
            <a:r>
              <a:rPr lang="es-EC" dirty="0" err="1" smtClean="0"/>
              <a:t>m</a:t>
            </a:r>
            <a:r>
              <a:rPr lang="es-EC" dirty="0" smtClean="0"/>
              <a:t>=Caudal </a:t>
            </a:r>
            <a:r>
              <a:rPr lang="es-EC" dirty="0" err="1" smtClean="0"/>
              <a:t>masico</a:t>
            </a:r>
            <a:endParaRPr lang="es-EC" dirty="0" smtClean="0"/>
          </a:p>
          <a:p>
            <a:r>
              <a:rPr lang="es-EC" dirty="0" smtClean="0"/>
              <a:t>G=gravedad asumir 9,81</a:t>
            </a:r>
          </a:p>
        </p:txBody>
      </p:sp>
    </p:spTree>
    <p:extLst>
      <p:ext uri="{BB962C8B-B14F-4D97-AF65-F5344CB8AC3E}">
        <p14:creationId xmlns:p14="http://schemas.microsoft.com/office/powerpoint/2010/main" val="159520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4" name="Marcador de contenido 3" descr="Tabla&#10;&#10;Descripción generada automáticament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690688"/>
            <a:ext cx="373380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50" y="1765301"/>
            <a:ext cx="3413450" cy="47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32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174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Tema de Office</vt:lpstr>
      <vt:lpstr>La presentación del trabajo</vt:lpstr>
      <vt:lpstr>Un interfaz para elegir el marco teorico de los temas que incluye el programa</vt:lpstr>
      <vt:lpstr>Aquí va ir la interfaz de que queremos calcular por ahora solo 1 opcion</vt:lpstr>
      <vt:lpstr>Presentación de PowerPoint</vt:lpstr>
      <vt:lpstr>Desde el deposito inferior se bombea agua a 20°c al deposito superior, con un caudal de 1500 gal/min. Las perdidas en el conducto por friccion depende de K. Si el rendimiento de la bomba es el 75 po 100 ¿Qué portencia se necesita para moverla?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JEFFERSON STALIN YANEZ IBARRA</dc:creator>
  <cp:lastModifiedBy>JEFFERSON STALIN YANEZ IBARRA</cp:lastModifiedBy>
  <cp:revision>7</cp:revision>
  <dcterms:created xsi:type="dcterms:W3CDTF">2022-03-17T20:37:10Z</dcterms:created>
  <dcterms:modified xsi:type="dcterms:W3CDTF">2022-03-17T21:29:26Z</dcterms:modified>
</cp:coreProperties>
</file>