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7" r:id="rId3"/>
    <p:sldId id="263" r:id="rId4"/>
    <p:sldId id="272" r:id="rId5"/>
    <p:sldId id="273" r:id="rId6"/>
    <p:sldId id="274" r:id="rId7"/>
    <p:sldId id="275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F5F"/>
    <a:srgbClr val="285B5D"/>
    <a:srgbClr val="39A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1" d="100"/>
          <a:sy n="81" d="100"/>
        </p:scale>
        <p:origin x="12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t-BR" sz="12200" b="0" i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t-BR" sz="12200" b="0" i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ão de Identific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a Co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t-BR" sz="12200" b="0" i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pt-BR" sz="12200" b="0" i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0" name="Espaço Reservado para Imagem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1" name="Espaço Reservado para Imagem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pt-BR" smtClean="0"/>
              <a:t>27/01/2017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Grp="1"/>
          </p:cNvSpPr>
          <p:nvPr>
            <p:ph type="ctrTitle"/>
          </p:nvPr>
        </p:nvSpPr>
        <p:spPr>
          <a:xfrm>
            <a:off x="2135616" y="1272209"/>
            <a:ext cx="2820697" cy="1606833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96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SGI</a:t>
            </a:r>
          </a:p>
        </p:txBody>
      </p:sp>
      <p:sp>
        <p:nvSpPr>
          <p:cNvPr id="5" name="Retângulo 4"/>
          <p:cNvSpPr>
            <a:spLocks noGrp="1"/>
          </p:cNvSpPr>
          <p:nvPr>
            <p:ph type="subTitle" idx="1"/>
          </p:nvPr>
        </p:nvSpPr>
        <p:spPr>
          <a:xfrm>
            <a:off x="1300729" y="3347794"/>
            <a:ext cx="8825658" cy="86142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istema</a:t>
            </a:r>
            <a:r>
              <a:rPr lang="pt-B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de gerenciamento de indicadores</a:t>
            </a:r>
            <a:endParaRPr lang="pt-BR" b="0" i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565" y="1904144"/>
            <a:ext cx="1949796" cy="19497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2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Oportunidade</a:t>
            </a:r>
          </a:p>
        </p:txBody>
      </p:sp>
      <p:sp>
        <p:nvSpPr>
          <p:cNvPr id="3" name="Retângul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None/>
            </a:pPr>
            <a:r>
              <a:rPr lang="en-US" sz="2000" b="0" i="0" dirty="0" err="1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Atuação</a:t>
            </a:r>
            <a:r>
              <a:rPr lang="en-US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da </a:t>
            </a:r>
            <a:r>
              <a:rPr lang="en-US" sz="2000" b="0" i="0" dirty="0" err="1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Medicina</a:t>
            </a:r>
            <a:r>
              <a:rPr lang="en-US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Preventiva</a:t>
            </a:r>
            <a:r>
              <a:rPr lang="en-US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en-US" sz="2000" b="0" i="0" dirty="0" err="1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através</a:t>
            </a:r>
            <a:r>
              <a:rPr lang="en-US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de </a:t>
            </a:r>
            <a:r>
              <a:rPr lang="en-US" sz="2000" b="0" i="0" dirty="0" err="1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análise</a:t>
            </a:r>
            <a:r>
              <a:rPr lang="en-US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de </a:t>
            </a:r>
            <a:r>
              <a:rPr lang="en-US" sz="2000" b="0" i="0" dirty="0" err="1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Indicadores</a:t>
            </a:r>
            <a:r>
              <a:rPr lang="en-US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e</a:t>
            </a:r>
            <a:endParaRPr lang="en-US" dirty="0">
              <a:latin typeface="Century Gothic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None/>
            </a:pPr>
            <a:r>
              <a:rPr lang="en-US" dirty="0" err="1">
                <a:latin typeface="Century Gothic"/>
              </a:rPr>
              <a:t>monitoramento</a:t>
            </a:r>
            <a:r>
              <a:rPr lang="en-US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constante</a:t>
            </a:r>
            <a:r>
              <a:rPr lang="en-US" dirty="0">
                <a:latin typeface="Century Gothic"/>
              </a:rPr>
              <a:t> do </a:t>
            </a:r>
            <a:r>
              <a:rPr lang="en-US" dirty="0" err="1">
                <a:latin typeface="Century Gothic"/>
              </a:rPr>
              <a:t>paciente</a:t>
            </a:r>
            <a:r>
              <a:rPr lang="en-US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por</a:t>
            </a:r>
            <a:r>
              <a:rPr lang="en-US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sistemas</a:t>
            </a:r>
            <a:r>
              <a:rPr lang="en-US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inteligentes</a:t>
            </a:r>
            <a:endParaRPr lang="en-US" dirty="0">
              <a:latin typeface="Century Gothic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None/>
            </a:pPr>
            <a:endParaRPr lang="en-US" dirty="0">
              <a:latin typeface="Century Gothic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None/>
            </a:pPr>
            <a:r>
              <a:rPr lang="en-US" sz="2000" b="0" i="0" dirty="0" err="1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Qualidade</a:t>
            </a:r>
            <a:r>
              <a:rPr lang="en-US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de </a:t>
            </a:r>
            <a:r>
              <a:rPr lang="en-US" sz="2000" b="0" i="0" dirty="0" err="1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vida</a:t>
            </a:r>
            <a:r>
              <a:rPr lang="en-US" sz="2000" b="0" i="0" dirty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para o </a:t>
            </a:r>
            <a:r>
              <a:rPr lang="en-US" sz="2000" b="0" i="0" dirty="0" err="1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Paciente</a:t>
            </a:r>
            <a:endParaRPr lang="en-US" sz="20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None/>
            </a:pPr>
            <a:r>
              <a:rPr lang="en-US" dirty="0" err="1">
                <a:latin typeface="Century Gothic"/>
              </a:rPr>
              <a:t>Prevenção</a:t>
            </a:r>
            <a:r>
              <a:rPr lang="en-US" dirty="0">
                <a:latin typeface="Century Gothic"/>
              </a:rPr>
              <a:t> de </a:t>
            </a:r>
            <a:r>
              <a:rPr lang="en-US" dirty="0" err="1">
                <a:latin typeface="Century Gothic"/>
              </a:rPr>
              <a:t>doenças</a:t>
            </a:r>
            <a:r>
              <a:rPr lang="en-US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Fatais</a:t>
            </a:r>
            <a:endParaRPr lang="en-US" sz="20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None/>
            </a:pPr>
            <a:endParaRPr lang="en-US" sz="20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60000"/>
                  <a:lumOff val="40000"/>
                </a:schemeClr>
              </a:buClr>
              <a:buSzPct val="80000"/>
              <a:buNone/>
            </a:pPr>
            <a:r>
              <a:rPr lang="en-US" dirty="0" err="1">
                <a:latin typeface="Century Gothic"/>
              </a:rPr>
              <a:t>Redução</a:t>
            </a:r>
            <a:r>
              <a:rPr lang="en-US" dirty="0">
                <a:latin typeface="Century Gothic"/>
              </a:rPr>
              <a:t> de </a:t>
            </a:r>
            <a:r>
              <a:rPr lang="en-US" dirty="0" err="1">
                <a:latin typeface="Century Gothic"/>
              </a:rPr>
              <a:t>custos</a:t>
            </a:r>
            <a:r>
              <a:rPr lang="en-US" dirty="0">
                <a:latin typeface="Century Gothic"/>
              </a:rPr>
              <a:t> com </a:t>
            </a:r>
            <a:r>
              <a:rPr lang="en-US" dirty="0" err="1">
                <a:latin typeface="Century Gothic"/>
              </a:rPr>
              <a:t>cirurgias</a:t>
            </a:r>
            <a:r>
              <a:rPr lang="en-US" dirty="0">
                <a:latin typeface="Century Gothic"/>
              </a:rPr>
              <a:t> para a </a:t>
            </a:r>
            <a:r>
              <a:rPr lang="en-US" dirty="0" err="1">
                <a:latin typeface="Century Gothic"/>
              </a:rPr>
              <a:t>Unidade</a:t>
            </a:r>
            <a:r>
              <a:rPr lang="en-US" dirty="0">
                <a:latin typeface="Century Gothic"/>
              </a:rPr>
              <a:t> de </a:t>
            </a:r>
            <a:r>
              <a:rPr lang="en-US" dirty="0" err="1">
                <a:latin typeface="Century Gothic"/>
              </a:rPr>
              <a:t>Saúde</a:t>
            </a:r>
            <a:endParaRPr lang="pt-BR" sz="20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410" y="2906441"/>
            <a:ext cx="3765274" cy="31992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setor</a:t>
            </a:r>
            <a:r>
              <a:rPr lang="en-US" dirty="0"/>
              <a:t> de </a:t>
            </a:r>
            <a:r>
              <a:rPr lang="en-US" dirty="0" err="1"/>
              <a:t>saúde</a:t>
            </a:r>
            <a:r>
              <a:rPr lang="en-US" dirty="0"/>
              <a:t> </a:t>
            </a:r>
            <a:r>
              <a:rPr lang="en-US" dirty="0" err="1"/>
              <a:t>público</a:t>
            </a:r>
            <a:r>
              <a:rPr lang="en-US" dirty="0"/>
              <a:t> e </a:t>
            </a:r>
            <a:r>
              <a:rPr lang="en-US" dirty="0" err="1"/>
              <a:t>privado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78" y="2955235"/>
            <a:ext cx="4657113" cy="34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6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7869" y="1589093"/>
            <a:ext cx="8946541" cy="99508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Envio</a:t>
            </a:r>
            <a:r>
              <a:rPr lang="en-US" dirty="0"/>
              <a:t> de </a:t>
            </a:r>
            <a:r>
              <a:rPr lang="en-US" dirty="0" err="1"/>
              <a:t>alerta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anomalidade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Pressão</a:t>
            </a:r>
            <a:r>
              <a:rPr lang="en-US" dirty="0"/>
              <a:t> Arterial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Glicemia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um </a:t>
            </a:r>
            <a:r>
              <a:rPr lang="en-US" dirty="0" err="1"/>
              <a:t>dispositivo</a:t>
            </a:r>
            <a:r>
              <a:rPr lang="en-US" dirty="0"/>
              <a:t> wear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sensores</a:t>
            </a:r>
            <a:r>
              <a:rPr lang="en-US" dirty="0"/>
              <a:t> de </a:t>
            </a:r>
            <a:r>
              <a:rPr lang="en-US" dirty="0" err="1"/>
              <a:t>captação</a:t>
            </a:r>
            <a:r>
              <a:rPr lang="en-US" dirty="0"/>
              <a:t> de dados da </a:t>
            </a:r>
            <a:r>
              <a:rPr lang="en-US" dirty="0" err="1"/>
              <a:t>corrente</a:t>
            </a:r>
            <a:r>
              <a:rPr lang="en-US" dirty="0"/>
              <a:t> </a:t>
            </a:r>
            <a:r>
              <a:rPr lang="en-US" dirty="0" err="1"/>
              <a:t>sanguínea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43" y="2989623"/>
            <a:ext cx="4741696" cy="286619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2" y="2989623"/>
            <a:ext cx="3821596" cy="28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9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Diferenciais</a:t>
            </a:r>
          </a:p>
        </p:txBody>
      </p:sp>
      <p:sp>
        <p:nvSpPr>
          <p:cNvPr id="11" name="Seta: para a Direita 10"/>
          <p:cNvSpPr/>
          <p:nvPr/>
        </p:nvSpPr>
        <p:spPr>
          <a:xfrm>
            <a:off x="8204025" y="4950334"/>
            <a:ext cx="1231073" cy="2404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7010400" y="3112204"/>
            <a:ext cx="421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Envio de alerta</a:t>
            </a:r>
          </a:p>
          <a:p>
            <a:r>
              <a:rPr lang="pt-BR" dirty="0"/>
              <a:t>para a central de emergência com a </a:t>
            </a:r>
            <a:r>
              <a:rPr lang="pt-BR" dirty="0" err="1"/>
              <a:t>geolocalização</a:t>
            </a:r>
            <a:r>
              <a:rPr lang="pt-BR" dirty="0"/>
              <a:t> do paciente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818" y="4285571"/>
            <a:ext cx="1669774" cy="1669774"/>
          </a:xfrm>
          <a:prstGeom prst="rect">
            <a:avLst/>
          </a:prstGeom>
        </p:spPr>
      </p:pic>
      <p:sp>
        <p:nvSpPr>
          <p:cNvPr id="14" name="Retângulo: Cantos Arredondados 13"/>
          <p:cNvSpPr/>
          <p:nvPr/>
        </p:nvSpPr>
        <p:spPr>
          <a:xfrm>
            <a:off x="7832033" y="2180392"/>
            <a:ext cx="1959081" cy="694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Emergência</a:t>
            </a:r>
          </a:p>
        </p:txBody>
      </p:sp>
      <p:sp>
        <p:nvSpPr>
          <p:cNvPr id="16" name="Retângulo: Cantos Arredondados 15"/>
          <p:cNvSpPr/>
          <p:nvPr/>
        </p:nvSpPr>
        <p:spPr>
          <a:xfrm>
            <a:off x="1119809" y="1888847"/>
            <a:ext cx="2453386" cy="694521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rgbClr val="39A756"/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Pequenas e Médias Alterações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99619" y="2874478"/>
            <a:ext cx="363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Envio de alertas com dicas de Dieta, atividades físicas ou unidades de saúde próximas de sua </a:t>
            </a:r>
            <a:r>
              <a:rPr lang="pt-BR" dirty="0" err="1"/>
              <a:t>geolocalização</a:t>
            </a:r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08" y="4710736"/>
            <a:ext cx="1600776" cy="120058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516" y="4365918"/>
            <a:ext cx="2299227" cy="1924772"/>
          </a:xfrm>
          <a:prstGeom prst="rect">
            <a:avLst/>
          </a:prstGeom>
        </p:spPr>
      </p:pic>
      <p:sp>
        <p:nvSpPr>
          <p:cNvPr id="22" name="Seta: para a Direita 21"/>
          <p:cNvSpPr/>
          <p:nvPr/>
        </p:nvSpPr>
        <p:spPr>
          <a:xfrm>
            <a:off x="2013810" y="5078437"/>
            <a:ext cx="940406" cy="24647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2D050"/>
              </a:solidFill>
            </a:endParaRPr>
          </a:p>
        </p:txBody>
      </p:sp>
      <p:pic>
        <p:nvPicPr>
          <p:cNvPr id="28" name="Espaço Reservado para Conteúdo 27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66509" y="4272825"/>
            <a:ext cx="1675564" cy="1675564"/>
          </a:xfrm>
        </p:spPr>
      </p:pic>
      <p:sp>
        <p:nvSpPr>
          <p:cNvPr id="30" name="Círculo: Vazio 29"/>
          <p:cNvSpPr/>
          <p:nvPr/>
        </p:nvSpPr>
        <p:spPr>
          <a:xfrm>
            <a:off x="6161649" y="4237902"/>
            <a:ext cx="1922656" cy="1717443"/>
          </a:xfrm>
          <a:prstGeom prst="donut">
            <a:avLst>
              <a:gd name="adj" fmla="val 6950"/>
            </a:avLst>
          </a:prstGeom>
          <a:solidFill>
            <a:srgbClr val="285B5D"/>
          </a:solidFill>
          <a:ln>
            <a:solidFill>
              <a:srgbClr val="2B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5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481" y="653001"/>
            <a:ext cx="9849982" cy="1400530"/>
          </a:xfrm>
        </p:spPr>
        <p:txBody>
          <a:bodyPr/>
          <a:lstStyle/>
          <a:p>
            <a:r>
              <a:rPr lang="pt-BR" sz="3200" dirty="0"/>
              <a:t>SGI – Sistema de Gerenciamento de Indicadores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53531"/>
            <a:ext cx="8947150" cy="4193976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05106">
            <a:off x="3033612" y="2068253"/>
            <a:ext cx="2392603" cy="23926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9160">
            <a:off x="7244276" y="4562205"/>
            <a:ext cx="582572" cy="58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41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.potx" id="{3609FC7B-8C60-4C55-93D2-7ADBCD0B4DC4}" vid="{92D62BFC-BDD5-4EBB-988F-C54FF2BA33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plano comercial (design verde íon, widescreen)</Template>
  <TotalTime>104</TotalTime>
  <Words>128</Words>
  <Application>Microsoft Office PowerPoint</Application>
  <PresentationFormat>Widescreen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Íon</vt:lpstr>
      <vt:lpstr>SGI</vt:lpstr>
      <vt:lpstr>Oportunidade</vt:lpstr>
      <vt:lpstr>Mercado</vt:lpstr>
      <vt:lpstr>Solução</vt:lpstr>
      <vt:lpstr>Diferenciais</vt:lpstr>
      <vt:lpstr>SGI – Sistema de Gerenciamento de Indicadores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SGI</dc:title>
  <dc:creator>Carlos Mavel</dc:creator>
  <cp:keywords/>
  <cp:lastModifiedBy>Carlos Mavel</cp:lastModifiedBy>
  <cp:revision>13</cp:revision>
  <cp:lastPrinted>2012-08-15T21:38:02Z</cp:lastPrinted>
  <dcterms:created xsi:type="dcterms:W3CDTF">2017-01-27T00:56:10Z</dcterms:created>
  <dcterms:modified xsi:type="dcterms:W3CDTF">2017-01-27T02:42:02Z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