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357" r:id="rId7"/>
    <p:sldId id="264" r:id="rId8"/>
    <p:sldId id="268" r:id="rId9"/>
    <p:sldId id="316" r:id="rId10"/>
    <p:sldId id="315" r:id="rId11"/>
    <p:sldId id="345" r:id="rId12"/>
    <p:sldId id="347" r:id="rId13"/>
    <p:sldId id="346" r:id="rId14"/>
    <p:sldId id="317" r:id="rId15"/>
    <p:sldId id="318" r:id="rId16"/>
    <p:sldId id="270" r:id="rId17"/>
    <p:sldId id="350" r:id="rId18"/>
    <p:sldId id="349" r:id="rId19"/>
    <p:sldId id="351" r:id="rId20"/>
    <p:sldId id="359" r:id="rId21"/>
    <p:sldId id="360" r:id="rId22"/>
    <p:sldId id="358" r:id="rId23"/>
    <p:sldId id="352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84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Procesadores x86, x64 e Introduccion a WinAPI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Procesadores x64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16" name="TextBox 15"/>
          <p:cNvSpPr txBox="true"/>
          <p:nvPr/>
        </p:nvSpPr>
        <p:spPr>
          <a:xfrm>
            <a:off x="719455" y="1674495"/>
            <a:ext cx="7874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56915" y="625475"/>
            <a:ext cx="5887085" cy="4471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20"/>
            <a:ext cx="3381375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WinAPI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s-ES_tradnl" altLang="en-US" dirty="0"/>
              <a:t>WinAPI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5" name="TextBox 4"/>
          <p:cNvSpPr txBox="true"/>
          <p:nvPr/>
        </p:nvSpPr>
        <p:spPr>
          <a:xfrm>
            <a:off x="1546860" y="1198880"/>
            <a:ext cx="6049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altLang="es-MX" sz="1200" dirty="0" err="1">
                <a:sym typeface="+mn-ea"/>
              </a:rPr>
              <a:t>Conocido como Windows API</a:t>
            </a:r>
            <a:r>
              <a:rPr lang="es-MX" sz="1200" dirty="0">
                <a:sym typeface="+mn-ea"/>
              </a:rPr>
              <a:t>.</a:t>
            </a:r>
            <a:endParaRPr lang="es-MX" sz="1200" dirty="0"/>
          </a:p>
          <a:p>
            <a:pPr algn="l"/>
            <a:r>
              <a:rPr lang="es-MX" sz="1200" dirty="0">
                <a:sym typeface="+mn-ea"/>
              </a:rPr>
              <a:t>Se refiere a un conjunto colectivo de diferentes implementaciones.</a:t>
            </a:r>
            <a:endParaRPr lang="es-MX" sz="1200" dirty="0"/>
          </a:p>
          <a:p>
            <a:pPr algn="l"/>
            <a:r>
              <a:rPr lang="es-MX" sz="1200" dirty="0">
                <a:sym typeface="+mn-ea"/>
              </a:rPr>
              <a:t>Es una API que nos permite crear elementos visuales</a:t>
            </a:r>
            <a:endParaRPr lang="es-MX" sz="1200" dirty="0"/>
          </a:p>
          <a:p>
            <a:pPr algn="l"/>
            <a:r>
              <a:rPr lang="es-MX" sz="1200" dirty="0">
                <a:sym typeface="+mn-ea"/>
              </a:rPr>
              <a:t>Nos ayuda a desarrollar aplicaciones que corran en todas las versiones de Windows</a:t>
            </a:r>
            <a:endParaRPr lang="es-MX" sz="1200" dirty="0"/>
          </a:p>
          <a:p>
            <a:pPr algn="l"/>
            <a:r>
              <a:rPr lang="es-MX" sz="1200" dirty="0">
                <a:sym typeface="+mn-ea"/>
              </a:rPr>
              <a:t>La principal característica es el </a:t>
            </a:r>
            <a:r>
              <a:rPr lang="es-MX" sz="1200" b="1" dirty="0">
                <a:sym typeface="+mn-ea"/>
              </a:rPr>
              <a:t>GUI </a:t>
            </a:r>
            <a:r>
              <a:rPr lang="es-MX" sz="1200" dirty="0">
                <a:sym typeface="+mn-ea"/>
              </a:rPr>
              <a:t>(</a:t>
            </a:r>
            <a:r>
              <a:rPr lang="es-MX" sz="1200" dirty="0" err="1">
                <a:sym typeface="+mn-ea"/>
              </a:rPr>
              <a:t>Graphical</a:t>
            </a:r>
            <a:r>
              <a:rPr lang="es-MX" sz="1200" dirty="0">
                <a:sym typeface="+mn-ea"/>
              </a:rPr>
              <a:t> </a:t>
            </a:r>
            <a:r>
              <a:rPr lang="es-MX" sz="1200" dirty="0" err="1">
                <a:sym typeface="+mn-ea"/>
              </a:rPr>
              <a:t>User</a:t>
            </a:r>
            <a:r>
              <a:rPr lang="es-MX" sz="1200" dirty="0">
                <a:sym typeface="+mn-ea"/>
              </a:rPr>
              <a:t> Interface)</a:t>
            </a:r>
            <a:endParaRPr lang="es-MX" sz="1200" b="1" dirty="0"/>
          </a:p>
          <a:p>
            <a:pPr algn="l"/>
            <a:endParaRPr lang="es-ES_tradnl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6" name="TextBox 5"/>
          <p:cNvSpPr txBox="true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WinAPI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80042" cy="2048401"/>
            <a:chOff x="2063141" y="1065139"/>
            <a:chExt cx="1757993" cy="11275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6362" y="1101730"/>
              <a:ext cx="1734772" cy="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200" dirty="0">
                  <a:sym typeface="+mn-ea"/>
                </a:rPr>
                <a:t>Es una </a:t>
              </a:r>
              <a:r>
                <a:rPr lang="es-MX" sz="1200" dirty="0">
                  <a:sym typeface="+mn-ea"/>
                </a:rPr>
                <a:t>interfaz de programación de aplicaciones escrita en C por Microsoft para permitir el acceso a las </a:t>
              </a:r>
              <a:endParaRPr lang="es-MX" sz="1200" dirty="0">
                <a:sym typeface="+mn-ea"/>
              </a:endParaRPr>
            </a:p>
            <a:p>
              <a:pPr algn="l"/>
              <a:r>
                <a:rPr lang="es-MX" sz="1200" dirty="0">
                  <a:sym typeface="+mn-ea"/>
                </a:rPr>
                <a:t>funciones de Windows. Los principales componentes de WinAPI son:</a:t>
              </a:r>
              <a:endParaRPr lang="es-MX" sz="1200" dirty="0">
                <a:sym typeface="+mn-ea"/>
              </a:endParaRPr>
            </a:p>
            <a:p>
              <a:pPr algn="l"/>
              <a:endParaRPr lang="es-MX" sz="1200" dirty="0">
                <a:sym typeface="+mn-ea"/>
              </a:endParaRPr>
            </a:p>
            <a:p>
              <a:pPr algn="l"/>
              <a:r>
                <a:rPr lang="es-MX" sz="1200" dirty="0">
                  <a:sym typeface="+mn-ea"/>
                </a:rPr>
                <a:t>WinBase: las funciones del kernel, CreateFile, CreateProcess, etc.</a:t>
              </a:r>
              <a:endParaRPr lang="es-MX" sz="1200" dirty="0">
                <a:sym typeface="+mn-ea"/>
              </a:endParaRPr>
            </a:p>
            <a:p>
              <a:pPr algn="l"/>
              <a:r>
                <a:rPr lang="es-MX" sz="1200" dirty="0">
                  <a:sym typeface="+mn-ea"/>
                </a:rPr>
                <a:t>WinUser: las funciones GUI, CreateWindow, RegisterClass, etc.</a:t>
              </a:r>
              <a:endParaRPr lang="es-MX" sz="1200" dirty="0">
                <a:sym typeface="+mn-ea"/>
              </a:endParaRPr>
            </a:p>
            <a:p>
              <a:pPr algn="l"/>
              <a:r>
                <a:rPr lang="es-MX" sz="1200" dirty="0">
                  <a:sym typeface="+mn-ea"/>
                </a:rPr>
                <a:t>WinGDI: las funciones gráficas, Ellipse, SelectObject, etc.</a:t>
              </a:r>
              <a:endParaRPr lang="es-MX" sz="1200" dirty="0">
                <a:sym typeface="+mn-ea"/>
              </a:endParaRPr>
            </a:p>
            <a:p>
              <a:pPr algn="l"/>
              <a:r>
                <a:rPr lang="es-ES_tradnl" altLang="es-MX" sz="1200" dirty="0">
                  <a:sym typeface="+mn-ea"/>
                </a:rPr>
                <a:t>Common Controls</a:t>
              </a:r>
              <a:r>
                <a:rPr lang="es-MX" sz="1200" dirty="0">
                  <a:sym typeface="+mn-ea"/>
                </a:rPr>
                <a:t>: controles estándar, vistas de lista, controles deslizantes, etc.</a:t>
              </a:r>
              <a:endParaRPr lang="es-MX" sz="12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Importancia de los identificadores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80042" cy="2787541"/>
            <a:chOff x="2063141" y="1065139"/>
            <a:chExt cx="1757993" cy="15344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6362" y="1101730"/>
              <a:ext cx="1734772" cy="11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200" dirty="0">
                  <a:sym typeface="+mn-ea"/>
                </a:rPr>
                <a:t>Al momento de nosotros crear objetos no hay manera simple de utilizarlos, para esto se les crean </a:t>
              </a:r>
              <a:r>
                <a:rPr lang="es-MX" sz="1200" b="1" dirty="0">
                  <a:sym typeface="+mn-ea"/>
                </a:rPr>
                <a:t>ID</a:t>
              </a:r>
              <a:r>
                <a:rPr lang="es-MX" sz="1200" dirty="0">
                  <a:sym typeface="+mn-ea"/>
                </a:rPr>
                <a:t> que nos </a:t>
              </a:r>
              <a:endParaRPr lang="es-MX" sz="1200" dirty="0">
                <a:sym typeface="+mn-ea"/>
              </a:endParaRPr>
            </a:p>
            <a:p>
              <a:pPr algn="l"/>
              <a:r>
                <a:rPr lang="es-MX" sz="1200" dirty="0">
                  <a:sym typeface="+mn-ea"/>
                </a:rPr>
                <a:t>permita controlarlos individualmente.</a:t>
              </a:r>
              <a:endParaRPr lang="es-MX" sz="1200" dirty="0"/>
            </a:p>
            <a:p>
              <a:pPr algn="l"/>
              <a:r>
                <a:rPr lang="es-MX" sz="1200" dirty="0">
                  <a:sym typeface="+mn-ea"/>
                </a:rPr>
                <a:t>Cada objeto debe tener su propio identificador.</a:t>
              </a:r>
              <a:endParaRPr lang="es-MX" sz="1200" dirty="0">
                <a:sym typeface="+mn-ea"/>
              </a:endParaRPr>
            </a:p>
            <a:p>
              <a:pPr algn="l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algn="l"/>
              <a:r>
                <a:rPr lang="es-MX" sz="1200" dirty="0" err="1">
                  <a:sym typeface="+mn-ea"/>
                </a:rPr>
                <a:t>Ademas</a:t>
              </a:r>
              <a:r>
                <a:rPr lang="es-MX" sz="1200" dirty="0">
                  <a:sym typeface="+mn-ea"/>
                </a:rPr>
                <a:t> de saber identificarlos, debemos poder controlarlos o modificarlos.</a:t>
              </a:r>
              <a:endParaRPr lang="es-MX" sz="1200" dirty="0"/>
            </a:p>
            <a:p>
              <a:pPr lvl="1" algn="l"/>
              <a:r>
                <a:rPr lang="es-MX" sz="1200" dirty="0">
                  <a:sym typeface="+mn-ea"/>
                </a:rPr>
                <a:t>Ej.</a:t>
              </a:r>
              <a:endParaRPr lang="es-MX" sz="1200" dirty="0"/>
            </a:p>
            <a:p>
              <a:pPr lvl="2" algn="l"/>
              <a:r>
                <a:rPr lang="es-MX" sz="1200" b="1" dirty="0">
                  <a:sym typeface="+mn-ea"/>
                </a:rPr>
                <a:t>HWND </a:t>
              </a:r>
              <a:r>
                <a:rPr lang="es-MX" sz="1200" b="1" dirty="0" err="1">
                  <a:sym typeface="+mn-ea"/>
                </a:rPr>
                <a:t>hBtnSave</a:t>
              </a:r>
              <a:r>
                <a:rPr lang="es-MX" sz="1200" dirty="0">
                  <a:sym typeface="+mn-ea"/>
                </a:rPr>
                <a:t>;</a:t>
              </a:r>
              <a:endParaRPr lang="es-MX" sz="1200" dirty="0">
                <a:sym typeface="+mn-ea"/>
              </a:endParaRPr>
            </a:p>
            <a:p>
              <a:pPr lvl="2" algn="l"/>
              <a:endParaRPr lang="es-MX" sz="1200" dirty="0"/>
            </a:p>
            <a:p>
              <a:pPr algn="l"/>
              <a:endParaRPr lang="es-MX" sz="1200" dirty="0"/>
            </a:p>
            <a:p>
              <a:pPr lvl="1" algn="l"/>
              <a:endParaRPr lang="es-MX" sz="1200" dirty="0"/>
            </a:p>
            <a:p>
              <a:pPr algn="l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Funcion principal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80042" cy="1863611"/>
            <a:chOff x="2063141" y="1065139"/>
            <a:chExt cx="1757993" cy="10258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6362" y="1101730"/>
              <a:ext cx="1734772" cy="6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200" dirty="0">
                  <a:sym typeface="+mn-ea"/>
                </a:rPr>
                <a:t>Nuestra función principal llevara el nombre de </a:t>
              </a:r>
              <a:r>
                <a:rPr lang="es-MX" sz="1200" b="1" dirty="0" err="1">
                  <a:sym typeface="+mn-ea"/>
                </a:rPr>
                <a:t>WinMain</a:t>
              </a:r>
              <a:endParaRPr lang="es-MX" sz="1200" b="1" dirty="0"/>
            </a:p>
            <a:p>
              <a:pPr algn="l"/>
              <a:r>
                <a:rPr lang="es-MX" sz="1200" dirty="0">
                  <a:sym typeface="+mn-ea"/>
                </a:rPr>
                <a:t>Esta recibirá ciertos </a:t>
              </a:r>
              <a:r>
                <a:rPr lang="es-MX" sz="1200" dirty="0" err="1">
                  <a:sym typeface="+mn-ea"/>
                </a:rPr>
                <a:t>parametros</a:t>
              </a:r>
              <a:r>
                <a:rPr lang="es-MX" sz="1200" dirty="0">
                  <a:sym typeface="+mn-ea"/>
                </a:rPr>
                <a:t> para poder ser usada</a:t>
              </a:r>
              <a:endParaRPr lang="es-MX" sz="1200" dirty="0"/>
            </a:p>
            <a:p>
              <a:pPr lvl="1"/>
              <a:r>
                <a:rPr lang="es-MX" sz="1200" dirty="0">
                  <a:sym typeface="+mn-ea"/>
                </a:rPr>
                <a:t>Un controlador de nuestra aplicación</a:t>
              </a:r>
              <a:endParaRPr lang="es-MX" sz="1200" dirty="0"/>
            </a:p>
            <a:p>
              <a:pPr lvl="1"/>
              <a:r>
                <a:rPr lang="es-MX" sz="1200" dirty="0">
                  <a:sym typeface="+mn-ea"/>
                </a:rPr>
                <a:t>Un controlador por convención de uso de retrocompatibilidad con 16 bits</a:t>
              </a:r>
              <a:endParaRPr lang="es-MX" sz="1200" dirty="0"/>
            </a:p>
            <a:p>
              <a:pPr lvl="1"/>
              <a:r>
                <a:rPr lang="es-MX" sz="1200" dirty="0">
                  <a:sym typeface="+mn-ea"/>
                </a:rPr>
                <a:t>Una línea de comandos que se usa para enviar mensajes e inicializar la aplicación</a:t>
              </a:r>
              <a:endParaRPr lang="es-MX" sz="1200" dirty="0"/>
            </a:p>
            <a:p>
              <a:pPr lvl="1"/>
              <a:r>
                <a:rPr lang="es-MX" sz="1200" dirty="0">
                  <a:sym typeface="+mn-ea"/>
                </a:rPr>
                <a:t>Un valor para saber como se mostrara la ventana inicialmente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Funcion principal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80042" cy="2787541"/>
            <a:chOff x="2063141" y="1065139"/>
            <a:chExt cx="1757993" cy="15344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6362" y="1101730"/>
              <a:ext cx="1734772" cy="11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200">
                  <a:sym typeface="+mn-ea"/>
                </a:rPr>
                <a:t>#include &lt;windows.h&gt;</a:t>
              </a:r>
              <a:endParaRPr lang="es-MX" sz="1200">
                <a:sym typeface="+mn-ea"/>
              </a:endParaRPr>
            </a:p>
            <a:p>
              <a:pPr algn="l"/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int APIENTRY WinMain(HINSTANCE hInst, HINSTANCE hInstPrev, PSTR cmdline, int cmdshow)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{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    return MessageBox(NULL, "hello, world", "caption", 0);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}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 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hInst: el identificador de la instancia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hInstPrev: el identificador de instancia anterior. Ya no se usa.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cmdline: argumentos de la línea de comandos </a:t>
              </a:r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cmdshow: indica si se debe mostrar </a:t>
              </a:r>
              <a:r>
                <a:rPr lang="es-ES_tradnl" altLang="es-MX" sz="1200">
                  <a:sym typeface="+mn-ea"/>
                </a:rPr>
                <a:t>la </a:t>
              </a:r>
              <a:r>
                <a:rPr lang="es-MX" sz="1200">
                  <a:sym typeface="+mn-ea"/>
                </a:rPr>
                <a:t>ventana.</a:t>
              </a:r>
              <a:endParaRPr lang="es-MX" sz="120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Github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s-ES_tradnl" altLang="en-US" dirty="0"/>
              <a:t>Github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5" name="TextBox 4"/>
          <p:cNvSpPr txBox="true"/>
          <p:nvPr/>
        </p:nvSpPr>
        <p:spPr>
          <a:xfrm>
            <a:off x="1546860" y="1198880"/>
            <a:ext cx="60496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200">
                <a:sym typeface="+mn-ea"/>
              </a:rPr>
              <a:t>GitHub es un sitio web y un servicio en la nube que ayuda a los desarrolladores a </a:t>
            </a:r>
            <a:endParaRPr sz="1200">
              <a:sym typeface="+mn-ea"/>
            </a:endParaRPr>
          </a:p>
          <a:p>
            <a:pPr algn="l"/>
            <a:r>
              <a:rPr sz="1200">
                <a:sym typeface="+mn-ea"/>
              </a:rPr>
              <a:t>almacenar y administrar su código, al igual que llevar un registro y control de cualquier cambio sobre este código. Para entender exactamente qué es GitHub, primero </a:t>
            </a:r>
            <a:endParaRPr sz="1200">
              <a:sym typeface="+mn-ea"/>
            </a:endParaRPr>
          </a:p>
          <a:p>
            <a:pPr algn="l"/>
            <a:r>
              <a:rPr sz="1200">
                <a:sym typeface="+mn-ea"/>
              </a:rPr>
              <a:t>necesita</a:t>
            </a:r>
            <a:r>
              <a:rPr lang="es-ES_tradnl" sz="1200">
                <a:sym typeface="+mn-ea"/>
              </a:rPr>
              <a:t>n</a:t>
            </a:r>
            <a:r>
              <a:rPr sz="1200">
                <a:sym typeface="+mn-ea"/>
              </a:rPr>
              <a:t> conocer los dos principios que lo conectan:</a:t>
            </a:r>
            <a:endParaRPr sz="1200">
              <a:sym typeface="+mn-ea"/>
            </a:endParaRPr>
          </a:p>
          <a:p>
            <a:pPr algn="l"/>
            <a:endParaRPr sz="1200">
              <a:sym typeface="+mn-ea"/>
            </a:endParaRPr>
          </a:p>
          <a:p>
            <a:pPr algn="l"/>
            <a:r>
              <a:rPr sz="1200">
                <a:sym typeface="+mn-ea"/>
              </a:rPr>
              <a:t>Control de versión</a:t>
            </a:r>
            <a:endParaRPr sz="1200">
              <a:sym typeface="+mn-ea"/>
            </a:endParaRPr>
          </a:p>
          <a:p>
            <a:pPr algn="l"/>
            <a:r>
              <a:rPr sz="1200">
                <a:sym typeface="+mn-ea"/>
              </a:rPr>
              <a:t>Git</a:t>
            </a:r>
            <a:endParaRPr sz="1200">
              <a:sym typeface="+mn-ea"/>
            </a:endParaRPr>
          </a:p>
        </p:txBody>
      </p:sp>
      <p:sp>
        <p:nvSpPr>
          <p:cNvPr id="6" name="TextBox 5"/>
          <p:cNvSpPr txBox="true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Github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80042" cy="1494667"/>
            <a:chOff x="2063141" y="1065139"/>
            <a:chExt cx="1757993" cy="8227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6362" y="1101730"/>
              <a:ext cx="1734772" cy="4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>
                  <a:sym typeface="+mn-ea"/>
                </a:rPr>
                <a:t>Una Versión de Control ayuda a los desarrolladores llevar un registro y administrar </a:t>
              </a:r>
              <a:endParaRPr lang="es-MX" sz="1600">
                <a:sym typeface="+mn-ea"/>
              </a:endParaRPr>
            </a:p>
            <a:p>
              <a:pPr algn="l"/>
              <a:r>
                <a:rPr lang="es-MX" sz="1600">
                  <a:sym typeface="+mn-ea"/>
                </a:rPr>
                <a:t>cualquier cambio en el código del proyecto de software. A medida que crece este </a:t>
              </a:r>
              <a:endParaRPr lang="es-MX" sz="1600">
                <a:sym typeface="+mn-ea"/>
              </a:endParaRPr>
            </a:p>
            <a:p>
              <a:pPr algn="l"/>
              <a:r>
                <a:rPr lang="es-MX" sz="1600">
                  <a:sym typeface="+mn-ea"/>
                </a:rPr>
                <a:t>proyecto, la versión de control se vuelve esencial.</a:t>
              </a:r>
              <a:endParaRPr lang="es-MX" sz="160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482850"/>
            <a:ext cx="5264785" cy="2454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true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true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true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Procesadores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¿Que es un procesador?</a:t>
              </a:r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4815"/>
            <a:chOff x="3851840" y="1356248"/>
            <a:chExt cx="4392568" cy="544815"/>
          </a:xfrm>
        </p:grpSpPr>
        <p:sp>
          <p:nvSpPr>
            <p:cNvPr id="37" name="TextBox 36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Procesadores x86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4815"/>
            <a:chOff x="3851840" y="1356248"/>
            <a:chExt cx="4392568" cy="544815"/>
          </a:xfrm>
        </p:grpSpPr>
        <p:sp>
          <p:nvSpPr>
            <p:cNvPr id="40" name="TextBox 3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Procesadores x64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4815"/>
            <a:chOff x="3851840" y="1356248"/>
            <a:chExt cx="4392568" cy="544815"/>
          </a:xfrm>
        </p:grpSpPr>
        <p:sp>
          <p:nvSpPr>
            <p:cNvPr id="43" name="TextBox 42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WinAPI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Informacion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80042" cy="2602752"/>
            <a:chOff x="2063141" y="1065139"/>
            <a:chExt cx="1757993" cy="143272"/>
          </a:xfrm>
        </p:grpSpPr>
        <p:sp>
          <p:nvSpPr>
            <p:cNvPr id="16" name="TextBox 15"/>
            <p:cNvSpPr txBox="true"/>
            <p:nvPr/>
          </p:nvSpPr>
          <p:spPr>
            <a:xfrm>
              <a:off x="2086362" y="1101730"/>
              <a:ext cx="1734772" cy="10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200">
                  <a:sym typeface="+mn-ea"/>
                </a:rPr>
                <a:t>https://www.adictosaltrabajo.com/2020/01/16/integracion-de-github-git-gibhub-desktop-y-ms-visual-studio-code/</a:t>
              </a:r>
              <a:endParaRPr lang="es-MX" sz="1200">
                <a:sym typeface="+mn-ea"/>
              </a:endParaRPr>
            </a:p>
            <a:p>
              <a:pPr algn="l"/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https://kinsta.com/es/base-de-conocimiento/que-es-github/</a:t>
              </a:r>
              <a:endParaRPr lang="es-MX" sz="1200">
                <a:sym typeface="+mn-ea"/>
              </a:endParaRPr>
            </a:p>
            <a:p>
              <a:pPr algn="l"/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https://www.profesionalreview.com/2019/06/30/partes-de-un-procesador/#Que_es_un_procesador_y_por_que_es_tan_importante</a:t>
              </a:r>
              <a:endParaRPr lang="es-MX" sz="1200">
                <a:sym typeface="+mn-ea"/>
              </a:endParaRPr>
            </a:p>
            <a:p>
              <a:pPr algn="l"/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https://hardzone.es/tutoriales/rendimiento/memoria-cache-procesador-como-funciona/</a:t>
              </a:r>
              <a:endParaRPr lang="es-MX" sz="1200">
                <a:sym typeface="+mn-ea"/>
              </a:endParaRPr>
            </a:p>
            <a:p>
              <a:pPr algn="l"/>
              <a:endParaRPr lang="es-MX" sz="1200">
                <a:sym typeface="+mn-ea"/>
              </a:endParaRPr>
            </a:p>
            <a:p>
              <a:pPr algn="l"/>
              <a:r>
                <a:rPr lang="es-MX" sz="1200">
                  <a:sym typeface="+mn-ea"/>
                </a:rPr>
                <a:t>http://sop.upv.es/gii-dso/es/t2-arquitectura/gen-t2-arquitectura.html</a:t>
              </a:r>
              <a:endParaRPr lang="es-MX" sz="120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Github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Procesadores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s-ES_tradnl" altLang="en-US" dirty="0"/>
              <a:t>Procesadores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5" name="TextBox 4"/>
          <p:cNvSpPr txBox="true"/>
          <p:nvPr/>
        </p:nvSpPr>
        <p:spPr>
          <a:xfrm>
            <a:off x="1475656" y="1556087"/>
            <a:ext cx="61926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cs typeface="+mn-lt"/>
                <a:sym typeface="+mn-ea"/>
              </a:rPr>
              <a:t>El microprocesador, o simplemente procesador, es el circuito integrado central y más </a:t>
            </a:r>
            <a:endParaRPr sz="1200">
              <a:cs typeface="+mn-lt"/>
              <a:sym typeface="+mn-ea"/>
            </a:endParaRPr>
          </a:p>
          <a:p>
            <a:pPr algn="ctr"/>
            <a:r>
              <a:rPr sz="1200">
                <a:cs typeface="+mn-lt"/>
                <a:sym typeface="+mn-ea"/>
              </a:rPr>
              <a:t>complejo de una computadora; a modo de ilustración, se le suele asociar por analogía </a:t>
            </a:r>
            <a:endParaRPr sz="1200">
              <a:cs typeface="+mn-lt"/>
              <a:sym typeface="+mn-ea"/>
            </a:endParaRPr>
          </a:p>
          <a:p>
            <a:pPr algn="ctr"/>
            <a:r>
              <a:rPr sz="1200">
                <a:cs typeface="+mn-lt"/>
                <a:sym typeface="+mn-ea"/>
              </a:rPr>
              <a:t>como el "cerebro" de una computadora</a:t>
            </a:r>
            <a:r>
              <a:rPr lang="es-ES_tradnl" sz="1200">
                <a:cs typeface="+mn-lt"/>
                <a:sym typeface="+mn-ea"/>
              </a:rPr>
              <a:t>. Esta compuesto por millones de transistores y </a:t>
            </a:r>
            <a:endParaRPr lang="es-ES_tradnl" sz="1200">
              <a:cs typeface="+mn-lt"/>
              <a:sym typeface="+mn-ea"/>
            </a:endParaRPr>
          </a:p>
          <a:p>
            <a:pPr algn="ctr"/>
            <a:r>
              <a:rPr lang="es-ES_tradnl" sz="1200">
                <a:cs typeface="+mn-lt"/>
                <a:sym typeface="+mn-ea"/>
              </a:rPr>
              <a:t>se categorizan como RISC y CISC</a:t>
            </a:r>
            <a:endParaRPr lang="es-ES_tradnl" sz="1200">
              <a:cs typeface="+mn-lt"/>
              <a:sym typeface="+mn-ea"/>
            </a:endParaRPr>
          </a:p>
        </p:txBody>
      </p:sp>
      <p:sp>
        <p:nvSpPr>
          <p:cNvPr id="6" name="TextBox 5"/>
          <p:cNvSpPr txBox="true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 rot="10800000">
            <a:off x="746248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¿Que conforma un microprocesador?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40316"/>
            <a:chOff x="2063141" y="1065139"/>
            <a:chExt cx="1755755" cy="5176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699135"/>
            <a:ext cx="8587740" cy="4115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Procesadores x86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Procesadores x86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16" name="TextBox 15"/>
          <p:cNvSpPr txBox="true"/>
          <p:nvPr/>
        </p:nvSpPr>
        <p:spPr>
          <a:xfrm>
            <a:off x="719455" y="1674495"/>
            <a:ext cx="7874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775" y="584200"/>
            <a:ext cx="5737225" cy="455422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104775" y="367665"/>
            <a:ext cx="2746375" cy="470789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algn="l"/>
            <a:r>
              <a:rPr lang="en-US" sz="1200"/>
              <a:t>1. Block of general purpose registers, </a:t>
            </a:r>
            <a:endParaRPr lang="en-US" sz="1200"/>
          </a:p>
          <a:p>
            <a:pPr algn="l"/>
            <a:r>
              <a:rPr lang="en-US" sz="1200"/>
              <a:t>2</a:t>
            </a:r>
            <a:r>
              <a:rPr lang="es-ES_tradnl" altLang="en-US" sz="1200"/>
              <a:t>.</a:t>
            </a:r>
            <a:r>
              <a:rPr lang="en-US" sz="1200"/>
              <a:t> Block segment registers,</a:t>
            </a:r>
            <a:endParaRPr lang="en-US" sz="1200"/>
          </a:p>
          <a:p>
            <a:pPr algn="l"/>
            <a:r>
              <a:rPr lang="en-US" sz="1200"/>
              <a:t>3</a:t>
            </a:r>
            <a:r>
              <a:rPr lang="es-ES_tradnl" altLang="en-US" sz="1200"/>
              <a:t>.</a:t>
            </a:r>
            <a:r>
              <a:rPr lang="en-US" sz="1200"/>
              <a:t> 20 BIT combiner, </a:t>
            </a:r>
            <a:endParaRPr lang="en-US" sz="1200"/>
          </a:p>
          <a:p>
            <a:pPr algn="l"/>
            <a:r>
              <a:rPr lang="en-US" sz="1200"/>
              <a:t>4</a:t>
            </a:r>
            <a:r>
              <a:rPr lang="es-ES_tradnl" altLang="en-US" sz="1200"/>
              <a:t>.</a:t>
            </a:r>
            <a:r>
              <a:rPr lang="en-US" sz="1200"/>
              <a:t> Internal bus C, </a:t>
            </a:r>
            <a:endParaRPr lang="en-US" sz="1200"/>
          </a:p>
          <a:p>
            <a:pPr algn="l"/>
            <a:r>
              <a:rPr lang="en-US" sz="1200"/>
              <a:t>5</a:t>
            </a:r>
            <a:r>
              <a:rPr lang="es-ES_tradnl" altLang="en-US" sz="1200"/>
              <a:t>.</a:t>
            </a:r>
            <a:r>
              <a:rPr lang="en-US" sz="1200"/>
              <a:t> Queue commands, </a:t>
            </a:r>
            <a:endParaRPr lang="en-US" sz="1200"/>
          </a:p>
          <a:p>
            <a:pPr algn="l"/>
            <a:r>
              <a:rPr lang="en-US" sz="1200"/>
              <a:t>6</a:t>
            </a:r>
            <a:r>
              <a:rPr lang="es-ES_tradnl" altLang="en-US" sz="1200"/>
              <a:t>.</a:t>
            </a:r>
            <a:r>
              <a:rPr lang="en-US" sz="1200"/>
              <a:t> The control system, </a:t>
            </a:r>
            <a:endParaRPr lang="en-US" sz="1200"/>
          </a:p>
          <a:p>
            <a:pPr algn="l"/>
            <a:r>
              <a:rPr lang="en-US" sz="1200"/>
              <a:t>7</a:t>
            </a:r>
            <a:r>
              <a:rPr lang="es-ES_tradnl" altLang="en-US" sz="1200"/>
              <a:t>.</a:t>
            </a:r>
            <a:r>
              <a:rPr lang="en-US" sz="1200"/>
              <a:t> The control system bus, </a:t>
            </a:r>
            <a:endParaRPr lang="en-US" sz="1200"/>
          </a:p>
          <a:p>
            <a:pPr algn="l"/>
            <a:r>
              <a:rPr lang="en-US" sz="1200"/>
              <a:t>8</a:t>
            </a:r>
            <a:r>
              <a:rPr lang="es-ES_tradnl" altLang="en-US" sz="1200"/>
              <a:t>.</a:t>
            </a:r>
            <a:r>
              <a:rPr lang="en-US" sz="1200"/>
              <a:t> Internal Bus A, </a:t>
            </a:r>
            <a:endParaRPr lang="en-US" sz="1200"/>
          </a:p>
          <a:p>
            <a:pPr algn="l"/>
            <a:r>
              <a:rPr lang="en-US" sz="1200"/>
              <a:t>9</a:t>
            </a:r>
            <a:r>
              <a:rPr lang="es-ES_tradnl" altLang="en-US" sz="1200"/>
              <a:t>.</a:t>
            </a:r>
            <a:r>
              <a:rPr lang="en-US" sz="1200"/>
              <a:t> Arithmetic logic unit (ALU), </a:t>
            </a:r>
            <a:endParaRPr lang="en-US" sz="1200"/>
          </a:p>
          <a:p>
            <a:pPr algn="l"/>
            <a:r>
              <a:rPr lang="en-US" sz="1200"/>
              <a:t>10</a:t>
            </a:r>
            <a:r>
              <a:rPr lang="es-ES_tradnl" altLang="en-US" sz="1200"/>
              <a:t>.</a:t>
            </a:r>
            <a:r>
              <a:rPr lang="en-US" sz="1200"/>
              <a:t> Address bus, </a:t>
            </a:r>
            <a:endParaRPr lang="en-US" sz="1200"/>
          </a:p>
          <a:p>
            <a:pPr algn="l"/>
            <a:r>
              <a:rPr lang="en-US" sz="1200"/>
              <a:t>11</a:t>
            </a:r>
            <a:r>
              <a:rPr lang="es-ES_tradnl" altLang="en-US" sz="1200"/>
              <a:t>.</a:t>
            </a:r>
            <a:r>
              <a:rPr lang="en-US" sz="1200"/>
              <a:t> Data bus, </a:t>
            </a:r>
            <a:endParaRPr lang="en-US" sz="1200"/>
          </a:p>
          <a:p>
            <a:pPr algn="l"/>
            <a:r>
              <a:rPr lang="en-US" sz="1200"/>
              <a:t>12</a:t>
            </a:r>
            <a:r>
              <a:rPr lang="es-ES_tradnl" altLang="en-US" sz="1200"/>
              <a:t>.</a:t>
            </a:r>
            <a:r>
              <a:rPr lang="en-US" sz="1200"/>
              <a:t> Rail Control F. Registry tags, </a:t>
            </a:r>
            <a:endParaRPr lang="en-US" sz="1200"/>
          </a:p>
          <a:p>
            <a:pPr algn="l"/>
            <a:r>
              <a:rPr lang="en-US" sz="1200"/>
              <a:t>AX -accumulator , </a:t>
            </a:r>
            <a:endParaRPr lang="en-US" sz="1200"/>
          </a:p>
          <a:p>
            <a:pPr algn="l"/>
            <a:r>
              <a:rPr lang="en-US" sz="1200"/>
              <a:t>BX - register base </a:t>
            </a:r>
            <a:endParaRPr lang="en-US" sz="1200"/>
          </a:p>
          <a:p>
            <a:pPr algn="l"/>
            <a:r>
              <a:rPr lang="en-US" sz="1200"/>
              <a:t>CX - counting register, </a:t>
            </a:r>
            <a:endParaRPr lang="en-US" sz="1200"/>
          </a:p>
          <a:p>
            <a:pPr algn="l"/>
            <a:r>
              <a:rPr lang="en-US" sz="1200"/>
              <a:t>DX - data register, </a:t>
            </a:r>
            <a:endParaRPr lang="en-US" sz="1200"/>
          </a:p>
          <a:p>
            <a:pPr algn="l"/>
            <a:r>
              <a:rPr lang="en-US" sz="1200"/>
              <a:t>SP - stack pointer, </a:t>
            </a:r>
            <a:endParaRPr lang="en-US" sz="1200"/>
          </a:p>
          <a:p>
            <a:pPr algn="l"/>
            <a:r>
              <a:rPr lang="en-US" sz="1200"/>
              <a:t>BP - base pointer, </a:t>
            </a:r>
            <a:endParaRPr lang="en-US" sz="1200"/>
          </a:p>
          <a:p>
            <a:pPr algn="l"/>
            <a:r>
              <a:rPr lang="en-US" sz="1200"/>
              <a:t>SI - source index, </a:t>
            </a:r>
            <a:endParaRPr lang="en-US" sz="1200"/>
          </a:p>
          <a:p>
            <a:pPr algn="l"/>
            <a:r>
              <a:rPr lang="en-US" sz="1200"/>
              <a:t>DI - Destination Index ,</a:t>
            </a:r>
            <a:endParaRPr lang="en-US" sz="1200"/>
          </a:p>
          <a:p>
            <a:pPr algn="l"/>
            <a:r>
              <a:rPr lang="en-US" sz="1200"/>
              <a:t>CS - code Segment </a:t>
            </a:r>
            <a:endParaRPr lang="en-US" sz="1200"/>
          </a:p>
          <a:p>
            <a:pPr algn="l"/>
            <a:r>
              <a:rPr lang="en-US" sz="1200"/>
              <a:t>DS - data segment, </a:t>
            </a:r>
            <a:endParaRPr lang="en-US" sz="1200"/>
          </a:p>
          <a:p>
            <a:pPr algn="l"/>
            <a:r>
              <a:rPr lang="en-US" sz="1200"/>
              <a:t>SS - stack segment, </a:t>
            </a:r>
            <a:endParaRPr lang="en-US" sz="1200"/>
          </a:p>
          <a:p>
            <a:pPr algn="l"/>
            <a:r>
              <a:rPr lang="en-US" sz="1200"/>
              <a:t>ES - extra segment, </a:t>
            </a:r>
            <a:endParaRPr lang="en-US" sz="1200"/>
          </a:p>
          <a:p>
            <a:pPr algn="l"/>
            <a:r>
              <a:rPr lang="en-US" sz="1200"/>
              <a:t>IP - Instruction Pointer.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Procesadores x64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3994</Words>
  <Application>WPS Presentation</Application>
  <PresentationFormat>화면 슬라이드 쇼(16:9)</PresentationFormat>
  <Paragraphs>177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116</cp:revision>
  <dcterms:created xsi:type="dcterms:W3CDTF">2021-08-01T23:31:39Z</dcterms:created>
  <dcterms:modified xsi:type="dcterms:W3CDTF">2021-08-01T23:31:39Z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