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8" r:id="rId4"/>
  </p:sldMasterIdLst>
  <p:notesMasterIdLst>
    <p:notesMasterId r:id="rId14"/>
  </p:notesMasterIdLst>
  <p:sldIdLst>
    <p:sldId id="256" r:id="rId5"/>
    <p:sldId id="261" r:id="rId6"/>
    <p:sldId id="313" r:id="rId7"/>
    <p:sldId id="264" r:id="rId8"/>
    <p:sldId id="268" r:id="rId9"/>
    <p:sldId id="316" r:id="rId10"/>
    <p:sldId id="319" r:id="rId11"/>
    <p:sldId id="265" r:id="rId12"/>
    <p:sldId id="347" r:id="rId13"/>
    <p:sldId id="348" r:id="rId15"/>
    <p:sldId id="315" r:id="rId16"/>
    <p:sldId id="314" r:id="rId17"/>
    <p:sldId id="317" r:id="rId18"/>
    <p:sldId id="318" r:id="rId19"/>
    <p:sldId id="270" r:id="rId20"/>
    <p:sldId id="320" r:id="rId21"/>
    <p:sldId id="321" r:id="rId22"/>
    <p:sldId id="323" r:id="rId23"/>
    <p:sldId id="324" r:id="rId24"/>
    <p:sldId id="325" r:id="rId25"/>
    <p:sldId id="326" r:id="rId26"/>
    <p:sldId id="327" r:id="rId27"/>
    <p:sldId id="331" r:id="rId28"/>
    <p:sldId id="332" r:id="rId29"/>
    <p:sldId id="333" r:id="rId30"/>
    <p:sldId id="273" r:id="rId31"/>
    <p:sldId id="335" r:id="rId32"/>
    <p:sldId id="336" r:id="rId33"/>
    <p:sldId id="334" r:id="rId34"/>
    <p:sldId id="337" r:id="rId35"/>
    <p:sldId id="338" r:id="rId36"/>
    <p:sldId id="340" r:id="rId37"/>
    <p:sldId id="339" r:id="rId38"/>
    <p:sldId id="345" r:id="rId39"/>
    <p:sldId id="262" r:id="rId4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4628" autoAdjust="0"/>
  </p:normalViewPr>
  <p:slideViewPr>
    <p:cSldViewPr>
      <p:cViewPr varScale="1">
        <p:scale>
          <a:sx n="137" d="100"/>
          <a:sy n="137" d="100"/>
        </p:scale>
        <p:origin x="2616" y="114"/>
      </p:cViewPr>
      <p:guideLst>
        <p:guide orient="horz" pos="1372"/>
        <p:guide pos="290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notesMaster" Target="notesMasters/notes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anose="020B0604020202020204" pitchFamily="34" charset="0"/>
              </a:defRPr>
            </a:lvl1pPr>
          </a:lstStyle>
          <a:p>
            <a:r>
              <a:rPr lang="en-US" altLang="ko-KR" dirty="0">
                <a:ea typeface="맑은 고딕" panose="020B0503020000020004" pitchFamily="50" charset="-127"/>
              </a:rPr>
              <a:t>FREE </a:t>
            </a:r>
            <a:endParaRPr lang="en-US" altLang="ko-KR" dirty="0">
              <a:ea typeface="맑은 고딕" panose="020B0503020000020004" pitchFamily="50" charset="-127"/>
            </a:endParaRPr>
          </a:p>
          <a:p>
            <a:r>
              <a:rPr lang="en-US" altLang="ko-KR" dirty="0">
                <a:ea typeface="맑은 고딕" panose="020B0503020000020004"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anose="020B0604020202020204" pitchFamily="34" charset="0"/>
              </a:defRPr>
            </a:lvl1pPr>
          </a:lstStyle>
          <a:p>
            <a:pPr>
              <a:spcBef>
                <a:spcPts val="0"/>
              </a:spcBef>
              <a:defRPr/>
            </a:pPr>
            <a:r>
              <a:rPr lang="en-US" altLang="ko-KR" b="1" dirty="0"/>
              <a:t>INSERT THE TITLE </a:t>
            </a:r>
            <a:endParaRPr lang="en-US" altLang="ko-KR" b="1" dirty="0"/>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anose="020B0604020202020204" pitchFamily="34" charset="0"/>
              </a:defRPr>
            </a:lvl1pPr>
          </a:lstStyle>
          <a:p>
            <a:r>
              <a:rPr lang="en-US" altLang="ko-KR" dirty="0"/>
              <a:t>Fully Editable Shapes</a:t>
            </a:r>
            <a:endParaRPr lang="en-US" altLang="ko-K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SECTION BREAK</a:t>
            </a:r>
            <a:endParaRPr lang="en-US" altLang="ko-KR" dirty="0"/>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endParaRPr lang="en-US" altLang="ko-KR" dirty="0"/>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a:fillRect/>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7" Type="http://schemas.openxmlformats.org/officeDocument/2006/relationships/theme" Target="../theme/theme2.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s-ES_tradnl" altLang="en-US" sz="3600" dirty="0">
                <a:ea typeface="맑은 고딕" panose="020B0503020000020004" pitchFamily="50" charset="-127"/>
              </a:rPr>
              <a:t>Punteros, Memoria y </a:t>
            </a:r>
            <a:endParaRPr lang="es-ES_tradnl" altLang="en-US" sz="3600" dirty="0">
              <a:ea typeface="맑은 고딕" panose="020B0503020000020004" pitchFamily="50" charset="-127"/>
            </a:endParaRPr>
          </a:p>
          <a:p>
            <a:r>
              <a:rPr lang="es-ES_tradnl" altLang="en-US" sz="3600" dirty="0">
                <a:ea typeface="맑은 고딕" panose="020B0503020000020004" pitchFamily="50" charset="-127"/>
              </a:rPr>
              <a:t>Accesos</a:t>
            </a:r>
            <a:endParaRPr lang="es-ES_tradnl" altLang="en-US" sz="3600" dirty="0"/>
          </a:p>
        </p:txBody>
      </p:sp>
      <p:sp>
        <p:nvSpPr>
          <p:cNvPr id="4" name="Text Placeholder 3"/>
          <p:cNvSpPr>
            <a:spLocks noGrp="1"/>
          </p:cNvSpPr>
          <p:nvPr>
            <p:ph type="body" sz="quarter" idx="11"/>
          </p:nvPr>
        </p:nvSpPr>
        <p:spPr/>
        <p:txBody>
          <a:bodyPr/>
          <a:lstStyle/>
          <a:p>
            <a:pPr>
              <a:spcBef>
                <a:spcPts val="0"/>
              </a:spcBef>
              <a:defRPr/>
            </a:pPr>
            <a:r>
              <a:rPr lang="es-ES_tradnl" altLang="en-US" b="1" dirty="0"/>
              <a:t>Programacion Avanzada</a:t>
            </a:r>
            <a:endParaRPr lang="en-US" altLang="ko-KR" b="1" dirty="0"/>
          </a:p>
          <a:p>
            <a:pPr>
              <a:spcBef>
                <a:spcPts val="0"/>
              </a:spcBef>
              <a:defRPr/>
            </a:pPr>
            <a:r>
              <a:rPr lang="es-ES_tradnl" altLang="en-US" b="1" dirty="0"/>
              <a:t>Lic. Carlos Israel Orta Orta</a:t>
            </a:r>
            <a:endParaRPr lang="es-ES_tradnl"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Equivalencia en memoria</a:t>
            </a:r>
            <a:endParaRPr lang="es-ES_tradnl"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endParaRPr lang="en-US" altLang="ko-KR" dirty="0"/>
          </a:p>
        </p:txBody>
      </p:sp>
      <p:sp>
        <p:nvSpPr>
          <p:cNvPr id="6" name="Rectangle 5"/>
          <p:cNvSpPr/>
          <p:nvPr/>
        </p:nvSpPr>
        <p:spPr>
          <a:xfrm>
            <a:off x="0" y="1275715"/>
            <a:ext cx="9144000" cy="36810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5" name="Picture 4"/>
          <p:cNvPicPr>
            <a:picLocks noChangeAspect="1"/>
          </p:cNvPicPr>
          <p:nvPr/>
        </p:nvPicPr>
        <p:blipFill>
          <a:blip r:embed="rId1"/>
          <a:stretch>
            <a:fillRect/>
          </a:stretch>
        </p:blipFill>
        <p:spPr>
          <a:xfrm>
            <a:off x="899795" y="771525"/>
            <a:ext cx="7315200" cy="3269615"/>
          </a:xfrm>
          <a:prstGeom prst="rect">
            <a:avLst/>
          </a:prstGeom>
        </p:spPr>
      </p:pic>
      <p:pic>
        <p:nvPicPr>
          <p:cNvPr id="7" name="Picture 6"/>
          <p:cNvPicPr>
            <a:picLocks noChangeAspect="1"/>
          </p:cNvPicPr>
          <p:nvPr/>
        </p:nvPicPr>
        <p:blipFill>
          <a:blip r:embed="rId2"/>
          <a:srcRect t="64210" b="-60"/>
          <a:stretch>
            <a:fillRect/>
          </a:stretch>
        </p:blipFill>
        <p:spPr>
          <a:xfrm>
            <a:off x="914400" y="4083685"/>
            <a:ext cx="7315835" cy="7537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Constantes</a:t>
            </a:r>
            <a:endParaRPr lang="es-ES_tradnl" altLang="en-US" dirty="0"/>
          </a:p>
        </p:txBody>
      </p:sp>
      <p:sp>
        <p:nvSpPr>
          <p:cNvPr id="3" name="Text Placeholder 2"/>
          <p:cNvSpPr>
            <a:spLocks noGrp="1"/>
          </p:cNvSpPr>
          <p:nvPr>
            <p:ph type="body" sz="quarter" idx="11"/>
          </p:nvPr>
        </p:nvSpPr>
        <p:spPr/>
        <p:txBody>
          <a:bodyPr/>
          <a:lstStyle/>
          <a:p>
            <a:pPr lvl="0"/>
            <a:endParaRPr lang="es-ES_tradnl"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s-ES_tradnl" altLang="en-US" dirty="0"/>
              <a:t>Constantes</a:t>
            </a:r>
            <a:endParaRPr lang="es-ES_tradnl" altLang="en-US" dirty="0"/>
          </a:p>
        </p:txBody>
      </p:sp>
      <p:sp>
        <p:nvSpPr>
          <p:cNvPr id="3" name="Text Placeholder 2"/>
          <p:cNvSpPr>
            <a:spLocks noGrp="1"/>
          </p:cNvSpPr>
          <p:nvPr>
            <p:ph type="body" sz="quarter" idx="11"/>
          </p:nvPr>
        </p:nvSpPr>
        <p:spPr>
          <a:xfrm>
            <a:off x="0" y="699542"/>
            <a:ext cx="9144000" cy="288032"/>
          </a:xfrm>
        </p:spPr>
        <p:txBody>
          <a:bodyPr/>
          <a:lstStyle/>
          <a:p>
            <a:pPr lvl="0"/>
            <a:endParaRPr lang="en-US" altLang="ko-KR" dirty="0"/>
          </a:p>
        </p:txBody>
      </p:sp>
      <p:sp>
        <p:nvSpPr>
          <p:cNvPr id="5" name="TextBox 4"/>
          <p:cNvSpPr txBox="1"/>
          <p:nvPr/>
        </p:nvSpPr>
        <p:spPr>
          <a:xfrm>
            <a:off x="1546860" y="1209675"/>
            <a:ext cx="6049645" cy="829945"/>
          </a:xfrm>
          <a:prstGeom prst="rect">
            <a:avLst/>
          </a:prstGeom>
          <a:noFill/>
        </p:spPr>
        <p:txBody>
          <a:bodyPr wrap="square" rtlCol="0">
            <a:spAutoFit/>
          </a:bodyPr>
          <a:lstStyle/>
          <a:p>
            <a:pPr algn="l"/>
            <a:r>
              <a:rPr lang="en-US" sz="1200" dirty="0">
                <a:sym typeface="+mn-ea"/>
              </a:rPr>
              <a:t>Las </a:t>
            </a:r>
            <a:r>
              <a:rPr lang="en-US" sz="1200" dirty="0" err="1">
                <a:sym typeface="+mn-ea"/>
              </a:rPr>
              <a:t>constantes</a:t>
            </a:r>
            <a:r>
              <a:rPr lang="en-US" sz="1200" dirty="0">
                <a:sym typeface="+mn-ea"/>
              </a:rPr>
              <a:t> son un </a:t>
            </a:r>
            <a:r>
              <a:rPr lang="en-US" sz="1200" dirty="0" err="1">
                <a:sym typeface="+mn-ea"/>
              </a:rPr>
              <a:t>tipo</a:t>
            </a:r>
            <a:r>
              <a:rPr lang="en-US" sz="1200" dirty="0">
                <a:sym typeface="+mn-ea"/>
              </a:rPr>
              <a:t> de </a:t>
            </a:r>
            <a:r>
              <a:rPr lang="en-US" sz="1200" dirty="0" err="1">
                <a:sym typeface="+mn-ea"/>
              </a:rPr>
              <a:t>dato</a:t>
            </a:r>
            <a:r>
              <a:rPr lang="en-US" sz="1200" dirty="0">
                <a:sym typeface="+mn-ea"/>
              </a:rPr>
              <a:t> </a:t>
            </a:r>
            <a:r>
              <a:rPr lang="en-US" sz="1200" dirty="0" err="1">
                <a:sym typeface="+mn-ea"/>
              </a:rPr>
              <a:t>cuyo</a:t>
            </a:r>
            <a:r>
              <a:rPr lang="en-US" sz="1200" dirty="0">
                <a:sym typeface="+mn-ea"/>
              </a:rPr>
              <a:t> valor no cambia </a:t>
            </a:r>
            <a:r>
              <a:rPr lang="en-US" sz="1200" dirty="0" err="1">
                <a:sym typeface="+mn-ea"/>
              </a:rPr>
              <a:t>durante</a:t>
            </a:r>
            <a:r>
              <a:rPr lang="en-US" sz="1200" dirty="0">
                <a:sym typeface="+mn-ea"/>
              </a:rPr>
              <a:t> </a:t>
            </a:r>
            <a:r>
              <a:rPr lang="en-US" sz="1200" dirty="0" err="1">
                <a:sym typeface="+mn-ea"/>
              </a:rPr>
              <a:t>todo</a:t>
            </a:r>
            <a:r>
              <a:rPr lang="en-US" sz="1200" dirty="0">
                <a:sym typeface="+mn-ea"/>
              </a:rPr>
              <a:t> el </a:t>
            </a:r>
            <a:r>
              <a:rPr lang="en-US" sz="1200" dirty="0" err="1">
                <a:sym typeface="+mn-ea"/>
              </a:rPr>
              <a:t>programa</a:t>
            </a:r>
            <a:r>
              <a:rPr lang="en-US" sz="1200" dirty="0">
                <a:sym typeface="+mn-ea"/>
              </a:rPr>
              <a:t>.</a:t>
            </a:r>
            <a:endParaRPr lang="en-US" sz="1200" dirty="0"/>
          </a:p>
          <a:p>
            <a:pPr lvl="1"/>
            <a:r>
              <a:rPr lang="en-US" sz="1200" dirty="0">
                <a:sym typeface="+mn-ea"/>
              </a:rPr>
              <a:t>const </a:t>
            </a:r>
            <a:r>
              <a:rPr lang="es-ES_tradnl" altLang="en-US" sz="1200" dirty="0">
                <a:sym typeface="+mn-ea"/>
              </a:rPr>
              <a:t>double</a:t>
            </a:r>
            <a:r>
              <a:rPr lang="en-US" sz="1200" dirty="0">
                <a:sym typeface="+mn-ea"/>
              </a:rPr>
              <a:t> </a:t>
            </a:r>
            <a:r>
              <a:rPr lang="es-ES_tradnl" altLang="en-US" sz="1200" dirty="0">
                <a:sym typeface="+mn-ea"/>
              </a:rPr>
              <a:t>pi</a:t>
            </a:r>
            <a:r>
              <a:rPr lang="en-US" sz="1200" dirty="0">
                <a:sym typeface="+mn-ea"/>
              </a:rPr>
              <a:t> = </a:t>
            </a:r>
            <a:r>
              <a:rPr lang="es-ES_tradnl" altLang="en-US" sz="1200" dirty="0">
                <a:sym typeface="+mn-ea"/>
              </a:rPr>
              <a:t>3.1415926;</a:t>
            </a:r>
            <a:endParaRPr lang="es-ES_tradnl" altLang="en-US" sz="1200" dirty="0">
              <a:sym typeface="+mn-ea"/>
            </a:endParaRPr>
          </a:p>
          <a:p>
            <a:pPr lvl="1"/>
            <a:r>
              <a:rPr lang="es-ES_tradnl" altLang="en-US" sz="1200" dirty="0">
                <a:sym typeface="+mn-ea"/>
              </a:rPr>
              <a:t>const int IVA = 16;</a:t>
            </a:r>
            <a:endParaRPr lang="es-ES_tradnl" altLang="en-US" sz="1200" dirty="0">
              <a:sym typeface="+mn-ea"/>
            </a:endParaRPr>
          </a:p>
          <a:p>
            <a:pPr lvl="1"/>
            <a:r>
              <a:rPr lang="es-ES_tradnl" altLang="en-US" sz="1200" dirty="0">
                <a:sym typeface="+mn-ea"/>
              </a:rPr>
              <a:t>const int ISR = 4</a:t>
            </a:r>
            <a:r>
              <a:rPr lang="en-US" sz="1200" dirty="0">
                <a:sym typeface="+mn-ea"/>
              </a:rPr>
              <a:t>;</a:t>
            </a:r>
            <a:endParaRPr lang="es-ES_tradnl" altLang="en-US" sz="1200" dirty="0">
              <a:solidFill>
                <a:schemeClr val="tx1">
                  <a:lumMod val="75000"/>
                  <a:lumOff val="25000"/>
                </a:schemeClr>
              </a:solidFill>
              <a:cs typeface="+mn-lt"/>
              <a:sym typeface="+mn-ea"/>
            </a:endParaRP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Arreglos</a:t>
            </a:r>
            <a:endParaRPr lang="es-ES_tradnl" altLang="en-US" dirty="0"/>
          </a:p>
        </p:txBody>
      </p:sp>
      <p:sp>
        <p:nvSpPr>
          <p:cNvPr id="3" name="Text Placeholder 2"/>
          <p:cNvSpPr>
            <a:spLocks noGrp="1"/>
          </p:cNvSpPr>
          <p:nvPr>
            <p:ph type="body" sz="quarter" idx="11"/>
          </p:nvPr>
        </p:nvSpPr>
        <p:spPr/>
        <p:txBody>
          <a:bodyPr/>
          <a:lstStyle/>
          <a:p>
            <a:pPr lvl="0"/>
            <a:endParaRPr lang="es-ES_tradnl"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s-ES_tradnl" altLang="en-US" dirty="0"/>
              <a:t>Arreglos</a:t>
            </a:r>
            <a:endParaRPr lang="es-ES_tradnl" altLang="en-US" dirty="0"/>
          </a:p>
        </p:txBody>
      </p:sp>
      <p:sp>
        <p:nvSpPr>
          <p:cNvPr id="3" name="Text Placeholder 2"/>
          <p:cNvSpPr>
            <a:spLocks noGrp="1"/>
          </p:cNvSpPr>
          <p:nvPr>
            <p:ph type="body" sz="quarter" idx="11"/>
          </p:nvPr>
        </p:nvSpPr>
        <p:spPr>
          <a:xfrm>
            <a:off x="0" y="699542"/>
            <a:ext cx="9144000" cy="288032"/>
          </a:xfrm>
        </p:spPr>
        <p:txBody>
          <a:bodyPr/>
          <a:lstStyle/>
          <a:p>
            <a:pPr lvl="0"/>
            <a:endParaRPr lang="en-US" altLang="ko-KR" dirty="0"/>
          </a:p>
        </p:txBody>
      </p:sp>
      <p:sp>
        <p:nvSpPr>
          <p:cNvPr id="5" name="TextBox 4"/>
          <p:cNvSpPr txBox="1"/>
          <p:nvPr/>
        </p:nvSpPr>
        <p:spPr>
          <a:xfrm>
            <a:off x="1546860" y="1198880"/>
            <a:ext cx="6049645" cy="1753235"/>
          </a:xfrm>
          <a:prstGeom prst="rect">
            <a:avLst/>
          </a:prstGeom>
          <a:noFill/>
        </p:spPr>
        <p:txBody>
          <a:bodyPr wrap="square" rtlCol="0">
            <a:spAutoFit/>
          </a:bodyPr>
          <a:lstStyle/>
          <a:p>
            <a:pPr algn="l"/>
            <a:r>
              <a:rPr lang="en-US" sz="1200" dirty="0">
                <a:sym typeface="+mn-ea"/>
              </a:rPr>
              <a:t>Son una </a:t>
            </a:r>
            <a:r>
              <a:rPr lang="en-US" sz="1200" dirty="0" err="1">
                <a:sym typeface="+mn-ea"/>
              </a:rPr>
              <a:t>coleccion</a:t>
            </a:r>
            <a:r>
              <a:rPr lang="en-US" sz="1200" dirty="0">
                <a:sym typeface="+mn-ea"/>
              </a:rPr>
              <a:t> de variables de</a:t>
            </a:r>
            <a:r>
              <a:rPr lang="es-ES_tradnl" altLang="en-US" sz="1200" dirty="0">
                <a:sym typeface="+mn-ea"/>
              </a:rPr>
              <a:t> un mismo </a:t>
            </a:r>
            <a:r>
              <a:rPr lang="en-US" sz="1200" dirty="0" err="1">
                <a:sym typeface="+mn-ea"/>
              </a:rPr>
              <a:t>tipo</a:t>
            </a:r>
            <a:r>
              <a:rPr lang="en-US" sz="1200" dirty="0">
                <a:sym typeface="+mn-ea"/>
              </a:rPr>
              <a:t> de </a:t>
            </a:r>
            <a:r>
              <a:rPr lang="en-US" sz="1200" dirty="0" err="1">
                <a:sym typeface="+mn-ea"/>
              </a:rPr>
              <a:t>dato</a:t>
            </a:r>
            <a:r>
              <a:rPr lang="es-ES_tradnl" altLang="en-US" sz="1200" dirty="0" err="1">
                <a:sym typeface="+mn-ea"/>
              </a:rPr>
              <a:t> que tienen caracteristicas </a:t>
            </a:r>
            <a:endParaRPr lang="es-ES_tradnl" altLang="en-US" sz="1200" dirty="0" err="1">
              <a:sym typeface="+mn-ea"/>
            </a:endParaRPr>
          </a:p>
          <a:p>
            <a:pPr algn="l"/>
            <a:r>
              <a:rPr lang="es-ES_tradnl" altLang="en-US" sz="1200" dirty="0" err="1">
                <a:sym typeface="+mn-ea"/>
              </a:rPr>
              <a:t>tales como:</a:t>
            </a:r>
            <a:endParaRPr lang="en-US" sz="1200" dirty="0"/>
          </a:p>
          <a:p>
            <a:pPr lvl="1"/>
            <a:r>
              <a:rPr lang="es-ES_tradnl" altLang="en-US" sz="1200" dirty="0" err="1">
                <a:sym typeface="+mn-ea"/>
              </a:rPr>
              <a:t>* </a:t>
            </a:r>
            <a:r>
              <a:rPr lang="en-US" sz="1200" dirty="0" err="1">
                <a:sym typeface="+mn-ea"/>
              </a:rPr>
              <a:t>Ordenados</a:t>
            </a:r>
            <a:r>
              <a:rPr lang="en-US" sz="1200" dirty="0">
                <a:sym typeface="+mn-ea"/>
              </a:rPr>
              <a:t> por indices</a:t>
            </a:r>
            <a:endParaRPr lang="en-US" sz="1200" dirty="0"/>
          </a:p>
          <a:p>
            <a:pPr lvl="1"/>
            <a:r>
              <a:rPr lang="es-ES_tradnl" altLang="en-US" sz="1200" dirty="0" err="1">
                <a:sym typeface="+mn-ea"/>
              </a:rPr>
              <a:t>* </a:t>
            </a:r>
            <a:r>
              <a:rPr lang="en-US" sz="1200" dirty="0" err="1">
                <a:sym typeface="+mn-ea"/>
              </a:rPr>
              <a:t>Tamaño</a:t>
            </a:r>
            <a:r>
              <a:rPr lang="en-US" sz="1200" dirty="0">
                <a:sym typeface="+mn-ea"/>
              </a:rPr>
              <a:t> </a:t>
            </a:r>
            <a:r>
              <a:rPr lang="es-ES_tradnl" altLang="en-US" sz="1200" dirty="0">
                <a:sym typeface="+mn-ea"/>
              </a:rPr>
              <a:t>finito</a:t>
            </a:r>
            <a:endParaRPr lang="en-US" sz="1200" dirty="0"/>
          </a:p>
          <a:p>
            <a:pPr lvl="1"/>
            <a:r>
              <a:rPr lang="es-ES_tradnl" altLang="en-US" sz="1200" dirty="0">
                <a:sym typeface="+mn-ea"/>
              </a:rPr>
              <a:t>* </a:t>
            </a:r>
            <a:r>
              <a:rPr lang="en-US" sz="1200" dirty="0">
                <a:sym typeface="+mn-ea"/>
              </a:rPr>
              <a:t>Tipo </a:t>
            </a:r>
            <a:r>
              <a:rPr lang="en-US" sz="1200" dirty="0" err="1">
                <a:sym typeface="+mn-ea"/>
              </a:rPr>
              <a:t>homogeneo</a:t>
            </a:r>
            <a:endParaRPr lang="en-US" sz="1200" dirty="0"/>
          </a:p>
          <a:p>
            <a:pPr algn="l"/>
            <a:r>
              <a:rPr lang="en-US" sz="1200" dirty="0">
                <a:sym typeface="+mn-ea"/>
              </a:rPr>
              <a:t>El </a:t>
            </a:r>
            <a:r>
              <a:rPr lang="en-US" sz="1200" dirty="0" err="1">
                <a:sym typeface="+mn-ea"/>
              </a:rPr>
              <a:t>tama</a:t>
            </a:r>
            <a:r>
              <a:rPr lang="es-MX" sz="1200" dirty="0" err="1">
                <a:sym typeface="+mn-ea"/>
              </a:rPr>
              <a:t>ño</a:t>
            </a:r>
            <a:r>
              <a:rPr lang="es-MX" sz="1200" dirty="0">
                <a:sym typeface="+mn-ea"/>
              </a:rPr>
              <a:t> de un arreglo no puede ser indicado por algún valor de tipo punto flotante, </a:t>
            </a:r>
            <a:endParaRPr lang="es-MX" sz="1200" dirty="0">
              <a:sym typeface="+mn-ea"/>
            </a:endParaRPr>
          </a:p>
          <a:p>
            <a:pPr algn="l"/>
            <a:r>
              <a:rPr lang="es-MX" sz="1200" dirty="0">
                <a:sym typeface="+mn-ea"/>
              </a:rPr>
              <a:t>dado que los espacios en memoria son enteros.</a:t>
            </a:r>
            <a:endParaRPr lang="es-MX" sz="1200" dirty="0"/>
          </a:p>
          <a:p>
            <a:pPr algn="l"/>
            <a:r>
              <a:rPr lang="es-MX" sz="1200" dirty="0" err="1">
                <a:sym typeface="+mn-ea"/>
              </a:rPr>
              <a:t>Asi</a:t>
            </a:r>
            <a:r>
              <a:rPr lang="es-MX" sz="1200" dirty="0">
                <a:sym typeface="+mn-ea"/>
              </a:rPr>
              <a:t> mismo el indicador de tamaño de un arreglo no se puede definir por una variable, </a:t>
            </a:r>
            <a:endParaRPr lang="es-MX" sz="1200" dirty="0">
              <a:sym typeface="+mn-ea"/>
            </a:endParaRPr>
          </a:p>
          <a:p>
            <a:pPr algn="l"/>
            <a:r>
              <a:rPr lang="es-MX" sz="1200" dirty="0">
                <a:sym typeface="+mn-ea"/>
              </a:rPr>
              <a:t>si se desea usar algún tipo de dato seria una </a:t>
            </a:r>
            <a:r>
              <a:rPr lang="es-MX" sz="1200" dirty="0" err="1">
                <a:sym typeface="+mn-ea"/>
              </a:rPr>
              <a:t>co</a:t>
            </a:r>
            <a:r>
              <a:rPr lang="es-ES_tradnl" altLang="es-MX" sz="1200" dirty="0" err="1">
                <a:sym typeface="+mn-ea"/>
              </a:rPr>
              <a:t>ns</a:t>
            </a:r>
            <a:r>
              <a:rPr lang="es-MX" sz="1200" dirty="0" err="1">
                <a:sym typeface="+mn-ea"/>
              </a:rPr>
              <a:t>tante</a:t>
            </a:r>
            <a:endParaRPr lang="es-ES_tradnl" altLang="en-US" sz="1200" dirty="0">
              <a:solidFill>
                <a:schemeClr val="tx1">
                  <a:lumMod val="75000"/>
                  <a:lumOff val="25000"/>
                </a:schemeClr>
              </a:solidFill>
              <a:cs typeface="+mn-lt"/>
              <a:sym typeface="+mn-ea"/>
            </a:endParaRP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¿Como declarar un arreglo?</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80042" cy="2417962"/>
            <a:chOff x="2063141" y="1065139"/>
            <a:chExt cx="1757993" cy="133100"/>
          </a:xfrm>
        </p:grpSpPr>
        <p:sp>
          <p:nvSpPr>
            <p:cNvPr id="16" name="TextBox 15"/>
            <p:cNvSpPr txBox="1"/>
            <p:nvPr/>
          </p:nvSpPr>
          <p:spPr>
            <a:xfrm>
              <a:off x="2086362" y="1101730"/>
              <a:ext cx="1734772" cy="96509"/>
            </a:xfrm>
            <a:prstGeom prst="rect">
              <a:avLst/>
            </a:prstGeom>
            <a:noFill/>
          </p:spPr>
          <p:txBody>
            <a:bodyPr wrap="square" rtlCol="0">
              <a:spAutoFit/>
            </a:bodyPr>
            <a:lstStyle/>
            <a:p>
              <a:pPr algn="ctr"/>
              <a:r>
                <a:rPr lang="en-US" sz="1200" dirty="0">
                  <a:sym typeface="+mn-ea"/>
                </a:rPr>
                <a:t>Los </a:t>
              </a:r>
              <a:r>
                <a:rPr lang="en-US" sz="1200" dirty="0" err="1">
                  <a:sym typeface="+mn-ea"/>
                </a:rPr>
                <a:t>arreglos</a:t>
              </a:r>
              <a:r>
                <a:rPr lang="en-US" sz="1200" dirty="0">
                  <a:sym typeface="+mn-ea"/>
                </a:rPr>
                <a:t> se </a:t>
              </a:r>
              <a:r>
                <a:rPr lang="en-US" sz="1200" dirty="0" err="1">
                  <a:sym typeface="+mn-ea"/>
                </a:rPr>
                <a:t>pueden</a:t>
              </a:r>
              <a:r>
                <a:rPr lang="en-US" sz="1200" dirty="0">
                  <a:sym typeface="+mn-ea"/>
                </a:rPr>
                <a:t> </a:t>
              </a:r>
              <a:r>
                <a:rPr lang="en-US" sz="1200" dirty="0" err="1">
                  <a:sym typeface="+mn-ea"/>
                </a:rPr>
                <a:t>inicializar</a:t>
              </a:r>
              <a:r>
                <a:rPr lang="en-US" sz="1200" dirty="0">
                  <a:sym typeface="+mn-ea"/>
                </a:rPr>
                <a:t> con sus </a:t>
              </a:r>
              <a:r>
                <a:rPr lang="en-US" sz="1200" dirty="0" err="1">
                  <a:sym typeface="+mn-ea"/>
                </a:rPr>
                <a:t>valores</a:t>
              </a:r>
              <a:r>
                <a:rPr lang="en-US" sz="1200" dirty="0">
                  <a:sym typeface="+mn-ea"/>
                </a:rPr>
                <a:t> default o </a:t>
              </a:r>
              <a:r>
                <a:rPr lang="en-US" sz="1200" dirty="0" err="1">
                  <a:sym typeface="+mn-ea"/>
                </a:rPr>
                <a:t>propios</a:t>
              </a:r>
              <a:endParaRPr lang="en-US" sz="1200" dirty="0" err="1">
                <a:sym typeface="+mn-ea"/>
              </a:endParaRPr>
            </a:p>
            <a:p>
              <a:pPr algn="ctr"/>
              <a:endParaRPr lang="en-US" sz="1200" dirty="0"/>
            </a:p>
            <a:p>
              <a:pPr lvl="1"/>
              <a:r>
                <a:rPr lang="en-US" sz="1200" dirty="0">
                  <a:sym typeface="+mn-ea"/>
                </a:rPr>
                <a:t>int </a:t>
              </a:r>
              <a:r>
                <a:rPr lang="en-US" sz="1200" dirty="0" err="1">
                  <a:sym typeface="+mn-ea"/>
                </a:rPr>
                <a:t>materias</a:t>
              </a:r>
              <a:r>
                <a:rPr lang="en-US" sz="1200" dirty="0">
                  <a:sym typeface="+mn-ea"/>
                </a:rPr>
                <a:t>[3];</a:t>
              </a:r>
              <a:endParaRPr lang="en-US" sz="1200" dirty="0"/>
            </a:p>
            <a:p>
              <a:pPr lvl="1"/>
              <a:r>
                <a:rPr lang="en-US" sz="1200" dirty="0">
                  <a:sym typeface="+mn-ea"/>
                </a:rPr>
                <a:t>int </a:t>
              </a:r>
              <a:r>
                <a:rPr lang="en-US" sz="1200" dirty="0" err="1">
                  <a:sym typeface="+mn-ea"/>
                </a:rPr>
                <a:t>grupos</a:t>
              </a:r>
              <a:r>
                <a:rPr lang="en-US" sz="1200" dirty="0">
                  <a:sym typeface="+mn-ea"/>
                </a:rPr>
                <a:t>[3] = {22,5,89};</a:t>
              </a:r>
              <a:endParaRPr lang="en-US" sz="1200" dirty="0"/>
            </a:p>
            <a:p>
              <a:pPr lvl="1"/>
              <a:r>
                <a:rPr lang="en-US" sz="1200" dirty="0">
                  <a:sym typeface="+mn-ea"/>
                </a:rPr>
                <a:t>int </a:t>
              </a:r>
              <a:r>
                <a:rPr lang="en-US" sz="1200" dirty="0" err="1">
                  <a:sym typeface="+mn-ea"/>
                </a:rPr>
                <a:t>precios</a:t>
              </a:r>
              <a:r>
                <a:rPr lang="en-US" sz="1200" dirty="0">
                  <a:sym typeface="+mn-ea"/>
                </a:rPr>
                <a:t> [3] = { 6 };</a:t>
              </a:r>
              <a:endParaRPr lang="en-US" sz="1200" dirty="0"/>
            </a:p>
            <a:p>
              <a:pPr lvl="1"/>
              <a:r>
                <a:rPr lang="en-US" sz="1200" dirty="0">
                  <a:sym typeface="+mn-ea"/>
                </a:rPr>
                <a:t>int </a:t>
              </a:r>
              <a:r>
                <a:rPr lang="en-US" sz="1200" dirty="0" err="1">
                  <a:sym typeface="+mn-ea"/>
                </a:rPr>
                <a:t>gruposConCalificacion</a:t>
              </a:r>
              <a:r>
                <a:rPr lang="en-US" sz="1200" dirty="0">
                  <a:sym typeface="+mn-ea"/>
                </a:rPr>
                <a:t>[2][3];</a:t>
              </a:r>
              <a:endParaRPr lang="en-US" sz="1200" dirty="0"/>
            </a:p>
            <a:p>
              <a:pPr lvl="1"/>
              <a:r>
                <a:rPr lang="en-US" sz="1200" dirty="0">
                  <a:sym typeface="+mn-ea"/>
                </a:rPr>
                <a:t>int </a:t>
              </a:r>
              <a:r>
                <a:rPr lang="en-US" sz="1200" dirty="0" err="1">
                  <a:sym typeface="+mn-ea"/>
                </a:rPr>
                <a:t>materiasConCalificacion</a:t>
              </a:r>
              <a:r>
                <a:rPr lang="en-US" sz="1200" dirty="0">
                  <a:sym typeface="+mn-ea"/>
                </a:rPr>
                <a:t>[2][3]={10,10,9,10,8,8}</a:t>
              </a:r>
              <a:endParaRPr lang="en-US" sz="1200" dirty="0"/>
            </a:p>
            <a:p>
              <a:pPr lvl="1"/>
              <a:r>
                <a:rPr lang="en-US" sz="1200" dirty="0">
                  <a:sym typeface="+mn-ea"/>
                </a:rPr>
                <a:t>const int SIZE = 10;</a:t>
              </a:r>
              <a:endParaRPr lang="en-US" sz="1200" dirty="0"/>
            </a:p>
            <a:p>
              <a:pPr lvl="1"/>
              <a:r>
                <a:rPr lang="en-US" sz="1200" dirty="0">
                  <a:sym typeface="+mn-ea"/>
                </a:rPr>
                <a:t>int array[SIZE];</a:t>
              </a:r>
              <a:endParaRPr lang="ko-KR" altLang="en-US" sz="1200" dirty="0">
                <a:solidFill>
                  <a:schemeClr val="tx1">
                    <a:lumMod val="75000"/>
                    <a:lumOff val="25000"/>
                  </a:schemeClr>
                </a:solidFill>
                <a:cs typeface="Arial" panose="020B0604020202020204" pitchFamily="34" charset="0"/>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Punteros simples</a:t>
            </a:r>
            <a:endParaRPr lang="es-ES_tradnl" altLang="en-US" dirty="0"/>
          </a:p>
        </p:txBody>
      </p:sp>
      <p:sp>
        <p:nvSpPr>
          <p:cNvPr id="3" name="Text Placeholder 2"/>
          <p:cNvSpPr>
            <a:spLocks noGrp="1"/>
          </p:cNvSpPr>
          <p:nvPr>
            <p:ph type="body" sz="quarter" idx="11"/>
          </p:nvPr>
        </p:nvSpPr>
        <p:spPr/>
        <p:txBody>
          <a:bodyPr/>
          <a:lstStyle/>
          <a:p>
            <a:pPr lvl="0"/>
            <a:endParaRPr lang="es-ES_tradnl"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s-ES_tradnl" altLang="en-US" dirty="0"/>
              <a:t>Punteros</a:t>
            </a:r>
            <a:endParaRPr lang="es-ES_tradnl" altLang="en-US" dirty="0"/>
          </a:p>
        </p:txBody>
      </p:sp>
      <p:sp>
        <p:nvSpPr>
          <p:cNvPr id="3" name="Text Placeholder 2"/>
          <p:cNvSpPr>
            <a:spLocks noGrp="1"/>
          </p:cNvSpPr>
          <p:nvPr>
            <p:ph type="body" sz="quarter" idx="11"/>
          </p:nvPr>
        </p:nvSpPr>
        <p:spPr>
          <a:xfrm>
            <a:off x="0" y="699542"/>
            <a:ext cx="9144000" cy="288032"/>
          </a:xfrm>
        </p:spPr>
        <p:txBody>
          <a:bodyPr/>
          <a:lstStyle/>
          <a:p>
            <a:pPr lvl="0"/>
            <a:endParaRPr lang="en-US" altLang="ko-KR" dirty="0"/>
          </a:p>
        </p:txBody>
      </p:sp>
      <p:sp>
        <p:nvSpPr>
          <p:cNvPr id="5" name="TextBox 4"/>
          <p:cNvSpPr txBox="1"/>
          <p:nvPr/>
        </p:nvSpPr>
        <p:spPr>
          <a:xfrm>
            <a:off x="1546860" y="1198880"/>
            <a:ext cx="6049645" cy="2122805"/>
          </a:xfrm>
          <a:prstGeom prst="rect">
            <a:avLst/>
          </a:prstGeom>
          <a:noFill/>
        </p:spPr>
        <p:txBody>
          <a:bodyPr wrap="square" rtlCol="0">
            <a:spAutoFit/>
          </a:bodyPr>
          <a:lstStyle/>
          <a:p>
            <a:pPr algn="l"/>
            <a:r>
              <a:rPr lang="es-MX" sz="1200" dirty="0">
                <a:sym typeface="+mn-ea"/>
              </a:rPr>
              <a:t>Un puntero es un tipo de dato que nos permite resguardar una dirección de memoria </a:t>
            </a:r>
            <a:endParaRPr lang="es-MX" sz="1200" dirty="0">
              <a:sym typeface="+mn-ea"/>
            </a:endParaRPr>
          </a:p>
          <a:p>
            <a:pPr algn="l"/>
            <a:r>
              <a:rPr lang="es-MX" sz="1200" dirty="0">
                <a:sym typeface="+mn-ea"/>
              </a:rPr>
              <a:t>alojada en la memoria de la computadora.</a:t>
            </a:r>
            <a:endParaRPr lang="es-MX" sz="1200" dirty="0"/>
          </a:p>
          <a:p>
            <a:pPr algn="l"/>
            <a:r>
              <a:rPr lang="es-MX" sz="1200" dirty="0">
                <a:sym typeface="+mn-ea"/>
              </a:rPr>
              <a:t>Se llama puntero dado que apunta a un espacio en memoria.</a:t>
            </a:r>
            <a:endParaRPr lang="es-MX" sz="1200" dirty="0"/>
          </a:p>
          <a:p>
            <a:pPr algn="l"/>
            <a:r>
              <a:rPr lang="es-MX" sz="1200" dirty="0">
                <a:sym typeface="+mn-ea"/>
              </a:rPr>
              <a:t>Los punteros se definen dado que llevan un </a:t>
            </a:r>
            <a:r>
              <a:rPr lang="es-MX" sz="1200" b="1" dirty="0">
                <a:sym typeface="+mn-ea"/>
              </a:rPr>
              <a:t>* </a:t>
            </a:r>
            <a:r>
              <a:rPr lang="es-MX" sz="1200" dirty="0">
                <a:sym typeface="+mn-ea"/>
              </a:rPr>
              <a:t>al inicio de su nombre</a:t>
            </a:r>
            <a:endParaRPr lang="es-MX" sz="1200" dirty="0"/>
          </a:p>
          <a:p>
            <a:pPr algn="l"/>
            <a:r>
              <a:rPr lang="es-MX" sz="1200" dirty="0">
                <a:sym typeface="+mn-ea"/>
              </a:rPr>
              <a:t>Con ayuda del operador </a:t>
            </a:r>
            <a:r>
              <a:rPr lang="es-MX" sz="1200" b="1" dirty="0">
                <a:sym typeface="+mn-ea"/>
              </a:rPr>
              <a:t>&amp;</a:t>
            </a:r>
            <a:r>
              <a:rPr lang="es-MX" sz="1200" dirty="0">
                <a:sym typeface="+mn-ea"/>
              </a:rPr>
              <a:t> podemos obtener la dirección de memoria de una variable</a:t>
            </a:r>
            <a:endParaRPr lang="es-MX" sz="1200" dirty="0"/>
          </a:p>
          <a:p>
            <a:pPr algn="l"/>
            <a:r>
              <a:rPr lang="es-MX" sz="1200" dirty="0">
                <a:sym typeface="+mn-ea"/>
              </a:rPr>
              <a:t>El peso de un puntero, independientemente de su tipo será 4 bytes en </a:t>
            </a:r>
            <a:r>
              <a:rPr lang="es-MX" sz="1200" b="1" dirty="0">
                <a:sym typeface="+mn-ea"/>
              </a:rPr>
              <a:t>x86</a:t>
            </a:r>
            <a:r>
              <a:rPr lang="es-MX" sz="1200" dirty="0">
                <a:sym typeface="+mn-ea"/>
              </a:rPr>
              <a:t> y 8</a:t>
            </a:r>
            <a:r>
              <a:rPr lang="es-ES_tradnl" altLang="es-MX" sz="1200" dirty="0">
                <a:sym typeface="+mn-ea"/>
              </a:rPr>
              <a:t> bytes</a:t>
            </a:r>
            <a:r>
              <a:rPr lang="es-MX" sz="1200" dirty="0">
                <a:sym typeface="+mn-ea"/>
              </a:rPr>
              <a:t> </a:t>
            </a:r>
            <a:endParaRPr lang="es-MX" sz="1200" dirty="0">
              <a:sym typeface="+mn-ea"/>
            </a:endParaRPr>
          </a:p>
          <a:p>
            <a:pPr algn="l"/>
            <a:r>
              <a:rPr lang="es-MX" sz="1200" dirty="0">
                <a:sym typeface="+mn-ea"/>
              </a:rPr>
              <a:t>en </a:t>
            </a:r>
            <a:r>
              <a:rPr lang="es-MX" sz="1200" b="1" dirty="0">
                <a:sym typeface="+mn-ea"/>
              </a:rPr>
              <a:t>x64</a:t>
            </a:r>
            <a:endParaRPr lang="es-MX" sz="1200" b="1" dirty="0"/>
          </a:p>
          <a:p>
            <a:pPr algn="l"/>
            <a:r>
              <a:rPr lang="es-MX" sz="1200" dirty="0">
                <a:sym typeface="+mn-ea"/>
              </a:rPr>
              <a:t>Un puntero también esta dividido en 3 partes</a:t>
            </a:r>
            <a:endParaRPr lang="es-MX" sz="1200" dirty="0"/>
          </a:p>
          <a:p>
            <a:pPr lvl="1" algn="l"/>
            <a:r>
              <a:rPr lang="es-ES_tradnl" altLang="es-MX" sz="1200" dirty="0">
                <a:sym typeface="+mn-ea"/>
              </a:rPr>
              <a:t>* </a:t>
            </a:r>
            <a:r>
              <a:rPr lang="es-MX" sz="1200" dirty="0">
                <a:sym typeface="+mn-ea"/>
              </a:rPr>
              <a:t>Dirección</a:t>
            </a:r>
            <a:endParaRPr lang="es-MX" sz="1200" dirty="0"/>
          </a:p>
          <a:p>
            <a:pPr lvl="1" algn="l"/>
            <a:r>
              <a:rPr lang="es-ES_tradnl" altLang="es-MX" sz="1200" dirty="0">
                <a:sym typeface="+mn-ea"/>
              </a:rPr>
              <a:t>* </a:t>
            </a:r>
            <a:r>
              <a:rPr lang="es-MX" sz="1200" dirty="0">
                <a:sym typeface="+mn-ea"/>
              </a:rPr>
              <a:t>Contenido</a:t>
            </a:r>
            <a:endParaRPr lang="es-MX" sz="1200" dirty="0"/>
          </a:p>
          <a:p>
            <a:pPr lvl="1" algn="l"/>
            <a:r>
              <a:rPr lang="es-ES_tradnl" altLang="es-MX" sz="1200" dirty="0">
                <a:sym typeface="+mn-ea"/>
              </a:rPr>
              <a:t>* </a:t>
            </a:r>
            <a:r>
              <a:rPr lang="es-MX" sz="1200" dirty="0">
                <a:sym typeface="+mn-ea"/>
              </a:rPr>
              <a:t>Nombre</a:t>
            </a:r>
            <a:endParaRPr lang="es-ES_tradnl" altLang="en-US" sz="1200" dirty="0">
              <a:solidFill>
                <a:schemeClr val="tx1">
                  <a:lumMod val="75000"/>
                  <a:lumOff val="25000"/>
                </a:schemeClr>
              </a:solidFill>
              <a:cs typeface="+mn-lt"/>
              <a:sym typeface="+mn-ea"/>
            </a:endParaRP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Uso de punteros simples</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2787541"/>
            <a:chOff x="2063141" y="1065139"/>
            <a:chExt cx="1755755" cy="153444"/>
          </a:xfrm>
        </p:grpSpPr>
        <p:sp>
          <p:nvSpPr>
            <p:cNvPr id="16" name="TextBox 15"/>
            <p:cNvSpPr txBox="1"/>
            <p:nvPr/>
          </p:nvSpPr>
          <p:spPr>
            <a:xfrm>
              <a:off x="2084124" y="1101730"/>
              <a:ext cx="1734772" cy="116853"/>
            </a:xfrm>
            <a:prstGeom prst="rect">
              <a:avLst/>
            </a:prstGeom>
            <a:noFill/>
          </p:spPr>
          <p:txBody>
            <a:bodyPr wrap="square" rtlCol="0">
              <a:spAutoFit/>
            </a:bodyPr>
            <a:lstStyle/>
            <a:p>
              <a:pPr algn="l"/>
              <a:r>
                <a:rPr lang="en-US" sz="1200" dirty="0">
                  <a:sym typeface="+mn-ea"/>
                </a:rPr>
                <a:t>int *pointer;</a:t>
              </a:r>
              <a:endParaRPr lang="en-US" sz="1200" dirty="0"/>
            </a:p>
            <a:p>
              <a:pPr algn="l"/>
              <a:r>
                <a:rPr lang="en-US" sz="1200" dirty="0">
                  <a:sym typeface="+mn-ea"/>
                </a:rPr>
                <a:t>int </a:t>
              </a:r>
              <a:r>
                <a:rPr lang="es-ES_tradnl" altLang="en-US" sz="1200" dirty="0">
                  <a:sym typeface="+mn-ea"/>
                </a:rPr>
                <a:t>edad</a:t>
              </a:r>
              <a:r>
                <a:rPr lang="en-US" sz="1200" dirty="0">
                  <a:sym typeface="+mn-ea"/>
                </a:rPr>
                <a:t> = </a:t>
              </a:r>
              <a:r>
                <a:rPr lang="es-ES_tradnl" altLang="en-US" sz="1200" dirty="0">
                  <a:sym typeface="+mn-ea"/>
                </a:rPr>
                <a:t>19</a:t>
              </a:r>
              <a:r>
                <a:rPr lang="en-US" sz="1200" dirty="0">
                  <a:sym typeface="+mn-ea"/>
                </a:rPr>
                <a:t>;</a:t>
              </a:r>
              <a:endParaRPr lang="en-US" sz="1200" dirty="0"/>
            </a:p>
            <a:p>
              <a:pPr algn="l"/>
              <a:r>
                <a:rPr lang="es-MX" sz="1200" dirty="0">
                  <a:sym typeface="+mn-ea"/>
                </a:rPr>
                <a:t>pointer = &amp;</a:t>
              </a:r>
              <a:r>
                <a:rPr lang="es-ES_tradnl" altLang="es-MX" sz="1200" dirty="0" err="1">
                  <a:sym typeface="+mn-ea"/>
                </a:rPr>
                <a:t>edad</a:t>
              </a:r>
              <a:r>
                <a:rPr lang="es-MX" sz="1200" dirty="0">
                  <a:sym typeface="+mn-ea"/>
                </a:rPr>
                <a:t>;</a:t>
              </a:r>
              <a:endParaRPr lang="es-MX" sz="1200" dirty="0">
                <a:sym typeface="+mn-ea"/>
              </a:endParaRPr>
            </a:p>
            <a:p>
              <a:pPr algn="l"/>
              <a:endParaRPr lang="es-MX" sz="1200" dirty="0"/>
            </a:p>
            <a:p>
              <a:pPr lvl="1" algn="l"/>
              <a:r>
                <a:rPr lang="es-ES_tradnl" altLang="es-MX" sz="1200" dirty="0">
                  <a:sym typeface="+mn-ea"/>
                </a:rPr>
                <a:t>En este ejemplo creamos </a:t>
              </a:r>
              <a:r>
                <a:rPr lang="es-MX" sz="1200" dirty="0">
                  <a:sym typeface="+mn-ea"/>
                </a:rPr>
                <a:t>un puntero </a:t>
              </a:r>
              <a:r>
                <a:rPr lang="es-ES_tradnl" altLang="es-MX" sz="1200" dirty="0">
                  <a:sym typeface="+mn-ea"/>
                </a:rPr>
                <a:t>de </a:t>
              </a:r>
              <a:r>
                <a:rPr lang="es-MX" sz="1200" dirty="0">
                  <a:sym typeface="+mn-ea"/>
                </a:rPr>
                <a:t>tipo entero</a:t>
              </a:r>
              <a:endParaRPr lang="es-MX" sz="1200" dirty="0"/>
            </a:p>
            <a:p>
              <a:pPr lvl="1" algn="l"/>
              <a:r>
                <a:rPr lang="es-MX" sz="1200" dirty="0" err="1">
                  <a:sym typeface="+mn-ea"/>
                </a:rPr>
                <a:t>Despues</a:t>
              </a:r>
              <a:r>
                <a:rPr lang="es-MX" sz="1200" dirty="0">
                  <a:sym typeface="+mn-ea"/>
                </a:rPr>
                <a:t> una variable entera que resguarda el valor de </a:t>
              </a:r>
              <a:r>
                <a:rPr lang="es-ES_tradnl" altLang="es-MX" sz="1200" dirty="0">
                  <a:sym typeface="+mn-ea"/>
                </a:rPr>
                <a:t>19</a:t>
              </a:r>
              <a:endParaRPr lang="es-MX" sz="1200" dirty="0"/>
            </a:p>
            <a:p>
              <a:pPr lvl="1" algn="l"/>
              <a:r>
                <a:rPr lang="es-MX" sz="1200" dirty="0">
                  <a:sym typeface="+mn-ea"/>
                </a:rPr>
                <a:t>A continuación le pasamos la dirección de memoria de </a:t>
              </a:r>
              <a:r>
                <a:rPr lang="es-ES_tradnl" altLang="es-MX" sz="1200" dirty="0" err="1">
                  <a:sym typeface="+mn-ea"/>
                </a:rPr>
                <a:t>edad</a:t>
              </a:r>
              <a:r>
                <a:rPr lang="es-MX" sz="1200" dirty="0">
                  <a:sym typeface="+mn-ea"/>
                </a:rPr>
                <a:t> a pointer</a:t>
              </a:r>
              <a:endParaRPr lang="es-MX" sz="1200" dirty="0">
                <a:sym typeface="+mn-ea"/>
              </a:endParaRPr>
            </a:p>
            <a:p>
              <a:pPr lvl="1" algn="l"/>
              <a:endParaRPr lang="es-MX" sz="1200" dirty="0"/>
            </a:p>
            <a:p>
              <a:pPr algn="l"/>
              <a:r>
                <a:rPr lang="es-MX" sz="1200" dirty="0">
                  <a:sym typeface="+mn-ea"/>
                </a:rPr>
                <a:t>Por ende quedaría algo </a:t>
              </a:r>
              <a:r>
                <a:rPr lang="es-MX" sz="1200" dirty="0" err="1">
                  <a:sym typeface="+mn-ea"/>
                </a:rPr>
                <a:t>asi</a:t>
              </a:r>
              <a:endParaRPr lang="es-MX" sz="1200" dirty="0"/>
            </a:p>
            <a:p>
              <a:pPr lvl="1" algn="l"/>
              <a:r>
                <a:rPr lang="es-MX" sz="1200" dirty="0">
                  <a:sym typeface="+mn-ea"/>
                </a:rPr>
                <a:t>La variable </a:t>
              </a:r>
              <a:r>
                <a:rPr lang="es-ES_tradnl" altLang="es-MX" sz="1200" b="1" dirty="0" err="1">
                  <a:sym typeface="+mn-ea"/>
                </a:rPr>
                <a:t>edad</a:t>
              </a:r>
              <a:r>
                <a:rPr lang="es-MX" sz="1200" dirty="0">
                  <a:sym typeface="+mn-ea"/>
                </a:rPr>
                <a:t> con </a:t>
              </a:r>
              <a:r>
                <a:rPr lang="es-MX" sz="1200" b="1" dirty="0">
                  <a:sym typeface="+mn-ea"/>
                </a:rPr>
                <a:t>valor </a:t>
              </a:r>
              <a:r>
                <a:rPr lang="es-ES_tradnl" altLang="es-MX" sz="1200" b="1" dirty="0">
                  <a:sym typeface="+mn-ea"/>
                </a:rPr>
                <a:t>19</a:t>
              </a:r>
              <a:r>
                <a:rPr lang="es-MX" sz="1200" b="1" dirty="0">
                  <a:sym typeface="+mn-ea"/>
                </a:rPr>
                <a:t> </a:t>
              </a:r>
              <a:r>
                <a:rPr lang="es-MX" sz="1200" dirty="0">
                  <a:sym typeface="+mn-ea"/>
                </a:rPr>
                <a:t>y dirección de memoria </a:t>
              </a:r>
              <a:r>
                <a:rPr lang="es-MX" sz="1200" b="1" dirty="0">
                  <a:sym typeface="+mn-ea"/>
                </a:rPr>
                <a:t>0x00FF</a:t>
              </a:r>
              <a:r>
                <a:rPr lang="es-ES_tradnl" altLang="es-MX" sz="1200" b="1" dirty="0">
                  <a:sym typeface="+mn-ea"/>
                </a:rPr>
                <a:t>30</a:t>
              </a:r>
              <a:r>
                <a:rPr lang="es-MX" sz="1200" b="1" dirty="0">
                  <a:sym typeface="+mn-ea"/>
                </a:rPr>
                <a:t>C</a:t>
              </a:r>
              <a:r>
                <a:rPr lang="es-ES_tradnl" altLang="es-MX" sz="1200" b="1" dirty="0">
                  <a:sym typeface="+mn-ea"/>
                </a:rPr>
                <a:t>F</a:t>
              </a:r>
              <a:endParaRPr lang="es-MX" sz="1200" b="1" dirty="0"/>
            </a:p>
            <a:p>
              <a:pPr lvl="1" algn="l"/>
              <a:r>
                <a:rPr lang="es-MX" sz="1200" dirty="0">
                  <a:sym typeface="+mn-ea"/>
                </a:rPr>
                <a:t>La variable </a:t>
              </a:r>
              <a:r>
                <a:rPr lang="es-MX" sz="1200" b="1" dirty="0">
                  <a:sym typeface="+mn-ea"/>
                </a:rPr>
                <a:t>pointer</a:t>
              </a:r>
              <a:r>
                <a:rPr lang="es-MX" sz="1200" dirty="0">
                  <a:sym typeface="+mn-ea"/>
                </a:rPr>
                <a:t> con </a:t>
              </a:r>
              <a:r>
                <a:rPr lang="es-MX" sz="1200" b="1" dirty="0">
                  <a:sym typeface="+mn-ea"/>
                </a:rPr>
                <a:t>valor 0x00FF</a:t>
              </a:r>
              <a:r>
                <a:rPr lang="es-ES_tradnl" altLang="es-MX" sz="1200" b="1" dirty="0">
                  <a:sym typeface="+mn-ea"/>
                </a:rPr>
                <a:t>30</a:t>
              </a:r>
              <a:r>
                <a:rPr lang="es-MX" sz="1200" b="1" dirty="0">
                  <a:sym typeface="+mn-ea"/>
                </a:rPr>
                <a:t>C</a:t>
              </a:r>
              <a:r>
                <a:rPr lang="es-ES_tradnl" altLang="es-MX" sz="1200" b="1" dirty="0">
                  <a:sym typeface="+mn-ea"/>
                </a:rPr>
                <a:t>F </a:t>
              </a:r>
              <a:r>
                <a:rPr lang="es-MX" sz="1200" dirty="0">
                  <a:sym typeface="+mn-ea"/>
                </a:rPr>
                <a:t>y dirección de memoria </a:t>
              </a:r>
              <a:r>
                <a:rPr lang="es-MX" sz="1200" b="1" dirty="0">
                  <a:sym typeface="+mn-ea"/>
                </a:rPr>
                <a:t>0x6700AFCF</a:t>
              </a:r>
              <a:endParaRPr lang="ko-KR" altLang="en-US" sz="1200" dirty="0">
                <a:solidFill>
                  <a:schemeClr val="tx1">
                    <a:lumMod val="75000"/>
                    <a:lumOff val="25000"/>
                  </a:schemeClr>
                </a:solidFill>
                <a:cs typeface="Arial" panose="020B0604020202020204" pitchFamily="34" charset="0"/>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Uso de punteros simples</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2971677"/>
            <a:chOff x="2063141" y="1065139"/>
            <a:chExt cx="1755755" cy="163580"/>
          </a:xfrm>
        </p:grpSpPr>
        <p:sp>
          <p:nvSpPr>
            <p:cNvPr id="16" name="TextBox 15"/>
            <p:cNvSpPr txBox="1"/>
            <p:nvPr/>
          </p:nvSpPr>
          <p:spPr>
            <a:xfrm>
              <a:off x="2084124" y="1101730"/>
              <a:ext cx="1734772" cy="126989"/>
            </a:xfrm>
            <a:prstGeom prst="rect">
              <a:avLst/>
            </a:prstGeom>
            <a:noFill/>
          </p:spPr>
          <p:txBody>
            <a:bodyPr wrap="square" rtlCol="0">
              <a:spAutoFit/>
            </a:bodyPr>
            <a:lstStyle/>
            <a:p>
              <a:pPr algn="l"/>
              <a:r>
                <a:rPr lang="en-US" sz="1200" dirty="0">
                  <a:sym typeface="+mn-ea"/>
                </a:rPr>
                <a:t>El </a:t>
              </a:r>
              <a:r>
                <a:rPr lang="en-US" sz="1200" dirty="0" err="1">
                  <a:sym typeface="+mn-ea"/>
                </a:rPr>
                <a:t>operador</a:t>
              </a:r>
              <a:r>
                <a:rPr lang="en-US" sz="1200" dirty="0">
                  <a:sym typeface="+mn-ea"/>
                </a:rPr>
                <a:t> </a:t>
              </a:r>
              <a:r>
                <a:rPr lang="en-US" sz="1200" b="1" dirty="0">
                  <a:sym typeface="+mn-ea"/>
                </a:rPr>
                <a:t>*</a:t>
              </a:r>
              <a:r>
                <a:rPr lang="en-US" sz="1200" dirty="0">
                  <a:sym typeface="+mn-ea"/>
                </a:rPr>
                <a:t> </a:t>
              </a:r>
              <a:r>
                <a:rPr lang="en-US" sz="1200" dirty="0" err="1">
                  <a:sym typeface="+mn-ea"/>
                </a:rPr>
                <a:t>funciona</a:t>
              </a:r>
              <a:r>
                <a:rPr lang="en-US" sz="1200" dirty="0">
                  <a:sym typeface="+mn-ea"/>
                </a:rPr>
                <a:t> para </a:t>
              </a:r>
              <a:r>
                <a:rPr lang="en-US" sz="1200" dirty="0" err="1">
                  <a:sym typeface="+mn-ea"/>
                </a:rPr>
                <a:t>todos</a:t>
              </a:r>
              <a:r>
                <a:rPr lang="en-US" sz="1200" dirty="0">
                  <a:sym typeface="+mn-ea"/>
                </a:rPr>
                <a:t> los </a:t>
              </a:r>
              <a:r>
                <a:rPr lang="en-US" sz="1200" dirty="0" err="1">
                  <a:sym typeface="+mn-ea"/>
                </a:rPr>
                <a:t>tipos</a:t>
              </a:r>
              <a:r>
                <a:rPr lang="en-US" sz="1200" dirty="0">
                  <a:sym typeface="+mn-ea"/>
                </a:rPr>
                <a:t> de </a:t>
              </a:r>
              <a:r>
                <a:rPr lang="en-US" sz="1200" dirty="0" err="1">
                  <a:sym typeface="+mn-ea"/>
                </a:rPr>
                <a:t>dato</a:t>
              </a:r>
              <a:r>
                <a:rPr lang="en-US" sz="1200" dirty="0">
                  <a:sym typeface="+mn-ea"/>
                </a:rPr>
                <a:t>, </a:t>
              </a:r>
              <a:r>
                <a:rPr lang="es-ES_tradnl" altLang="en-US" sz="1200" dirty="0" err="1">
                  <a:sym typeface="+mn-ea"/>
                </a:rPr>
                <a:t>usualmente es conocido como el operador de multiplicacion</a:t>
              </a:r>
              <a:r>
                <a:rPr lang="en-US" sz="1200" dirty="0">
                  <a:sym typeface="+mn-ea"/>
                </a:rPr>
                <a:t>.</a:t>
              </a:r>
              <a:endParaRPr lang="en-US" sz="1200" dirty="0">
                <a:sym typeface="+mn-ea"/>
              </a:endParaRPr>
            </a:p>
            <a:p>
              <a:pPr algn="l"/>
              <a:endParaRPr lang="en-US" sz="1200" dirty="0"/>
            </a:p>
            <a:p>
              <a:pPr algn="l"/>
              <a:r>
                <a:rPr lang="en-US" sz="1200" dirty="0" err="1">
                  <a:sym typeface="+mn-ea"/>
                </a:rPr>
                <a:t>En</a:t>
              </a:r>
              <a:r>
                <a:rPr lang="en-US" sz="1200" dirty="0">
                  <a:sym typeface="+mn-ea"/>
                </a:rPr>
                <a:t> los </a:t>
              </a:r>
              <a:r>
                <a:rPr lang="en-US" sz="1200" dirty="0" err="1">
                  <a:sym typeface="+mn-ea"/>
                </a:rPr>
                <a:t>punteros</a:t>
              </a:r>
              <a:r>
                <a:rPr lang="en-US" sz="1200" dirty="0">
                  <a:sym typeface="+mn-ea"/>
                </a:rPr>
                <a:t> </a:t>
              </a:r>
              <a:r>
                <a:rPr lang="en-US" sz="1200" dirty="0" err="1">
                  <a:sym typeface="+mn-ea"/>
                </a:rPr>
                <a:t>su</a:t>
              </a:r>
              <a:r>
                <a:rPr lang="en-US" sz="1200" dirty="0">
                  <a:sym typeface="+mn-ea"/>
                </a:rPr>
                <a:t> </a:t>
              </a:r>
              <a:r>
                <a:rPr lang="en-US" sz="1200" dirty="0" err="1">
                  <a:sym typeface="+mn-ea"/>
                </a:rPr>
                <a:t>uso</a:t>
              </a:r>
              <a:r>
                <a:rPr lang="en-US" sz="1200" dirty="0">
                  <a:sym typeface="+mn-ea"/>
                </a:rPr>
                <a:t> </a:t>
              </a:r>
              <a:r>
                <a:rPr lang="en-US" sz="1200" dirty="0" err="1">
                  <a:sym typeface="+mn-ea"/>
                </a:rPr>
                <a:t>radica</a:t>
              </a:r>
              <a:r>
                <a:rPr lang="en-US" sz="1200" dirty="0">
                  <a:sym typeface="+mn-ea"/>
                </a:rPr>
                <a:t> </a:t>
              </a:r>
              <a:r>
                <a:rPr lang="es-ES_tradnl" altLang="en-US" sz="1200" dirty="0">
                  <a:sym typeface="+mn-ea"/>
                </a:rPr>
                <a:t>en </a:t>
              </a:r>
              <a:r>
                <a:rPr lang="en-US" sz="1200" dirty="0" err="1">
                  <a:sym typeface="+mn-ea"/>
                </a:rPr>
                <a:t>obtener</a:t>
              </a:r>
              <a:r>
                <a:rPr lang="en-US" sz="1200" dirty="0">
                  <a:sym typeface="+mn-ea"/>
                </a:rPr>
                <a:t> el valor de la </a:t>
              </a:r>
              <a:r>
                <a:rPr lang="en-US" sz="1200" dirty="0" err="1">
                  <a:sym typeface="+mn-ea"/>
                </a:rPr>
                <a:t>direccion</a:t>
              </a:r>
              <a:r>
                <a:rPr lang="en-US" sz="1200" dirty="0">
                  <a:sym typeface="+mn-ea"/>
                </a:rPr>
                <a:t> de </a:t>
              </a:r>
              <a:r>
                <a:rPr lang="en-US" sz="1200" dirty="0" err="1">
                  <a:sym typeface="+mn-ea"/>
                </a:rPr>
                <a:t>memoria</a:t>
              </a:r>
              <a:r>
                <a:rPr lang="en-US" sz="1200" dirty="0">
                  <a:sym typeface="+mn-ea"/>
                </a:rPr>
                <a:t> que se </a:t>
              </a:r>
              <a:r>
                <a:rPr lang="en-US" sz="1200" dirty="0" err="1">
                  <a:sym typeface="+mn-ea"/>
                </a:rPr>
                <a:t>tiene</a:t>
              </a:r>
              <a:r>
                <a:rPr lang="en-US" sz="1200" dirty="0">
                  <a:sym typeface="+mn-ea"/>
                </a:rPr>
                <a:t> </a:t>
              </a:r>
              <a:r>
                <a:rPr lang="en-US" sz="1200" dirty="0" err="1">
                  <a:sym typeface="+mn-ea"/>
                </a:rPr>
                <a:t>almacenada</a:t>
              </a:r>
              <a:r>
                <a:rPr lang="en-US" sz="1200" dirty="0">
                  <a:sym typeface="+mn-ea"/>
                </a:rPr>
                <a:t>.</a:t>
              </a:r>
              <a:endParaRPr lang="en-US" sz="1200" dirty="0">
                <a:sym typeface="+mn-ea"/>
              </a:endParaRPr>
            </a:p>
            <a:p>
              <a:pPr algn="l"/>
              <a:endParaRPr lang="en-US" sz="1200" dirty="0"/>
            </a:p>
            <a:p>
              <a:pPr algn="l"/>
              <a:r>
                <a:rPr lang="es-ES_tradnl" altLang="en-US" sz="1200" dirty="0">
                  <a:sym typeface="+mn-ea"/>
                </a:rPr>
                <a:t>Por ejemplo, si</a:t>
              </a:r>
              <a:r>
                <a:rPr lang="en-US" sz="1200" dirty="0">
                  <a:sym typeface="+mn-ea"/>
                </a:rPr>
                <a:t> </a:t>
              </a:r>
              <a:r>
                <a:rPr lang="en-US" sz="1200" dirty="0" err="1">
                  <a:sym typeface="+mn-ea"/>
                </a:rPr>
                <a:t>volvemos</a:t>
              </a:r>
              <a:r>
                <a:rPr lang="en-US" sz="1200" dirty="0">
                  <a:sym typeface="+mn-ea"/>
                </a:rPr>
                <a:t> al </a:t>
              </a:r>
              <a:r>
                <a:rPr lang="en-US" sz="1200" dirty="0" err="1">
                  <a:sym typeface="+mn-ea"/>
                </a:rPr>
                <a:t>ejemplo</a:t>
              </a:r>
              <a:r>
                <a:rPr lang="en-US" sz="1200" dirty="0">
                  <a:sym typeface="+mn-ea"/>
                </a:rPr>
                <a:t> </a:t>
              </a:r>
              <a:r>
                <a:rPr lang="es-ES_tradnl" altLang="en-US" sz="1200" dirty="0" err="1">
                  <a:sym typeface="+mn-ea"/>
                </a:rPr>
                <a:t>anterios</a:t>
              </a:r>
              <a:r>
                <a:rPr lang="en-US" sz="1200" dirty="0">
                  <a:sym typeface="+mn-ea"/>
                </a:rPr>
                <a:t> se </a:t>
              </a:r>
              <a:r>
                <a:rPr lang="en-US" sz="1200" dirty="0" err="1">
                  <a:sym typeface="+mn-ea"/>
                </a:rPr>
                <a:t>podria</a:t>
              </a:r>
              <a:r>
                <a:rPr lang="en-US" sz="1200" dirty="0">
                  <a:sym typeface="+mn-ea"/>
                </a:rPr>
                <a:t> </a:t>
              </a:r>
              <a:r>
                <a:rPr lang="en-US" sz="1200" dirty="0" err="1">
                  <a:sym typeface="+mn-ea"/>
                </a:rPr>
                <a:t>dar</a:t>
              </a:r>
              <a:r>
                <a:rPr lang="en-US" sz="1200" dirty="0">
                  <a:sym typeface="+mn-ea"/>
                </a:rPr>
                <a:t> a </a:t>
              </a:r>
              <a:r>
                <a:rPr lang="en-US" sz="1200" dirty="0" err="1">
                  <a:sym typeface="+mn-ea"/>
                </a:rPr>
                <a:t>entender</a:t>
              </a:r>
              <a:r>
                <a:rPr lang="en-US" sz="1200" dirty="0">
                  <a:sym typeface="+mn-ea"/>
                </a:rPr>
                <a:t> </a:t>
              </a:r>
              <a:r>
                <a:rPr lang="es-ES_tradnl" altLang="en-US" sz="1200" dirty="0" err="1">
                  <a:sym typeface="+mn-ea"/>
                </a:rPr>
                <a:t>de la siguiente manera:</a:t>
              </a:r>
              <a:endParaRPr lang="es-ES_tradnl" altLang="en-US" sz="1200" dirty="0" err="1">
                <a:sym typeface="+mn-ea"/>
              </a:endParaRPr>
            </a:p>
            <a:p>
              <a:pPr algn="l"/>
              <a:endParaRPr lang="es-ES_tradnl" altLang="en-US" sz="1200" dirty="0" err="1">
                <a:sym typeface="+mn-ea"/>
              </a:endParaRPr>
            </a:p>
            <a:p>
              <a:pPr algn="l"/>
              <a:r>
                <a:rPr lang="es-ES_tradnl" altLang="en-US" sz="1200" dirty="0" err="1">
                  <a:sym typeface="+mn-ea"/>
                </a:rPr>
                <a:t>- </a:t>
              </a:r>
              <a:r>
                <a:rPr lang="en-US" sz="1200" b="1" dirty="0">
                  <a:sym typeface="+mn-ea"/>
                </a:rPr>
                <a:t>&amp;pointer</a:t>
              </a:r>
              <a:r>
                <a:rPr lang="en-US" sz="1200" dirty="0">
                  <a:sym typeface="+mn-ea"/>
                </a:rPr>
                <a:t> para </a:t>
              </a:r>
              <a:r>
                <a:rPr lang="en-US" sz="1200" dirty="0" err="1">
                  <a:sym typeface="+mn-ea"/>
                </a:rPr>
                <a:t>obtener</a:t>
              </a:r>
              <a:r>
                <a:rPr lang="en-US" sz="1200" dirty="0">
                  <a:sym typeface="+mn-ea"/>
                </a:rPr>
                <a:t> la </a:t>
              </a:r>
              <a:r>
                <a:rPr lang="en-US" sz="1200" dirty="0" err="1">
                  <a:sym typeface="+mn-ea"/>
                </a:rPr>
                <a:t>direccion</a:t>
              </a:r>
              <a:r>
                <a:rPr lang="en-US" sz="1200" dirty="0">
                  <a:sym typeface="+mn-ea"/>
                </a:rPr>
                <a:t> de </a:t>
              </a:r>
              <a:r>
                <a:rPr lang="en-US" sz="1200" dirty="0" err="1">
                  <a:sym typeface="+mn-ea"/>
                </a:rPr>
                <a:t>memoria</a:t>
              </a:r>
              <a:r>
                <a:rPr lang="es-MX" sz="1200" b="1" dirty="0">
                  <a:sym typeface="+mn-ea"/>
                </a:rPr>
                <a:t> 0x6700AFCF</a:t>
              </a:r>
              <a:endParaRPr lang="es-MX" sz="1200" b="1" dirty="0"/>
            </a:p>
            <a:p>
              <a:pPr algn="l"/>
              <a:r>
                <a:rPr lang="es-ES_tradnl" altLang="es-MX" sz="1200" b="1" dirty="0">
                  <a:sym typeface="+mn-ea"/>
                </a:rPr>
                <a:t>-   </a:t>
              </a:r>
              <a:r>
                <a:rPr lang="es-MX" sz="1200" b="1" dirty="0">
                  <a:sym typeface="+mn-ea"/>
                </a:rPr>
                <a:t>pointer </a:t>
              </a:r>
              <a:r>
                <a:rPr lang="es-MX" sz="1200" dirty="0">
                  <a:sym typeface="+mn-ea"/>
                </a:rPr>
                <a:t>para obtener el valor de la variable </a:t>
              </a:r>
              <a:r>
                <a:rPr lang="es-MX" sz="1200" b="1" dirty="0">
                  <a:sym typeface="+mn-ea"/>
                </a:rPr>
                <a:t>0x00FF</a:t>
              </a:r>
              <a:r>
                <a:rPr lang="es-ES_tradnl" altLang="es-MX" sz="1200" b="1" dirty="0">
                  <a:sym typeface="+mn-ea"/>
                </a:rPr>
                <a:t>30</a:t>
              </a:r>
              <a:r>
                <a:rPr lang="es-MX" sz="1200" b="1" dirty="0">
                  <a:sym typeface="+mn-ea"/>
                </a:rPr>
                <a:t>C</a:t>
              </a:r>
              <a:r>
                <a:rPr lang="es-ES_tradnl" altLang="es-MX" sz="1200" b="1" dirty="0">
                  <a:sym typeface="+mn-ea"/>
                </a:rPr>
                <a:t>F</a:t>
              </a:r>
              <a:endParaRPr lang="es-MX" sz="1200" b="1" dirty="0"/>
            </a:p>
            <a:p>
              <a:pPr algn="l"/>
              <a:r>
                <a:rPr lang="es-ES_tradnl" altLang="es-MX" sz="1200" b="1" dirty="0">
                  <a:sym typeface="+mn-ea"/>
                </a:rPr>
                <a:t>- </a:t>
              </a:r>
              <a:r>
                <a:rPr lang="es-MX" sz="1200" b="1" dirty="0">
                  <a:sym typeface="+mn-ea"/>
                </a:rPr>
                <a:t>*pointer </a:t>
              </a:r>
              <a:r>
                <a:rPr lang="es-MX" sz="1200" dirty="0">
                  <a:sym typeface="+mn-ea"/>
                </a:rPr>
                <a:t>para obtener el valor de la dirección de memoria </a:t>
              </a:r>
              <a:r>
                <a:rPr lang="es-ES_tradnl" altLang="es-MX" sz="1200" b="1" dirty="0">
                  <a:sym typeface="+mn-ea"/>
                </a:rPr>
                <a:t>19.</a:t>
              </a:r>
              <a:endParaRPr lang="es-ES_tradnl" altLang="es-MX" sz="1200" b="1" dirty="0">
                <a:sym typeface="+mn-ea"/>
              </a:endParaRPr>
            </a:p>
            <a:p>
              <a:pPr algn="l"/>
              <a:endParaRPr lang="es-ES_tradnl" altLang="es-MX" sz="1200" b="1" dirty="0">
                <a:sym typeface="+mn-ea"/>
              </a:endParaRPr>
            </a:p>
            <a:p>
              <a:pPr algn="l"/>
              <a:r>
                <a:rPr lang="es-ES_tradnl" altLang="es-MX" sz="1200" dirty="0">
                  <a:sym typeface="+mn-ea"/>
                </a:rPr>
                <a:t>Los punteros soportan operaciones aritmeticas con los siguientes operandos ++, +, --, - pero su uso es para </a:t>
              </a:r>
              <a:endParaRPr lang="es-ES_tradnl" altLang="es-MX" sz="1200" dirty="0">
                <a:sym typeface="+mn-ea"/>
              </a:endParaRPr>
            </a:p>
            <a:p>
              <a:pPr algn="l"/>
              <a:r>
                <a:rPr lang="es-ES_tradnl" altLang="es-MX" sz="1200" dirty="0">
                  <a:sym typeface="+mn-ea"/>
                </a:rPr>
                <a:t>recorrer posiciones de memoria dependiendo el tipo de dato del que se esta hablando. </a:t>
              </a:r>
              <a:endParaRPr lang="es-ES_tradnl" altLang="es-MX" sz="1200" b="1" dirty="0">
                <a:solidFill>
                  <a:schemeClr val="tx1">
                    <a:lumMod val="75000"/>
                    <a:lumOff val="25000"/>
                  </a:schemeClr>
                </a:solidFill>
                <a:cs typeface="Arial" panose="020B0604020202020204" pitchFamily="34" charset="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anose="020B0604020202020204" pitchFamily="34" charset="0"/>
              </a:rPr>
              <a:t>Agenda </a:t>
            </a:r>
            <a:endParaRPr lang="en-US" sz="3600" dirty="0">
              <a:cs typeface="Arial" panose="020B0604020202020204" pitchFamily="34" charset="0"/>
            </a:endParaRP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01</a:t>
            </a:r>
            <a:endParaRPr lang="ko-KR" altLang="en-US" sz="2000" b="1" dirty="0">
              <a:solidFill>
                <a:schemeClr val="bg1"/>
              </a:solidFill>
              <a:cs typeface="Arial" panose="020B0604020202020204"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02</a:t>
            </a:r>
            <a:endParaRPr lang="ko-KR" altLang="en-US" sz="2000" b="1" dirty="0">
              <a:solidFill>
                <a:schemeClr val="bg1"/>
              </a:solidFill>
              <a:cs typeface="Arial" panose="020B0604020202020204"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03</a:t>
            </a:r>
            <a:endParaRPr lang="ko-KR" altLang="en-US" sz="2000" b="1" dirty="0">
              <a:solidFill>
                <a:schemeClr val="bg1"/>
              </a:solidFill>
              <a:cs typeface="Arial" panose="020B0604020202020204"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04</a:t>
            </a:r>
            <a:endParaRPr lang="ko-KR" altLang="en-US" sz="2000" b="1" dirty="0">
              <a:solidFill>
                <a:schemeClr val="bg1"/>
              </a:solidFill>
              <a:cs typeface="Arial" panose="020B0604020202020204" pitchFamily="34" charset="0"/>
            </a:endParaRPr>
          </a:p>
        </p:txBody>
      </p:sp>
      <p:grpSp>
        <p:nvGrpSpPr>
          <p:cNvPr id="7" name="Group 6"/>
          <p:cNvGrpSpPr/>
          <p:nvPr/>
        </p:nvGrpSpPr>
        <p:grpSpPr>
          <a:xfrm>
            <a:off x="3851840" y="1356248"/>
            <a:ext cx="4392568" cy="544815"/>
            <a:chOff x="3851840" y="1356248"/>
            <a:chExt cx="4392568" cy="544815"/>
          </a:xfrm>
        </p:grpSpPr>
        <p:sp>
          <p:nvSpPr>
            <p:cNvPr id="30" name="TextBox 29"/>
            <p:cNvSpPr txBox="1"/>
            <p:nvPr/>
          </p:nvSpPr>
          <p:spPr>
            <a:xfrm>
              <a:off x="3851840" y="1356248"/>
              <a:ext cx="4392567" cy="306705"/>
            </a:xfrm>
            <a:prstGeom prst="rect">
              <a:avLst/>
            </a:prstGeom>
            <a:noFill/>
          </p:spPr>
          <p:txBody>
            <a:bodyPr wrap="square" rtlCol="0">
              <a:spAutoFit/>
            </a:bodyPr>
            <a:lstStyle/>
            <a:p>
              <a:r>
                <a:rPr lang="es-ES_tradnl" altLang="en-US" sz="1400" b="1" dirty="0">
                  <a:solidFill>
                    <a:schemeClr val="tx1">
                      <a:lumMod val="75000"/>
                      <a:lumOff val="25000"/>
                    </a:schemeClr>
                  </a:solidFill>
                  <a:cs typeface="Arial" panose="020B0604020202020204" pitchFamily="34" charset="0"/>
                </a:rPr>
                <a:t>Variables</a:t>
              </a:r>
              <a:endParaRPr lang="es-ES_tradnl" altLang="en-US" sz="1400" b="1" dirty="0">
                <a:solidFill>
                  <a:schemeClr val="tx1">
                    <a:lumMod val="75000"/>
                    <a:lumOff val="25000"/>
                  </a:schemeClr>
                </a:solidFill>
                <a:cs typeface="Arial" panose="020B0604020202020204" pitchFamily="34" charset="0"/>
              </a:endParaRPr>
            </a:p>
          </p:txBody>
        </p:sp>
        <p:sp>
          <p:nvSpPr>
            <p:cNvPr id="31" name="TextBox 30"/>
            <p:cNvSpPr txBox="1"/>
            <p:nvPr/>
          </p:nvSpPr>
          <p:spPr>
            <a:xfrm>
              <a:off x="3851840" y="1625473"/>
              <a:ext cx="4392568" cy="275590"/>
            </a:xfrm>
            <a:prstGeom prst="rect">
              <a:avLst/>
            </a:prstGeom>
            <a:noFill/>
          </p:spPr>
          <p:txBody>
            <a:bodyPr wrap="square" rtlCol="0">
              <a:spAutoFit/>
            </a:bodyPr>
            <a:lstStyle/>
            <a:p>
              <a:r>
                <a:rPr lang="es-ES_tradnl" sz="1200" dirty="0">
                  <a:solidFill>
                    <a:schemeClr val="tx1">
                      <a:lumMod val="75000"/>
                      <a:lumOff val="25000"/>
                    </a:schemeClr>
                  </a:solidFill>
                  <a:cs typeface="Arial" panose="020B0604020202020204" pitchFamily="34" charset="0"/>
                </a:rPr>
                <a:t>¿Que son las variables?</a:t>
              </a:r>
              <a:endParaRPr lang="es-ES_tradnl" sz="1200" dirty="0">
                <a:solidFill>
                  <a:schemeClr val="tx1">
                    <a:lumMod val="75000"/>
                    <a:lumOff val="25000"/>
                  </a:schemeClr>
                </a:solidFill>
                <a:cs typeface="Arial" panose="020B0604020202020204" pitchFamily="34" charset="0"/>
              </a:endParaRPr>
            </a:p>
          </p:txBody>
        </p:sp>
      </p:grpSp>
      <p:grpSp>
        <p:nvGrpSpPr>
          <p:cNvPr id="36" name="Group 35"/>
          <p:cNvGrpSpPr/>
          <p:nvPr/>
        </p:nvGrpSpPr>
        <p:grpSpPr>
          <a:xfrm>
            <a:off x="3851840" y="2250553"/>
            <a:ext cx="4392568" cy="544815"/>
            <a:chOff x="3851840" y="1356248"/>
            <a:chExt cx="4392568" cy="544815"/>
          </a:xfrm>
        </p:grpSpPr>
        <p:sp>
          <p:nvSpPr>
            <p:cNvPr id="37" name="TextBox 36"/>
            <p:cNvSpPr txBox="1"/>
            <p:nvPr/>
          </p:nvSpPr>
          <p:spPr>
            <a:xfrm>
              <a:off x="3851840" y="1356248"/>
              <a:ext cx="4392567" cy="306705"/>
            </a:xfrm>
            <a:prstGeom prst="rect">
              <a:avLst/>
            </a:prstGeom>
            <a:noFill/>
          </p:spPr>
          <p:txBody>
            <a:bodyPr wrap="square" rtlCol="0">
              <a:spAutoFit/>
            </a:bodyPr>
            <a:lstStyle/>
            <a:p>
              <a:r>
                <a:rPr lang="es-ES_tradnl" altLang="en-US" sz="1400" b="1" dirty="0">
                  <a:solidFill>
                    <a:schemeClr val="tx1">
                      <a:lumMod val="75000"/>
                      <a:lumOff val="25000"/>
                    </a:schemeClr>
                  </a:solidFill>
                  <a:cs typeface="Arial" panose="020B0604020202020204" pitchFamily="34" charset="0"/>
                </a:rPr>
                <a:t>Constantes</a:t>
              </a:r>
              <a:endParaRPr lang="es-ES_tradnl" altLang="en-US" sz="1400" b="1" dirty="0">
                <a:solidFill>
                  <a:schemeClr val="tx1">
                    <a:lumMod val="75000"/>
                    <a:lumOff val="25000"/>
                  </a:schemeClr>
                </a:solidFill>
                <a:cs typeface="Arial" panose="020B0604020202020204" pitchFamily="34" charset="0"/>
              </a:endParaRPr>
            </a:p>
          </p:txBody>
        </p:sp>
        <p:sp>
          <p:nvSpPr>
            <p:cNvPr id="38" name="TextBox 37"/>
            <p:cNvSpPr txBox="1"/>
            <p:nvPr/>
          </p:nvSpPr>
          <p:spPr>
            <a:xfrm>
              <a:off x="3851840" y="1625473"/>
              <a:ext cx="4392568" cy="275590"/>
            </a:xfrm>
            <a:prstGeom prst="rect">
              <a:avLst/>
            </a:prstGeom>
            <a:noFill/>
          </p:spPr>
          <p:txBody>
            <a:bodyPr wrap="square" rtlCol="0">
              <a:spAutoFit/>
            </a:bodyPr>
            <a:lstStyle/>
            <a:p>
              <a:r>
                <a:rPr lang="es-ES_tradnl" sz="1200" dirty="0">
                  <a:solidFill>
                    <a:schemeClr val="tx1">
                      <a:lumMod val="75000"/>
                      <a:lumOff val="25000"/>
                    </a:schemeClr>
                  </a:solidFill>
                  <a:cs typeface="Arial" panose="020B0604020202020204" pitchFamily="34" charset="0"/>
                  <a:sym typeface="+mn-ea"/>
                </a:rPr>
                <a:t>Usos de las constantes</a:t>
              </a:r>
              <a:endParaRPr lang="es-ES_tradnl" sz="1200" dirty="0">
                <a:solidFill>
                  <a:schemeClr val="tx1">
                    <a:lumMod val="75000"/>
                    <a:lumOff val="25000"/>
                  </a:schemeClr>
                </a:solidFill>
                <a:cs typeface="Arial" panose="020B0604020202020204" pitchFamily="34" charset="0"/>
              </a:endParaRPr>
            </a:p>
          </p:txBody>
        </p:sp>
      </p:grpSp>
      <p:grpSp>
        <p:nvGrpSpPr>
          <p:cNvPr id="39" name="Group 38"/>
          <p:cNvGrpSpPr/>
          <p:nvPr/>
        </p:nvGrpSpPr>
        <p:grpSpPr>
          <a:xfrm>
            <a:off x="3851840" y="3144858"/>
            <a:ext cx="4392568" cy="544815"/>
            <a:chOff x="3851840" y="1356248"/>
            <a:chExt cx="4392568" cy="544815"/>
          </a:xfrm>
        </p:grpSpPr>
        <p:sp>
          <p:nvSpPr>
            <p:cNvPr id="40" name="TextBox 39"/>
            <p:cNvSpPr txBox="1"/>
            <p:nvPr/>
          </p:nvSpPr>
          <p:spPr>
            <a:xfrm>
              <a:off x="3851840" y="1356248"/>
              <a:ext cx="4392567" cy="306705"/>
            </a:xfrm>
            <a:prstGeom prst="rect">
              <a:avLst/>
            </a:prstGeom>
            <a:noFill/>
          </p:spPr>
          <p:txBody>
            <a:bodyPr wrap="square" rtlCol="0">
              <a:spAutoFit/>
            </a:bodyPr>
            <a:lstStyle/>
            <a:p>
              <a:r>
                <a:rPr lang="es-ES_tradnl" altLang="en-US" sz="1400" b="1" dirty="0">
                  <a:solidFill>
                    <a:schemeClr val="tx1">
                      <a:lumMod val="75000"/>
                      <a:lumOff val="25000"/>
                    </a:schemeClr>
                  </a:solidFill>
                  <a:cs typeface="Arial" panose="020B0604020202020204" pitchFamily="34" charset="0"/>
                </a:rPr>
                <a:t>Arreglos</a:t>
              </a:r>
              <a:endParaRPr lang="es-ES_tradnl" altLang="en-US" sz="1400" b="1" dirty="0">
                <a:solidFill>
                  <a:schemeClr val="tx1">
                    <a:lumMod val="75000"/>
                    <a:lumOff val="25000"/>
                  </a:schemeClr>
                </a:solidFill>
                <a:cs typeface="Arial" panose="020B0604020202020204" pitchFamily="34" charset="0"/>
              </a:endParaRPr>
            </a:p>
          </p:txBody>
        </p:sp>
        <p:sp>
          <p:nvSpPr>
            <p:cNvPr id="41" name="TextBox 40"/>
            <p:cNvSpPr txBox="1"/>
            <p:nvPr/>
          </p:nvSpPr>
          <p:spPr>
            <a:xfrm>
              <a:off x="3851840" y="1625473"/>
              <a:ext cx="4392568" cy="275590"/>
            </a:xfrm>
            <a:prstGeom prst="rect">
              <a:avLst/>
            </a:prstGeom>
            <a:noFill/>
          </p:spPr>
          <p:txBody>
            <a:bodyPr wrap="square" rtlCol="0">
              <a:spAutoFit/>
            </a:bodyPr>
            <a:lstStyle/>
            <a:p>
              <a:r>
                <a:rPr lang="es-ES_tradnl" sz="1200" dirty="0">
                  <a:solidFill>
                    <a:schemeClr val="tx1">
                      <a:lumMod val="75000"/>
                      <a:lumOff val="25000"/>
                    </a:schemeClr>
                  </a:solidFill>
                  <a:cs typeface="Arial" panose="020B0604020202020204" pitchFamily="34" charset="0"/>
                  <a:sym typeface="+mn-ea"/>
                </a:rPr>
                <a:t>¿Que son y como se definen?</a:t>
              </a:r>
              <a:endParaRPr lang="es-ES_tradnl" sz="1200" dirty="0">
                <a:solidFill>
                  <a:schemeClr val="tx1">
                    <a:lumMod val="75000"/>
                    <a:lumOff val="25000"/>
                  </a:schemeClr>
                </a:solidFill>
                <a:cs typeface="Arial" panose="020B0604020202020204" pitchFamily="34" charset="0"/>
              </a:endParaRPr>
            </a:p>
          </p:txBody>
        </p:sp>
      </p:grpSp>
      <p:grpSp>
        <p:nvGrpSpPr>
          <p:cNvPr id="42" name="Group 41"/>
          <p:cNvGrpSpPr/>
          <p:nvPr/>
        </p:nvGrpSpPr>
        <p:grpSpPr>
          <a:xfrm>
            <a:off x="3851840" y="4039163"/>
            <a:ext cx="4392568" cy="544815"/>
            <a:chOff x="3851840" y="1356248"/>
            <a:chExt cx="4392568" cy="544815"/>
          </a:xfrm>
        </p:grpSpPr>
        <p:sp>
          <p:nvSpPr>
            <p:cNvPr id="43" name="TextBox 42"/>
            <p:cNvSpPr txBox="1"/>
            <p:nvPr/>
          </p:nvSpPr>
          <p:spPr>
            <a:xfrm>
              <a:off x="3851840" y="1356248"/>
              <a:ext cx="4392567" cy="306705"/>
            </a:xfrm>
            <a:prstGeom prst="rect">
              <a:avLst/>
            </a:prstGeom>
            <a:noFill/>
          </p:spPr>
          <p:txBody>
            <a:bodyPr wrap="square" rtlCol="0">
              <a:spAutoFit/>
            </a:bodyPr>
            <a:lstStyle/>
            <a:p>
              <a:r>
                <a:rPr lang="es-ES_tradnl" altLang="en-US" sz="1400" b="1" dirty="0">
                  <a:solidFill>
                    <a:schemeClr val="tx1">
                      <a:lumMod val="75000"/>
                      <a:lumOff val="25000"/>
                    </a:schemeClr>
                  </a:solidFill>
                  <a:cs typeface="Arial" panose="020B0604020202020204" pitchFamily="34" charset="0"/>
                </a:rPr>
                <a:t>Punteros Simples</a:t>
              </a:r>
              <a:endParaRPr lang="es-ES_tradnl" altLang="en-US" sz="1400" b="1" dirty="0">
                <a:solidFill>
                  <a:schemeClr val="tx1">
                    <a:lumMod val="75000"/>
                    <a:lumOff val="25000"/>
                  </a:schemeClr>
                </a:solidFill>
                <a:cs typeface="Arial" panose="020B0604020202020204" pitchFamily="34" charset="0"/>
              </a:endParaRPr>
            </a:p>
          </p:txBody>
        </p:sp>
        <p:sp>
          <p:nvSpPr>
            <p:cNvPr id="44" name="TextBox 43"/>
            <p:cNvSpPr txBox="1"/>
            <p:nvPr/>
          </p:nvSpPr>
          <p:spPr>
            <a:xfrm>
              <a:off x="3851840" y="1625473"/>
              <a:ext cx="4392568" cy="275590"/>
            </a:xfrm>
            <a:prstGeom prst="rect">
              <a:avLst/>
            </a:prstGeom>
            <a:noFill/>
          </p:spPr>
          <p:txBody>
            <a:bodyPr wrap="square" rtlCol="0">
              <a:spAutoFit/>
            </a:bodyPr>
            <a:lstStyle/>
            <a:p>
              <a:r>
                <a:rPr lang="es-ES_tradnl" altLang="en-US" sz="1200" dirty="0">
                  <a:solidFill>
                    <a:schemeClr val="tx1">
                      <a:lumMod val="75000"/>
                      <a:lumOff val="25000"/>
                    </a:schemeClr>
                  </a:solidFill>
                  <a:cs typeface="Arial" panose="020B0604020202020204" pitchFamily="34" charset="0"/>
                  <a:sym typeface="+mn-ea"/>
                </a:rPr>
                <a:t>¿Que son y como se usan?</a:t>
              </a:r>
              <a:endParaRPr lang="ko-KR" altLang="en-US" sz="1200" dirty="0">
                <a:solidFill>
                  <a:schemeClr val="tx1">
                    <a:lumMod val="75000"/>
                    <a:lumOff val="25000"/>
                  </a:schemeClr>
                </a:solidFill>
                <a:cs typeface="Arial" panose="020B0604020202020204"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Punteros dobles</a:t>
            </a:r>
            <a:endParaRPr lang="es-ES_tradnl" altLang="en-US" dirty="0"/>
          </a:p>
        </p:txBody>
      </p:sp>
      <p:sp>
        <p:nvSpPr>
          <p:cNvPr id="3" name="Text Placeholder 2"/>
          <p:cNvSpPr>
            <a:spLocks noGrp="1"/>
          </p:cNvSpPr>
          <p:nvPr>
            <p:ph type="body" sz="quarter" idx="11"/>
          </p:nvPr>
        </p:nvSpPr>
        <p:spPr/>
        <p:txBody>
          <a:bodyPr/>
          <a:lstStyle/>
          <a:p>
            <a:pPr lvl="0"/>
            <a:endParaRPr lang="es-ES_tradnl"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s-ES_tradnl" altLang="en-US" dirty="0"/>
              <a:t>Punteros dobles</a:t>
            </a:r>
            <a:endParaRPr lang="es-ES_tradnl" altLang="en-US" dirty="0"/>
          </a:p>
        </p:txBody>
      </p:sp>
      <p:sp>
        <p:nvSpPr>
          <p:cNvPr id="3" name="Text Placeholder 2"/>
          <p:cNvSpPr>
            <a:spLocks noGrp="1"/>
          </p:cNvSpPr>
          <p:nvPr>
            <p:ph type="body" sz="quarter" idx="11"/>
          </p:nvPr>
        </p:nvSpPr>
        <p:spPr>
          <a:xfrm>
            <a:off x="0" y="699542"/>
            <a:ext cx="9144000" cy="288032"/>
          </a:xfrm>
        </p:spPr>
        <p:txBody>
          <a:bodyPr/>
          <a:lstStyle/>
          <a:p>
            <a:pPr lvl="0"/>
            <a:endParaRPr lang="en-US" altLang="ko-KR" dirty="0"/>
          </a:p>
        </p:txBody>
      </p:sp>
      <p:sp>
        <p:nvSpPr>
          <p:cNvPr id="5" name="TextBox 4"/>
          <p:cNvSpPr txBox="1"/>
          <p:nvPr/>
        </p:nvSpPr>
        <p:spPr>
          <a:xfrm>
            <a:off x="1546860" y="1198880"/>
            <a:ext cx="6049645" cy="1014730"/>
          </a:xfrm>
          <a:prstGeom prst="rect">
            <a:avLst/>
          </a:prstGeom>
          <a:noFill/>
        </p:spPr>
        <p:txBody>
          <a:bodyPr wrap="square" rtlCol="0">
            <a:spAutoFit/>
          </a:bodyPr>
          <a:lstStyle/>
          <a:p>
            <a:pPr algn="l"/>
            <a:r>
              <a:rPr lang="es-MX" sz="1200" dirty="0">
                <a:sym typeface="+mn-ea"/>
              </a:rPr>
              <a:t>Un puntero </a:t>
            </a:r>
            <a:r>
              <a:rPr lang="es-ES_tradnl" altLang="es-MX" sz="1200" dirty="0">
                <a:sym typeface="+mn-ea"/>
              </a:rPr>
              <a:t>doble como su nombre lo indica, es un puntero que tiene la direccion de </a:t>
            </a:r>
            <a:endParaRPr lang="es-ES_tradnl" altLang="es-MX" sz="1200" dirty="0">
              <a:sym typeface="+mn-ea"/>
            </a:endParaRPr>
          </a:p>
          <a:p>
            <a:pPr algn="l"/>
            <a:r>
              <a:rPr lang="es-ES_tradnl" altLang="es-MX" sz="1200" dirty="0">
                <a:sym typeface="+mn-ea"/>
              </a:rPr>
              <a:t>otro puntero. Su uso puede variar en diferentes casos, por ejemplo para hacer una </a:t>
            </a:r>
            <a:endParaRPr lang="es-ES_tradnl" altLang="es-MX" sz="1200" dirty="0">
              <a:sym typeface="+mn-ea"/>
            </a:endParaRPr>
          </a:p>
          <a:p>
            <a:pPr algn="l"/>
            <a:r>
              <a:rPr lang="es-ES_tradnl" altLang="es-MX" sz="1200" dirty="0">
                <a:sym typeface="+mn-ea"/>
              </a:rPr>
              <a:t>matriz (arreglo de arreglos) o para tener acceso a la direccion a un puntero desde </a:t>
            </a:r>
            <a:endParaRPr lang="es-ES_tradnl" altLang="es-MX" sz="1200" dirty="0">
              <a:sym typeface="+mn-ea"/>
            </a:endParaRPr>
          </a:p>
          <a:p>
            <a:pPr algn="l"/>
            <a:r>
              <a:rPr lang="es-ES_tradnl" altLang="es-MX" sz="1200" dirty="0">
                <a:sym typeface="+mn-ea"/>
              </a:rPr>
              <a:t>alguna funcion para cambiar su valor, como si de una variable global entre las </a:t>
            </a:r>
            <a:endParaRPr lang="es-ES_tradnl" altLang="es-MX" sz="1200" dirty="0">
              <a:sym typeface="+mn-ea"/>
            </a:endParaRPr>
          </a:p>
          <a:p>
            <a:pPr algn="l"/>
            <a:r>
              <a:rPr lang="es-ES_tradnl" altLang="es-MX" sz="1200" dirty="0">
                <a:sym typeface="+mn-ea"/>
              </a:rPr>
              <a:t>funciones involucradas hablaramos.</a:t>
            </a:r>
            <a:endParaRPr lang="es-ES_tradnl" altLang="es-MX" sz="1200" dirty="0">
              <a:solidFill>
                <a:schemeClr val="tx1">
                  <a:lumMod val="75000"/>
                  <a:lumOff val="25000"/>
                </a:schemeClr>
              </a:solidFill>
              <a:cs typeface="+mn-lt"/>
              <a:sym typeface="+mn-ea"/>
            </a:endParaRP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Uso de punteros dobles</a:t>
            </a:r>
            <a:endParaRPr lang="es-ES_tradnl"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endParaRPr lang="en-US" altLang="ko-KR" dirty="0"/>
          </a:p>
        </p:txBody>
      </p:sp>
      <p:grpSp>
        <p:nvGrpSpPr>
          <p:cNvPr id="19" name="Group 18"/>
          <p:cNvGrpSpPr/>
          <p:nvPr/>
        </p:nvGrpSpPr>
        <p:grpSpPr>
          <a:xfrm>
            <a:off x="635000" y="628015"/>
            <a:ext cx="7898126" cy="4418839"/>
            <a:chOff x="2063141" y="1065139"/>
            <a:chExt cx="1739947" cy="243241"/>
          </a:xfrm>
        </p:grpSpPr>
        <p:sp>
          <p:nvSpPr>
            <p:cNvPr id="16" name="TextBox 15"/>
            <p:cNvSpPr txBox="1"/>
            <p:nvPr/>
          </p:nvSpPr>
          <p:spPr>
            <a:xfrm>
              <a:off x="2068316" y="1089880"/>
              <a:ext cx="1734772" cy="218500"/>
            </a:xfrm>
            <a:prstGeom prst="rect">
              <a:avLst/>
            </a:prstGeom>
            <a:noFill/>
          </p:spPr>
          <p:txBody>
            <a:bodyPr wrap="square" rtlCol="0">
              <a:spAutoFit/>
            </a:bodyPr>
            <a:lstStyle/>
            <a:p>
              <a:pPr algn="l"/>
              <a:r>
                <a:rPr lang="es-ES_tradnl" altLang="en-US" sz="1200" b="1" dirty="0">
                  <a:sym typeface="+mn-ea"/>
                </a:rPr>
                <a:t>void veinteAniosDespues(int **edad); void regresaADiezAnios(int **edad);</a:t>
              </a:r>
              <a:endParaRPr lang="es-ES_tradnl" altLang="en-US" sz="1200" b="1" dirty="0">
                <a:sym typeface="+mn-ea"/>
              </a:endParaRPr>
            </a:p>
            <a:p>
              <a:pPr algn="l"/>
              <a:r>
                <a:rPr lang="es-ES_tradnl" altLang="en-US" sz="1200" b="1" dirty="0">
                  <a:sym typeface="+mn-ea"/>
                </a:rPr>
                <a:t>int main(int argc, char **argv)</a:t>
              </a:r>
              <a:r>
                <a:rPr lang="es-ES_tradnl" altLang="en-US" sz="1200" dirty="0">
                  <a:sym typeface="+mn-ea"/>
                </a:rPr>
                <a:t>{</a:t>
              </a:r>
              <a:endParaRPr lang="es-ES_tradnl" altLang="en-US" sz="1200" dirty="0">
                <a:sym typeface="+mn-ea"/>
              </a:endParaRPr>
            </a:p>
            <a:p>
              <a:pPr algn="l"/>
              <a:r>
                <a:rPr lang="es-ES_tradnl" altLang="en-US" sz="1200" dirty="0">
                  <a:sym typeface="+mn-ea"/>
                </a:rPr>
                <a:t>  int *pointer = NULL;</a:t>
              </a:r>
              <a:endParaRPr lang="es-ES_tradnl" altLang="en-US" sz="1200" dirty="0">
                <a:sym typeface="+mn-ea"/>
              </a:endParaRPr>
            </a:p>
            <a:p>
              <a:pPr algn="l"/>
              <a:r>
                <a:rPr lang="es-ES_tradnl" altLang="en-US" sz="1200" dirty="0">
                  <a:sym typeface="+mn-ea"/>
                </a:rPr>
                <a:t>  int edad = 10;</a:t>
              </a:r>
              <a:endParaRPr lang="es-ES_tradnl" altLang="en-US" sz="1200" dirty="0">
                <a:sym typeface="+mn-ea"/>
              </a:endParaRPr>
            </a:p>
            <a:p>
              <a:pPr algn="l"/>
              <a:r>
                <a:rPr lang="es-ES_tradnl" altLang="en-US" sz="1200" dirty="0">
                  <a:sym typeface="+mn-ea"/>
                </a:rPr>
                <a:t>  pointer = &amp;edad;</a:t>
              </a:r>
              <a:endParaRPr lang="es-ES_tradnl" altLang="en-US" sz="1200" dirty="0">
                <a:sym typeface="+mn-ea"/>
              </a:endParaRPr>
            </a:p>
            <a:p>
              <a:pPr algn="l"/>
              <a:r>
                <a:rPr lang="es-ES_tradnl" altLang="en-US" sz="1200" dirty="0">
                  <a:sym typeface="+mn-ea"/>
                </a:rPr>
                <a:t>  veinteAniosDespues(&amp;pointer);</a:t>
              </a:r>
              <a:endParaRPr lang="es-ES_tradnl" altLang="en-US" sz="1200" dirty="0">
                <a:sym typeface="+mn-ea"/>
              </a:endParaRPr>
            </a:p>
            <a:p>
              <a:pPr algn="l"/>
              <a:r>
                <a:rPr lang="es-ES_tradnl" altLang="en-US" sz="1200" dirty="0">
                  <a:sym typeface="+mn-ea"/>
                </a:rPr>
                <a:t>  cout &lt;&lt; *pointer &lt;&lt; " - " &lt;&lt; edad &lt;&lt; endl;</a:t>
              </a:r>
              <a:endParaRPr lang="es-ES_tradnl" altLang="en-US" sz="1200" dirty="0">
                <a:sym typeface="+mn-ea"/>
              </a:endParaRPr>
            </a:p>
            <a:p>
              <a:pPr algn="l"/>
              <a:r>
                <a:rPr lang="es-ES_tradnl" altLang="en-US" sz="1200" dirty="0">
                  <a:sym typeface="+mn-ea"/>
                </a:rPr>
                <a:t>  regresaADiezAnios(&amp;pointer);</a:t>
              </a:r>
              <a:endParaRPr lang="es-ES_tradnl" altLang="en-US" sz="1200" dirty="0">
                <a:sym typeface="+mn-ea"/>
              </a:endParaRPr>
            </a:p>
            <a:p>
              <a:pPr algn="l"/>
              <a:r>
                <a:rPr lang="es-ES_tradnl" altLang="en-US" sz="1200" dirty="0">
                  <a:sym typeface="+mn-ea"/>
                </a:rPr>
                <a:t>  cout &lt;&lt; *pointer &lt;&lt; " - " &lt;&lt; edad;</a:t>
              </a:r>
              <a:endParaRPr lang="es-ES_tradnl" altLang="en-US" sz="1200" dirty="0">
                <a:sym typeface="+mn-ea"/>
              </a:endParaRPr>
            </a:p>
            <a:p>
              <a:pPr algn="l"/>
              <a:r>
                <a:rPr lang="es-ES_tradnl" altLang="en-US" sz="1200" dirty="0">
                  <a:sym typeface="+mn-ea"/>
                </a:rPr>
                <a:t>  return 0;</a:t>
              </a:r>
              <a:endParaRPr lang="es-ES_tradnl" altLang="en-US" sz="1200" dirty="0">
                <a:sym typeface="+mn-ea"/>
              </a:endParaRPr>
            </a:p>
            <a:p>
              <a:pPr algn="l"/>
              <a:r>
                <a:rPr lang="es-ES_tradnl" altLang="en-US" sz="1200" dirty="0">
                  <a:sym typeface="+mn-ea"/>
                </a:rPr>
                <a:t>}</a:t>
              </a:r>
              <a:endParaRPr lang="es-ES_tradnl" altLang="en-US" sz="1200" dirty="0">
                <a:sym typeface="+mn-ea"/>
              </a:endParaRPr>
            </a:p>
            <a:p>
              <a:pPr algn="l"/>
              <a:r>
                <a:rPr lang="es-ES_tradnl" altLang="en-US" sz="1200" b="1" dirty="0">
                  <a:sym typeface="+mn-ea"/>
                </a:rPr>
                <a:t>void regresaADiezAnios(int **edad)</a:t>
              </a:r>
              <a:r>
                <a:rPr lang="es-ES_tradnl" altLang="en-US" sz="1200" dirty="0">
                  <a:sym typeface="+mn-ea"/>
                </a:rPr>
                <a:t>{</a:t>
              </a:r>
              <a:endParaRPr lang="es-ES_tradnl" altLang="en-US" sz="1200" dirty="0">
                <a:sym typeface="+mn-ea"/>
              </a:endParaRPr>
            </a:p>
            <a:p>
              <a:pPr algn="l"/>
              <a:r>
                <a:rPr lang="es-ES_tradnl" altLang="en-US" sz="1200" dirty="0">
                  <a:sym typeface="+mn-ea"/>
                </a:rPr>
                <a:t>  *edad = new int;</a:t>
              </a:r>
              <a:endParaRPr lang="es-ES_tradnl" altLang="en-US" sz="1200" dirty="0">
                <a:sym typeface="+mn-ea"/>
              </a:endParaRPr>
            </a:p>
            <a:p>
              <a:pPr algn="l"/>
              <a:r>
                <a:rPr lang="es-ES_tradnl" altLang="en-US" sz="1200" dirty="0">
                  <a:sym typeface="+mn-ea"/>
                </a:rPr>
                <a:t>  **edad = 10;</a:t>
              </a:r>
              <a:endParaRPr lang="es-ES_tradnl" altLang="en-US" sz="1200" dirty="0">
                <a:sym typeface="+mn-ea"/>
              </a:endParaRPr>
            </a:p>
            <a:p>
              <a:pPr algn="l"/>
              <a:r>
                <a:rPr lang="es-ES_tradnl" altLang="en-US" sz="1200" dirty="0">
                  <a:sym typeface="+mn-ea"/>
                </a:rPr>
                <a:t>}</a:t>
              </a:r>
              <a:endParaRPr lang="es-ES_tradnl" altLang="en-US" sz="1200" dirty="0">
                <a:sym typeface="+mn-ea"/>
              </a:endParaRPr>
            </a:p>
            <a:p>
              <a:pPr algn="l"/>
              <a:r>
                <a:rPr lang="es-ES_tradnl" altLang="en-US" sz="1200" b="1" dirty="0">
                  <a:sym typeface="+mn-ea"/>
                </a:rPr>
                <a:t>void veinteAniosDespues(int **edad)</a:t>
              </a:r>
              <a:r>
                <a:rPr lang="es-ES_tradnl" altLang="en-US" sz="1200" dirty="0">
                  <a:sym typeface="+mn-ea"/>
                </a:rPr>
                <a:t>{</a:t>
              </a:r>
              <a:endParaRPr lang="es-ES_tradnl" altLang="en-US" sz="1200" dirty="0">
                <a:sym typeface="+mn-ea"/>
              </a:endParaRPr>
            </a:p>
            <a:p>
              <a:pPr algn="l"/>
              <a:r>
                <a:rPr lang="es-ES_tradnl" altLang="en-US" sz="1200" dirty="0">
                  <a:sym typeface="+mn-ea"/>
                </a:rPr>
                <a:t>  int *pointer = (*edad);</a:t>
              </a:r>
              <a:endParaRPr lang="es-ES_tradnl" altLang="en-US" sz="1200" dirty="0">
                <a:sym typeface="+mn-ea"/>
              </a:endParaRPr>
            </a:p>
            <a:p>
              <a:pPr algn="l"/>
              <a:r>
                <a:rPr lang="es-ES_tradnl" altLang="en-US" sz="1200" dirty="0">
                  <a:sym typeface="+mn-ea"/>
                </a:rPr>
                <a:t>  *pointer = *pointer + 5;</a:t>
              </a:r>
              <a:endParaRPr lang="es-ES_tradnl" altLang="en-US" sz="1200" dirty="0">
                <a:sym typeface="+mn-ea"/>
              </a:endParaRPr>
            </a:p>
            <a:p>
              <a:pPr algn="l"/>
              <a:r>
                <a:rPr lang="es-ES_tradnl" altLang="en-US" sz="1200" dirty="0">
                  <a:sym typeface="+mn-ea"/>
                </a:rPr>
                <a:t>  edad[0][0]= edad[0][0] + 5;</a:t>
              </a:r>
              <a:endParaRPr lang="es-ES_tradnl" altLang="en-US" sz="1200" dirty="0">
                <a:sym typeface="+mn-ea"/>
              </a:endParaRPr>
            </a:p>
            <a:p>
              <a:pPr algn="l"/>
              <a:r>
                <a:rPr lang="es-ES_tradnl" altLang="en-US" sz="1200" dirty="0">
                  <a:sym typeface="+mn-ea"/>
                </a:rPr>
                <a:t>  *(*edad) = *(*edad) + 10;</a:t>
              </a:r>
              <a:endParaRPr lang="es-ES_tradnl" altLang="en-US" sz="1200" dirty="0">
                <a:sym typeface="+mn-ea"/>
              </a:endParaRPr>
            </a:p>
            <a:p>
              <a:pPr algn="l"/>
              <a:r>
                <a:rPr lang="es-ES_tradnl" altLang="en-US" sz="1200" dirty="0">
                  <a:sym typeface="+mn-ea"/>
                </a:rPr>
                <a:t>}</a:t>
              </a:r>
              <a:endParaRPr lang="es-ES_tradnl" altLang="en-US" sz="12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Memoria dinamica</a:t>
            </a:r>
            <a:endParaRPr lang="es-ES_tradnl" altLang="en-US" dirty="0"/>
          </a:p>
        </p:txBody>
      </p:sp>
      <p:sp>
        <p:nvSpPr>
          <p:cNvPr id="3" name="Text Placeholder 2"/>
          <p:cNvSpPr>
            <a:spLocks noGrp="1"/>
          </p:cNvSpPr>
          <p:nvPr>
            <p:ph type="body" sz="quarter" idx="11"/>
          </p:nvPr>
        </p:nvSpPr>
        <p:spPr/>
        <p:txBody>
          <a:bodyPr/>
          <a:lstStyle/>
          <a:p>
            <a:pPr lvl="0"/>
            <a:endParaRPr lang="es-ES_tradnl"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s-ES_tradnl" altLang="en-US" dirty="0"/>
              <a:t>Memoria dinamica</a:t>
            </a:r>
            <a:endParaRPr lang="es-ES_tradnl" altLang="en-US" dirty="0"/>
          </a:p>
        </p:txBody>
      </p:sp>
      <p:sp>
        <p:nvSpPr>
          <p:cNvPr id="3" name="Text Placeholder 2"/>
          <p:cNvSpPr>
            <a:spLocks noGrp="1"/>
          </p:cNvSpPr>
          <p:nvPr>
            <p:ph type="body" sz="quarter" idx="11"/>
          </p:nvPr>
        </p:nvSpPr>
        <p:spPr>
          <a:xfrm>
            <a:off x="0" y="699542"/>
            <a:ext cx="9144000" cy="288032"/>
          </a:xfrm>
        </p:spPr>
        <p:txBody>
          <a:bodyPr/>
          <a:lstStyle/>
          <a:p>
            <a:pPr lvl="0"/>
            <a:endParaRPr lang="en-US" altLang="ko-KR" dirty="0"/>
          </a:p>
        </p:txBody>
      </p:sp>
      <p:sp>
        <p:nvSpPr>
          <p:cNvPr id="5" name="TextBox 4"/>
          <p:cNvSpPr txBox="1"/>
          <p:nvPr/>
        </p:nvSpPr>
        <p:spPr>
          <a:xfrm>
            <a:off x="1546860" y="1198880"/>
            <a:ext cx="6049645" cy="1014730"/>
          </a:xfrm>
          <a:prstGeom prst="rect">
            <a:avLst/>
          </a:prstGeom>
          <a:noFill/>
        </p:spPr>
        <p:txBody>
          <a:bodyPr wrap="square" rtlCol="0">
            <a:spAutoFit/>
          </a:bodyPr>
          <a:lstStyle/>
          <a:p>
            <a:pPr algn="l"/>
            <a:r>
              <a:rPr sz="1200">
                <a:sym typeface="+mn-ea"/>
              </a:rPr>
              <a:t>La memoria dinámica es un espacio de almacenamiento que se solicita en tiempo de </a:t>
            </a:r>
            <a:endParaRPr sz="1200">
              <a:sym typeface="+mn-ea"/>
            </a:endParaRPr>
          </a:p>
          <a:p>
            <a:pPr algn="l"/>
            <a:r>
              <a:rPr sz="1200">
                <a:sym typeface="+mn-ea"/>
              </a:rPr>
              <a:t>ejecución. De esa manera, a medida que el proceso va necesitando mas espacio, se </a:t>
            </a:r>
            <a:endParaRPr sz="1200">
              <a:sym typeface="+mn-ea"/>
            </a:endParaRPr>
          </a:p>
          <a:p>
            <a:pPr algn="l"/>
            <a:r>
              <a:rPr sz="1200">
                <a:sym typeface="+mn-ea"/>
              </a:rPr>
              <a:t>va solicitando más memoria al sistema operativo para trabajar. El medio para manejar la memoria que otorga el sistema operativo, es mediante los punteros, puesto que no podemos saber en tiempo de compilación dónde nos dará huecos el sistema operativo</a:t>
            </a:r>
            <a:r>
              <a:rPr lang="es-ES_tradnl" sz="1200">
                <a:sym typeface="+mn-ea"/>
              </a:rPr>
              <a:t>.</a:t>
            </a:r>
            <a:endParaRPr lang="es-ES_tradnl" sz="1200">
              <a:sym typeface="+mn-ea"/>
            </a:endParaRP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s-ES_tradnl" altLang="en-US" dirty="0"/>
              <a:t>Memoria dinamica</a:t>
            </a:r>
            <a:endParaRPr lang="es-ES_tradnl" altLang="en-US" dirty="0"/>
          </a:p>
        </p:txBody>
      </p:sp>
      <p:sp>
        <p:nvSpPr>
          <p:cNvPr id="5" name="TextBox 4"/>
          <p:cNvSpPr txBox="1"/>
          <p:nvPr/>
        </p:nvSpPr>
        <p:spPr>
          <a:xfrm>
            <a:off x="1546860" y="840105"/>
            <a:ext cx="6049645" cy="2491740"/>
          </a:xfrm>
          <a:prstGeom prst="rect">
            <a:avLst/>
          </a:prstGeom>
          <a:noFill/>
        </p:spPr>
        <p:txBody>
          <a:bodyPr wrap="square" rtlCol="0">
            <a:spAutoFit/>
          </a:bodyPr>
          <a:lstStyle/>
          <a:p>
            <a:pPr algn="l"/>
            <a:r>
              <a:rPr sz="1200">
                <a:sym typeface="+mn-ea"/>
              </a:rPr>
              <a:t>Cuando se crea un programa en el que es necesario manejar memoria dinámica</a:t>
            </a:r>
            <a:r>
              <a:rPr lang="es-ES_tradnl" sz="1200">
                <a:sym typeface="+mn-ea"/>
              </a:rPr>
              <a:t>,</a:t>
            </a:r>
            <a:r>
              <a:rPr sz="1200">
                <a:sym typeface="+mn-ea"/>
              </a:rPr>
              <a:t> el </a:t>
            </a:r>
            <a:endParaRPr sz="1200">
              <a:sym typeface="+mn-ea"/>
            </a:endParaRPr>
          </a:p>
          <a:p>
            <a:pPr algn="l"/>
            <a:r>
              <a:rPr sz="1200">
                <a:sym typeface="+mn-ea"/>
              </a:rPr>
              <a:t>sistema operativo divide el programa en cuatro partes que son: </a:t>
            </a:r>
            <a:endParaRPr sz="1200">
              <a:sym typeface="+mn-ea"/>
            </a:endParaRPr>
          </a:p>
          <a:p>
            <a:pPr algn="l"/>
            <a:r>
              <a:rPr lang="es-ES_tradnl" sz="1200">
                <a:sym typeface="+mn-ea"/>
              </a:rPr>
              <a:t>- </a:t>
            </a:r>
            <a:r>
              <a:rPr sz="1200">
                <a:sym typeface="+mn-ea"/>
              </a:rPr>
              <a:t>texto, </a:t>
            </a:r>
            <a:endParaRPr sz="1200">
              <a:sym typeface="+mn-ea"/>
            </a:endParaRPr>
          </a:p>
          <a:p>
            <a:pPr algn="l"/>
            <a:r>
              <a:rPr lang="es-ES_tradnl" sz="1200">
                <a:sym typeface="+mn-ea"/>
              </a:rPr>
              <a:t>- </a:t>
            </a:r>
            <a:r>
              <a:rPr sz="1200">
                <a:sym typeface="+mn-ea"/>
              </a:rPr>
              <a:t>datos (estáticos), </a:t>
            </a:r>
            <a:endParaRPr sz="1200">
              <a:sym typeface="+mn-ea"/>
            </a:endParaRPr>
          </a:p>
          <a:p>
            <a:pPr algn="l"/>
            <a:r>
              <a:rPr lang="es-ES_tradnl" sz="1200">
                <a:sym typeface="+mn-ea"/>
              </a:rPr>
              <a:t>- </a:t>
            </a:r>
            <a:r>
              <a:rPr sz="1200">
                <a:sym typeface="+mn-ea"/>
              </a:rPr>
              <a:t>pila </a:t>
            </a:r>
            <a:endParaRPr sz="1200">
              <a:sym typeface="+mn-ea"/>
            </a:endParaRPr>
          </a:p>
          <a:p>
            <a:pPr algn="l"/>
            <a:r>
              <a:rPr lang="es-ES_tradnl" sz="1200">
                <a:sym typeface="+mn-ea"/>
              </a:rPr>
              <a:t>- </a:t>
            </a:r>
            <a:r>
              <a:rPr sz="1200">
                <a:sym typeface="+mn-ea"/>
              </a:rPr>
              <a:t>zona libre o heap.</a:t>
            </a:r>
            <a:endParaRPr sz="1200">
              <a:sym typeface="+mn-ea"/>
            </a:endParaRPr>
          </a:p>
          <a:p>
            <a:pPr algn="l"/>
            <a:endParaRPr sz="1200">
              <a:sym typeface="+mn-ea"/>
            </a:endParaRPr>
          </a:p>
          <a:p>
            <a:pPr algn="l"/>
            <a:r>
              <a:rPr sz="1200">
                <a:sym typeface="+mn-ea"/>
              </a:rPr>
              <a:t>En el momento de la ejecución habrá tanto partes libres como partes asignadas al </a:t>
            </a:r>
            <a:endParaRPr sz="1200">
              <a:sym typeface="+mn-ea"/>
            </a:endParaRPr>
          </a:p>
          <a:p>
            <a:pPr algn="l"/>
            <a:r>
              <a:rPr sz="1200">
                <a:sym typeface="+mn-ea"/>
              </a:rPr>
              <a:t>proceso por lo cual si no se liberan las partes utilizadas de memoria y que </a:t>
            </a:r>
            <a:r>
              <a:rPr lang="es-ES_tradnl" sz="1200">
                <a:sym typeface="+mn-ea"/>
              </a:rPr>
              <a:t>fueron </a:t>
            </a:r>
            <a:endParaRPr sz="1200">
              <a:sym typeface="+mn-ea"/>
            </a:endParaRPr>
          </a:p>
          <a:p>
            <a:pPr algn="l"/>
            <a:r>
              <a:rPr sz="1200">
                <a:sym typeface="+mn-ea"/>
              </a:rPr>
              <a:t>queda</a:t>
            </a:r>
            <a:r>
              <a:rPr lang="es-ES_tradnl" sz="1200">
                <a:sym typeface="+mn-ea"/>
              </a:rPr>
              <a:t>n</a:t>
            </a:r>
            <a:r>
              <a:rPr sz="1200">
                <a:sym typeface="+mn-ea"/>
              </a:rPr>
              <a:t>do inservibles</a:t>
            </a:r>
            <a:r>
              <a:rPr lang="es-ES_tradnl" sz="1200">
                <a:sym typeface="+mn-ea"/>
              </a:rPr>
              <a:t>, </a:t>
            </a:r>
            <a:r>
              <a:rPr sz="1200">
                <a:sym typeface="+mn-ea"/>
              </a:rPr>
              <a:t>es posible que </a:t>
            </a:r>
            <a:r>
              <a:rPr lang="es-ES_tradnl" sz="1200">
                <a:sym typeface="+mn-ea"/>
              </a:rPr>
              <a:t>esta </a:t>
            </a:r>
            <a:r>
              <a:rPr sz="1200">
                <a:sym typeface="+mn-ea"/>
              </a:rPr>
              <a:t>se “agote”</a:t>
            </a:r>
            <a:r>
              <a:rPr lang="es-ES_tradnl" sz="1200">
                <a:sym typeface="+mn-ea"/>
              </a:rPr>
              <a:t> </a:t>
            </a:r>
            <a:r>
              <a:rPr sz="1200">
                <a:sym typeface="+mn-ea"/>
              </a:rPr>
              <a:t>y </a:t>
            </a:r>
            <a:r>
              <a:rPr lang="es-ES_tradnl" sz="1200">
                <a:sym typeface="+mn-ea"/>
              </a:rPr>
              <a:t>su vez se agote la </a:t>
            </a:r>
            <a:r>
              <a:rPr sz="1200">
                <a:sym typeface="+mn-ea"/>
              </a:rPr>
              <a:t>fuente de la memoria dinámica. También la pila cambia su tamaño dinámicamente, pero esto no </a:t>
            </a:r>
            <a:endParaRPr sz="1200">
              <a:sym typeface="+mn-ea"/>
            </a:endParaRPr>
          </a:p>
          <a:p>
            <a:pPr algn="l"/>
            <a:r>
              <a:rPr sz="1200">
                <a:sym typeface="+mn-ea"/>
              </a:rPr>
              <a:t>depende del programador sino del </a:t>
            </a:r>
            <a:endParaRPr sz="1200">
              <a:sym typeface="+mn-ea"/>
            </a:endParaRPr>
          </a:p>
          <a:p>
            <a:pPr algn="l"/>
            <a:r>
              <a:rPr sz="1200">
                <a:sym typeface="+mn-ea"/>
              </a:rPr>
              <a:t>sistema operativo.</a:t>
            </a:r>
            <a:endParaRPr sz="1200">
              <a:sym typeface="+mn-ea"/>
            </a:endParaRP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rcRect l="416" r="-338" b="7166"/>
          <a:stretch>
            <a:fillRect/>
          </a:stretch>
        </p:blipFill>
        <p:spPr>
          <a:xfrm>
            <a:off x="2552065" y="156210"/>
            <a:ext cx="6562090" cy="4524375"/>
          </a:xfrm>
          <a:prstGeom prst="rect">
            <a:avLst/>
          </a:prstGeom>
        </p:spPr>
      </p:pic>
      <p:pic>
        <p:nvPicPr>
          <p:cNvPr id="14" name="Picture 13"/>
          <p:cNvPicPr>
            <a:picLocks noChangeAspect="1"/>
          </p:cNvPicPr>
          <p:nvPr/>
        </p:nvPicPr>
        <p:blipFill>
          <a:blip r:embed="rId2"/>
          <a:srcRect l="17974" t="7876" r="62795" b="9464"/>
          <a:stretch>
            <a:fillRect/>
          </a:stretch>
        </p:blipFill>
        <p:spPr>
          <a:xfrm>
            <a:off x="81915" y="72390"/>
            <a:ext cx="1214755" cy="4382135"/>
          </a:xfrm>
          <a:prstGeom prst="rect">
            <a:avLst/>
          </a:prstGeom>
        </p:spPr>
      </p:pic>
      <p:pic>
        <p:nvPicPr>
          <p:cNvPr id="16" name="Picture 15"/>
          <p:cNvPicPr>
            <a:picLocks noChangeAspect="1"/>
          </p:cNvPicPr>
          <p:nvPr/>
        </p:nvPicPr>
        <p:blipFill>
          <a:blip r:embed="rId2"/>
          <a:srcRect l="63774" t="15737" r="19754" b="38455"/>
          <a:stretch>
            <a:fillRect/>
          </a:stretch>
        </p:blipFill>
        <p:spPr>
          <a:xfrm>
            <a:off x="1597660" y="414020"/>
            <a:ext cx="1252855" cy="3016250"/>
          </a:xfrm>
          <a:prstGeom prst="rect">
            <a:avLst/>
          </a:prstGeom>
        </p:spPr>
      </p:pic>
      <p:sp>
        <p:nvSpPr>
          <p:cNvPr id="17" name="Left Brace 16"/>
          <p:cNvSpPr/>
          <p:nvPr/>
        </p:nvSpPr>
        <p:spPr>
          <a:xfrm>
            <a:off x="1296670" y="494030"/>
            <a:ext cx="365760" cy="2434590"/>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Memoria Stack</a:t>
            </a:r>
            <a:endParaRPr lang="es-ES_tradnl" altLang="en-US" dirty="0"/>
          </a:p>
        </p:txBody>
      </p:sp>
      <p:sp>
        <p:nvSpPr>
          <p:cNvPr id="3" name="Text Placeholder 2"/>
          <p:cNvSpPr>
            <a:spLocks noGrp="1"/>
          </p:cNvSpPr>
          <p:nvPr>
            <p:ph type="body" sz="quarter" idx="11"/>
          </p:nvPr>
        </p:nvSpPr>
        <p:spPr/>
        <p:txBody>
          <a:bodyPr/>
          <a:lstStyle/>
          <a:p>
            <a:pPr lvl="0"/>
            <a:endParaRPr lang="es-ES_tradnl"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Memoria Stack</a:t>
            </a:r>
            <a:endParaRPr lang="es-ES_tradnl"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endParaRPr lang="en-US" altLang="ko-KR" dirty="0"/>
          </a:p>
        </p:txBody>
      </p:sp>
      <p:grpSp>
        <p:nvGrpSpPr>
          <p:cNvPr id="19" name="Group 18"/>
          <p:cNvGrpSpPr/>
          <p:nvPr/>
        </p:nvGrpSpPr>
        <p:grpSpPr>
          <a:xfrm>
            <a:off x="635000" y="628015"/>
            <a:ext cx="7898126" cy="2756404"/>
            <a:chOff x="2063141" y="1065139"/>
            <a:chExt cx="1739947" cy="151730"/>
          </a:xfrm>
        </p:grpSpPr>
        <p:sp>
          <p:nvSpPr>
            <p:cNvPr id="16" name="TextBox 15"/>
            <p:cNvSpPr txBox="1"/>
            <p:nvPr/>
          </p:nvSpPr>
          <p:spPr>
            <a:xfrm>
              <a:off x="2068316" y="1089880"/>
              <a:ext cx="1734772" cy="126989"/>
            </a:xfrm>
            <a:prstGeom prst="rect">
              <a:avLst/>
            </a:prstGeom>
            <a:noFill/>
          </p:spPr>
          <p:txBody>
            <a:bodyPr wrap="square" rtlCol="0">
              <a:spAutoFit/>
            </a:bodyPr>
            <a:lstStyle/>
            <a:p>
              <a:pPr algn="l"/>
              <a:endParaRPr lang="es-ES_tradnl" altLang="en-US" sz="1200" dirty="0">
                <a:sym typeface="+mn-ea"/>
              </a:endParaRPr>
            </a:p>
            <a:p>
              <a:pPr algn="l"/>
              <a:r>
                <a:rPr lang="es-ES_tradnl" altLang="en-US" sz="1200" dirty="0">
                  <a:sym typeface="+mn-ea"/>
                </a:rPr>
                <a:t>La memoria stack es </a:t>
              </a:r>
              <a:r>
                <a:rPr lang="en-US" sz="1200" dirty="0">
                  <a:sym typeface="+mn-ea"/>
                </a:rPr>
                <a:t>la </a:t>
              </a:r>
              <a:r>
                <a:rPr lang="en-US" sz="1200" dirty="0" err="1">
                  <a:sym typeface="+mn-ea"/>
                </a:rPr>
                <a:t>memoria</a:t>
              </a:r>
              <a:r>
                <a:rPr lang="en-US" sz="1200" dirty="0">
                  <a:sym typeface="+mn-ea"/>
                </a:rPr>
                <a:t> </a:t>
              </a:r>
              <a:r>
                <a:rPr lang="en-US" sz="1200" dirty="0" err="1">
                  <a:sym typeface="+mn-ea"/>
                </a:rPr>
                <a:t>reservada</a:t>
              </a:r>
              <a:r>
                <a:rPr lang="en-US" sz="1200" dirty="0">
                  <a:sym typeface="+mn-ea"/>
                </a:rPr>
                <a:t> al </a:t>
              </a:r>
              <a:r>
                <a:rPr lang="en-US" sz="1200" dirty="0" err="1">
                  <a:sym typeface="+mn-ea"/>
                </a:rPr>
                <a:t>momento</a:t>
              </a:r>
              <a:r>
                <a:rPr lang="en-US" sz="1200" dirty="0">
                  <a:sym typeface="+mn-ea"/>
                </a:rPr>
                <a:t> de realiz</a:t>
              </a:r>
              <a:r>
                <a:rPr lang="es-ES_tradnl" altLang="en-US" sz="1200" dirty="0">
                  <a:sym typeface="+mn-ea"/>
                </a:rPr>
                <a:t>a</a:t>
              </a:r>
              <a:r>
                <a:rPr lang="en-US" sz="1200" dirty="0">
                  <a:sym typeface="+mn-ea"/>
                </a:rPr>
                <a:t>r la </a:t>
              </a:r>
              <a:r>
                <a:rPr lang="en-US" sz="1200" dirty="0" err="1">
                  <a:sym typeface="+mn-ea"/>
                </a:rPr>
                <a:t>compilacion</a:t>
              </a:r>
              <a:r>
                <a:rPr lang="en-US" sz="1200" dirty="0">
                  <a:sym typeface="+mn-ea"/>
                </a:rPr>
                <a:t>. Con</a:t>
              </a:r>
              <a:r>
                <a:rPr lang="en-US" sz="1200" dirty="0" err="1">
                  <a:sym typeface="+mn-ea"/>
                </a:rPr>
                <a:t>tiene</a:t>
              </a:r>
              <a:r>
                <a:rPr lang="en-US" sz="1200" dirty="0">
                  <a:sym typeface="+mn-ea"/>
                </a:rPr>
                <a:t> </a:t>
              </a:r>
              <a:r>
                <a:rPr lang="en-US" sz="1200" dirty="0" err="1">
                  <a:sym typeface="+mn-ea"/>
                </a:rPr>
                <a:t>desde</a:t>
              </a:r>
              <a:r>
                <a:rPr lang="en-US" sz="1200" dirty="0">
                  <a:sym typeface="+mn-ea"/>
                </a:rPr>
                <a:t> las variables</a:t>
              </a:r>
              <a:r>
                <a:rPr lang="es-ES_tradnl" altLang="en-US" sz="1200" dirty="0">
                  <a:sym typeface="+mn-ea"/>
                </a:rPr>
                <a:t> </a:t>
              </a:r>
              <a:endParaRPr lang="es-ES_tradnl" altLang="en-US" sz="1200" dirty="0">
                <a:sym typeface="+mn-ea"/>
              </a:endParaRPr>
            </a:p>
            <a:p>
              <a:pPr algn="l"/>
              <a:r>
                <a:rPr lang="es-ES_tradnl" altLang="en-US" sz="1200" dirty="0">
                  <a:sym typeface="+mn-ea"/>
                </a:rPr>
                <a:t>en ejecucion</a:t>
              </a:r>
              <a:r>
                <a:rPr lang="en-US" sz="1200" dirty="0">
                  <a:sym typeface="+mn-ea"/>
                </a:rPr>
                <a:t> hasta las </a:t>
              </a:r>
              <a:r>
                <a:rPr lang="en-US" sz="1200" dirty="0" err="1">
                  <a:sym typeface="+mn-ea"/>
                </a:rPr>
                <a:t>funciones</a:t>
              </a:r>
              <a:r>
                <a:rPr lang="es-ES_tradnl" altLang="en-US" sz="1200" dirty="0" err="1">
                  <a:sym typeface="+mn-ea"/>
                </a:rPr>
                <a:t> llamadas</a:t>
              </a:r>
              <a:r>
                <a:rPr lang="en-US" sz="1200" dirty="0">
                  <a:sym typeface="+mn-ea"/>
                </a:rPr>
                <a:t>.</a:t>
              </a:r>
              <a:r>
                <a:rPr lang="es-ES_tradnl" altLang="en-US" sz="1200" dirty="0">
                  <a:sym typeface="+mn-ea"/>
                </a:rPr>
                <a:t> Podría asemejarse como una pila del tipo LIFO</a:t>
              </a:r>
              <a:endParaRPr lang="en-US" sz="1200" dirty="0">
                <a:sym typeface="+mn-ea"/>
              </a:endParaRPr>
            </a:p>
            <a:p>
              <a:pPr algn="l"/>
              <a:endParaRPr lang="es-ES_tradnl" altLang="en-US" sz="1200" dirty="0">
                <a:sym typeface="+mn-ea"/>
              </a:endParaRPr>
            </a:p>
            <a:p>
              <a:pPr algn="l"/>
              <a:r>
                <a:rPr lang="en-US" sz="1200" dirty="0">
                  <a:sym typeface="+mn-ea"/>
                </a:rPr>
                <a:t>El </a:t>
              </a:r>
              <a:r>
                <a:rPr lang="en-US" sz="1200" dirty="0" err="1">
                  <a:sym typeface="+mn-ea"/>
                </a:rPr>
                <a:t>orden</a:t>
              </a:r>
              <a:r>
                <a:rPr lang="en-US" sz="1200" dirty="0">
                  <a:sym typeface="+mn-ea"/>
                </a:rPr>
                <a:t> </a:t>
              </a:r>
              <a:r>
                <a:rPr lang="en-US" sz="1200" dirty="0" err="1">
                  <a:sym typeface="+mn-ea"/>
                </a:rPr>
                <a:t>en</a:t>
              </a:r>
              <a:r>
                <a:rPr lang="en-US" sz="1200" dirty="0">
                  <a:sym typeface="+mn-ea"/>
                </a:rPr>
                <a:t> que se </a:t>
              </a:r>
              <a:r>
                <a:rPr lang="en-US" sz="1200" dirty="0" err="1">
                  <a:sym typeface="+mn-ea"/>
                </a:rPr>
                <a:t>ingresan</a:t>
              </a:r>
              <a:r>
                <a:rPr lang="en-US" sz="1200" dirty="0">
                  <a:sym typeface="+mn-ea"/>
                </a:rPr>
                <a:t> a </a:t>
              </a:r>
              <a:r>
                <a:rPr lang="en-US" sz="1200" dirty="0" err="1">
                  <a:sym typeface="+mn-ea"/>
                </a:rPr>
                <a:t>este</a:t>
              </a:r>
              <a:r>
                <a:rPr lang="en-US" sz="1200" dirty="0">
                  <a:sym typeface="+mn-ea"/>
                </a:rPr>
                <a:t> es</a:t>
              </a:r>
              <a:endParaRPr lang="en-US" sz="1200" dirty="0"/>
            </a:p>
            <a:p>
              <a:pPr lvl="1"/>
              <a:r>
                <a:rPr lang="es-ES_tradnl" altLang="en-US" sz="1200" b="1" dirty="0">
                  <a:sym typeface="+mn-ea"/>
                </a:rPr>
                <a:t>- </a:t>
              </a:r>
              <a:r>
                <a:rPr lang="en-US" sz="1200" b="1" dirty="0">
                  <a:sym typeface="+mn-ea"/>
                </a:rPr>
                <a:t>Variables </a:t>
              </a:r>
              <a:r>
                <a:rPr lang="en-US" sz="1200" b="1" dirty="0" err="1">
                  <a:sym typeface="+mn-ea"/>
                </a:rPr>
                <a:t>globales</a:t>
              </a:r>
              <a:endParaRPr lang="en-US" sz="1200" b="1" dirty="0"/>
            </a:p>
            <a:p>
              <a:pPr lvl="1"/>
              <a:r>
                <a:rPr lang="es-ES_tradnl" altLang="en-US" sz="1200" b="1" dirty="0">
                  <a:sym typeface="+mn-ea"/>
                </a:rPr>
                <a:t>- </a:t>
              </a:r>
              <a:r>
                <a:rPr lang="en-US" sz="1200" b="1" dirty="0">
                  <a:sym typeface="+mn-ea"/>
                </a:rPr>
                <a:t>Variables locales</a:t>
              </a:r>
              <a:endParaRPr lang="en-US" sz="1200" b="1" dirty="0"/>
            </a:p>
            <a:p>
              <a:pPr lvl="1"/>
              <a:r>
                <a:rPr lang="es-ES_tradnl" altLang="en-US" sz="1200" b="1" dirty="0" err="1">
                  <a:sym typeface="+mn-ea"/>
                </a:rPr>
                <a:t>- </a:t>
              </a:r>
              <a:r>
                <a:rPr lang="en-US" sz="1200" b="1" dirty="0" err="1">
                  <a:sym typeface="+mn-ea"/>
                </a:rPr>
                <a:t>Funciones</a:t>
              </a:r>
              <a:endParaRPr lang="en-US" sz="1200" b="1" dirty="0"/>
            </a:p>
            <a:p>
              <a:pPr lvl="1"/>
              <a:r>
                <a:rPr lang="es-ES_tradnl" altLang="en-US" sz="1200" b="1" dirty="0" err="1">
                  <a:sym typeface="+mn-ea"/>
                </a:rPr>
                <a:t>- </a:t>
              </a:r>
              <a:r>
                <a:rPr lang="en-US" sz="1200" b="1" dirty="0" err="1">
                  <a:sym typeface="+mn-ea"/>
                </a:rPr>
                <a:t>Bloques</a:t>
              </a:r>
              <a:r>
                <a:rPr lang="en-US" sz="1200" b="1" dirty="0">
                  <a:sym typeface="+mn-ea"/>
                </a:rPr>
                <a:t> de </a:t>
              </a:r>
              <a:r>
                <a:rPr lang="en-US" sz="1200" b="1" dirty="0" err="1">
                  <a:sym typeface="+mn-ea"/>
                </a:rPr>
                <a:t>codigo</a:t>
              </a:r>
              <a:endParaRPr lang="en-US" sz="1200" b="1" dirty="0"/>
            </a:p>
            <a:p>
              <a:pPr lvl="1"/>
              <a:r>
                <a:rPr lang="es-ES_tradnl" altLang="en-US" sz="1200" b="1" dirty="0">
                  <a:sym typeface="+mn-ea"/>
                </a:rPr>
                <a:t>- </a:t>
              </a:r>
              <a:r>
                <a:rPr lang="en-US" sz="1200" b="1" dirty="0">
                  <a:sym typeface="+mn-ea"/>
                </a:rPr>
                <a:t>Variables de </a:t>
              </a:r>
              <a:r>
                <a:rPr lang="en-US" sz="1200" b="1" dirty="0" err="1">
                  <a:sym typeface="+mn-ea"/>
                </a:rPr>
                <a:t>bloque</a:t>
              </a:r>
              <a:r>
                <a:rPr lang="en-US" sz="1200" b="1" dirty="0">
                  <a:sym typeface="+mn-ea"/>
                </a:rPr>
                <a:t> de </a:t>
              </a:r>
              <a:r>
                <a:rPr lang="en-US" sz="1200" b="1" dirty="0" err="1">
                  <a:sym typeface="+mn-ea"/>
                </a:rPr>
                <a:t>codigo</a:t>
              </a:r>
              <a:endParaRPr lang="en-US" sz="1200" b="1" dirty="0" err="1">
                <a:sym typeface="+mn-ea"/>
              </a:endParaRPr>
            </a:p>
            <a:p>
              <a:pPr lvl="1"/>
              <a:endParaRPr lang="en-US" sz="1200" b="1" dirty="0"/>
            </a:p>
            <a:p>
              <a:pPr algn="l"/>
              <a:endParaRPr lang="es-ES_tradnl" altLang="en-US" sz="12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Memoria Stack</a:t>
            </a:r>
            <a:endParaRPr lang="es-ES_tradnl"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endParaRPr lang="en-US" altLang="ko-KR" dirty="0"/>
          </a:p>
        </p:txBody>
      </p:sp>
      <p:grpSp>
        <p:nvGrpSpPr>
          <p:cNvPr id="19" name="Group 18"/>
          <p:cNvGrpSpPr/>
          <p:nvPr/>
        </p:nvGrpSpPr>
        <p:grpSpPr>
          <a:xfrm>
            <a:off x="635000" y="628015"/>
            <a:ext cx="7898126" cy="2572268"/>
            <a:chOff x="2063141" y="1065139"/>
            <a:chExt cx="1739947" cy="141594"/>
          </a:xfrm>
        </p:grpSpPr>
        <p:sp>
          <p:nvSpPr>
            <p:cNvPr id="16" name="TextBox 15"/>
            <p:cNvSpPr txBox="1"/>
            <p:nvPr/>
          </p:nvSpPr>
          <p:spPr>
            <a:xfrm>
              <a:off x="2068316" y="1089880"/>
              <a:ext cx="1734772" cy="116853"/>
            </a:xfrm>
            <a:prstGeom prst="rect">
              <a:avLst/>
            </a:prstGeom>
            <a:noFill/>
          </p:spPr>
          <p:txBody>
            <a:bodyPr wrap="square" rtlCol="0">
              <a:spAutoFit/>
            </a:bodyPr>
            <a:lstStyle/>
            <a:p>
              <a:pPr algn="l"/>
              <a:endParaRPr lang="en-US" sz="1200" dirty="0">
                <a:sym typeface="+mn-ea"/>
              </a:endParaRPr>
            </a:p>
            <a:p>
              <a:pPr algn="l"/>
              <a:endParaRPr lang="en-US" sz="1200" dirty="0">
                <a:sym typeface="+mn-ea"/>
              </a:endParaRPr>
            </a:p>
            <a:p>
              <a:pPr algn="l"/>
              <a:r>
                <a:rPr lang="en-US" sz="1200" dirty="0">
                  <a:sym typeface="+mn-ea"/>
                </a:rPr>
                <a:t>El Stack libera la </a:t>
              </a:r>
              <a:r>
                <a:rPr lang="en-US" sz="1200" dirty="0" err="1">
                  <a:sym typeface="+mn-ea"/>
                </a:rPr>
                <a:t>memoria</a:t>
              </a:r>
              <a:r>
                <a:rPr lang="en-US" sz="1200" dirty="0">
                  <a:sym typeface="+mn-ea"/>
                </a:rPr>
                <a:t> </a:t>
              </a:r>
              <a:r>
                <a:rPr lang="en-US" sz="1200" dirty="0" err="1">
                  <a:sym typeface="+mn-ea"/>
                </a:rPr>
                <a:t>cuando</a:t>
              </a:r>
              <a:r>
                <a:rPr lang="en-US" sz="1200" dirty="0">
                  <a:sym typeface="+mn-ea"/>
                </a:rPr>
                <a:t> la </a:t>
              </a:r>
              <a:r>
                <a:rPr lang="en-US" sz="1200" dirty="0" err="1">
                  <a:sym typeface="+mn-ea"/>
                </a:rPr>
                <a:t>estructura</a:t>
              </a:r>
              <a:r>
                <a:rPr lang="en-US" sz="1200" dirty="0">
                  <a:sym typeface="+mn-ea"/>
                </a:rPr>
                <a:t> que se </a:t>
              </a:r>
              <a:r>
                <a:rPr lang="en-US" sz="1200" dirty="0" err="1">
                  <a:sym typeface="+mn-ea"/>
                </a:rPr>
                <a:t>esta</a:t>
              </a:r>
              <a:r>
                <a:rPr lang="en-US" sz="1200" dirty="0">
                  <a:sym typeface="+mn-ea"/>
                </a:rPr>
                <a:t> </a:t>
              </a:r>
              <a:r>
                <a:rPr lang="en-US" sz="1200" dirty="0" err="1">
                  <a:sym typeface="+mn-ea"/>
                </a:rPr>
                <a:t>usando</a:t>
              </a:r>
              <a:r>
                <a:rPr lang="en-US" sz="1200" dirty="0">
                  <a:sym typeface="+mn-ea"/>
                </a:rPr>
                <a:t> se </a:t>
              </a:r>
              <a:r>
                <a:rPr lang="en-US" sz="1200" dirty="0" err="1">
                  <a:sym typeface="+mn-ea"/>
                </a:rPr>
                <a:t>termina</a:t>
              </a:r>
              <a:r>
                <a:rPr lang="en-US" sz="1200" dirty="0">
                  <a:sym typeface="+mn-ea"/>
                </a:rPr>
                <a:t>.</a:t>
              </a:r>
              <a:endParaRPr lang="en-US" sz="1200" dirty="0">
                <a:sym typeface="+mn-ea"/>
              </a:endParaRPr>
            </a:p>
            <a:p>
              <a:pPr algn="l"/>
              <a:endParaRPr lang="en-US" sz="1200" dirty="0"/>
            </a:p>
            <a:p>
              <a:pPr algn="l"/>
              <a:r>
                <a:rPr lang="es-MX" sz="1200" dirty="0">
                  <a:sym typeface="+mn-ea"/>
                </a:rPr>
                <a:t>La primera función en ser llamada y entrar al </a:t>
              </a:r>
              <a:r>
                <a:rPr lang="es-MX" sz="1200" dirty="0" err="1">
                  <a:sym typeface="+mn-ea"/>
                </a:rPr>
                <a:t>stack</a:t>
              </a:r>
              <a:r>
                <a:rPr lang="es-MX" sz="1200" dirty="0">
                  <a:sym typeface="+mn-ea"/>
                </a:rPr>
                <a:t> es la función principal </a:t>
              </a:r>
              <a:r>
                <a:rPr lang="es-MX" sz="1200" b="1" dirty="0" err="1">
                  <a:sym typeface="+mn-ea"/>
                </a:rPr>
                <a:t>main</a:t>
              </a:r>
              <a:r>
                <a:rPr lang="es-MX" sz="1200" dirty="0">
                  <a:sym typeface="+mn-ea"/>
                </a:rPr>
                <a:t>, por ende también es la ultima en ser liberada</a:t>
              </a:r>
              <a:r>
                <a:rPr lang="es-ES_tradnl" altLang="es-MX" sz="1200" dirty="0">
                  <a:sym typeface="+mn-ea"/>
                </a:rPr>
                <a:t>; p</a:t>
              </a:r>
              <a:r>
                <a:rPr lang="es-MX" sz="1200" dirty="0">
                  <a:sym typeface="+mn-ea"/>
                </a:rPr>
                <a:t>or ende</a:t>
              </a:r>
              <a:r>
                <a:rPr lang="es-ES_tradnl" altLang="es-MX" sz="1200" dirty="0">
                  <a:sym typeface="+mn-ea"/>
                </a:rPr>
                <a:t>,</a:t>
              </a:r>
              <a:r>
                <a:rPr lang="es-MX" sz="1200" dirty="0">
                  <a:sym typeface="+mn-ea"/>
                </a:rPr>
                <a:t> si creáramos una función de suma cierto espacio en memoria seria </a:t>
              </a:r>
              <a:r>
                <a:rPr lang="es-MX" sz="1200" dirty="0" err="1">
                  <a:sym typeface="+mn-ea"/>
                </a:rPr>
                <a:t>utlizado</a:t>
              </a:r>
              <a:r>
                <a:rPr lang="es-MX" sz="1200" dirty="0">
                  <a:sym typeface="+mn-ea"/>
                </a:rPr>
                <a:t> al llamarse, </a:t>
              </a:r>
              <a:endParaRPr lang="es-MX" sz="1200" dirty="0">
                <a:sym typeface="+mn-ea"/>
              </a:endParaRPr>
            </a:p>
            <a:p>
              <a:pPr algn="l"/>
              <a:r>
                <a:rPr lang="es-MX" sz="1200" dirty="0">
                  <a:sym typeface="+mn-ea"/>
                </a:rPr>
                <a:t>pero igualmente se liberaría al terminarla.</a:t>
              </a:r>
              <a:endParaRPr lang="es-MX" sz="1200" dirty="0"/>
            </a:p>
            <a:p>
              <a:pPr lvl="1"/>
              <a:endParaRPr lang="es-MX" sz="1200" dirty="0" err="1">
                <a:sym typeface="+mn-ea"/>
              </a:endParaRPr>
            </a:p>
            <a:p>
              <a:pPr lvl="1" algn="l"/>
              <a:r>
                <a:rPr lang="es-MX" sz="1200" dirty="0" err="1">
                  <a:sym typeface="+mn-ea"/>
                </a:rPr>
                <a:t>int</a:t>
              </a:r>
              <a:r>
                <a:rPr lang="es-MX" sz="1200" dirty="0">
                  <a:sym typeface="+mn-ea"/>
                </a:rPr>
                <a:t> suma(</a:t>
              </a:r>
              <a:r>
                <a:rPr lang="es-MX" sz="1200" dirty="0" err="1">
                  <a:sym typeface="+mn-ea"/>
                </a:rPr>
                <a:t>int</a:t>
              </a:r>
              <a:r>
                <a:rPr lang="es-MX" sz="1200" dirty="0">
                  <a:sym typeface="+mn-ea"/>
                </a:rPr>
                <a:t> </a:t>
              </a:r>
              <a:r>
                <a:rPr lang="es-MX" sz="1200" dirty="0" err="1">
                  <a:sym typeface="+mn-ea"/>
                </a:rPr>
                <a:t>primerNumero</a:t>
              </a:r>
              <a:r>
                <a:rPr lang="es-MX" sz="1200" dirty="0">
                  <a:sym typeface="+mn-ea"/>
                </a:rPr>
                <a:t>, </a:t>
              </a:r>
              <a:r>
                <a:rPr lang="es-MX" sz="1200" dirty="0" err="1">
                  <a:sym typeface="+mn-ea"/>
                </a:rPr>
                <a:t>int</a:t>
              </a:r>
              <a:r>
                <a:rPr lang="es-MX" sz="1200" dirty="0">
                  <a:sym typeface="+mn-ea"/>
                </a:rPr>
                <a:t> </a:t>
              </a:r>
              <a:r>
                <a:rPr lang="es-MX" sz="1200" dirty="0" err="1">
                  <a:sym typeface="+mn-ea"/>
                </a:rPr>
                <a:t>segundoNumero</a:t>
              </a:r>
              <a:r>
                <a:rPr lang="es-MX" sz="1200" dirty="0">
                  <a:sym typeface="+mn-ea"/>
                </a:rPr>
                <a:t>) {</a:t>
              </a:r>
              <a:endParaRPr lang="es-MX" sz="1200" dirty="0"/>
            </a:p>
            <a:p>
              <a:pPr lvl="1" algn="l"/>
              <a:r>
                <a:rPr lang="es-ES_tradnl" altLang="es-MX" sz="1200" dirty="0" err="1">
                  <a:sym typeface="+mn-ea"/>
                </a:rPr>
                <a:t>     </a:t>
              </a:r>
              <a:r>
                <a:rPr lang="es-MX" sz="1200" dirty="0" err="1">
                  <a:sym typeface="+mn-ea"/>
                </a:rPr>
                <a:t>return</a:t>
              </a:r>
              <a:r>
                <a:rPr lang="es-MX" sz="1200" dirty="0">
                  <a:sym typeface="+mn-ea"/>
                </a:rPr>
                <a:t> </a:t>
              </a:r>
              <a:r>
                <a:rPr lang="es-MX" sz="1200" dirty="0" err="1">
                  <a:sym typeface="+mn-ea"/>
                </a:rPr>
                <a:t>primerNumero</a:t>
              </a:r>
              <a:r>
                <a:rPr lang="es-MX" sz="1200" dirty="0">
                  <a:sym typeface="+mn-ea"/>
                </a:rPr>
                <a:t> + </a:t>
              </a:r>
              <a:r>
                <a:rPr lang="es-MX" sz="1200" dirty="0" err="1">
                  <a:sym typeface="+mn-ea"/>
                </a:rPr>
                <a:t>segundoNumero</a:t>
              </a:r>
              <a:r>
                <a:rPr lang="es-MX" sz="1200" dirty="0">
                  <a:sym typeface="+mn-ea"/>
                </a:rPr>
                <a:t>;</a:t>
              </a:r>
              <a:endParaRPr lang="es-MX" sz="1200" dirty="0"/>
            </a:p>
            <a:p>
              <a:pPr lvl="1" algn="l"/>
              <a:r>
                <a:rPr lang="es-MX" sz="1200" dirty="0">
                  <a:sym typeface="+mn-ea"/>
                </a:rPr>
                <a:t>}</a:t>
              </a:r>
              <a:endParaRPr lang="es-ES_tradnl" altLang="en-US" sz="12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anose="020B0604020202020204" pitchFamily="34" charset="0"/>
              </a:rPr>
              <a:t>Agenda </a:t>
            </a:r>
            <a:endParaRPr lang="en-US" sz="3600" dirty="0">
              <a:cs typeface="Arial" panose="020B0604020202020204" pitchFamily="34" charset="0"/>
            </a:endParaRP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26" name="TextBox 25"/>
          <p:cNvSpPr txBox="1"/>
          <p:nvPr/>
        </p:nvSpPr>
        <p:spPr>
          <a:xfrm>
            <a:off x="3131840" y="1275606"/>
            <a:ext cx="533164" cy="39878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a:t>
            </a:r>
            <a:r>
              <a:rPr lang="es-ES_tradnl" altLang="en-US" sz="2000" b="1" dirty="0">
                <a:solidFill>
                  <a:schemeClr val="bg1"/>
                </a:solidFill>
                <a:cs typeface="Arial" panose="020B0604020202020204" pitchFamily="34" charset="0"/>
              </a:rPr>
              <a:t>5</a:t>
            </a:r>
            <a:endParaRPr lang="es-ES_tradnl" altLang="en-US" sz="2000" b="1" dirty="0">
              <a:solidFill>
                <a:schemeClr val="bg1"/>
              </a:solidFill>
              <a:cs typeface="Arial" panose="020B0604020202020204" pitchFamily="34" charset="0"/>
            </a:endParaRPr>
          </a:p>
        </p:txBody>
      </p:sp>
      <p:sp>
        <p:nvSpPr>
          <p:cNvPr id="27" name="TextBox 26"/>
          <p:cNvSpPr txBox="1"/>
          <p:nvPr/>
        </p:nvSpPr>
        <p:spPr>
          <a:xfrm>
            <a:off x="3120330" y="2163705"/>
            <a:ext cx="533164" cy="39878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a:t>
            </a:r>
            <a:r>
              <a:rPr lang="es-ES_tradnl" altLang="en-US" sz="2000" b="1" dirty="0">
                <a:solidFill>
                  <a:schemeClr val="bg1"/>
                </a:solidFill>
                <a:cs typeface="Arial" panose="020B0604020202020204" pitchFamily="34" charset="0"/>
              </a:rPr>
              <a:t>6</a:t>
            </a:r>
            <a:endParaRPr lang="es-ES_tradnl" altLang="en-US" sz="2000" b="1" dirty="0">
              <a:solidFill>
                <a:schemeClr val="bg1"/>
              </a:solidFill>
              <a:cs typeface="Arial" panose="020B0604020202020204" pitchFamily="34" charset="0"/>
            </a:endParaRPr>
          </a:p>
        </p:txBody>
      </p:sp>
      <p:sp>
        <p:nvSpPr>
          <p:cNvPr id="28" name="TextBox 27"/>
          <p:cNvSpPr txBox="1"/>
          <p:nvPr/>
        </p:nvSpPr>
        <p:spPr>
          <a:xfrm>
            <a:off x="3108820" y="3051804"/>
            <a:ext cx="533164" cy="39878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a:t>
            </a:r>
            <a:r>
              <a:rPr lang="es-ES_tradnl" altLang="en-US" sz="2000" b="1" dirty="0">
                <a:solidFill>
                  <a:schemeClr val="bg1"/>
                </a:solidFill>
                <a:cs typeface="Arial" panose="020B0604020202020204" pitchFamily="34" charset="0"/>
              </a:rPr>
              <a:t>7</a:t>
            </a:r>
            <a:endParaRPr lang="es-ES_tradnl" altLang="en-US" sz="2000" b="1" dirty="0">
              <a:solidFill>
                <a:schemeClr val="bg1"/>
              </a:solidFill>
              <a:cs typeface="Arial" panose="020B0604020202020204" pitchFamily="34" charset="0"/>
            </a:endParaRPr>
          </a:p>
        </p:txBody>
      </p:sp>
      <p:sp>
        <p:nvSpPr>
          <p:cNvPr id="29" name="TextBox 28"/>
          <p:cNvSpPr txBox="1"/>
          <p:nvPr/>
        </p:nvSpPr>
        <p:spPr>
          <a:xfrm>
            <a:off x="3097310" y="3939903"/>
            <a:ext cx="533164" cy="39878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a:t>
            </a:r>
            <a:r>
              <a:rPr lang="es-ES_tradnl" altLang="en-US" sz="2000" b="1" dirty="0">
                <a:solidFill>
                  <a:schemeClr val="bg1"/>
                </a:solidFill>
                <a:cs typeface="Arial" panose="020B0604020202020204" pitchFamily="34" charset="0"/>
              </a:rPr>
              <a:t>8</a:t>
            </a:r>
            <a:endParaRPr lang="es-ES_tradnl" altLang="en-US" sz="2000" b="1" dirty="0">
              <a:solidFill>
                <a:schemeClr val="bg1"/>
              </a:solidFill>
              <a:cs typeface="Arial" panose="020B0604020202020204" pitchFamily="34" charset="0"/>
            </a:endParaRPr>
          </a:p>
        </p:txBody>
      </p:sp>
      <p:grpSp>
        <p:nvGrpSpPr>
          <p:cNvPr id="7" name="Group 6"/>
          <p:cNvGrpSpPr/>
          <p:nvPr/>
        </p:nvGrpSpPr>
        <p:grpSpPr>
          <a:xfrm>
            <a:off x="3851840" y="1356248"/>
            <a:ext cx="4392568" cy="544815"/>
            <a:chOff x="3851840" y="1356248"/>
            <a:chExt cx="4392568" cy="544815"/>
          </a:xfrm>
        </p:grpSpPr>
        <p:sp>
          <p:nvSpPr>
            <p:cNvPr id="30" name="TextBox 29"/>
            <p:cNvSpPr txBox="1"/>
            <p:nvPr/>
          </p:nvSpPr>
          <p:spPr>
            <a:xfrm>
              <a:off x="3851840" y="1356248"/>
              <a:ext cx="4392567" cy="306705"/>
            </a:xfrm>
            <a:prstGeom prst="rect">
              <a:avLst/>
            </a:prstGeom>
            <a:noFill/>
          </p:spPr>
          <p:txBody>
            <a:bodyPr wrap="square" rtlCol="0">
              <a:spAutoFit/>
            </a:bodyPr>
            <a:lstStyle/>
            <a:p>
              <a:r>
                <a:rPr lang="es-ES_tradnl" altLang="en-US" sz="1400" b="1" dirty="0">
                  <a:solidFill>
                    <a:schemeClr val="tx1">
                      <a:lumMod val="75000"/>
                      <a:lumOff val="25000"/>
                    </a:schemeClr>
                  </a:solidFill>
                  <a:cs typeface="Arial" panose="020B0604020202020204" pitchFamily="34" charset="0"/>
                  <a:sym typeface="+mn-ea"/>
                </a:rPr>
                <a:t>Punteros Dobles</a:t>
              </a:r>
              <a:endParaRPr lang="es-ES_tradnl" altLang="en-US" sz="1400" b="1" dirty="0">
                <a:solidFill>
                  <a:schemeClr val="tx1">
                    <a:lumMod val="75000"/>
                    <a:lumOff val="25000"/>
                  </a:schemeClr>
                </a:solidFill>
                <a:cs typeface="Arial" panose="020B0604020202020204" pitchFamily="34" charset="0"/>
              </a:endParaRPr>
            </a:p>
          </p:txBody>
        </p:sp>
        <p:sp>
          <p:nvSpPr>
            <p:cNvPr id="31" name="TextBox 30"/>
            <p:cNvSpPr txBox="1"/>
            <p:nvPr/>
          </p:nvSpPr>
          <p:spPr>
            <a:xfrm>
              <a:off x="3851840" y="1625473"/>
              <a:ext cx="4392568" cy="275590"/>
            </a:xfrm>
            <a:prstGeom prst="rect">
              <a:avLst/>
            </a:prstGeom>
            <a:noFill/>
          </p:spPr>
          <p:txBody>
            <a:bodyPr wrap="square" rtlCol="0">
              <a:spAutoFit/>
            </a:bodyPr>
            <a:lstStyle/>
            <a:p>
              <a:r>
                <a:rPr lang="es-ES_tradnl" altLang="en-US" sz="1200" dirty="0">
                  <a:solidFill>
                    <a:schemeClr val="tx1">
                      <a:lumMod val="75000"/>
                      <a:lumOff val="25000"/>
                    </a:schemeClr>
                  </a:solidFill>
                  <a:cs typeface="Arial" panose="020B0604020202020204" pitchFamily="34" charset="0"/>
                  <a:sym typeface="+mn-ea"/>
                </a:rPr>
                <a:t>¿Como se definen y conforman?</a:t>
              </a:r>
              <a:r>
                <a:rPr lang="en-US" altLang="ko-KR" sz="1200" dirty="0">
                  <a:solidFill>
                    <a:schemeClr val="tx1">
                      <a:lumMod val="75000"/>
                      <a:lumOff val="25000"/>
                    </a:schemeClr>
                  </a:solidFill>
                  <a:cs typeface="Arial" panose="020B0604020202020204" pitchFamily="34" charset="0"/>
                  <a:sym typeface="+mn-ea"/>
                </a:rPr>
                <a:t> </a:t>
              </a:r>
              <a:endParaRPr lang="ko-KR" altLang="en-US" sz="1200" dirty="0">
                <a:solidFill>
                  <a:schemeClr val="tx1">
                    <a:lumMod val="75000"/>
                    <a:lumOff val="25000"/>
                  </a:schemeClr>
                </a:solidFill>
                <a:cs typeface="Arial" panose="020B0604020202020204" pitchFamily="34" charset="0"/>
              </a:endParaRPr>
            </a:p>
          </p:txBody>
        </p:sp>
      </p:grpSp>
      <p:grpSp>
        <p:nvGrpSpPr>
          <p:cNvPr id="36" name="Group 35"/>
          <p:cNvGrpSpPr/>
          <p:nvPr/>
        </p:nvGrpSpPr>
        <p:grpSpPr>
          <a:xfrm>
            <a:off x="3851840" y="2250553"/>
            <a:ext cx="4392568" cy="544815"/>
            <a:chOff x="3851840" y="1356248"/>
            <a:chExt cx="4392568" cy="544815"/>
          </a:xfrm>
        </p:grpSpPr>
        <p:sp>
          <p:nvSpPr>
            <p:cNvPr id="37" name="TextBox 36"/>
            <p:cNvSpPr txBox="1"/>
            <p:nvPr/>
          </p:nvSpPr>
          <p:spPr>
            <a:xfrm>
              <a:off x="3851840" y="1356248"/>
              <a:ext cx="4392567" cy="306705"/>
            </a:xfrm>
            <a:prstGeom prst="rect">
              <a:avLst/>
            </a:prstGeom>
            <a:noFill/>
          </p:spPr>
          <p:txBody>
            <a:bodyPr wrap="square" rtlCol="0">
              <a:spAutoFit/>
            </a:bodyPr>
            <a:lstStyle/>
            <a:p>
              <a:r>
                <a:rPr lang="es-ES_tradnl" altLang="en-US" sz="1400" b="1" dirty="0">
                  <a:solidFill>
                    <a:schemeClr val="tx1">
                      <a:lumMod val="75000"/>
                      <a:lumOff val="25000"/>
                    </a:schemeClr>
                  </a:solidFill>
                  <a:cs typeface="Arial" panose="020B0604020202020204" pitchFamily="34" charset="0"/>
                </a:rPr>
                <a:t>Memoria dinamica</a:t>
              </a:r>
              <a:endParaRPr lang="es-ES_tradnl" altLang="en-US" sz="1400" b="1" dirty="0">
                <a:solidFill>
                  <a:schemeClr val="tx1">
                    <a:lumMod val="75000"/>
                    <a:lumOff val="25000"/>
                  </a:schemeClr>
                </a:solidFill>
                <a:cs typeface="Arial" panose="020B0604020202020204" pitchFamily="34" charset="0"/>
              </a:endParaRPr>
            </a:p>
          </p:txBody>
        </p:sp>
        <p:sp>
          <p:nvSpPr>
            <p:cNvPr id="38" name="TextBox 37"/>
            <p:cNvSpPr txBox="1"/>
            <p:nvPr/>
          </p:nvSpPr>
          <p:spPr>
            <a:xfrm>
              <a:off x="3851840" y="1625473"/>
              <a:ext cx="4392568" cy="275590"/>
            </a:xfrm>
            <a:prstGeom prst="rect">
              <a:avLst/>
            </a:prstGeom>
            <a:noFill/>
          </p:spPr>
          <p:txBody>
            <a:bodyPr wrap="square" rtlCol="0">
              <a:spAutoFit/>
            </a:bodyPr>
            <a:lstStyle/>
            <a:p>
              <a:r>
                <a:rPr lang="es-ES_tradnl" altLang="en-US" sz="1200" dirty="0">
                  <a:solidFill>
                    <a:schemeClr val="tx1">
                      <a:lumMod val="75000"/>
                      <a:lumOff val="25000"/>
                    </a:schemeClr>
                  </a:solidFill>
                  <a:cs typeface="Arial" panose="020B0604020202020204" pitchFamily="34" charset="0"/>
                  <a:sym typeface="+mn-ea"/>
                </a:rPr>
                <a:t>¿Que es</a:t>
              </a:r>
              <a:r>
                <a:rPr lang="en-US" altLang="ko-KR" sz="1200" dirty="0">
                  <a:solidFill>
                    <a:schemeClr val="tx1">
                      <a:lumMod val="75000"/>
                      <a:lumOff val="25000"/>
                    </a:schemeClr>
                  </a:solidFill>
                  <a:cs typeface="Arial" panose="020B0604020202020204" pitchFamily="34" charset="0"/>
                  <a:sym typeface="+mn-ea"/>
                </a:rPr>
                <a:t> </a:t>
              </a:r>
              <a:r>
                <a:rPr lang="es-ES_tradnl" altLang="en-US" sz="1200" dirty="0">
                  <a:solidFill>
                    <a:schemeClr val="tx1">
                      <a:lumMod val="75000"/>
                      <a:lumOff val="25000"/>
                    </a:schemeClr>
                  </a:solidFill>
                  <a:cs typeface="Arial" panose="020B0604020202020204" pitchFamily="34" charset="0"/>
                  <a:sym typeface="+mn-ea"/>
                </a:rPr>
                <a:t>y como se usa?</a:t>
              </a:r>
              <a:endParaRPr lang="ko-KR" altLang="en-US" sz="1200" dirty="0">
                <a:solidFill>
                  <a:schemeClr val="tx1">
                    <a:lumMod val="75000"/>
                    <a:lumOff val="25000"/>
                  </a:schemeClr>
                </a:solidFill>
                <a:cs typeface="Arial" panose="020B0604020202020204" pitchFamily="34" charset="0"/>
              </a:endParaRPr>
            </a:p>
          </p:txBody>
        </p:sp>
      </p:grpSp>
      <p:grpSp>
        <p:nvGrpSpPr>
          <p:cNvPr id="39" name="Group 38"/>
          <p:cNvGrpSpPr/>
          <p:nvPr/>
        </p:nvGrpSpPr>
        <p:grpSpPr>
          <a:xfrm>
            <a:off x="3851840" y="3144858"/>
            <a:ext cx="4392568" cy="544815"/>
            <a:chOff x="3851840" y="1356248"/>
            <a:chExt cx="4392568" cy="544815"/>
          </a:xfrm>
        </p:grpSpPr>
        <p:sp>
          <p:nvSpPr>
            <p:cNvPr id="40" name="TextBox 39"/>
            <p:cNvSpPr txBox="1"/>
            <p:nvPr/>
          </p:nvSpPr>
          <p:spPr>
            <a:xfrm>
              <a:off x="3851840" y="1356248"/>
              <a:ext cx="4392567" cy="306705"/>
            </a:xfrm>
            <a:prstGeom prst="rect">
              <a:avLst/>
            </a:prstGeom>
            <a:noFill/>
          </p:spPr>
          <p:txBody>
            <a:bodyPr wrap="square" rtlCol="0">
              <a:spAutoFit/>
            </a:bodyPr>
            <a:lstStyle/>
            <a:p>
              <a:r>
                <a:rPr lang="es-ES_tradnl" altLang="en-US" sz="1400" b="1" dirty="0">
                  <a:solidFill>
                    <a:schemeClr val="tx1">
                      <a:lumMod val="75000"/>
                      <a:lumOff val="25000"/>
                    </a:schemeClr>
                  </a:solidFill>
                  <a:cs typeface="Arial" panose="020B0604020202020204" pitchFamily="34" charset="0"/>
                </a:rPr>
                <a:t>Memoria Stack</a:t>
              </a:r>
              <a:endParaRPr lang="es-ES_tradnl" altLang="en-US" sz="1400" b="1" dirty="0">
                <a:solidFill>
                  <a:schemeClr val="tx1">
                    <a:lumMod val="75000"/>
                    <a:lumOff val="25000"/>
                  </a:schemeClr>
                </a:solidFill>
                <a:cs typeface="Arial" panose="020B0604020202020204" pitchFamily="34" charset="0"/>
              </a:endParaRPr>
            </a:p>
          </p:txBody>
        </p:sp>
        <p:sp>
          <p:nvSpPr>
            <p:cNvPr id="41" name="TextBox 40"/>
            <p:cNvSpPr txBox="1"/>
            <p:nvPr/>
          </p:nvSpPr>
          <p:spPr>
            <a:xfrm>
              <a:off x="3851840" y="1625473"/>
              <a:ext cx="4392568" cy="275590"/>
            </a:xfrm>
            <a:prstGeom prst="rect">
              <a:avLst/>
            </a:prstGeom>
            <a:noFill/>
          </p:spPr>
          <p:txBody>
            <a:bodyPr wrap="square" rtlCol="0">
              <a:spAutoFit/>
            </a:bodyPr>
            <a:lstStyle/>
            <a:p>
              <a:r>
                <a:rPr lang="en-US" altLang="ko-KR" sz="1200" dirty="0">
                  <a:solidFill>
                    <a:schemeClr val="tx1">
                      <a:lumMod val="75000"/>
                      <a:lumOff val="25000"/>
                    </a:schemeClr>
                  </a:solidFill>
                  <a:cs typeface="Arial" panose="020B0604020202020204" pitchFamily="34" charset="0"/>
                </a:rPr>
                <a:t> </a:t>
              </a:r>
              <a:endParaRPr lang="ko-KR" altLang="en-US" sz="1200" dirty="0">
                <a:solidFill>
                  <a:schemeClr val="tx1">
                    <a:lumMod val="75000"/>
                    <a:lumOff val="25000"/>
                  </a:schemeClr>
                </a:solidFill>
                <a:cs typeface="Arial" panose="020B0604020202020204" pitchFamily="34" charset="0"/>
              </a:endParaRPr>
            </a:p>
          </p:txBody>
        </p:sp>
      </p:grpSp>
      <p:grpSp>
        <p:nvGrpSpPr>
          <p:cNvPr id="42" name="Group 41"/>
          <p:cNvGrpSpPr/>
          <p:nvPr/>
        </p:nvGrpSpPr>
        <p:grpSpPr>
          <a:xfrm>
            <a:off x="3851840" y="4039163"/>
            <a:ext cx="4392568" cy="544815"/>
            <a:chOff x="3851840" y="1356248"/>
            <a:chExt cx="4392568" cy="544815"/>
          </a:xfrm>
        </p:grpSpPr>
        <p:sp>
          <p:nvSpPr>
            <p:cNvPr id="43" name="TextBox 42"/>
            <p:cNvSpPr txBox="1"/>
            <p:nvPr/>
          </p:nvSpPr>
          <p:spPr>
            <a:xfrm>
              <a:off x="3851840" y="1356248"/>
              <a:ext cx="4392567" cy="306705"/>
            </a:xfrm>
            <a:prstGeom prst="rect">
              <a:avLst/>
            </a:prstGeom>
            <a:noFill/>
          </p:spPr>
          <p:txBody>
            <a:bodyPr wrap="square" rtlCol="0">
              <a:spAutoFit/>
            </a:bodyPr>
            <a:lstStyle/>
            <a:p>
              <a:r>
                <a:rPr lang="es-ES_tradnl" altLang="en-US" sz="1400" b="1" dirty="0">
                  <a:solidFill>
                    <a:schemeClr val="tx1">
                      <a:lumMod val="75000"/>
                      <a:lumOff val="25000"/>
                    </a:schemeClr>
                  </a:solidFill>
                  <a:cs typeface="Arial" panose="020B0604020202020204" pitchFamily="34" charset="0"/>
                </a:rPr>
                <a:t>Memoria Heap</a:t>
              </a:r>
              <a:endParaRPr lang="es-ES_tradnl" altLang="en-US" sz="1400" b="1" dirty="0">
                <a:solidFill>
                  <a:schemeClr val="tx1">
                    <a:lumMod val="75000"/>
                    <a:lumOff val="25000"/>
                  </a:schemeClr>
                </a:solidFill>
                <a:cs typeface="Arial" panose="020B0604020202020204" pitchFamily="34" charset="0"/>
              </a:endParaRPr>
            </a:p>
          </p:txBody>
        </p:sp>
        <p:sp>
          <p:nvSpPr>
            <p:cNvPr id="44" name="TextBox 43"/>
            <p:cNvSpPr txBox="1"/>
            <p:nvPr/>
          </p:nvSpPr>
          <p:spPr>
            <a:xfrm>
              <a:off x="3851840" y="1625473"/>
              <a:ext cx="4392568" cy="275590"/>
            </a:xfrm>
            <a:prstGeom prst="rect">
              <a:avLst/>
            </a:prstGeom>
            <a:noFill/>
          </p:spPr>
          <p:txBody>
            <a:bodyPr wrap="square" rtlCol="0">
              <a:spAutoFit/>
            </a:bodyPr>
            <a:lstStyle/>
            <a:p>
              <a:endParaRPr lang="es-ES_tradnl" altLang="en-US" sz="1200" dirty="0">
                <a:solidFill>
                  <a:schemeClr val="tx1">
                    <a:lumMod val="75000"/>
                    <a:lumOff val="25000"/>
                  </a:schemeClr>
                </a:solidFill>
                <a:cs typeface="Arial" panose="020B0604020202020204" pitchFamily="34"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Memoria Heap</a:t>
            </a:r>
            <a:endParaRPr lang="es-ES_tradnl" altLang="en-US" dirty="0"/>
          </a:p>
        </p:txBody>
      </p:sp>
      <p:sp>
        <p:nvSpPr>
          <p:cNvPr id="3" name="Text Placeholder 2"/>
          <p:cNvSpPr>
            <a:spLocks noGrp="1"/>
          </p:cNvSpPr>
          <p:nvPr>
            <p:ph type="body" sz="quarter" idx="11"/>
          </p:nvPr>
        </p:nvSpPr>
        <p:spPr/>
        <p:txBody>
          <a:bodyPr/>
          <a:lstStyle/>
          <a:p>
            <a:pPr lvl="0"/>
            <a:endParaRPr lang="es-ES_tradnl"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Memoria Heap</a:t>
            </a:r>
            <a:endParaRPr lang="es-ES_tradnl"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endParaRPr lang="en-US" altLang="ko-KR" dirty="0"/>
          </a:p>
        </p:txBody>
      </p:sp>
      <p:grpSp>
        <p:nvGrpSpPr>
          <p:cNvPr id="19" name="Group 18"/>
          <p:cNvGrpSpPr/>
          <p:nvPr/>
        </p:nvGrpSpPr>
        <p:grpSpPr>
          <a:xfrm>
            <a:off x="635000" y="628015"/>
            <a:ext cx="7898126" cy="3125983"/>
            <a:chOff x="2063141" y="1065139"/>
            <a:chExt cx="1739947" cy="172074"/>
          </a:xfrm>
        </p:grpSpPr>
        <p:sp>
          <p:nvSpPr>
            <p:cNvPr id="16" name="TextBox 15"/>
            <p:cNvSpPr txBox="1"/>
            <p:nvPr/>
          </p:nvSpPr>
          <p:spPr>
            <a:xfrm>
              <a:off x="2068316" y="1089880"/>
              <a:ext cx="1734772" cy="147333"/>
            </a:xfrm>
            <a:prstGeom prst="rect">
              <a:avLst/>
            </a:prstGeom>
            <a:noFill/>
          </p:spPr>
          <p:txBody>
            <a:bodyPr wrap="square" rtlCol="0">
              <a:spAutoFit/>
            </a:bodyPr>
            <a:lstStyle/>
            <a:p>
              <a:pPr algn="l"/>
              <a:endParaRPr lang="es-ES_tradnl" altLang="en-US" sz="1200" dirty="0">
                <a:sym typeface="+mn-ea"/>
              </a:endParaRPr>
            </a:p>
            <a:p>
              <a:pPr algn="l"/>
              <a:endParaRPr lang="es-ES_tradnl" altLang="en-US" sz="1200" dirty="0">
                <a:sym typeface="+mn-ea"/>
              </a:endParaRPr>
            </a:p>
            <a:p>
              <a:pPr algn="l"/>
              <a:r>
                <a:rPr lang="es-ES_tradnl" altLang="en-US" sz="1200" dirty="0">
                  <a:sym typeface="+mn-ea"/>
                </a:rPr>
                <a:t>La memoria heap </a:t>
              </a:r>
              <a:r>
                <a:rPr lang="es-MX" sz="1200" dirty="0">
                  <a:sym typeface="+mn-ea"/>
                </a:rPr>
                <a:t>resguarda las variables que se crean durante la ejecución del programa, usando la palabra </a:t>
              </a:r>
              <a:endParaRPr lang="es-MX" sz="1200" dirty="0">
                <a:sym typeface="+mn-ea"/>
              </a:endParaRPr>
            </a:p>
            <a:p>
              <a:pPr algn="l"/>
              <a:r>
                <a:rPr lang="es-MX" sz="1200" dirty="0">
                  <a:sym typeface="+mn-ea"/>
                </a:rPr>
                <a:t>reservada </a:t>
              </a:r>
              <a:r>
                <a:rPr lang="es-MX" sz="1200" b="1" dirty="0">
                  <a:sym typeface="+mn-ea"/>
                </a:rPr>
                <a:t>new</a:t>
              </a:r>
              <a:r>
                <a:rPr lang="en-US" sz="1200" dirty="0">
                  <a:sym typeface="+mn-ea"/>
                </a:rPr>
                <a:t>.</a:t>
              </a:r>
              <a:r>
                <a:rPr lang="es-ES_tradnl" altLang="en-US" sz="1200" dirty="0">
                  <a:sym typeface="+mn-ea"/>
                </a:rPr>
                <a:t> </a:t>
              </a:r>
              <a:r>
                <a:rPr lang="en-US" sz="1200" dirty="0" err="1">
                  <a:sym typeface="+mn-ea"/>
                </a:rPr>
                <a:t>Estas</a:t>
              </a:r>
              <a:r>
                <a:rPr lang="en-US" sz="1200" dirty="0">
                  <a:sym typeface="+mn-ea"/>
                </a:rPr>
                <a:t> variables se </a:t>
              </a:r>
              <a:r>
                <a:rPr lang="en-US" sz="1200" dirty="0" err="1">
                  <a:sym typeface="+mn-ea"/>
                </a:rPr>
                <a:t>crean</a:t>
              </a:r>
              <a:r>
                <a:rPr lang="en-US" sz="1200" dirty="0">
                  <a:sym typeface="+mn-ea"/>
                </a:rPr>
                <a:t> </a:t>
              </a:r>
              <a:r>
                <a:rPr lang="en-US" sz="1200" dirty="0" err="1">
                  <a:sym typeface="+mn-ea"/>
                </a:rPr>
                <a:t>sobre</a:t>
              </a:r>
              <a:r>
                <a:rPr lang="en-US" sz="1200" dirty="0">
                  <a:sym typeface="+mn-ea"/>
                </a:rPr>
                <a:t> el </a:t>
              </a:r>
              <a:r>
                <a:rPr lang="en-US" sz="1200" dirty="0" err="1">
                  <a:sym typeface="+mn-ea"/>
                </a:rPr>
                <a:t>rumbo</a:t>
              </a:r>
              <a:r>
                <a:rPr lang="en-US" sz="1200" dirty="0">
                  <a:sym typeface="+mn-ea"/>
                </a:rPr>
                <a:t> de </a:t>
              </a:r>
              <a:r>
                <a:rPr lang="en-US" sz="1200" dirty="0" err="1">
                  <a:sym typeface="+mn-ea"/>
                </a:rPr>
                <a:t>procesamiento</a:t>
              </a:r>
              <a:r>
                <a:rPr lang="es-ES_tradnl" altLang="en-US" sz="1200" dirty="0" err="1">
                  <a:sym typeface="+mn-ea"/>
                </a:rPr>
                <a:t>:</a:t>
              </a:r>
              <a:endParaRPr lang="es-ES_tradnl" altLang="en-US" sz="1200" dirty="0" err="1">
                <a:sym typeface="+mn-ea"/>
              </a:endParaRPr>
            </a:p>
            <a:p>
              <a:pPr algn="l"/>
              <a:endParaRPr lang="es-ES_tradnl" altLang="en-US" sz="1200" dirty="0" err="1">
                <a:sym typeface="+mn-ea"/>
              </a:endParaRPr>
            </a:p>
            <a:p>
              <a:pPr algn="l"/>
              <a:r>
                <a:rPr lang="es-ES_tradnl" altLang="en-US" sz="1200" dirty="0">
                  <a:sym typeface="+mn-ea"/>
                </a:rPr>
                <a:t> * </a:t>
              </a:r>
              <a:r>
                <a:rPr lang="en-US" sz="1200" dirty="0">
                  <a:sym typeface="+mn-ea"/>
                </a:rPr>
                <a:t>Para </a:t>
              </a:r>
              <a:r>
                <a:rPr lang="en-US" sz="1200" dirty="0" err="1">
                  <a:sym typeface="+mn-ea"/>
                </a:rPr>
                <a:t>agregar</a:t>
              </a:r>
              <a:r>
                <a:rPr lang="en-US" sz="1200" dirty="0">
                  <a:sym typeface="+mn-ea"/>
                </a:rPr>
                <a:t> </a:t>
              </a:r>
              <a:r>
                <a:rPr lang="en-US" sz="1200" dirty="0" err="1">
                  <a:sym typeface="+mn-ea"/>
                </a:rPr>
                <a:t>algo</a:t>
              </a:r>
              <a:r>
                <a:rPr lang="en-US" sz="1200" dirty="0">
                  <a:sym typeface="+mn-ea"/>
                </a:rPr>
                <a:t> al </a:t>
              </a:r>
              <a:r>
                <a:rPr lang="en-US" sz="1200" b="1" dirty="0">
                  <a:sym typeface="+mn-ea"/>
                </a:rPr>
                <a:t>HEAP </a:t>
              </a:r>
              <a:r>
                <a:rPr lang="en-US" sz="1200" dirty="0">
                  <a:sym typeface="+mn-ea"/>
                </a:rPr>
                <a:t>es </a:t>
              </a:r>
              <a:r>
                <a:rPr lang="en-US" sz="1200" dirty="0" err="1">
                  <a:sym typeface="+mn-ea"/>
                </a:rPr>
                <a:t>necesario</a:t>
              </a:r>
              <a:r>
                <a:rPr lang="en-US" sz="1200" dirty="0">
                  <a:sym typeface="+mn-ea"/>
                </a:rPr>
                <a:t> </a:t>
              </a:r>
              <a:r>
                <a:rPr lang="en-US" sz="1200" dirty="0" err="1">
                  <a:sym typeface="+mn-ea"/>
                </a:rPr>
                <a:t>usar</a:t>
              </a:r>
              <a:r>
                <a:rPr lang="en-US" sz="1200" dirty="0">
                  <a:sym typeface="+mn-ea"/>
                </a:rPr>
                <a:t> </a:t>
              </a:r>
              <a:r>
                <a:rPr lang="en-US" sz="1200" b="1" dirty="0">
                  <a:sym typeface="+mn-ea"/>
                </a:rPr>
                <a:t>NEW</a:t>
              </a:r>
              <a:endParaRPr lang="en-US" sz="1200" b="1" dirty="0">
                <a:sym typeface="+mn-ea"/>
              </a:endParaRPr>
            </a:p>
            <a:p>
              <a:pPr algn="l"/>
              <a:r>
                <a:rPr lang="es-ES_tradnl" altLang="en-US" sz="1200" dirty="0">
                  <a:sym typeface="+mn-ea"/>
                </a:rPr>
                <a:t> * L</a:t>
              </a:r>
              <a:r>
                <a:rPr lang="en-US" sz="1200" dirty="0">
                  <a:sym typeface="+mn-ea"/>
                </a:rPr>
                <a:t>a </a:t>
              </a:r>
              <a:r>
                <a:rPr lang="en-US" sz="1200" dirty="0" err="1">
                  <a:sym typeface="+mn-ea"/>
                </a:rPr>
                <a:t>unica</a:t>
              </a:r>
              <a:r>
                <a:rPr lang="en-US" sz="1200" dirty="0">
                  <a:sym typeface="+mn-ea"/>
                </a:rPr>
                <a:t> </a:t>
              </a:r>
              <a:r>
                <a:rPr lang="en-US" sz="1200" dirty="0" err="1">
                  <a:sym typeface="+mn-ea"/>
                </a:rPr>
                <a:t>manera</a:t>
              </a:r>
              <a:r>
                <a:rPr lang="en-US" sz="1200" dirty="0">
                  <a:sym typeface="+mn-ea"/>
                </a:rPr>
                <a:t> de </a:t>
              </a:r>
              <a:r>
                <a:rPr lang="en-US" sz="1200" dirty="0" err="1">
                  <a:sym typeface="+mn-ea"/>
                </a:rPr>
                <a:t>liberar</a:t>
              </a:r>
              <a:r>
                <a:rPr lang="en-US" sz="1200" dirty="0">
                  <a:sym typeface="+mn-ea"/>
                </a:rPr>
                <a:t> la </a:t>
              </a:r>
              <a:r>
                <a:rPr lang="en-US" sz="1200" dirty="0" err="1">
                  <a:sym typeface="+mn-ea"/>
                </a:rPr>
                <a:t>memoria</a:t>
              </a:r>
              <a:r>
                <a:rPr lang="en-US" sz="1200" dirty="0">
                  <a:sym typeface="+mn-ea"/>
                </a:rPr>
                <a:t> es con el </a:t>
              </a:r>
              <a:r>
                <a:rPr lang="en-US" sz="1200" dirty="0" err="1">
                  <a:sym typeface="+mn-ea"/>
                </a:rPr>
                <a:t>uso</a:t>
              </a:r>
              <a:r>
                <a:rPr lang="en-US" sz="1200" dirty="0">
                  <a:sym typeface="+mn-ea"/>
                </a:rPr>
                <a:t> de </a:t>
              </a:r>
              <a:r>
                <a:rPr lang="en-US" sz="1200" b="1" dirty="0">
                  <a:sym typeface="+mn-ea"/>
                </a:rPr>
                <a:t>DELETE</a:t>
              </a:r>
              <a:r>
                <a:rPr lang="en-US" sz="1200" dirty="0">
                  <a:sym typeface="+mn-ea"/>
                </a:rPr>
                <a:t> </a:t>
              </a:r>
              <a:endParaRPr lang="en-US" sz="1200" dirty="0">
                <a:sym typeface="+mn-ea"/>
              </a:endParaRPr>
            </a:p>
            <a:p>
              <a:pPr algn="l"/>
              <a:endParaRPr lang="en-US" sz="1200" dirty="0">
                <a:sym typeface="+mn-ea"/>
              </a:endParaRPr>
            </a:p>
            <a:p>
              <a:pPr algn="l"/>
              <a:r>
                <a:rPr lang="en-US" sz="1200" dirty="0">
                  <a:sym typeface="+mn-ea"/>
                </a:rPr>
                <a:t>Es </a:t>
              </a:r>
              <a:r>
                <a:rPr lang="en-US" sz="1200" dirty="0" err="1">
                  <a:sym typeface="+mn-ea"/>
                </a:rPr>
                <a:t>importante</a:t>
              </a:r>
              <a:r>
                <a:rPr lang="en-US" sz="1200" dirty="0">
                  <a:sym typeface="+mn-ea"/>
                </a:rPr>
                <a:t> no </a:t>
              </a:r>
              <a:r>
                <a:rPr lang="en-US" sz="1200" dirty="0" err="1">
                  <a:sym typeface="+mn-ea"/>
                </a:rPr>
                <a:t>perder</a:t>
              </a:r>
              <a:r>
                <a:rPr lang="en-US" sz="1200" dirty="0">
                  <a:sym typeface="+mn-ea"/>
                </a:rPr>
                <a:t> la </a:t>
              </a:r>
              <a:r>
                <a:rPr lang="en-US" sz="1200" dirty="0" err="1">
                  <a:sym typeface="+mn-ea"/>
                </a:rPr>
                <a:t>direccion</a:t>
              </a:r>
              <a:r>
                <a:rPr lang="en-US" sz="1200" dirty="0">
                  <a:sym typeface="+mn-ea"/>
                </a:rPr>
                <a:t> de </a:t>
              </a:r>
              <a:r>
                <a:rPr lang="en-US" sz="1200" dirty="0" err="1">
                  <a:sym typeface="+mn-ea"/>
                </a:rPr>
                <a:t>memoria</a:t>
              </a:r>
              <a:r>
                <a:rPr lang="en-US" sz="1200" dirty="0">
                  <a:sym typeface="+mn-ea"/>
                </a:rPr>
                <a:t> de </a:t>
              </a:r>
              <a:r>
                <a:rPr lang="en-US" sz="1200" dirty="0" err="1">
                  <a:sym typeface="+mn-ea"/>
                </a:rPr>
                <a:t>estos</a:t>
              </a:r>
              <a:r>
                <a:rPr lang="en-US" sz="1200" dirty="0">
                  <a:sym typeface="+mn-ea"/>
                </a:rPr>
                <a:t> </a:t>
              </a:r>
              <a:r>
                <a:rPr lang="en-US" sz="1200" dirty="0" err="1">
                  <a:sym typeface="+mn-ea"/>
                </a:rPr>
                <a:t>valores</a:t>
              </a:r>
              <a:r>
                <a:rPr lang="en-US" sz="1200" dirty="0">
                  <a:sym typeface="+mn-ea"/>
                </a:rPr>
                <a:t>, </a:t>
              </a:r>
              <a:r>
                <a:rPr lang="en-US" sz="1200" dirty="0" err="1">
                  <a:sym typeface="+mn-ea"/>
                </a:rPr>
                <a:t>porque</a:t>
              </a:r>
              <a:r>
                <a:rPr lang="en-US" sz="1200" dirty="0">
                  <a:sym typeface="+mn-ea"/>
                </a:rPr>
                <a:t> es la </a:t>
              </a:r>
              <a:r>
                <a:rPr lang="en-US" sz="1200" dirty="0" err="1">
                  <a:sym typeface="+mn-ea"/>
                </a:rPr>
                <a:t>unica</a:t>
              </a:r>
              <a:r>
                <a:rPr lang="en-US" sz="1200" dirty="0">
                  <a:sym typeface="+mn-ea"/>
                </a:rPr>
                <a:t> </a:t>
              </a:r>
              <a:r>
                <a:rPr lang="en-US" sz="1200" dirty="0" err="1">
                  <a:sym typeface="+mn-ea"/>
                </a:rPr>
                <a:t>manera</a:t>
              </a:r>
              <a:r>
                <a:rPr lang="en-US" sz="1200" dirty="0">
                  <a:sym typeface="+mn-ea"/>
                </a:rPr>
                <a:t> </a:t>
              </a:r>
              <a:r>
                <a:rPr lang="en-US" sz="1200" dirty="0" err="1">
                  <a:sym typeface="+mn-ea"/>
                </a:rPr>
                <a:t>en</a:t>
              </a:r>
              <a:r>
                <a:rPr lang="en-US" sz="1200" dirty="0">
                  <a:sym typeface="+mn-ea"/>
                </a:rPr>
                <a:t> que </a:t>
              </a:r>
              <a:r>
                <a:rPr lang="en-US" sz="1200" dirty="0" err="1">
                  <a:sym typeface="+mn-ea"/>
                </a:rPr>
                <a:t>tendremos</a:t>
              </a:r>
              <a:r>
                <a:rPr lang="en-US" sz="1200" dirty="0">
                  <a:sym typeface="+mn-ea"/>
                </a:rPr>
                <a:t> </a:t>
              </a:r>
              <a:r>
                <a:rPr lang="en-US" sz="1200" dirty="0" err="1">
                  <a:sym typeface="+mn-ea"/>
                </a:rPr>
                <a:t>acceso</a:t>
              </a:r>
              <a:r>
                <a:rPr lang="en-US" sz="1200" dirty="0">
                  <a:sym typeface="+mn-ea"/>
                </a:rPr>
                <a:t> a </a:t>
              </a:r>
              <a:r>
                <a:rPr lang="en-US" sz="1200" dirty="0" err="1">
                  <a:sym typeface="+mn-ea"/>
                </a:rPr>
                <a:t>ellos</a:t>
              </a:r>
              <a:r>
                <a:rPr lang="en-US" sz="1200" dirty="0">
                  <a:sym typeface="+mn-ea"/>
                </a:rPr>
                <a:t>, </a:t>
              </a:r>
              <a:r>
                <a:rPr lang="en-US" sz="1200" dirty="0" err="1">
                  <a:sym typeface="+mn-ea"/>
                </a:rPr>
                <a:t>asi</a:t>
              </a:r>
              <a:r>
                <a:rPr lang="en-US" sz="1200" dirty="0">
                  <a:sym typeface="+mn-ea"/>
                </a:rPr>
                <a:t> que </a:t>
              </a:r>
              <a:r>
                <a:rPr lang="en-US" sz="1200" dirty="0" err="1">
                  <a:sym typeface="+mn-ea"/>
                </a:rPr>
                <a:t>si</a:t>
              </a:r>
              <a:r>
                <a:rPr lang="en-US" sz="1200" dirty="0">
                  <a:sym typeface="+mn-ea"/>
                </a:rPr>
                <a:t> se </a:t>
              </a:r>
              <a:r>
                <a:rPr lang="en-US" sz="1200" dirty="0" err="1">
                  <a:sym typeface="+mn-ea"/>
                </a:rPr>
                <a:t>crea</a:t>
              </a:r>
              <a:r>
                <a:rPr lang="en-US" sz="1200" dirty="0">
                  <a:sym typeface="+mn-ea"/>
                </a:rPr>
                <a:t> un valor </a:t>
              </a:r>
              <a:r>
                <a:rPr lang="en-US" sz="1200" dirty="0" err="1">
                  <a:sym typeface="+mn-ea"/>
                </a:rPr>
                <a:t>en</a:t>
              </a:r>
              <a:r>
                <a:rPr lang="en-US" sz="1200" dirty="0">
                  <a:sym typeface="+mn-ea"/>
                </a:rPr>
                <a:t> heap </a:t>
              </a:r>
              <a:r>
                <a:rPr lang="en-US" sz="1200" dirty="0" err="1">
                  <a:sym typeface="+mn-ea"/>
                </a:rPr>
                <a:t>pero</a:t>
              </a:r>
              <a:r>
                <a:rPr lang="en-US" sz="1200" dirty="0">
                  <a:sym typeface="+mn-ea"/>
                </a:rPr>
                <a:t> se </a:t>
              </a:r>
              <a:r>
                <a:rPr lang="en-US" sz="1200" dirty="0" err="1">
                  <a:sym typeface="+mn-ea"/>
                </a:rPr>
                <a:t>pierde</a:t>
              </a:r>
              <a:r>
                <a:rPr lang="en-US" sz="1200" dirty="0">
                  <a:sym typeface="+mn-ea"/>
                </a:rPr>
                <a:t> la </a:t>
              </a:r>
              <a:r>
                <a:rPr lang="en-US" sz="1200" dirty="0" err="1">
                  <a:sym typeface="+mn-ea"/>
                </a:rPr>
                <a:t>direccion</a:t>
              </a:r>
              <a:r>
                <a:rPr lang="en-US" sz="1200" dirty="0">
                  <a:sym typeface="+mn-ea"/>
                </a:rPr>
                <a:t> de </a:t>
              </a:r>
              <a:r>
                <a:rPr lang="en-US" sz="1200" dirty="0" err="1">
                  <a:sym typeface="+mn-ea"/>
                </a:rPr>
                <a:t>memoria</a:t>
              </a:r>
              <a:r>
                <a:rPr lang="es-ES_tradnl" altLang="en-US" sz="1200" dirty="0" err="1">
                  <a:sym typeface="+mn-ea"/>
                </a:rPr>
                <a:t>, esta</a:t>
              </a:r>
              <a:r>
                <a:rPr lang="en-US" sz="1200" dirty="0">
                  <a:sym typeface="+mn-ea"/>
                </a:rPr>
                <a:t> no se </a:t>
              </a:r>
              <a:r>
                <a:rPr lang="en-US" sz="1200" dirty="0" err="1">
                  <a:sym typeface="+mn-ea"/>
                </a:rPr>
                <a:t>podra</a:t>
              </a:r>
              <a:r>
                <a:rPr lang="en-US" sz="1200" dirty="0">
                  <a:sym typeface="+mn-ea"/>
                </a:rPr>
                <a:t> </a:t>
              </a:r>
              <a:endParaRPr lang="en-US" sz="1200" dirty="0">
                <a:sym typeface="+mn-ea"/>
              </a:endParaRPr>
            </a:p>
            <a:p>
              <a:pPr algn="l"/>
              <a:r>
                <a:rPr lang="en-US" sz="1200" dirty="0" err="1">
                  <a:sym typeface="+mn-ea"/>
                </a:rPr>
                <a:t>borrar</a:t>
              </a:r>
              <a:r>
                <a:rPr lang="en-US" sz="1200" dirty="0">
                  <a:sym typeface="+mn-ea"/>
                </a:rPr>
                <a:t>.</a:t>
              </a:r>
              <a:endParaRPr lang="en-US" sz="1200" dirty="0">
                <a:sym typeface="+mn-ea"/>
              </a:endParaRPr>
            </a:p>
            <a:p>
              <a:pPr algn="l"/>
              <a:endParaRPr lang="en-US" sz="1200" dirty="0">
                <a:sym typeface="+mn-ea"/>
              </a:endParaRPr>
            </a:p>
            <a:p>
              <a:pPr algn="l"/>
              <a:r>
                <a:rPr lang="en-US" sz="1200" dirty="0">
                  <a:sym typeface="+mn-ea"/>
                </a:rPr>
                <a:t>La </a:t>
              </a:r>
              <a:r>
                <a:rPr lang="en-US" sz="1200" dirty="0" err="1">
                  <a:sym typeface="+mn-ea"/>
                </a:rPr>
                <a:t>unica</a:t>
              </a:r>
              <a:r>
                <a:rPr lang="en-US" sz="1200" dirty="0">
                  <a:sym typeface="+mn-ea"/>
                </a:rPr>
                <a:t> </a:t>
              </a:r>
              <a:r>
                <a:rPr lang="en-US" sz="1200" dirty="0" err="1">
                  <a:sym typeface="+mn-ea"/>
                </a:rPr>
                <a:t>manera</a:t>
              </a:r>
              <a:r>
                <a:rPr lang="en-US" sz="1200" dirty="0">
                  <a:sym typeface="+mn-ea"/>
                </a:rPr>
                <a:t> de </a:t>
              </a:r>
              <a:r>
                <a:rPr lang="en-US" sz="1200" dirty="0" err="1">
                  <a:sym typeface="+mn-ea"/>
                </a:rPr>
                <a:t>liberar</a:t>
              </a:r>
              <a:r>
                <a:rPr lang="en-US" sz="1200" dirty="0">
                  <a:sym typeface="+mn-ea"/>
                </a:rPr>
                <a:t> la </a:t>
              </a:r>
              <a:r>
                <a:rPr lang="en-US" sz="1200" dirty="0" err="1">
                  <a:sym typeface="+mn-ea"/>
                </a:rPr>
                <a:t>memoria</a:t>
              </a:r>
              <a:r>
                <a:rPr lang="en-US" sz="1200" dirty="0">
                  <a:sym typeface="+mn-ea"/>
                </a:rPr>
                <a:t> </a:t>
              </a:r>
              <a:r>
                <a:rPr lang="en-US" sz="1200" dirty="0" err="1">
                  <a:sym typeface="+mn-ea"/>
                </a:rPr>
                <a:t>en</a:t>
              </a:r>
              <a:r>
                <a:rPr lang="en-US" sz="1200" dirty="0">
                  <a:sym typeface="+mn-ea"/>
                </a:rPr>
                <a:t> </a:t>
              </a:r>
              <a:r>
                <a:rPr lang="en-US" sz="1200" dirty="0" err="1">
                  <a:sym typeface="+mn-ea"/>
                </a:rPr>
                <a:t>caso</a:t>
              </a:r>
              <a:r>
                <a:rPr lang="en-US" sz="1200" dirty="0">
                  <a:sym typeface="+mn-ea"/>
                </a:rPr>
                <a:t> de no </a:t>
              </a:r>
              <a:r>
                <a:rPr lang="en-US" sz="1200" dirty="0" err="1">
                  <a:sym typeface="+mn-ea"/>
                </a:rPr>
                <a:t>liberarla</a:t>
              </a:r>
              <a:r>
                <a:rPr lang="en-US" sz="1200" dirty="0">
                  <a:sym typeface="+mn-ea"/>
                </a:rPr>
                <a:t> </a:t>
              </a:r>
              <a:r>
                <a:rPr lang="en-US" sz="1200" dirty="0" err="1">
                  <a:sym typeface="+mn-ea"/>
                </a:rPr>
                <a:t>uno</a:t>
              </a:r>
              <a:r>
                <a:rPr lang="en-US" sz="1200" dirty="0">
                  <a:sym typeface="+mn-ea"/>
                </a:rPr>
                <a:t> </a:t>
              </a:r>
              <a:r>
                <a:rPr lang="en-US" sz="1200" dirty="0" err="1">
                  <a:sym typeface="+mn-ea"/>
                </a:rPr>
                <a:t>mismo</a:t>
              </a:r>
              <a:r>
                <a:rPr lang="en-US" sz="1200" dirty="0">
                  <a:sym typeface="+mn-ea"/>
                </a:rPr>
                <a:t> es </a:t>
              </a:r>
              <a:r>
                <a:rPr lang="en-US" sz="1200" dirty="0" err="1">
                  <a:sym typeface="+mn-ea"/>
                </a:rPr>
                <a:t>apagando</a:t>
              </a:r>
              <a:r>
                <a:rPr lang="en-US" sz="1200" dirty="0">
                  <a:sym typeface="+mn-ea"/>
                </a:rPr>
                <a:t> el </a:t>
              </a:r>
              <a:r>
                <a:rPr lang="en-US" sz="1200" dirty="0" err="1">
                  <a:sym typeface="+mn-ea"/>
                </a:rPr>
                <a:t>equipo</a:t>
              </a:r>
              <a:r>
                <a:rPr lang="es-ES_tradnl" altLang="en-US" sz="1200" dirty="0" err="1">
                  <a:sym typeface="+mn-ea"/>
                </a:rPr>
                <a:t> o dejando que </a:t>
              </a:r>
              <a:endParaRPr lang="es-ES_tradnl" altLang="en-US" sz="1200" dirty="0" err="1">
                <a:sym typeface="+mn-ea"/>
              </a:endParaRPr>
            </a:p>
            <a:p>
              <a:pPr algn="l"/>
              <a:r>
                <a:rPr lang="es-ES_tradnl" altLang="en-US" sz="1200" dirty="0" err="1">
                  <a:sym typeface="+mn-ea"/>
                </a:rPr>
                <a:t>el GC (Garbage Collector) del sistema operativo (si es que tiene) se haga cargo.</a:t>
              </a:r>
              <a:endParaRPr lang="es-ES_tradnl" altLang="en-US" sz="1200" dirty="0" err="1">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Memoria Heap</a:t>
            </a:r>
            <a:endParaRPr lang="es-ES_tradnl"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endParaRPr lang="en-US" altLang="ko-KR" dirty="0"/>
          </a:p>
        </p:txBody>
      </p:sp>
      <p:grpSp>
        <p:nvGrpSpPr>
          <p:cNvPr id="19" name="Group 18"/>
          <p:cNvGrpSpPr/>
          <p:nvPr/>
        </p:nvGrpSpPr>
        <p:grpSpPr>
          <a:xfrm>
            <a:off x="635000" y="628015"/>
            <a:ext cx="7898126" cy="4049277"/>
            <a:chOff x="2063141" y="1065139"/>
            <a:chExt cx="1739947" cy="222898"/>
          </a:xfrm>
        </p:grpSpPr>
        <p:sp>
          <p:nvSpPr>
            <p:cNvPr id="16" name="TextBox 15"/>
            <p:cNvSpPr txBox="1"/>
            <p:nvPr/>
          </p:nvSpPr>
          <p:spPr>
            <a:xfrm>
              <a:off x="2068316" y="1089880"/>
              <a:ext cx="1734772" cy="198157"/>
            </a:xfrm>
            <a:prstGeom prst="rect">
              <a:avLst/>
            </a:prstGeom>
            <a:noFill/>
          </p:spPr>
          <p:txBody>
            <a:bodyPr wrap="square" rtlCol="0">
              <a:spAutoFit/>
            </a:bodyPr>
            <a:lstStyle/>
            <a:p>
              <a:pPr algn="l"/>
              <a:r>
                <a:rPr lang="es-ES_tradnl" altLang="en-US" sz="1200" dirty="0">
                  <a:sym typeface="+mn-ea"/>
                </a:rPr>
                <a:t>Ejemplos:</a:t>
              </a:r>
              <a:endParaRPr lang="es-ES_tradnl" altLang="en-US" sz="1200" dirty="0">
                <a:sym typeface="+mn-ea"/>
              </a:endParaRPr>
            </a:p>
            <a:p>
              <a:pPr algn="l"/>
              <a:endParaRPr lang="es-ES_tradnl" altLang="en-US" sz="1200" dirty="0">
                <a:sym typeface="+mn-ea"/>
              </a:endParaRPr>
            </a:p>
            <a:p>
              <a:pPr algn="l"/>
              <a:r>
                <a:rPr sz="1200" dirty="0">
                  <a:sym typeface="+mn-ea"/>
                </a:rPr>
                <a:t>int *ptrEntero;</a:t>
              </a:r>
              <a:endParaRPr sz="1200" dirty="0">
                <a:sym typeface="+mn-ea"/>
              </a:endParaRPr>
            </a:p>
            <a:p>
              <a:pPr algn="l"/>
              <a:r>
                <a:rPr sz="1200" dirty="0">
                  <a:sym typeface="+mn-ea"/>
                </a:rPr>
                <a:t>ptrEntero = new int;</a:t>
              </a:r>
              <a:endParaRPr sz="1200" dirty="0">
                <a:sym typeface="+mn-ea"/>
              </a:endParaRPr>
            </a:p>
            <a:p>
              <a:pPr algn="l"/>
              <a:r>
                <a:rPr sz="1200" dirty="0">
                  <a:sym typeface="+mn-ea"/>
                </a:rPr>
                <a:t>/*(al puntero ptrEntero le asignamos dinamicamente espacio para contener un valor int)*/</a:t>
              </a:r>
              <a:endParaRPr sz="1200" dirty="0">
                <a:sym typeface="+mn-ea"/>
              </a:endParaRPr>
            </a:p>
            <a:p>
              <a:pPr algn="l"/>
              <a:endParaRPr sz="1200" dirty="0">
                <a:sym typeface="+mn-ea"/>
              </a:endParaRPr>
            </a:p>
            <a:p>
              <a:pPr algn="l"/>
              <a:r>
                <a:rPr sz="1200" dirty="0">
                  <a:sym typeface="+mn-ea"/>
                </a:rPr>
                <a:t>int *ptrEnteroA;</a:t>
              </a:r>
              <a:endParaRPr sz="1200" dirty="0">
                <a:sym typeface="+mn-ea"/>
              </a:endParaRPr>
            </a:p>
            <a:p>
              <a:pPr algn="l"/>
              <a:r>
                <a:rPr sz="1200" dirty="0">
                  <a:sym typeface="+mn-ea"/>
                </a:rPr>
                <a:t>ptrEnteroA = new int(5);</a:t>
              </a:r>
              <a:endParaRPr sz="1200" dirty="0">
                <a:sym typeface="+mn-ea"/>
              </a:endParaRPr>
            </a:p>
            <a:p>
              <a:pPr algn="l"/>
              <a:r>
                <a:rPr sz="1200" dirty="0">
                  <a:sym typeface="+mn-ea"/>
                </a:rPr>
                <a:t>/*(igual que al anterior pero de paso lo inicializamos en 5)*/</a:t>
              </a:r>
              <a:endParaRPr sz="1200" dirty="0">
                <a:sym typeface="+mn-ea"/>
              </a:endParaRPr>
            </a:p>
            <a:p>
              <a:pPr algn="l"/>
              <a:endParaRPr sz="1200" dirty="0">
                <a:sym typeface="+mn-ea"/>
              </a:endParaRPr>
            </a:p>
            <a:p>
              <a:pPr algn="l"/>
              <a:r>
                <a:rPr sz="1200" dirty="0">
                  <a:sym typeface="+mn-ea"/>
                </a:rPr>
                <a:t>También podríamos hacerlo con un arreglo, para esto:</a:t>
              </a:r>
              <a:endParaRPr sz="1200" dirty="0">
                <a:sym typeface="+mn-ea"/>
              </a:endParaRPr>
            </a:p>
            <a:p>
              <a:pPr algn="l"/>
              <a:r>
                <a:rPr sz="1200" dirty="0">
                  <a:sym typeface="+mn-ea"/>
                </a:rPr>
                <a:t>int *arreglo =  new int[45];</a:t>
              </a:r>
              <a:endParaRPr sz="1200" dirty="0">
                <a:sym typeface="+mn-ea"/>
              </a:endParaRPr>
            </a:p>
            <a:p>
              <a:pPr algn="l"/>
              <a:r>
                <a:rPr sz="1200" dirty="0">
                  <a:sym typeface="+mn-ea"/>
                </a:rPr>
                <a:t>/*</a:t>
              </a:r>
              <a:r>
                <a:rPr lang="es-ES_tradnl" sz="1200" dirty="0">
                  <a:sym typeface="+mn-ea"/>
                </a:rPr>
                <a:t> </a:t>
              </a:r>
              <a:r>
                <a:rPr sz="1200" dirty="0">
                  <a:sym typeface="+mn-ea"/>
                </a:rPr>
                <a:t>(creamos un arreglo dinámico, ésta vez lo hacemos en la misma línea en la que declaramos el puntero)</a:t>
              </a:r>
              <a:r>
                <a:rPr lang="es-ES_tradnl" sz="1200" dirty="0">
                  <a:sym typeface="+mn-ea"/>
                </a:rPr>
                <a:t> </a:t>
              </a:r>
              <a:r>
                <a:rPr sz="1200" dirty="0">
                  <a:sym typeface="+mn-ea"/>
                </a:rPr>
                <a:t>*/</a:t>
              </a:r>
              <a:endParaRPr sz="1200" dirty="0">
                <a:sym typeface="+mn-ea"/>
              </a:endParaRPr>
            </a:p>
            <a:p>
              <a:pPr algn="l"/>
              <a:endParaRPr sz="1200" dirty="0">
                <a:sym typeface="+mn-ea"/>
              </a:endParaRPr>
            </a:p>
            <a:p>
              <a:pPr algn="l"/>
              <a:r>
                <a:rPr sz="1200" dirty="0">
                  <a:sym typeface="+mn-ea"/>
                </a:rPr>
                <a:t>Hemos estado pidiendo memoria dinámica, una vez utilizada lo correcto sería liberarla antes de que finalice el </a:t>
              </a:r>
              <a:endParaRPr sz="1200" dirty="0">
                <a:sym typeface="+mn-ea"/>
              </a:endParaRPr>
            </a:p>
            <a:p>
              <a:pPr algn="l"/>
              <a:r>
                <a:rPr sz="1200" dirty="0">
                  <a:sym typeface="+mn-ea"/>
                </a:rPr>
                <a:t>programa para esto utilizaremos el operador delete:</a:t>
              </a:r>
              <a:endParaRPr sz="1200" dirty="0">
                <a:sym typeface="+mn-ea"/>
              </a:endParaRPr>
            </a:p>
            <a:p>
              <a:pPr algn="l"/>
              <a:r>
                <a:rPr sz="1200" dirty="0">
                  <a:sym typeface="+mn-ea"/>
                </a:rPr>
                <a:t>delete ptrEntero;</a:t>
              </a:r>
              <a:endParaRPr sz="1200" dirty="0">
                <a:sym typeface="+mn-ea"/>
              </a:endParaRPr>
            </a:p>
            <a:p>
              <a:pPr algn="l"/>
              <a:r>
                <a:rPr sz="1200" dirty="0">
                  <a:sym typeface="+mn-ea"/>
                </a:rPr>
                <a:t>delete ptrEnteroA;</a:t>
              </a:r>
              <a:endParaRPr sz="1200" dirty="0">
                <a:sym typeface="+mn-ea"/>
              </a:endParaRPr>
            </a:p>
            <a:p>
              <a:pPr algn="l"/>
              <a:r>
                <a:rPr sz="1200" dirty="0">
                  <a:sym typeface="+mn-ea"/>
                </a:rPr>
                <a:t>delete [] arreglo; </a:t>
              </a:r>
              <a:r>
                <a:rPr lang="es-ES_tradnl" sz="1200" dirty="0">
                  <a:sym typeface="+mn-ea"/>
                </a:rPr>
                <a:t>  </a:t>
              </a:r>
              <a:r>
                <a:rPr sz="1200" dirty="0">
                  <a:sym typeface="+mn-ea"/>
                </a:rPr>
                <a:t>//Si no usaramos [] no se liberaría el arreglo entero</a:t>
              </a:r>
              <a:endParaRPr sz="12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Ventajas entre tipos de memorias</a:t>
            </a:r>
            <a:endParaRPr lang="es-ES_tradnl"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endParaRPr lang="en-US" altLang="ko-KR" dirty="0"/>
          </a:p>
        </p:txBody>
      </p:sp>
      <p:grpSp>
        <p:nvGrpSpPr>
          <p:cNvPr id="19" name="Group 18"/>
          <p:cNvGrpSpPr/>
          <p:nvPr/>
        </p:nvGrpSpPr>
        <p:grpSpPr>
          <a:xfrm>
            <a:off x="635000" y="628015"/>
            <a:ext cx="7898126" cy="3864488"/>
            <a:chOff x="2063141" y="1065139"/>
            <a:chExt cx="1739947" cy="212726"/>
          </a:xfrm>
        </p:grpSpPr>
        <p:sp>
          <p:nvSpPr>
            <p:cNvPr id="16" name="TextBox 15"/>
            <p:cNvSpPr txBox="1"/>
            <p:nvPr/>
          </p:nvSpPr>
          <p:spPr>
            <a:xfrm>
              <a:off x="2068316" y="1089880"/>
              <a:ext cx="1734772" cy="187985"/>
            </a:xfrm>
            <a:prstGeom prst="rect">
              <a:avLst/>
            </a:prstGeom>
            <a:noFill/>
          </p:spPr>
          <p:txBody>
            <a:bodyPr wrap="square" rtlCol="0">
              <a:spAutoFit/>
            </a:bodyPr>
            <a:lstStyle/>
            <a:p>
              <a:pPr algn="l"/>
              <a:endParaRPr lang="en-US" sz="1200" dirty="0">
                <a:sym typeface="+mn-ea"/>
              </a:endParaRPr>
            </a:p>
            <a:p>
              <a:pPr algn="l"/>
              <a:endParaRPr lang="en-US" sz="1200" dirty="0">
                <a:sym typeface="+mn-ea"/>
              </a:endParaRPr>
            </a:p>
            <a:p>
              <a:pPr algn="l"/>
              <a:r>
                <a:rPr lang="en-US" sz="1200" dirty="0">
                  <a:sym typeface="+mn-ea"/>
                </a:rPr>
                <a:t>Ambos </a:t>
              </a:r>
              <a:r>
                <a:rPr lang="en-US" sz="1200" dirty="0" err="1">
                  <a:sym typeface="+mn-ea"/>
                </a:rPr>
                <a:t>tipos</a:t>
              </a:r>
              <a:r>
                <a:rPr lang="en-US" sz="1200" dirty="0">
                  <a:sym typeface="+mn-ea"/>
                </a:rPr>
                <a:t> de </a:t>
              </a:r>
              <a:r>
                <a:rPr lang="en-US" sz="1200" dirty="0" err="1">
                  <a:sym typeface="+mn-ea"/>
                </a:rPr>
                <a:t>memoria</a:t>
              </a:r>
              <a:r>
                <a:rPr lang="en-US" sz="1200" dirty="0">
                  <a:sym typeface="+mn-ea"/>
                </a:rPr>
                <a:t> </a:t>
              </a:r>
              <a:r>
                <a:rPr lang="en-US" sz="1200" dirty="0" err="1">
                  <a:sym typeface="+mn-ea"/>
                </a:rPr>
                <a:t>tienen</a:t>
              </a:r>
              <a:r>
                <a:rPr lang="en-US" sz="1200" dirty="0">
                  <a:sym typeface="+mn-ea"/>
                </a:rPr>
                <a:t> sus </a:t>
              </a:r>
              <a:r>
                <a:rPr lang="en-US" sz="1200" dirty="0" err="1">
                  <a:sym typeface="+mn-ea"/>
                </a:rPr>
                <a:t>inconvenientes</a:t>
              </a:r>
              <a:r>
                <a:rPr lang="es-ES_tradnl" altLang="en-US" sz="1200" dirty="0" err="1">
                  <a:sym typeface="+mn-ea"/>
                </a:rPr>
                <a:t> por ejemplo:</a:t>
              </a:r>
              <a:endParaRPr lang="es-ES_tradnl" altLang="en-US" sz="1200" dirty="0" err="1">
                <a:sym typeface="+mn-ea"/>
              </a:endParaRPr>
            </a:p>
            <a:p>
              <a:pPr algn="l"/>
              <a:endParaRPr lang="en-US" sz="1200" dirty="0"/>
            </a:p>
            <a:p>
              <a:pPr algn="l"/>
              <a:r>
                <a:rPr lang="es-ES_tradnl" altLang="en-US" sz="1200" dirty="0" err="1">
                  <a:sym typeface="+mn-ea"/>
                </a:rPr>
                <a:t>* </a:t>
              </a:r>
              <a:r>
                <a:rPr lang="en-US" sz="1200" dirty="0" err="1">
                  <a:sym typeface="+mn-ea"/>
                </a:rPr>
                <a:t>En</a:t>
              </a:r>
              <a:r>
                <a:rPr lang="en-US" sz="1200" dirty="0">
                  <a:sym typeface="+mn-ea"/>
                </a:rPr>
                <a:t> el Stack </a:t>
              </a:r>
              <a:r>
                <a:rPr lang="es-ES_tradnl" altLang="en-US" sz="1200" dirty="0">
                  <a:sym typeface="+mn-ea"/>
                </a:rPr>
                <a:t>se tiene </a:t>
              </a:r>
              <a:r>
                <a:rPr lang="en-US" sz="1200" dirty="0">
                  <a:sym typeface="+mn-ea"/>
                </a:rPr>
                <a:t>el </a:t>
              </a:r>
              <a:r>
                <a:rPr lang="en-US" sz="1200" dirty="0" err="1">
                  <a:sym typeface="+mn-ea"/>
                </a:rPr>
                <a:t>conocido</a:t>
              </a:r>
              <a:r>
                <a:rPr lang="en-US" sz="1200" dirty="0">
                  <a:sym typeface="+mn-ea"/>
                </a:rPr>
                <a:t> </a:t>
              </a:r>
              <a:r>
                <a:rPr lang="en-US" sz="1200" dirty="0" err="1">
                  <a:sym typeface="+mn-ea"/>
                </a:rPr>
                <a:t>termino</a:t>
              </a:r>
              <a:r>
                <a:rPr lang="en-US" sz="1200" dirty="0">
                  <a:sym typeface="+mn-ea"/>
                </a:rPr>
                <a:t> </a:t>
              </a:r>
              <a:r>
                <a:rPr lang="en-US" sz="1200" b="1" dirty="0" err="1">
                  <a:sym typeface="+mn-ea"/>
                </a:rPr>
                <a:t>StackOverflow</a:t>
              </a:r>
              <a:r>
                <a:rPr lang="es-ES_tradnl" altLang="en-US" sz="1200" b="1" dirty="0" err="1">
                  <a:sym typeface="+mn-ea"/>
                </a:rPr>
                <a:t>/StackUnderflow</a:t>
              </a:r>
              <a:r>
                <a:rPr lang="en-US" sz="1200" dirty="0">
                  <a:sym typeface="+mn-ea"/>
                </a:rPr>
                <a:t> </a:t>
              </a:r>
              <a:r>
                <a:rPr lang="en-US" sz="1200" dirty="0" err="1">
                  <a:sym typeface="+mn-ea"/>
                </a:rPr>
                <a:t>donde</a:t>
              </a:r>
              <a:r>
                <a:rPr lang="en-US" sz="1200" dirty="0">
                  <a:sym typeface="+mn-ea"/>
                </a:rPr>
                <a:t> </a:t>
              </a:r>
              <a:r>
                <a:rPr lang="en-US" sz="1200" dirty="0" err="1">
                  <a:sym typeface="+mn-ea"/>
                </a:rPr>
                <a:t>existe</a:t>
              </a:r>
              <a:r>
                <a:rPr lang="en-US" sz="1200" dirty="0">
                  <a:sym typeface="+mn-ea"/>
                </a:rPr>
                <a:t> un </a:t>
              </a:r>
              <a:r>
                <a:rPr lang="en-US" sz="1200" dirty="0" err="1">
                  <a:sym typeface="+mn-ea"/>
                </a:rPr>
                <a:t>desbordamiento</a:t>
              </a:r>
              <a:r>
                <a:rPr lang="en-US" sz="1200" dirty="0">
                  <a:sym typeface="+mn-ea"/>
                </a:rPr>
                <a:t> de </a:t>
              </a:r>
              <a:endParaRPr lang="en-US" sz="1200" dirty="0">
                <a:sym typeface="+mn-ea"/>
              </a:endParaRPr>
            </a:p>
            <a:p>
              <a:pPr algn="l"/>
              <a:r>
                <a:rPr lang="en-US" sz="1200" dirty="0" err="1">
                  <a:sym typeface="+mn-ea"/>
                </a:rPr>
                <a:t>memoria</a:t>
              </a:r>
              <a:r>
                <a:rPr lang="en-US" sz="1200" dirty="0">
                  <a:sym typeface="+mn-ea"/>
                </a:rPr>
                <a:t> </a:t>
              </a:r>
              <a:r>
                <a:rPr lang="en-US" sz="1200" dirty="0" err="1">
                  <a:sym typeface="+mn-ea"/>
                </a:rPr>
                <a:t>causado</a:t>
              </a:r>
              <a:r>
                <a:rPr lang="en-US" sz="1200" dirty="0">
                  <a:sym typeface="+mn-ea"/>
                </a:rPr>
                <a:t> por </a:t>
              </a:r>
              <a:r>
                <a:rPr lang="en-US" sz="1200" dirty="0" err="1">
                  <a:sym typeface="+mn-ea"/>
                </a:rPr>
                <a:t>llenar</a:t>
              </a:r>
              <a:r>
                <a:rPr lang="en-US" sz="1200" dirty="0">
                  <a:sym typeface="+mn-ea"/>
                </a:rPr>
                <a:t> </a:t>
              </a:r>
              <a:r>
                <a:rPr lang="en-US" sz="1200" dirty="0" err="1">
                  <a:sym typeface="+mn-ea"/>
                </a:rPr>
                <a:t>esta</a:t>
              </a:r>
              <a:r>
                <a:rPr lang="en-US" sz="1200" dirty="0">
                  <a:sym typeface="+mn-ea"/>
                </a:rPr>
                <a:t> </a:t>
              </a:r>
              <a:r>
                <a:rPr lang="en-US" sz="1200" dirty="0" err="1">
                  <a:sym typeface="+mn-ea"/>
                </a:rPr>
                <a:t>misma</a:t>
              </a:r>
              <a:r>
                <a:rPr lang="en-US" sz="1200" dirty="0">
                  <a:sym typeface="+mn-ea"/>
                </a:rPr>
                <a:t> y </a:t>
              </a:r>
              <a:r>
                <a:rPr lang="en-US" sz="1200" dirty="0" err="1">
                  <a:sym typeface="+mn-ea"/>
                </a:rPr>
                <a:t>nunca</a:t>
              </a:r>
              <a:r>
                <a:rPr lang="en-US" sz="1200" dirty="0">
                  <a:sym typeface="+mn-ea"/>
                </a:rPr>
                <a:t> ser </a:t>
              </a:r>
              <a:r>
                <a:rPr lang="en-US" sz="1200" dirty="0" err="1">
                  <a:sym typeface="+mn-ea"/>
                </a:rPr>
                <a:t>liberada</a:t>
              </a:r>
              <a:r>
                <a:rPr lang="es-ES_tradnl" altLang="en-US" sz="1200" dirty="0" err="1">
                  <a:sym typeface="+mn-ea"/>
                </a:rPr>
                <a:t>.</a:t>
              </a:r>
              <a:endParaRPr lang="es-ES_tradnl" altLang="en-US" sz="1200" dirty="0" err="1">
                <a:sym typeface="+mn-ea"/>
              </a:endParaRPr>
            </a:p>
            <a:p>
              <a:pPr algn="l"/>
              <a:endParaRPr lang="en-US" sz="1200" dirty="0"/>
            </a:p>
            <a:p>
              <a:pPr algn="l"/>
              <a:endParaRPr lang="en-US" sz="1200" dirty="0"/>
            </a:p>
            <a:p>
              <a:pPr algn="l"/>
              <a:endParaRPr lang="en-US" sz="1200" dirty="0"/>
            </a:p>
            <a:p>
              <a:pPr algn="l"/>
              <a:endParaRPr lang="en-US" sz="1200" dirty="0"/>
            </a:p>
            <a:p>
              <a:pPr algn="l"/>
              <a:endParaRPr lang="en-US" sz="1200" dirty="0"/>
            </a:p>
            <a:p>
              <a:pPr algn="l"/>
              <a:endParaRPr lang="en-US" sz="1200" dirty="0"/>
            </a:p>
            <a:p>
              <a:pPr algn="l"/>
              <a:r>
                <a:rPr lang="es-ES_tradnl" altLang="en-US" sz="1200" dirty="0" err="1">
                  <a:sym typeface="+mn-ea"/>
                </a:rPr>
                <a:t>* </a:t>
              </a:r>
              <a:r>
                <a:rPr lang="en-US" sz="1200" dirty="0" err="1">
                  <a:sym typeface="+mn-ea"/>
                </a:rPr>
                <a:t>En</a:t>
              </a:r>
              <a:r>
                <a:rPr lang="en-US" sz="1200" dirty="0">
                  <a:sym typeface="+mn-ea"/>
                </a:rPr>
                <a:t> el Heap se </a:t>
              </a:r>
              <a:r>
                <a:rPr lang="en-US" sz="1200" dirty="0" err="1">
                  <a:sym typeface="+mn-ea"/>
                </a:rPr>
                <a:t>puede</a:t>
              </a:r>
              <a:r>
                <a:rPr lang="en-US" sz="1200" dirty="0">
                  <a:sym typeface="+mn-ea"/>
                </a:rPr>
                <a:t> </a:t>
              </a:r>
              <a:r>
                <a:rPr lang="en-US" sz="1200" dirty="0" err="1">
                  <a:sym typeface="+mn-ea"/>
                </a:rPr>
                <a:t>llegar</a:t>
              </a:r>
              <a:r>
                <a:rPr lang="en-US" sz="1200" dirty="0">
                  <a:sym typeface="+mn-ea"/>
                </a:rPr>
                <a:t> a </a:t>
              </a:r>
              <a:r>
                <a:rPr lang="en-US" sz="1200" dirty="0" err="1">
                  <a:sym typeface="+mn-ea"/>
                </a:rPr>
                <a:t>perder</a:t>
              </a:r>
              <a:r>
                <a:rPr lang="en-US" sz="1200" dirty="0">
                  <a:sym typeface="+mn-ea"/>
                </a:rPr>
                <a:t> la </a:t>
              </a:r>
              <a:r>
                <a:rPr lang="en-US" sz="1200" dirty="0" err="1">
                  <a:sym typeface="+mn-ea"/>
                </a:rPr>
                <a:t>direccion</a:t>
              </a:r>
              <a:r>
                <a:rPr lang="en-US" sz="1200" dirty="0">
                  <a:sym typeface="+mn-ea"/>
                </a:rPr>
                <a:t> de </a:t>
              </a:r>
              <a:r>
                <a:rPr lang="en-US" sz="1200" dirty="0" err="1">
                  <a:sym typeface="+mn-ea"/>
                </a:rPr>
                <a:t>memoria</a:t>
              </a:r>
              <a:r>
                <a:rPr lang="es-ES_tradnl" altLang="en-US" sz="1200" dirty="0" err="1">
                  <a:sym typeface="+mn-ea"/>
                </a:rPr>
                <a:t> (el desarrollador olvido liberar el valor previo del </a:t>
              </a:r>
              <a:endParaRPr lang="es-ES_tradnl" altLang="en-US" sz="1200" dirty="0" err="1">
                <a:sym typeface="+mn-ea"/>
              </a:endParaRPr>
            </a:p>
            <a:p>
              <a:pPr algn="l"/>
              <a:r>
                <a:rPr lang="es-ES_tradnl" altLang="en-US" sz="1200" dirty="0" err="1">
                  <a:sym typeface="+mn-ea"/>
                </a:rPr>
                <a:t>puntero</a:t>
              </a:r>
              <a:r>
                <a:rPr lang="en-US" sz="1200" dirty="0">
                  <a:sym typeface="+mn-ea"/>
                </a:rPr>
                <a:t> </a:t>
              </a:r>
              <a:r>
                <a:rPr lang="es-ES_tradnl" altLang="en-US" sz="1200" dirty="0">
                  <a:sym typeface="+mn-ea"/>
                </a:rPr>
                <a:t>y le asigno uno nuevo al mismo) </a:t>
              </a:r>
              <a:r>
                <a:rPr lang="en-US" sz="1200" dirty="0">
                  <a:sym typeface="+mn-ea"/>
                </a:rPr>
                <a:t>y con </a:t>
              </a:r>
              <a:r>
                <a:rPr lang="en-US" sz="1200" dirty="0" err="1">
                  <a:sym typeface="+mn-ea"/>
                </a:rPr>
                <a:t>esto</a:t>
              </a:r>
              <a:r>
                <a:rPr lang="en-US" sz="1200" dirty="0">
                  <a:sym typeface="+mn-ea"/>
                </a:rPr>
                <a:t> no se </a:t>
              </a:r>
              <a:r>
                <a:rPr lang="en-US" sz="1200" dirty="0" err="1">
                  <a:sym typeface="+mn-ea"/>
                </a:rPr>
                <a:t>podria</a:t>
              </a:r>
              <a:r>
                <a:rPr lang="en-US" sz="1200" dirty="0">
                  <a:sym typeface="+mn-ea"/>
                </a:rPr>
                <a:t> </a:t>
              </a:r>
              <a:r>
                <a:rPr lang="en-US" sz="1200" dirty="0" err="1">
                  <a:sym typeface="+mn-ea"/>
                </a:rPr>
                <a:t>volver</a:t>
              </a:r>
              <a:r>
                <a:rPr lang="en-US" sz="1200" dirty="0">
                  <a:sym typeface="+mn-ea"/>
                </a:rPr>
                <a:t> a </a:t>
              </a:r>
              <a:r>
                <a:rPr lang="en-US" sz="1200" dirty="0" err="1">
                  <a:sym typeface="+mn-ea"/>
                </a:rPr>
                <a:t>obtener</a:t>
              </a:r>
              <a:r>
                <a:rPr lang="en-US" sz="1200" dirty="0">
                  <a:sym typeface="+mn-ea"/>
                </a:rPr>
                <a:t>, </a:t>
              </a:r>
              <a:r>
                <a:rPr lang="en-US" sz="1200" dirty="0" err="1">
                  <a:sym typeface="+mn-ea"/>
                </a:rPr>
                <a:t>modificar</a:t>
              </a:r>
              <a:r>
                <a:rPr lang="en-US" sz="1200" dirty="0">
                  <a:sym typeface="+mn-ea"/>
                </a:rPr>
                <a:t> o </a:t>
              </a:r>
              <a:r>
                <a:rPr lang="en-US" sz="1200" dirty="0" err="1">
                  <a:sym typeface="+mn-ea"/>
                </a:rPr>
                <a:t>eliminar</a:t>
              </a:r>
              <a:r>
                <a:rPr lang="es-ES_tradnl" altLang="en-US" sz="1200" dirty="0" err="1">
                  <a:sym typeface="+mn-ea"/>
                </a:rPr>
                <a:t> ese </a:t>
              </a:r>
              <a:endParaRPr lang="es-ES_tradnl" altLang="en-US" sz="1200" dirty="0" err="1">
                <a:sym typeface="+mn-ea"/>
              </a:endParaRPr>
            </a:p>
            <a:p>
              <a:pPr algn="l"/>
              <a:r>
                <a:rPr lang="es-ES_tradnl" altLang="en-US" sz="1200" dirty="0" err="1">
                  <a:sym typeface="+mn-ea"/>
                </a:rPr>
                <a:t>espacio en la memoria ocasionando que ya no se vuelva a utilizar esa posicion de memoria</a:t>
              </a:r>
              <a:r>
                <a:rPr lang="en-US" sz="1200" dirty="0">
                  <a:sym typeface="+mn-ea"/>
                </a:rPr>
                <a:t>.</a:t>
              </a:r>
              <a:endParaRPr lang="en-US" sz="1200" dirty="0">
                <a:sym typeface="+mn-ea"/>
              </a:endParaRPr>
            </a:p>
            <a:p>
              <a:pPr algn="l"/>
              <a:endParaRPr lang="es-ES_tradnl" altLang="en-US" sz="1200" dirty="0">
                <a:sym typeface="+mn-ea"/>
              </a:endParaRPr>
            </a:p>
            <a:p>
              <a:pPr algn="l"/>
              <a:r>
                <a:rPr lang="es-ES_tradnl" altLang="en-US" sz="1200" dirty="0">
                  <a:sym typeface="+mn-ea"/>
                </a:rPr>
                <a:t>El Heap es mas lento que en el Stack al momento asignar memoria a las variables solicitadas</a:t>
              </a:r>
              <a:endParaRPr lang="es-ES_tradnl" altLang="en-US" sz="1200" dirty="0">
                <a:sym typeface="+mn-ea"/>
              </a:endParaRPr>
            </a:p>
            <a:p>
              <a:pPr algn="l"/>
              <a:endParaRPr lang="es-ES_tradnl" altLang="en-US" sz="12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pic>
        <p:nvPicPr>
          <p:cNvPr id="4" name="Picture 3"/>
          <p:cNvPicPr>
            <a:picLocks noChangeAspect="1"/>
          </p:cNvPicPr>
          <p:nvPr/>
        </p:nvPicPr>
        <p:blipFill>
          <a:blip r:embed="rId1"/>
          <a:stretch>
            <a:fillRect/>
          </a:stretch>
        </p:blipFill>
        <p:spPr>
          <a:xfrm>
            <a:off x="658495" y="2233930"/>
            <a:ext cx="1610360" cy="1049655"/>
          </a:xfrm>
          <a:prstGeom prst="rect">
            <a:avLst/>
          </a:prstGeom>
        </p:spPr>
      </p:pic>
      <p:pic>
        <p:nvPicPr>
          <p:cNvPr id="5" name="Picture 4"/>
          <p:cNvPicPr>
            <a:picLocks noChangeAspect="1"/>
          </p:cNvPicPr>
          <p:nvPr/>
        </p:nvPicPr>
        <p:blipFill>
          <a:blip r:embed="rId2"/>
          <a:stretch>
            <a:fillRect/>
          </a:stretch>
        </p:blipFill>
        <p:spPr>
          <a:xfrm>
            <a:off x="4987925" y="2012950"/>
            <a:ext cx="3521710" cy="12712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Informacion</a:t>
            </a:r>
            <a:endParaRPr lang="es-ES_tradnl"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endParaRPr lang="en-US" altLang="ko-KR" dirty="0"/>
          </a:p>
        </p:txBody>
      </p:sp>
      <p:grpSp>
        <p:nvGrpSpPr>
          <p:cNvPr id="19" name="Group 18"/>
          <p:cNvGrpSpPr/>
          <p:nvPr/>
        </p:nvGrpSpPr>
        <p:grpSpPr>
          <a:xfrm>
            <a:off x="635000" y="628015"/>
            <a:ext cx="7898126" cy="2756404"/>
            <a:chOff x="2063141" y="1065139"/>
            <a:chExt cx="1739947" cy="151730"/>
          </a:xfrm>
        </p:grpSpPr>
        <p:sp>
          <p:nvSpPr>
            <p:cNvPr id="16" name="TextBox 15"/>
            <p:cNvSpPr txBox="1"/>
            <p:nvPr/>
          </p:nvSpPr>
          <p:spPr>
            <a:xfrm>
              <a:off x="2068316" y="1089880"/>
              <a:ext cx="1734772" cy="126989"/>
            </a:xfrm>
            <a:prstGeom prst="rect">
              <a:avLst/>
            </a:prstGeom>
            <a:noFill/>
          </p:spPr>
          <p:txBody>
            <a:bodyPr wrap="square" rtlCol="0">
              <a:spAutoFit/>
            </a:bodyPr>
            <a:lstStyle/>
            <a:p>
              <a:pPr algn="l"/>
              <a:r>
                <a:rPr lang="es-ES_tradnl" altLang="en-US" sz="1200" dirty="0">
                  <a:sym typeface="+mn-ea"/>
                </a:rPr>
                <a:t>https://duglasm.wordpress.com/2012/07/20/las-variables-en-c/</a:t>
              </a:r>
              <a:endParaRPr lang="es-ES_tradnl" altLang="en-US" sz="1200" dirty="0">
                <a:sym typeface="+mn-ea"/>
              </a:endParaRPr>
            </a:p>
            <a:p>
              <a:pPr algn="l"/>
              <a:r>
                <a:rPr lang="es-ES_tradnl" altLang="en-US" sz="1200" dirty="0">
                  <a:sym typeface="+mn-ea"/>
                </a:rPr>
                <a:t>https://docs.microsoft.com/en-us/cpp/cpp/cpp-type-system-modern-cpp?view=msvc-160</a:t>
              </a:r>
              <a:endParaRPr lang="es-ES_tradnl" altLang="en-US" sz="1200" dirty="0">
                <a:sym typeface="+mn-ea"/>
              </a:endParaRPr>
            </a:p>
            <a:p>
              <a:pPr algn="l"/>
              <a:r>
                <a:rPr lang="es-ES_tradnl" altLang="en-US" sz="1200" dirty="0">
                  <a:sym typeface="+mn-ea"/>
                </a:rPr>
                <a:t>https://docs.microsoft.com/en-us/cpp/cpp/data-type-ranges?view=msvc-160</a:t>
              </a:r>
              <a:endParaRPr lang="es-ES_tradnl" altLang="en-US" sz="1200" dirty="0">
                <a:sym typeface="+mn-ea"/>
              </a:endParaRPr>
            </a:p>
            <a:p>
              <a:pPr algn="l"/>
              <a:r>
                <a:rPr lang="es-ES_tradnl" altLang="en-US" sz="1200" dirty="0">
                  <a:sym typeface="+mn-ea"/>
                </a:rPr>
                <a:t>https://www.programarya.com/Cursos/C++/Estructuras-de-Datos/Arreglos-o-Vectores</a:t>
              </a:r>
              <a:endParaRPr lang="es-ES_tradnl" altLang="en-US" sz="1200" dirty="0">
                <a:sym typeface="+mn-ea"/>
              </a:endParaRPr>
            </a:p>
            <a:p>
              <a:pPr algn="l"/>
              <a:r>
                <a:rPr lang="es-ES_tradnl" altLang="en-US" sz="1200" dirty="0">
                  <a:sym typeface="+mn-ea"/>
                </a:rPr>
                <a:t>https://docs.microsoft.com/es-es/cpp/cpp/pointers-cpp?view=msvc-160#:~:text=Un%20puntero%20es%20una%20variable,pasar%20funciones%20a%20otras%20funciones</a:t>
              </a:r>
              <a:endParaRPr lang="es-ES_tradnl" altLang="en-US" sz="1200" dirty="0">
                <a:sym typeface="+mn-ea"/>
              </a:endParaRPr>
            </a:p>
            <a:p>
              <a:pPr algn="l"/>
              <a:r>
                <a:rPr lang="es-ES_tradnl" altLang="en-US" sz="1200" dirty="0">
                  <a:sym typeface="+mn-ea"/>
                </a:rPr>
                <a:t>https://www.codingame.com/playgrounds/51214/manejo-dinamico-de-memoria-y-polimorfismo-practica-4</a:t>
              </a:r>
              <a:endParaRPr lang="es-ES_tradnl" altLang="en-US" sz="1200" dirty="0">
                <a:sym typeface="+mn-ea"/>
              </a:endParaRPr>
            </a:p>
            <a:p>
              <a:pPr algn="l"/>
              <a:r>
                <a:rPr lang="es-ES_tradnl" altLang="en-US" sz="1200" dirty="0">
                  <a:sym typeface="+mn-ea"/>
                </a:rPr>
                <a:t>http://profesores.elo.utfsm.cl/~agv/elo329/1s18/lectures/C++/DynamicAlloc.pdf</a:t>
              </a:r>
              <a:endParaRPr lang="es-ES_tradnl" altLang="en-US" sz="1200" dirty="0">
                <a:sym typeface="+mn-ea"/>
              </a:endParaRPr>
            </a:p>
            <a:p>
              <a:pPr algn="l"/>
              <a:r>
                <a:rPr lang="es-ES_tradnl" altLang="en-US" sz="1200" dirty="0">
                  <a:sym typeface="+mn-ea"/>
                </a:rPr>
                <a:t>https://codingornot.com/diferencias-entre-heap-y-stack</a:t>
              </a:r>
              <a:endParaRPr lang="es-ES_tradnl" altLang="en-US" sz="1200" dirty="0">
                <a:sym typeface="+mn-ea"/>
              </a:endParaRPr>
            </a:p>
            <a:p>
              <a:pPr algn="l"/>
              <a:r>
                <a:rPr lang="es-ES_tradnl" altLang="en-US" sz="1200" dirty="0">
                  <a:sym typeface="+mn-ea"/>
                </a:rPr>
                <a:t>http://profesores.elo.utfsm.cl/~tarredondo/info/datos-algoritmos/ELO-320-Memoria.pdf</a:t>
              </a:r>
              <a:endParaRPr lang="es-ES_tradnl" altLang="en-US" sz="1200" dirty="0">
                <a:sym typeface="+mn-ea"/>
              </a:endParaRPr>
            </a:p>
            <a:p>
              <a:pPr algn="l"/>
              <a:r>
                <a:rPr lang="es-ES_tradnl" altLang="en-US" sz="1200" dirty="0">
                  <a:sym typeface="+mn-ea"/>
                </a:rPr>
                <a:t>https://sites.google.com/site/arquitectura1500/home/big-endian-vs-little-endian</a:t>
              </a:r>
              <a:endParaRPr lang="es-ES_tradnl" altLang="en-US" sz="1200" dirty="0">
                <a:sym typeface="+mn-ea"/>
              </a:endParaRPr>
            </a:p>
            <a:p>
              <a:pPr algn="l"/>
              <a:endParaRPr lang="es-ES_tradnl" altLang="en-US" sz="1200" dirty="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s-ES_tradnl" altLang="en-US" sz="3600" dirty="0"/>
              <a:t>Gracias por su atención</a:t>
            </a:r>
            <a:endParaRPr lang="es-ES_tradnl" altLang="en-US" sz="3600" dirty="0"/>
          </a:p>
        </p:txBody>
      </p:sp>
      <p:sp>
        <p:nvSpPr>
          <p:cNvPr id="3" name="Text Placeholder 2"/>
          <p:cNvSpPr>
            <a:spLocks noGrp="1"/>
          </p:cNvSpPr>
          <p:nvPr>
            <p:ph type="body" sz="quarter" idx="11"/>
          </p:nvPr>
        </p:nvSpPr>
        <p:spPr>
          <a:xfrm>
            <a:off x="-148" y="4122018"/>
            <a:ext cx="9144000" cy="288032"/>
          </a:xfrm>
        </p:spPr>
        <p:txBody>
          <a:bodyPr/>
          <a:lstStyle/>
          <a:p>
            <a:pPr lvl="0"/>
            <a:endParaRPr lang="en-US" altLang="ko-K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Variables</a:t>
            </a:r>
            <a:endParaRPr lang="es-ES_tradnl" altLang="en-US" dirty="0"/>
          </a:p>
        </p:txBody>
      </p:sp>
      <p:sp>
        <p:nvSpPr>
          <p:cNvPr id="3" name="Text Placeholder 2"/>
          <p:cNvSpPr>
            <a:spLocks noGrp="1"/>
          </p:cNvSpPr>
          <p:nvPr>
            <p:ph type="body" sz="quarter" idx="11"/>
          </p:nvPr>
        </p:nvSpPr>
        <p:spPr/>
        <p:txBody>
          <a:bodyPr/>
          <a:lstStyle/>
          <a:p>
            <a:pPr lvl="0"/>
            <a:endParaRPr lang="es-ES_tradnl"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s-ES_tradnl" altLang="en-US" dirty="0"/>
              <a:t>Variables</a:t>
            </a:r>
            <a:endParaRPr lang="es-ES_tradnl" altLang="en-US" dirty="0"/>
          </a:p>
        </p:txBody>
      </p:sp>
      <p:sp>
        <p:nvSpPr>
          <p:cNvPr id="3" name="Text Placeholder 2"/>
          <p:cNvSpPr>
            <a:spLocks noGrp="1"/>
          </p:cNvSpPr>
          <p:nvPr>
            <p:ph type="body" sz="quarter" idx="11"/>
          </p:nvPr>
        </p:nvSpPr>
        <p:spPr>
          <a:xfrm>
            <a:off x="0" y="699542"/>
            <a:ext cx="9144000" cy="288032"/>
          </a:xfrm>
        </p:spPr>
        <p:txBody>
          <a:bodyPr/>
          <a:lstStyle/>
          <a:p>
            <a:pPr lvl="0"/>
            <a:endParaRPr lang="en-US" altLang="ko-KR" dirty="0"/>
          </a:p>
        </p:txBody>
      </p:sp>
      <p:sp>
        <p:nvSpPr>
          <p:cNvPr id="5" name="TextBox 4"/>
          <p:cNvSpPr txBox="1"/>
          <p:nvPr/>
        </p:nvSpPr>
        <p:spPr>
          <a:xfrm>
            <a:off x="1475656" y="1556087"/>
            <a:ext cx="6192688" cy="645160"/>
          </a:xfrm>
          <a:prstGeom prst="rect">
            <a:avLst/>
          </a:prstGeom>
          <a:noFill/>
        </p:spPr>
        <p:txBody>
          <a:bodyPr wrap="square" rtlCol="0">
            <a:spAutoFit/>
          </a:bodyPr>
          <a:lstStyle/>
          <a:p>
            <a:pPr algn="ctr"/>
            <a:r>
              <a:rPr lang="en-US" sz="1200" dirty="0">
                <a:cs typeface="+mn-lt"/>
                <a:sym typeface="+mn-ea"/>
              </a:rPr>
              <a:t>Son </a:t>
            </a:r>
            <a:r>
              <a:rPr lang="en-US" sz="1200" dirty="0" err="1">
                <a:cs typeface="+mn-lt"/>
                <a:sym typeface="+mn-ea"/>
              </a:rPr>
              <a:t>tipos</a:t>
            </a:r>
            <a:r>
              <a:rPr lang="en-US" sz="1200" dirty="0">
                <a:cs typeface="+mn-lt"/>
                <a:sym typeface="+mn-ea"/>
              </a:rPr>
              <a:t> de </a:t>
            </a:r>
            <a:r>
              <a:rPr lang="en-US" sz="1200" dirty="0" err="1">
                <a:cs typeface="+mn-lt"/>
                <a:sym typeface="+mn-ea"/>
              </a:rPr>
              <a:t>datos</a:t>
            </a:r>
            <a:r>
              <a:rPr lang="en-US" sz="1200" dirty="0">
                <a:cs typeface="+mn-lt"/>
                <a:sym typeface="+mn-ea"/>
              </a:rPr>
              <a:t> los </a:t>
            </a:r>
            <a:r>
              <a:rPr lang="en-US" sz="1200" dirty="0" err="1">
                <a:cs typeface="+mn-lt"/>
                <a:sym typeface="+mn-ea"/>
              </a:rPr>
              <a:t>cuales</a:t>
            </a:r>
            <a:r>
              <a:rPr lang="en-US" sz="1200" dirty="0">
                <a:cs typeface="+mn-lt"/>
                <a:sym typeface="+mn-ea"/>
              </a:rPr>
              <a:t> </a:t>
            </a:r>
            <a:r>
              <a:rPr lang="en-US" sz="1200" dirty="0" err="1">
                <a:cs typeface="+mn-lt"/>
                <a:sym typeface="+mn-ea"/>
              </a:rPr>
              <a:t>estan</a:t>
            </a:r>
            <a:r>
              <a:rPr lang="en-US" sz="1200" dirty="0">
                <a:cs typeface="+mn-lt"/>
                <a:sym typeface="+mn-ea"/>
              </a:rPr>
              <a:t> </a:t>
            </a:r>
            <a:r>
              <a:rPr lang="en-US" sz="1200" dirty="0" err="1">
                <a:cs typeface="+mn-lt"/>
                <a:sym typeface="+mn-ea"/>
              </a:rPr>
              <a:t>definidos</a:t>
            </a:r>
            <a:r>
              <a:rPr lang="en-US" sz="1200" dirty="0">
                <a:cs typeface="+mn-lt"/>
                <a:sym typeface="+mn-ea"/>
              </a:rPr>
              <a:t> para ser </a:t>
            </a:r>
            <a:r>
              <a:rPr lang="en-US" sz="1200" dirty="0" err="1">
                <a:cs typeface="+mn-lt"/>
                <a:sym typeface="+mn-ea"/>
              </a:rPr>
              <a:t>modificados</a:t>
            </a:r>
            <a:r>
              <a:rPr lang="en-US" sz="1200" dirty="0">
                <a:cs typeface="+mn-lt"/>
                <a:sym typeface="+mn-ea"/>
              </a:rPr>
              <a:t> </a:t>
            </a:r>
            <a:r>
              <a:rPr lang="en-US" sz="1200" dirty="0" err="1">
                <a:cs typeface="+mn-lt"/>
                <a:sym typeface="+mn-ea"/>
              </a:rPr>
              <a:t>durante</a:t>
            </a:r>
            <a:r>
              <a:rPr lang="en-US" sz="1200" dirty="0">
                <a:cs typeface="+mn-lt"/>
                <a:sym typeface="+mn-ea"/>
              </a:rPr>
              <a:t> el </a:t>
            </a:r>
            <a:r>
              <a:rPr lang="en-US" sz="1200" dirty="0" err="1">
                <a:cs typeface="+mn-lt"/>
                <a:sym typeface="+mn-ea"/>
              </a:rPr>
              <a:t>transcurso</a:t>
            </a:r>
            <a:r>
              <a:rPr lang="en-US" sz="1200" dirty="0">
                <a:cs typeface="+mn-lt"/>
                <a:sym typeface="+mn-ea"/>
              </a:rPr>
              <a:t> del </a:t>
            </a:r>
            <a:r>
              <a:rPr lang="en-US" sz="1200" dirty="0" err="1">
                <a:cs typeface="+mn-lt"/>
                <a:sym typeface="+mn-ea"/>
              </a:rPr>
              <a:t>programa</a:t>
            </a:r>
            <a:r>
              <a:rPr lang="en-US" sz="1200" dirty="0">
                <a:cs typeface="+mn-lt"/>
                <a:sym typeface="+mn-ea"/>
              </a:rPr>
              <a:t>.</a:t>
            </a:r>
            <a:r>
              <a:rPr lang="es-ES_tradnl" altLang="en-US" sz="1200" dirty="0">
                <a:cs typeface="+mn-lt"/>
                <a:sym typeface="+mn-ea"/>
              </a:rPr>
              <a:t> Estos pueden ser de tipo Caracter (char), Entero (short, int, long), </a:t>
            </a:r>
            <a:endParaRPr lang="es-ES_tradnl" altLang="en-US" sz="1200" dirty="0">
              <a:cs typeface="+mn-lt"/>
              <a:sym typeface="+mn-ea"/>
            </a:endParaRPr>
          </a:p>
          <a:p>
            <a:pPr algn="ctr"/>
            <a:r>
              <a:rPr lang="es-ES_tradnl" altLang="en-US" sz="1200" dirty="0">
                <a:cs typeface="+mn-lt"/>
                <a:sym typeface="+mn-ea"/>
              </a:rPr>
              <a:t>Decimales (float, double) o compuestos.</a:t>
            </a:r>
            <a:endParaRPr lang="es-ES_tradnl" altLang="en-US" sz="1200" dirty="0">
              <a:solidFill>
                <a:schemeClr val="tx1">
                  <a:lumMod val="75000"/>
                  <a:lumOff val="25000"/>
                </a:schemeClr>
              </a:solidFill>
              <a:cs typeface="+mn-lt"/>
              <a:sym typeface="+mn-ea"/>
            </a:endParaRP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¿Como declarar una variable?</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2233172"/>
            <a:chOff x="2063141" y="1065139"/>
            <a:chExt cx="1755755" cy="122928"/>
          </a:xfrm>
        </p:grpSpPr>
        <p:sp>
          <p:nvSpPr>
            <p:cNvPr id="16" name="TextBox 15"/>
            <p:cNvSpPr txBox="1"/>
            <p:nvPr/>
          </p:nvSpPr>
          <p:spPr>
            <a:xfrm>
              <a:off x="2084124" y="1101730"/>
              <a:ext cx="1734772" cy="86337"/>
            </a:xfrm>
            <a:prstGeom prst="rect">
              <a:avLst/>
            </a:prstGeom>
            <a:noFill/>
          </p:spPr>
          <p:txBody>
            <a:bodyPr wrap="square" rtlCol="0">
              <a:spAutoFit/>
            </a:bodyPr>
            <a:lstStyle/>
            <a:p>
              <a:pPr algn="ctr"/>
              <a:r>
                <a:rPr lang="en-US" sz="1200" dirty="0">
                  <a:sym typeface="+mn-ea"/>
                </a:rPr>
                <a:t>Los </a:t>
              </a:r>
              <a:r>
                <a:rPr lang="en-US" sz="1200" dirty="0" err="1">
                  <a:sym typeface="+mn-ea"/>
                </a:rPr>
                <a:t>arreglos</a:t>
              </a:r>
              <a:r>
                <a:rPr lang="en-US" sz="1200" dirty="0">
                  <a:sym typeface="+mn-ea"/>
                </a:rPr>
                <a:t> se </a:t>
              </a:r>
              <a:r>
                <a:rPr lang="en-US" sz="1200" dirty="0" err="1">
                  <a:sym typeface="+mn-ea"/>
                </a:rPr>
                <a:t>pueden</a:t>
              </a:r>
              <a:r>
                <a:rPr lang="en-US" sz="1200" dirty="0">
                  <a:sym typeface="+mn-ea"/>
                </a:rPr>
                <a:t> </a:t>
              </a:r>
              <a:r>
                <a:rPr lang="en-US" sz="1200" dirty="0" err="1">
                  <a:sym typeface="+mn-ea"/>
                </a:rPr>
                <a:t>inicializar</a:t>
              </a:r>
              <a:r>
                <a:rPr lang="en-US" sz="1200" dirty="0">
                  <a:sym typeface="+mn-ea"/>
                </a:rPr>
                <a:t> con sus </a:t>
              </a:r>
              <a:r>
                <a:rPr lang="en-US" sz="1200" dirty="0" err="1">
                  <a:sym typeface="+mn-ea"/>
                </a:rPr>
                <a:t>valores</a:t>
              </a:r>
              <a:r>
                <a:rPr lang="en-US" sz="1200" dirty="0">
                  <a:sym typeface="+mn-ea"/>
                </a:rPr>
                <a:t> default o </a:t>
              </a:r>
              <a:r>
                <a:rPr lang="en-US" sz="1200" dirty="0" err="1">
                  <a:sym typeface="+mn-ea"/>
                </a:rPr>
                <a:t>propios</a:t>
              </a:r>
              <a:endParaRPr lang="en-US" sz="1200" dirty="0"/>
            </a:p>
            <a:p>
              <a:pPr lvl="1"/>
              <a:r>
                <a:rPr lang="en-US" sz="1200" dirty="0">
                  <a:sym typeface="+mn-ea"/>
                </a:rPr>
                <a:t>int </a:t>
              </a:r>
              <a:r>
                <a:rPr lang="en-US" sz="1200" dirty="0" err="1">
                  <a:sym typeface="+mn-ea"/>
                </a:rPr>
                <a:t>materias</a:t>
              </a:r>
              <a:r>
                <a:rPr lang="en-US" sz="1200" dirty="0">
                  <a:sym typeface="+mn-ea"/>
                </a:rPr>
                <a:t>;</a:t>
              </a:r>
              <a:endParaRPr lang="en-US" sz="1200" dirty="0"/>
            </a:p>
            <a:p>
              <a:pPr lvl="1"/>
              <a:r>
                <a:rPr lang="en-US" sz="1200" dirty="0">
                  <a:sym typeface="+mn-ea"/>
                </a:rPr>
                <a:t>int </a:t>
              </a:r>
              <a:r>
                <a:rPr lang="en-US" sz="1200" dirty="0" err="1">
                  <a:sym typeface="+mn-ea"/>
                </a:rPr>
                <a:t>grupos</a:t>
              </a:r>
              <a:r>
                <a:rPr lang="en-US" sz="1200" dirty="0">
                  <a:sym typeface="+mn-ea"/>
                </a:rPr>
                <a:t> = </a:t>
              </a:r>
              <a:r>
                <a:rPr lang="es-ES_tradnl" altLang="en-US" sz="1200" dirty="0">
                  <a:sym typeface="+mn-ea"/>
                </a:rPr>
                <a:t>3</a:t>
              </a:r>
              <a:r>
                <a:rPr lang="en-US" sz="1200" dirty="0">
                  <a:sym typeface="+mn-ea"/>
                </a:rPr>
                <a:t>;</a:t>
              </a:r>
              <a:endParaRPr lang="en-US" sz="1200" dirty="0"/>
            </a:p>
            <a:p>
              <a:pPr lvl="1"/>
              <a:r>
                <a:rPr lang="es-ES_tradnl" altLang="en-US" sz="1200" dirty="0">
                  <a:sym typeface="+mn-ea"/>
                </a:rPr>
                <a:t>float</a:t>
              </a:r>
              <a:r>
                <a:rPr lang="en-US" sz="1200" dirty="0">
                  <a:sym typeface="+mn-ea"/>
                </a:rPr>
                <a:t> </a:t>
              </a:r>
              <a:r>
                <a:rPr lang="en-US" sz="1200" dirty="0" err="1">
                  <a:sym typeface="+mn-ea"/>
                </a:rPr>
                <a:t>precio</a:t>
              </a:r>
              <a:r>
                <a:rPr lang="en-US" sz="1200" dirty="0">
                  <a:sym typeface="+mn-ea"/>
                </a:rPr>
                <a:t> = </a:t>
              </a:r>
              <a:r>
                <a:rPr lang="es-ES_tradnl" altLang="en-US" sz="1200" dirty="0">
                  <a:sym typeface="+mn-ea"/>
                </a:rPr>
                <a:t>20.5</a:t>
              </a:r>
              <a:r>
                <a:rPr lang="en-US" sz="1200" dirty="0">
                  <a:sym typeface="+mn-ea"/>
                </a:rPr>
                <a:t>;</a:t>
              </a:r>
              <a:endParaRPr lang="en-US" sz="1200" dirty="0"/>
            </a:p>
            <a:p>
              <a:pPr lvl="1"/>
              <a:r>
                <a:rPr lang="es-ES_tradnl" altLang="en-US" sz="1200" dirty="0">
                  <a:sym typeface="+mn-ea"/>
                </a:rPr>
                <a:t>double pi = 3.1416;</a:t>
              </a:r>
              <a:endParaRPr lang="es-ES_tradnl" altLang="en-US" sz="1200" dirty="0">
                <a:sym typeface="+mn-ea"/>
              </a:endParaRPr>
            </a:p>
            <a:p>
              <a:pPr lvl="1"/>
              <a:r>
                <a:rPr lang="es-ES_tradnl" altLang="en-US" sz="1200" dirty="0">
                  <a:sym typeface="+mn-ea"/>
                </a:rPr>
                <a:t>char opcion = ‘s’;</a:t>
              </a:r>
              <a:endParaRPr lang="es-ES_tradnl" altLang="en-US" sz="1200" dirty="0">
                <a:sym typeface="+mn-ea"/>
              </a:endParaRPr>
            </a:p>
            <a:p>
              <a:pPr lvl="1"/>
              <a:r>
                <a:rPr lang="es-ES_tradnl" altLang="en-US" sz="1200" dirty="0">
                  <a:sym typeface="+mn-ea"/>
                </a:rPr>
                <a:t>long milisegundos = 1000000;</a:t>
              </a:r>
              <a:endParaRPr lang="es-ES_tradnl" altLang="en-US" sz="1200" dirty="0">
                <a:sym typeface="+mn-ea"/>
              </a:endParaRPr>
            </a:p>
            <a:p>
              <a:pPr lvl="1"/>
              <a:r>
                <a:rPr lang="es-ES_tradnl" altLang="en-US" sz="1200" dirty="0">
                  <a:sym typeface="+mn-ea"/>
                </a:rPr>
                <a:t>bool acceso = true</a:t>
              </a:r>
              <a:r>
                <a:rPr lang="en-US" sz="1200" dirty="0">
                  <a:sym typeface="+mn-ea"/>
                </a:rPr>
                <a:t>;</a:t>
              </a:r>
              <a:endParaRPr lang="es-ES_tradnl" altLang="ko-KR" sz="1200" dirty="0">
                <a:solidFill>
                  <a:schemeClr val="tx1">
                    <a:lumMod val="75000"/>
                    <a:lumOff val="25000"/>
                  </a:schemeClr>
                </a:solidFill>
                <a:cs typeface="Arial" panose="020B0604020202020204" pitchFamily="34" charset="0"/>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Asignacion de variables</a:t>
            </a:r>
            <a:endParaRPr lang="es-ES_tradnl" altLang="en-US" dirty="0"/>
          </a:p>
        </p:txBody>
      </p:sp>
      <p:sp>
        <p:nvSpPr>
          <p:cNvPr id="3" name="Text Placeholder 2"/>
          <p:cNvSpPr>
            <a:spLocks noGrp="1"/>
          </p:cNvSpPr>
          <p:nvPr>
            <p:ph type="body" sz="quarter" idx="11"/>
          </p:nvPr>
        </p:nvSpPr>
        <p:spPr/>
        <p:txBody>
          <a:bodyPr/>
          <a:lstStyle/>
          <a:p>
            <a:pPr lvl="0"/>
            <a:endParaRPr lang="en-US" altLang="ko-KR" dirty="0"/>
          </a:p>
        </p:txBody>
      </p:sp>
      <p:grpSp>
        <p:nvGrpSpPr>
          <p:cNvPr id="19" name="Group 18"/>
          <p:cNvGrpSpPr/>
          <p:nvPr/>
        </p:nvGrpSpPr>
        <p:grpSpPr>
          <a:xfrm>
            <a:off x="635000" y="988060"/>
            <a:ext cx="7969883" cy="2417962"/>
            <a:chOff x="2063141" y="1065139"/>
            <a:chExt cx="1755755" cy="133100"/>
          </a:xfrm>
        </p:grpSpPr>
        <p:sp>
          <p:nvSpPr>
            <p:cNvPr id="16" name="TextBox 15"/>
            <p:cNvSpPr txBox="1"/>
            <p:nvPr/>
          </p:nvSpPr>
          <p:spPr>
            <a:xfrm>
              <a:off x="2084124" y="1101730"/>
              <a:ext cx="1734772" cy="96509"/>
            </a:xfrm>
            <a:prstGeom prst="rect">
              <a:avLst/>
            </a:prstGeom>
            <a:noFill/>
          </p:spPr>
          <p:txBody>
            <a:bodyPr wrap="square" rtlCol="0">
              <a:spAutoFit/>
            </a:bodyPr>
            <a:lstStyle/>
            <a:p>
              <a:pPr algn="l"/>
              <a:r>
                <a:rPr lang="en-US" sz="1200" dirty="0">
                  <a:sym typeface="+mn-ea"/>
                </a:rPr>
                <a:t>Las variables </a:t>
              </a:r>
              <a:r>
                <a:rPr lang="en-US" sz="1200" dirty="0" err="1">
                  <a:sym typeface="+mn-ea"/>
                </a:rPr>
                <a:t>pueden</a:t>
              </a:r>
              <a:r>
                <a:rPr lang="en-US" sz="1200" dirty="0">
                  <a:sym typeface="+mn-ea"/>
                </a:rPr>
                <a:t> </a:t>
              </a:r>
              <a:r>
                <a:rPr lang="en-US" sz="1200" dirty="0" err="1">
                  <a:sym typeface="+mn-ea"/>
                </a:rPr>
                <a:t>realizar</a:t>
              </a:r>
              <a:r>
                <a:rPr lang="en-US" sz="1200" dirty="0">
                  <a:sym typeface="+mn-ea"/>
                </a:rPr>
                <a:t> </a:t>
              </a:r>
              <a:r>
                <a:rPr lang="en-US" sz="1200" dirty="0" err="1">
                  <a:sym typeface="+mn-ea"/>
                </a:rPr>
                <a:t>distintos</a:t>
              </a:r>
              <a:r>
                <a:rPr lang="en-US" sz="1200" dirty="0">
                  <a:sym typeface="+mn-ea"/>
                </a:rPr>
                <a:t> </a:t>
              </a:r>
              <a:r>
                <a:rPr lang="en-US" sz="1200" dirty="0" err="1">
                  <a:sym typeface="+mn-ea"/>
                </a:rPr>
                <a:t>tipos</a:t>
              </a:r>
              <a:r>
                <a:rPr lang="en-US" sz="1200" dirty="0">
                  <a:sym typeface="+mn-ea"/>
                </a:rPr>
                <a:t> de </a:t>
              </a:r>
              <a:r>
                <a:rPr lang="en-US" sz="1200" dirty="0" err="1">
                  <a:sym typeface="+mn-ea"/>
                </a:rPr>
                <a:t>operaciones</a:t>
              </a:r>
              <a:r>
                <a:rPr lang="en-US" sz="1200" dirty="0">
                  <a:sym typeface="+mn-ea"/>
                </a:rPr>
                <a:t>, </a:t>
              </a:r>
              <a:r>
                <a:rPr lang="en-US" sz="1200" dirty="0" err="1">
                  <a:sym typeface="+mn-ea"/>
                </a:rPr>
                <a:t>ya</a:t>
              </a:r>
              <a:r>
                <a:rPr lang="en-US" sz="1200" dirty="0">
                  <a:sym typeface="+mn-ea"/>
                </a:rPr>
                <a:t> </a:t>
              </a:r>
              <a:r>
                <a:rPr lang="en-US" sz="1200" dirty="0" err="1">
                  <a:sym typeface="+mn-ea"/>
                </a:rPr>
                <a:t>sean</a:t>
              </a:r>
              <a:r>
                <a:rPr lang="en-US" sz="1200" dirty="0">
                  <a:sym typeface="+mn-ea"/>
                </a:rPr>
                <a:t> </a:t>
              </a:r>
              <a:r>
                <a:rPr lang="en-US" sz="1200" dirty="0" err="1">
                  <a:sym typeface="+mn-ea"/>
                </a:rPr>
                <a:t>logicas</a:t>
              </a:r>
              <a:r>
                <a:rPr lang="en-US" sz="1200" dirty="0">
                  <a:sym typeface="+mn-ea"/>
                </a:rPr>
                <a:t> o </a:t>
              </a:r>
              <a:r>
                <a:rPr lang="en-US" sz="1200" dirty="0" err="1">
                  <a:sym typeface="+mn-ea"/>
                </a:rPr>
                <a:t>aritmeticas</a:t>
              </a:r>
              <a:r>
                <a:rPr lang="en-US" sz="1200" dirty="0">
                  <a:sym typeface="+mn-ea"/>
                </a:rPr>
                <a:t>, un claro </a:t>
              </a:r>
              <a:r>
                <a:rPr lang="en-US" sz="1200" dirty="0" err="1">
                  <a:sym typeface="+mn-ea"/>
                </a:rPr>
                <a:t>ejemplo</a:t>
              </a:r>
              <a:r>
                <a:rPr lang="en-US" sz="1200" dirty="0">
                  <a:sym typeface="+mn-ea"/>
                </a:rPr>
                <a:t> es la </a:t>
              </a:r>
              <a:r>
                <a:rPr lang="en-US" sz="1200" dirty="0" err="1">
                  <a:sym typeface="+mn-ea"/>
                </a:rPr>
                <a:t>igualacion</a:t>
              </a:r>
              <a:r>
                <a:rPr lang="en-US" sz="1200" dirty="0">
                  <a:sym typeface="+mn-ea"/>
                </a:rPr>
                <a:t>.</a:t>
              </a:r>
              <a:endParaRPr lang="en-US" sz="1200" dirty="0"/>
            </a:p>
            <a:p>
              <a:pPr algn="l"/>
              <a:r>
                <a:rPr lang="en-US" sz="1200" dirty="0" err="1">
                  <a:sym typeface="+mn-ea"/>
                </a:rPr>
                <a:t>Donde</a:t>
              </a:r>
              <a:endParaRPr lang="en-US" sz="1200" dirty="0"/>
            </a:p>
            <a:p>
              <a:pPr lvl="1" algn="l"/>
              <a:r>
                <a:rPr lang="es-MX" sz="1200" dirty="0" err="1">
                  <a:sym typeface="+mn-ea"/>
                </a:rPr>
                <a:t>int</a:t>
              </a:r>
              <a:r>
                <a:rPr lang="es-MX" sz="1200" dirty="0">
                  <a:sym typeface="+mn-ea"/>
                </a:rPr>
                <a:t> num1 = </a:t>
              </a:r>
              <a:r>
                <a:rPr lang="es-ES_tradnl" altLang="es-MX" sz="1200" dirty="0">
                  <a:sym typeface="+mn-ea"/>
                </a:rPr>
                <a:t>20</a:t>
              </a:r>
              <a:r>
                <a:rPr lang="es-MX" sz="1200" dirty="0">
                  <a:sym typeface="+mn-ea"/>
                </a:rPr>
                <a:t>;</a:t>
              </a:r>
              <a:endParaRPr lang="es-MX" sz="1200" dirty="0"/>
            </a:p>
            <a:p>
              <a:pPr lvl="1" algn="l"/>
              <a:r>
                <a:rPr lang="es-MX" sz="1200" dirty="0" err="1">
                  <a:sym typeface="+mn-ea"/>
                </a:rPr>
                <a:t>int</a:t>
              </a:r>
              <a:r>
                <a:rPr lang="es-MX" sz="1200" dirty="0">
                  <a:sym typeface="+mn-ea"/>
                </a:rPr>
                <a:t> num2 = </a:t>
              </a:r>
              <a:r>
                <a:rPr lang="es-ES_tradnl" altLang="es-MX" sz="1200" dirty="0">
                  <a:sym typeface="+mn-ea"/>
                </a:rPr>
                <a:t>30</a:t>
              </a:r>
              <a:r>
                <a:rPr lang="es-MX" sz="1200" dirty="0">
                  <a:sym typeface="+mn-ea"/>
                </a:rPr>
                <a:t>;</a:t>
              </a:r>
              <a:endParaRPr lang="es-MX" sz="1200" dirty="0"/>
            </a:p>
            <a:p>
              <a:pPr lvl="1" algn="l"/>
              <a:r>
                <a:rPr lang="es-MX" sz="1200" dirty="0">
                  <a:sym typeface="+mn-ea"/>
                </a:rPr>
                <a:t>num1 = num2;</a:t>
              </a:r>
              <a:endParaRPr lang="es-MX" sz="1200" dirty="0"/>
            </a:p>
            <a:p>
              <a:pPr algn="l"/>
              <a:r>
                <a:rPr lang="es-MX" sz="1200" dirty="0">
                  <a:sym typeface="+mn-ea"/>
                </a:rPr>
                <a:t>Esta igualación nos </a:t>
              </a:r>
              <a:r>
                <a:rPr lang="es-ES_tradnl" altLang="es-MX" sz="1200" dirty="0">
                  <a:sym typeface="+mn-ea"/>
                </a:rPr>
                <a:t>lleva </a:t>
              </a:r>
              <a:r>
                <a:rPr lang="es-MX" sz="1200" dirty="0">
                  <a:sym typeface="+mn-ea"/>
                </a:rPr>
                <a:t>a que al final num1 valdrá lo que num2 dígase </a:t>
              </a:r>
              <a:r>
                <a:rPr lang="es-ES_tradnl" altLang="es-MX" sz="1200" dirty="0">
                  <a:sym typeface="+mn-ea"/>
                </a:rPr>
                <a:t>30</a:t>
              </a:r>
              <a:r>
                <a:rPr lang="es-MX" sz="1200" dirty="0">
                  <a:sym typeface="+mn-ea"/>
                </a:rPr>
                <a:t>.</a:t>
              </a:r>
              <a:endParaRPr lang="es-MX" sz="1200" dirty="0">
                <a:sym typeface="+mn-ea"/>
              </a:endParaRPr>
            </a:p>
            <a:p>
              <a:pPr algn="l"/>
              <a:endParaRPr lang="es-MX" sz="1200" dirty="0"/>
            </a:p>
            <a:p>
              <a:pPr algn="l"/>
              <a:r>
                <a:rPr lang="es-MX" sz="1200" dirty="0">
                  <a:sym typeface="+mn-ea"/>
                </a:rPr>
                <a:t>La igualación de variables nos permite transmitir el valor de una dirección de memoria a otra</a:t>
              </a:r>
              <a:r>
                <a:rPr lang="es-ES_tradnl" altLang="es-MX" sz="1200" dirty="0">
                  <a:sym typeface="+mn-ea"/>
                </a:rPr>
                <a:t>.</a:t>
              </a:r>
              <a:endParaRPr lang="es-ES_tradnl" altLang="es-MX" sz="1200" dirty="0">
                <a:solidFill>
                  <a:schemeClr val="tx1">
                    <a:lumMod val="75000"/>
                    <a:lumOff val="25000"/>
                  </a:schemeClr>
                </a:solidFill>
                <a:cs typeface="Arial" panose="020B0604020202020204" pitchFamily="34" charset="0"/>
                <a:sym typeface="+mn-ea"/>
              </a:endParaRPr>
            </a:p>
          </p:txBody>
        </p:sp>
        <p:sp>
          <p:nvSpPr>
            <p:cNvPr id="18" name="Rectangle 17"/>
            <p:cNvSpPr/>
            <p:nvPr/>
          </p:nvSpPr>
          <p:spPr>
            <a:xfrm>
              <a:off x="2063141" y="1065139"/>
              <a:ext cx="1734772" cy="24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Equivalencia en memoria</a:t>
            </a:r>
            <a:endParaRPr lang="es-ES_tradnl"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endParaRPr lang="en-US" altLang="ko-KR" dirty="0"/>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5" name="Picture 4"/>
          <p:cNvPicPr>
            <a:picLocks noChangeAspect="1"/>
          </p:cNvPicPr>
          <p:nvPr/>
        </p:nvPicPr>
        <p:blipFill>
          <a:blip r:embed="rId1"/>
          <a:stretch>
            <a:fillRect/>
          </a:stretch>
        </p:blipFill>
        <p:spPr>
          <a:xfrm>
            <a:off x="104140" y="699135"/>
            <a:ext cx="4561840" cy="4392930"/>
          </a:xfrm>
          <a:prstGeom prst="rect">
            <a:avLst/>
          </a:prstGeom>
        </p:spPr>
      </p:pic>
      <p:pic>
        <p:nvPicPr>
          <p:cNvPr id="32" name="Picture 31"/>
          <p:cNvPicPr>
            <a:picLocks noChangeAspect="1"/>
          </p:cNvPicPr>
          <p:nvPr/>
        </p:nvPicPr>
        <p:blipFill>
          <a:blip r:embed="rId2"/>
          <a:stretch>
            <a:fillRect/>
          </a:stretch>
        </p:blipFill>
        <p:spPr>
          <a:xfrm>
            <a:off x="4665980" y="988060"/>
            <a:ext cx="4354195" cy="4104005"/>
          </a:xfrm>
          <a:prstGeom prst="rect">
            <a:avLst/>
          </a:prstGeom>
        </p:spPr>
      </p:pic>
      <p:pic>
        <p:nvPicPr>
          <p:cNvPr id="39" name="Picture 38"/>
          <p:cNvPicPr>
            <a:picLocks noChangeAspect="1"/>
          </p:cNvPicPr>
          <p:nvPr/>
        </p:nvPicPr>
        <p:blipFill>
          <a:blip r:embed="rId3"/>
          <a:stretch>
            <a:fillRect/>
          </a:stretch>
        </p:blipFill>
        <p:spPr>
          <a:xfrm>
            <a:off x="4665980" y="635000"/>
            <a:ext cx="4354195" cy="2806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s-ES_tradnl" altLang="en-US" dirty="0"/>
              <a:t>Equivalencia en memoria</a:t>
            </a:r>
            <a:endParaRPr lang="es-ES_tradnl"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endParaRPr lang="en-US" altLang="ko-KR" dirty="0"/>
          </a:p>
        </p:txBody>
      </p:sp>
      <p:sp>
        <p:nvSpPr>
          <p:cNvPr id="6" name="Rectangle 5"/>
          <p:cNvSpPr/>
          <p:nvPr/>
        </p:nvSpPr>
        <p:spPr>
          <a:xfrm>
            <a:off x="0" y="1275715"/>
            <a:ext cx="9144000" cy="36810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4" name="Picture 3"/>
          <p:cNvPicPr>
            <a:picLocks noChangeAspect="1"/>
          </p:cNvPicPr>
          <p:nvPr/>
        </p:nvPicPr>
        <p:blipFill>
          <a:blip r:embed="rId1"/>
          <a:stretch>
            <a:fillRect/>
          </a:stretch>
        </p:blipFill>
        <p:spPr>
          <a:xfrm>
            <a:off x="611505" y="1460500"/>
            <a:ext cx="7512050" cy="3311525"/>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9884</Words>
  <Application>WPS Presentation</Application>
  <PresentationFormat>화면 슬라이드 쇼(16:9)</PresentationFormat>
  <Paragraphs>379</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35</vt:i4>
      </vt:variant>
    </vt:vector>
  </HeadingPairs>
  <TitlesOfParts>
    <vt:vector size="45" baseType="lpstr">
      <vt:lpstr>Arial</vt:lpstr>
      <vt:lpstr>SimSun</vt:lpstr>
      <vt:lpstr>Wingdings</vt:lpstr>
      <vt:lpstr>맑은 고딕</vt:lpstr>
      <vt:lpstr>微软雅黑</vt:lpstr>
      <vt:lpstr>Arial Unicode MS</vt:lpstr>
      <vt:lpstr>Calibri</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carlos</cp:lastModifiedBy>
  <cp:revision>106</cp:revision>
  <dcterms:created xsi:type="dcterms:W3CDTF">2021-08-10T23:08:27Z</dcterms:created>
  <dcterms:modified xsi:type="dcterms:W3CDTF">2021-08-10T23:08:27Z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