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8" r:id="rId4"/>
  </p:sldMasterIdLst>
  <p:sldIdLst>
    <p:sldId id="256" r:id="rId5"/>
    <p:sldId id="261" r:id="rId6"/>
    <p:sldId id="264" r:id="rId7"/>
    <p:sldId id="268" r:id="rId8"/>
    <p:sldId id="316" r:id="rId9"/>
    <p:sldId id="319" r:id="rId10"/>
    <p:sldId id="345" r:id="rId11"/>
    <p:sldId id="346" r:id="rId12"/>
    <p:sldId id="315" r:id="rId13"/>
    <p:sldId id="314" r:id="rId14"/>
    <p:sldId id="347" r:id="rId15"/>
    <p:sldId id="262"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varScale="1">
        <p:scale>
          <a:sx n="137" d="100"/>
          <a:sy n="137" d="100"/>
        </p:scale>
        <p:origin x="2616" y="114"/>
      </p:cViewPr>
      <p:guideLst>
        <p:guide orient="horz" pos="1372"/>
        <p:guide pos="291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anose="020B0604020202020204" pitchFamily="34" charset="0"/>
              </a:defRPr>
            </a:lvl1pPr>
          </a:lstStyle>
          <a:p>
            <a:r>
              <a:rPr lang="en-US" altLang="ko-KR" dirty="0">
                <a:ea typeface="맑은 고딕" panose="020B0503020000020004" pitchFamily="50" charset="-127"/>
              </a:rPr>
              <a:t>FREE </a:t>
            </a:r>
            <a:endParaRPr lang="en-US" altLang="ko-KR" dirty="0">
              <a:ea typeface="맑은 고딕" panose="020B0503020000020004" pitchFamily="50" charset="-127"/>
            </a:endParaRPr>
          </a:p>
          <a:p>
            <a:r>
              <a:rPr lang="en-US" altLang="ko-KR" dirty="0">
                <a:ea typeface="맑은 고딕" panose="020B0503020000020004"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a:spcBef>
                <a:spcPts val="0"/>
              </a:spcBef>
              <a:defRPr/>
            </a:pPr>
            <a:r>
              <a:rPr lang="en-US" altLang="ko-KR" b="1" dirty="0"/>
              <a:t>INSERT THE TITLE </a:t>
            </a:r>
            <a:endParaRPr lang="en-US" altLang="ko-KR" b="1" dirty="0"/>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r>
              <a:rPr lang="en-US" altLang="ko-KR" dirty="0"/>
              <a:t>Fully Editable Shapes</a:t>
            </a:r>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a:fillRect/>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7" Type="http://schemas.openxmlformats.org/officeDocument/2006/relationships/theme" Target="../theme/theme2.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s-ES_tradnl" altLang="en-US" sz="3600" dirty="0">
                <a:ea typeface="맑은 고딕" panose="020B0503020000020004" pitchFamily="50" charset="-127"/>
              </a:rPr>
              <a:t>Listas</a:t>
            </a:r>
            <a:endParaRPr lang="es-ES_tradnl" altLang="en-US" sz="3600" dirty="0"/>
          </a:p>
        </p:txBody>
      </p:sp>
      <p:sp>
        <p:nvSpPr>
          <p:cNvPr id="4" name="Text Placeholder 3"/>
          <p:cNvSpPr>
            <a:spLocks noGrp="1"/>
          </p:cNvSpPr>
          <p:nvPr>
            <p:ph type="body" sz="quarter" idx="11"/>
          </p:nvPr>
        </p:nvSpPr>
        <p:spPr/>
        <p:txBody>
          <a:bodyPr/>
          <a:lstStyle/>
          <a:p>
            <a:pPr>
              <a:spcBef>
                <a:spcPts val="0"/>
              </a:spcBef>
              <a:defRPr/>
            </a:pPr>
            <a:r>
              <a:rPr lang="es-ES_tradnl" altLang="en-US" b="1" dirty="0"/>
              <a:t>Programacion Avanzada</a:t>
            </a:r>
            <a:endParaRPr lang="en-US" altLang="ko-KR" b="1" dirty="0"/>
          </a:p>
          <a:p>
            <a:pPr>
              <a:spcBef>
                <a:spcPts val="0"/>
              </a:spcBef>
              <a:defRPr/>
            </a:pPr>
            <a:r>
              <a:rPr lang="es-ES_tradnl" altLang="en-US" b="1" dirty="0"/>
              <a:t>Lic. Carlos Israel Orta Orta</a:t>
            </a:r>
            <a:endParaRPr lang="es-ES_tradnl"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s-ES_tradnl" altLang="en-US" dirty="0"/>
              <a:t>Listas dobles</a:t>
            </a:r>
            <a:endParaRPr lang="es-ES_tradnl" altLang="en-US" dirty="0"/>
          </a:p>
        </p:txBody>
      </p:sp>
      <p:sp>
        <p:nvSpPr>
          <p:cNvPr id="3" name="Text Placeholder 2"/>
          <p:cNvSpPr>
            <a:spLocks noGrp="1"/>
          </p:cNvSpPr>
          <p:nvPr>
            <p:ph type="body" sz="quarter" idx="11"/>
          </p:nvPr>
        </p:nvSpPr>
        <p:spPr>
          <a:xfrm>
            <a:off x="0" y="699542"/>
            <a:ext cx="9144000" cy="288032"/>
          </a:xfrm>
        </p:spPr>
        <p:txBody>
          <a:bodyPr/>
          <a:lstStyle/>
          <a:p>
            <a:pPr lvl="0"/>
            <a:endParaRPr lang="en-US" altLang="ko-KR" dirty="0"/>
          </a:p>
        </p:txBody>
      </p:sp>
      <p:sp>
        <p:nvSpPr>
          <p:cNvPr id="5" name="TextBox 4"/>
          <p:cNvSpPr txBox="1"/>
          <p:nvPr/>
        </p:nvSpPr>
        <p:spPr>
          <a:xfrm>
            <a:off x="1547495" y="1429385"/>
            <a:ext cx="6049645" cy="829945"/>
          </a:xfrm>
          <a:prstGeom prst="rect">
            <a:avLst/>
          </a:prstGeom>
          <a:noFill/>
        </p:spPr>
        <p:txBody>
          <a:bodyPr wrap="square" rtlCol="0">
            <a:spAutoFit/>
          </a:bodyPr>
          <a:lstStyle/>
          <a:p>
            <a:pPr algn="l"/>
            <a:r>
              <a:rPr lang="es-MX" sz="1200" dirty="0">
                <a:sym typeface="+mn-ea"/>
              </a:rPr>
              <a:t>Las listas doblemente ligadas tienen todas las ventajas que la simples, además de que nos permite saber nuestro nodo anterior.</a:t>
            </a:r>
            <a:endParaRPr lang="es-MX" sz="1200" dirty="0"/>
          </a:p>
          <a:p>
            <a:pPr algn="l"/>
            <a:r>
              <a:rPr lang="es-MX" sz="1200" dirty="0">
                <a:sym typeface="+mn-ea"/>
              </a:rPr>
              <a:t>Utilizara los mismos componentes, realmente la mayor diferencia es que en lugar de </a:t>
            </a:r>
            <a:endParaRPr lang="es-MX" sz="1200" dirty="0">
              <a:sym typeface="+mn-ea"/>
            </a:endParaRPr>
          </a:p>
          <a:p>
            <a:pPr algn="l"/>
            <a:r>
              <a:rPr lang="es-MX" sz="1200" dirty="0">
                <a:sym typeface="+mn-ea"/>
              </a:rPr>
              <a:t>tener un puntero tendremos dos.</a:t>
            </a:r>
            <a:endParaRPr lang="es-ES_tradnl" altLang="en-US" sz="1200" dirty="0">
              <a:solidFill>
                <a:schemeClr val="tx1">
                  <a:lumMod val="75000"/>
                  <a:lumOff val="25000"/>
                </a:schemeClr>
              </a:solidFill>
              <a:cs typeface="+mn-lt"/>
              <a:sym typeface="+mn-ea"/>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Listas dobles - Usos</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1617873"/>
            <a:chOff x="2063141" y="1065139"/>
            <a:chExt cx="1755755" cy="89058"/>
          </a:xfrm>
        </p:grpSpPr>
        <p:sp>
          <p:nvSpPr>
            <p:cNvPr id="16" name="TextBox 15"/>
            <p:cNvSpPr txBox="1"/>
            <p:nvPr/>
          </p:nvSpPr>
          <p:spPr>
            <a:xfrm>
              <a:off x="2084124" y="1101730"/>
              <a:ext cx="1734772" cy="52467"/>
            </a:xfrm>
            <a:prstGeom prst="rect">
              <a:avLst/>
            </a:prstGeom>
            <a:noFill/>
          </p:spPr>
          <p:txBody>
            <a:bodyPr wrap="square" rtlCol="0">
              <a:spAutoFit/>
            </a:bodyPr>
            <a:lstStyle/>
            <a:p>
              <a:pPr algn="l"/>
              <a:r>
                <a:rPr lang="es-MX" sz="1400" dirty="0">
                  <a:sym typeface="+mn-ea"/>
                </a:rPr>
                <a:t>Las listas doblemente ligadas fueron creadas principalmente para optimizar al momento de tener que buscar un nodo, existen métodos de búsqueda que nos permiten organizar nuestra lista para encontrar de manera mas optima la información que estamos buscando, al no solo tener la </a:t>
              </a:r>
              <a:endParaRPr lang="es-MX" sz="1400" dirty="0">
                <a:sym typeface="+mn-ea"/>
              </a:endParaRPr>
            </a:p>
            <a:p>
              <a:pPr algn="l"/>
              <a:r>
                <a:rPr lang="es-MX" sz="1400" dirty="0">
                  <a:sym typeface="+mn-ea"/>
                </a:rPr>
                <a:t>oportunidad de ir al siguiente nodo, sino también al anterior.</a:t>
              </a:r>
              <a:endParaRPr lang="es-ES_tradnl" altLang="es-MX" sz="1400" dirty="0">
                <a:solidFill>
                  <a:schemeClr val="tx1">
                    <a:lumMod val="75000"/>
                    <a:lumOff val="25000"/>
                  </a:schemeClr>
                </a:solidFill>
                <a:cs typeface="Arial" panose="020B0604020202020204" pitchFamily="34" charset="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pic>
        <p:nvPicPr>
          <p:cNvPr id="4" name="Picture 3"/>
          <p:cNvPicPr>
            <a:picLocks noChangeAspect="1"/>
          </p:cNvPicPr>
          <p:nvPr/>
        </p:nvPicPr>
        <p:blipFill>
          <a:blip r:embed="rId1"/>
          <a:stretch>
            <a:fillRect/>
          </a:stretch>
        </p:blipFill>
        <p:spPr>
          <a:xfrm>
            <a:off x="474345" y="2606040"/>
            <a:ext cx="8130540" cy="20840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s-ES_tradnl" altLang="en-US" sz="3600" dirty="0"/>
              <a:t>Gracias por su atención</a:t>
            </a:r>
            <a:endParaRPr lang="es-ES_tradnl" altLang="en-US" sz="3600" dirty="0"/>
          </a:p>
        </p:txBody>
      </p:sp>
      <p:sp>
        <p:nvSpPr>
          <p:cNvPr id="3" name="Text Placeholder 2"/>
          <p:cNvSpPr>
            <a:spLocks noGrp="1"/>
          </p:cNvSpPr>
          <p:nvPr>
            <p:ph type="body" sz="quarter" idx="11"/>
          </p:nvPr>
        </p:nvSpPr>
        <p:spPr>
          <a:xfrm>
            <a:off x="-148" y="4122018"/>
            <a:ext cx="9144000" cy="288032"/>
          </a:xfrm>
        </p:spPr>
        <p:txBody>
          <a:bodyPr/>
          <a:lstStyle/>
          <a:p>
            <a:pPr lvl="0"/>
            <a:endParaRPr lang="en-US" altLang="ko-K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anose="020B0604020202020204" pitchFamily="34" charset="0"/>
              </a:rPr>
              <a:t>Agenda </a:t>
            </a:r>
            <a:endParaRPr lang="en-US" sz="3600" dirty="0">
              <a:cs typeface="Arial" panose="020B0604020202020204"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grpSp>
        <p:nvGrpSpPr>
          <p:cNvPr id="7" name="Group 6"/>
          <p:cNvGrpSpPr/>
          <p:nvPr/>
        </p:nvGrpSpPr>
        <p:grpSpPr>
          <a:xfrm>
            <a:off x="3851840" y="1356248"/>
            <a:ext cx="4392568" cy="544815"/>
            <a:chOff x="3851840" y="1356248"/>
            <a:chExt cx="4392568" cy="544815"/>
          </a:xfrm>
        </p:grpSpPr>
        <p:sp>
          <p:nvSpPr>
            <p:cNvPr id="30" name="TextBox 29"/>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Listas</a:t>
              </a:r>
              <a:endParaRPr lang="es-ES_tradnl" altLang="en-US" sz="1400" b="1" dirty="0">
                <a:solidFill>
                  <a:schemeClr val="tx1">
                    <a:lumMod val="75000"/>
                    <a:lumOff val="25000"/>
                  </a:schemeClr>
                </a:solidFill>
                <a:cs typeface="Arial" panose="020B0604020202020204" pitchFamily="34" charset="0"/>
              </a:endParaRPr>
            </a:p>
          </p:txBody>
        </p:sp>
        <p:sp>
          <p:nvSpPr>
            <p:cNvPr id="31" name="TextBox 30"/>
            <p:cNvSpPr txBox="1"/>
            <p:nvPr/>
          </p:nvSpPr>
          <p:spPr>
            <a:xfrm>
              <a:off x="3851840" y="1625473"/>
              <a:ext cx="4392568" cy="275590"/>
            </a:xfrm>
            <a:prstGeom prst="rect">
              <a:avLst/>
            </a:prstGeom>
            <a:noFill/>
          </p:spPr>
          <p:txBody>
            <a:bodyPr wrap="square" rtlCol="0">
              <a:spAutoFit/>
            </a:bodyPr>
            <a:lstStyle/>
            <a:p>
              <a:endParaRPr lang="es-ES_tradnl" sz="1200" dirty="0">
                <a:solidFill>
                  <a:schemeClr val="tx1">
                    <a:lumMod val="75000"/>
                    <a:lumOff val="25000"/>
                  </a:schemeClr>
                </a:solidFill>
                <a:cs typeface="Arial" panose="020B0604020202020204" pitchFamily="34" charset="0"/>
              </a:endParaRPr>
            </a:p>
          </p:txBody>
        </p:sp>
      </p:grpSp>
      <p:grpSp>
        <p:nvGrpSpPr>
          <p:cNvPr id="36" name="Group 35"/>
          <p:cNvGrpSpPr/>
          <p:nvPr/>
        </p:nvGrpSpPr>
        <p:grpSpPr>
          <a:xfrm>
            <a:off x="3851840" y="2250553"/>
            <a:ext cx="4392568" cy="544815"/>
            <a:chOff x="3851840" y="1356248"/>
            <a:chExt cx="4392568" cy="544815"/>
          </a:xfrm>
        </p:grpSpPr>
        <p:sp>
          <p:nvSpPr>
            <p:cNvPr id="37" name="TextBox 36"/>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Listas doblemente ligadas</a:t>
              </a:r>
              <a:endParaRPr lang="es-ES_tradnl" altLang="en-US" sz="1400" b="1" dirty="0">
                <a:solidFill>
                  <a:schemeClr val="tx1">
                    <a:lumMod val="75000"/>
                    <a:lumOff val="25000"/>
                  </a:schemeClr>
                </a:solidFill>
                <a:cs typeface="Arial" panose="020B0604020202020204" pitchFamily="34" charset="0"/>
              </a:endParaRPr>
            </a:p>
          </p:txBody>
        </p:sp>
        <p:sp>
          <p:nvSpPr>
            <p:cNvPr id="38" name="TextBox 37"/>
            <p:cNvSpPr txBox="1"/>
            <p:nvPr/>
          </p:nvSpPr>
          <p:spPr>
            <a:xfrm>
              <a:off x="3851840" y="1625473"/>
              <a:ext cx="4392568" cy="275590"/>
            </a:xfrm>
            <a:prstGeom prst="rect">
              <a:avLst/>
            </a:prstGeom>
            <a:noFill/>
          </p:spPr>
          <p:txBody>
            <a:bodyPr wrap="square" rtlCol="0">
              <a:spAutoFit/>
            </a:bodyPr>
            <a:lstStyle/>
            <a:p>
              <a:endParaRPr lang="es-ES_tradnl" sz="1200" dirty="0">
                <a:solidFill>
                  <a:schemeClr val="tx1">
                    <a:lumMod val="75000"/>
                    <a:lumOff val="25000"/>
                  </a:schemeClr>
                </a:solidFill>
                <a:cs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Listas simples</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s-ES_tradnl" altLang="en-US" dirty="0"/>
              <a:t>Listas</a:t>
            </a:r>
            <a:endParaRPr lang="es-ES_tradnl" altLang="en-US" dirty="0"/>
          </a:p>
        </p:txBody>
      </p:sp>
      <p:sp>
        <p:nvSpPr>
          <p:cNvPr id="3" name="Text Placeholder 2"/>
          <p:cNvSpPr>
            <a:spLocks noGrp="1"/>
          </p:cNvSpPr>
          <p:nvPr>
            <p:ph type="body" sz="quarter" idx="11"/>
          </p:nvPr>
        </p:nvSpPr>
        <p:spPr>
          <a:xfrm>
            <a:off x="0" y="699542"/>
            <a:ext cx="9144000" cy="288032"/>
          </a:xfrm>
        </p:spPr>
        <p:txBody>
          <a:bodyPr/>
          <a:lstStyle/>
          <a:p>
            <a:pPr lvl="0"/>
            <a:endParaRPr lang="en-US" altLang="ko-KR" dirty="0"/>
          </a:p>
        </p:txBody>
      </p:sp>
      <p:sp>
        <p:nvSpPr>
          <p:cNvPr id="5" name="TextBox 4"/>
          <p:cNvSpPr txBox="1"/>
          <p:nvPr/>
        </p:nvSpPr>
        <p:spPr>
          <a:xfrm>
            <a:off x="1475656" y="1556087"/>
            <a:ext cx="6192688" cy="645160"/>
          </a:xfrm>
          <a:prstGeom prst="rect">
            <a:avLst/>
          </a:prstGeom>
          <a:noFill/>
        </p:spPr>
        <p:txBody>
          <a:bodyPr wrap="square" rtlCol="0">
            <a:spAutoFit/>
          </a:bodyPr>
          <a:lstStyle/>
          <a:p>
            <a:pPr algn="ctr"/>
            <a:r>
              <a:rPr lang="es-MX" sz="1200" dirty="0">
                <a:sym typeface="+mn-ea"/>
              </a:rPr>
              <a:t>Las listas ligadas es una estructura de datos lineal que nos permite resguardar </a:t>
            </a:r>
            <a:endParaRPr lang="es-MX" sz="1200" dirty="0">
              <a:sym typeface="+mn-ea"/>
            </a:endParaRPr>
          </a:p>
          <a:p>
            <a:pPr algn="ctr"/>
            <a:r>
              <a:rPr lang="es-MX" sz="1200" dirty="0">
                <a:sym typeface="+mn-ea"/>
              </a:rPr>
              <a:t>elementos que no están continuos en memoria.</a:t>
            </a:r>
            <a:endParaRPr lang="es-MX" sz="1200" dirty="0"/>
          </a:p>
          <a:p>
            <a:pPr algn="ctr"/>
            <a:r>
              <a:rPr lang="es-MX" sz="1200" dirty="0" err="1">
                <a:sym typeface="+mn-ea"/>
              </a:rPr>
              <a:t>Estan</a:t>
            </a:r>
            <a:r>
              <a:rPr lang="es-MX" sz="1200" dirty="0">
                <a:sym typeface="+mn-ea"/>
              </a:rPr>
              <a:t> unidos por medio de punteros que nos permite saber cual es el nodo continuo.</a:t>
            </a:r>
            <a:endParaRPr lang="es-ES_tradnl" altLang="en-US" sz="1200" dirty="0">
              <a:solidFill>
                <a:schemeClr val="tx1">
                  <a:lumMod val="75000"/>
                  <a:lumOff val="25000"/>
                </a:schemeClr>
              </a:solidFill>
              <a:cs typeface="+mn-lt"/>
              <a:sym typeface="+mn-ea"/>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Listas - Ventajas</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2417962"/>
            <a:chOff x="2063141" y="1065139"/>
            <a:chExt cx="1755755" cy="133100"/>
          </a:xfrm>
        </p:grpSpPr>
        <p:sp>
          <p:nvSpPr>
            <p:cNvPr id="16" name="TextBox 15"/>
            <p:cNvSpPr txBox="1"/>
            <p:nvPr/>
          </p:nvSpPr>
          <p:spPr>
            <a:xfrm>
              <a:off x="2084124" y="1101730"/>
              <a:ext cx="1734772" cy="96509"/>
            </a:xfrm>
            <a:prstGeom prst="rect">
              <a:avLst/>
            </a:prstGeom>
            <a:noFill/>
          </p:spPr>
          <p:txBody>
            <a:bodyPr wrap="square" rtlCol="0">
              <a:spAutoFit/>
            </a:bodyPr>
            <a:lstStyle/>
            <a:p>
              <a:pPr algn="ctr"/>
              <a:r>
                <a:rPr lang="es-MX" sz="1200" dirty="0">
                  <a:sym typeface="+mn-ea"/>
                </a:rPr>
                <a:t>Uso de información en HEAP, lo cual nos crea una cantidad menos costosa de memoria al inicio y mayor </a:t>
              </a:r>
              <a:endParaRPr lang="es-MX" sz="1200" dirty="0">
                <a:sym typeface="+mn-ea"/>
              </a:endParaRPr>
            </a:p>
            <a:p>
              <a:pPr algn="ctr"/>
              <a:r>
                <a:rPr lang="es-MX" sz="1200" dirty="0">
                  <a:sym typeface="+mn-ea"/>
                </a:rPr>
                <a:t>controlada.</a:t>
              </a:r>
              <a:endParaRPr lang="es-MX" sz="1200" dirty="0"/>
            </a:p>
            <a:p>
              <a:pPr algn="ctr"/>
              <a:r>
                <a:rPr lang="es-MX" sz="1200" dirty="0">
                  <a:sym typeface="+mn-ea"/>
                </a:rPr>
                <a:t>Utilizar únicamente la memoria necesitada y no excederse.</a:t>
              </a:r>
              <a:endParaRPr lang="es-MX" sz="1200" dirty="0"/>
            </a:p>
            <a:p>
              <a:pPr algn="ctr"/>
              <a:r>
                <a:rPr lang="es-MX" sz="1200" dirty="0">
                  <a:sym typeface="+mn-ea"/>
                </a:rPr>
                <a:t>Manejo rápido en caso de eliminación de un elemento.</a:t>
              </a:r>
              <a:endParaRPr lang="es-MX" sz="1200" dirty="0"/>
            </a:p>
            <a:p>
              <a:pPr algn="ctr"/>
              <a:r>
                <a:rPr lang="es-MX" sz="1200" dirty="0">
                  <a:sym typeface="+mn-ea"/>
                </a:rPr>
                <a:t>A comparación de un arreglo no tiene limite de elementos (al menos que se agote la memoria)</a:t>
              </a:r>
              <a:endParaRPr lang="es-MX" sz="1200" dirty="0">
                <a:sym typeface="+mn-ea"/>
              </a:endParaRPr>
            </a:p>
            <a:p>
              <a:pPr algn="ctr"/>
              <a:endParaRPr lang="es-ES_tradnl" altLang="ko-KR" sz="1200" dirty="0">
                <a:solidFill>
                  <a:schemeClr val="tx1">
                    <a:lumMod val="75000"/>
                    <a:lumOff val="25000"/>
                  </a:schemeClr>
                </a:solidFill>
                <a:cs typeface="Arial" panose="020B0604020202020204" pitchFamily="34" charset="0"/>
              </a:endParaRPr>
            </a:p>
            <a:p>
              <a:pPr algn="ctr"/>
              <a:r>
                <a:rPr lang="es-ES_tradnl" altLang="ko-KR" sz="1200" dirty="0">
                  <a:solidFill>
                    <a:schemeClr val="tx1">
                      <a:lumMod val="75000"/>
                      <a:lumOff val="25000"/>
                    </a:schemeClr>
                  </a:solidFill>
                  <a:cs typeface="Arial" panose="020B0604020202020204" pitchFamily="34" charset="0"/>
                </a:rPr>
                <a:t>El principal beneficio de las listas enlazadas respecto a los array convencionales es que el orden de los </a:t>
              </a:r>
              <a:endParaRPr lang="es-ES_tradnl" altLang="ko-KR" sz="1200" dirty="0">
                <a:solidFill>
                  <a:schemeClr val="tx1">
                    <a:lumMod val="75000"/>
                    <a:lumOff val="25000"/>
                  </a:schemeClr>
                </a:solidFill>
                <a:cs typeface="Arial" panose="020B0604020202020204" pitchFamily="34" charset="0"/>
              </a:endParaRPr>
            </a:p>
            <a:p>
              <a:pPr algn="ctr"/>
              <a:r>
                <a:rPr lang="es-ES_tradnl" altLang="ko-KR" sz="1200" dirty="0">
                  <a:solidFill>
                    <a:schemeClr val="tx1">
                      <a:lumMod val="75000"/>
                      <a:lumOff val="25000"/>
                    </a:schemeClr>
                  </a:solidFill>
                  <a:cs typeface="Arial" panose="020B0604020202020204" pitchFamily="34" charset="0"/>
                </a:rPr>
                <a:t>elementos enlazados puede ser diferente al orden de almacenamiento en la memoria o el disco, permitiendo que el orden de recorrido de la lista sea diferente al de almacenamiento.</a:t>
              </a:r>
              <a:endParaRPr lang="es-ES_tradnl" altLang="ko-KR" sz="1200" dirty="0">
                <a:solidFill>
                  <a:schemeClr val="tx1">
                    <a:lumMod val="75000"/>
                    <a:lumOff val="25000"/>
                  </a:schemeClr>
                </a:solidFill>
                <a:cs typeface="Arial" panose="020B0604020202020204" pitchFamily="34" charset="0"/>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Listas - Desventajas</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1863611"/>
            <a:chOff x="2063141" y="1065139"/>
            <a:chExt cx="1755755" cy="102585"/>
          </a:xfrm>
        </p:grpSpPr>
        <p:sp>
          <p:nvSpPr>
            <p:cNvPr id="16" name="TextBox 15"/>
            <p:cNvSpPr txBox="1"/>
            <p:nvPr/>
          </p:nvSpPr>
          <p:spPr>
            <a:xfrm>
              <a:off x="2084124" y="1101730"/>
              <a:ext cx="1734772" cy="65994"/>
            </a:xfrm>
            <a:prstGeom prst="rect">
              <a:avLst/>
            </a:prstGeom>
            <a:noFill/>
          </p:spPr>
          <p:txBody>
            <a:bodyPr wrap="square" rtlCol="0">
              <a:spAutoFit/>
            </a:bodyPr>
            <a:lstStyle/>
            <a:p>
              <a:pPr algn="l"/>
              <a:r>
                <a:rPr lang="es-MX" sz="1200" dirty="0">
                  <a:sym typeface="+mn-ea"/>
                </a:rPr>
                <a:t>Si se pierde la referencia a un nodo perderás completamente la información.</a:t>
              </a:r>
              <a:endParaRPr lang="es-MX" sz="1200" dirty="0"/>
            </a:p>
            <a:p>
              <a:pPr algn="l"/>
              <a:r>
                <a:rPr lang="es-MX" sz="1200" dirty="0">
                  <a:sym typeface="+mn-ea"/>
                </a:rPr>
                <a:t>Si no se tiene un buen </a:t>
              </a:r>
              <a:r>
                <a:rPr lang="es-MX" sz="1200" dirty="0" err="1">
                  <a:sym typeface="+mn-ea"/>
                </a:rPr>
                <a:t>indexamiento</a:t>
              </a:r>
              <a:r>
                <a:rPr lang="es-MX" sz="1200" dirty="0">
                  <a:sym typeface="+mn-ea"/>
                </a:rPr>
                <a:t> la búsqueda de un nodo será costosa.</a:t>
              </a:r>
              <a:endParaRPr lang="es-MX" sz="1200" dirty="0">
                <a:sym typeface="+mn-ea"/>
              </a:endParaRPr>
            </a:p>
            <a:p>
              <a:pPr algn="l"/>
              <a:endParaRPr lang="es-MX" sz="1200" dirty="0">
                <a:sym typeface="+mn-ea"/>
              </a:endParaRPr>
            </a:p>
            <a:p>
              <a:pPr algn="l"/>
              <a:r>
                <a:rPr lang="es-ES_tradnl" altLang="es-MX" sz="1200" dirty="0">
                  <a:sym typeface="+mn-ea"/>
                </a:rPr>
                <a:t>Mayor tiempo de procesamiento al buscar los nodos</a:t>
              </a:r>
              <a:endParaRPr lang="es-MX" sz="1200" dirty="0"/>
            </a:p>
            <a:p>
              <a:pPr algn="l"/>
              <a:endParaRPr lang="es-MX" sz="1200" dirty="0"/>
            </a:p>
            <a:p>
              <a:pPr algn="l"/>
              <a:endParaRPr lang="es-ES_tradnl" altLang="es-MX" sz="1200" dirty="0">
                <a:solidFill>
                  <a:schemeClr val="tx1">
                    <a:lumMod val="75000"/>
                    <a:lumOff val="25000"/>
                  </a:schemeClr>
                </a:solidFill>
                <a:cs typeface="Arial" panose="020B0604020202020204" pitchFamily="34" charset="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Listas - Componentes</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1309896"/>
            <a:chOff x="2063141" y="1065139"/>
            <a:chExt cx="1755755" cy="72105"/>
          </a:xfrm>
        </p:grpSpPr>
        <p:sp>
          <p:nvSpPr>
            <p:cNvPr id="16" name="TextBox 15"/>
            <p:cNvSpPr txBox="1"/>
            <p:nvPr/>
          </p:nvSpPr>
          <p:spPr>
            <a:xfrm>
              <a:off x="2084124" y="1101730"/>
              <a:ext cx="1734772" cy="35514"/>
            </a:xfrm>
            <a:prstGeom prst="rect">
              <a:avLst/>
            </a:prstGeom>
            <a:noFill/>
          </p:spPr>
          <p:txBody>
            <a:bodyPr wrap="square" rtlCol="0">
              <a:spAutoFit/>
            </a:bodyPr>
            <a:lstStyle/>
            <a:p>
              <a:pPr algn="l"/>
              <a:r>
                <a:rPr lang="es-MX" sz="1200" dirty="0">
                  <a:sym typeface="+mn-ea"/>
                </a:rPr>
                <a:t>La idea básica es que tiene dos partes, una la información, la cual podrá ser desde una variable simple hasta una estructura o clase.</a:t>
              </a:r>
              <a:endParaRPr lang="es-MX" sz="1200" dirty="0"/>
            </a:p>
            <a:p>
              <a:pPr algn="l"/>
              <a:r>
                <a:rPr lang="es-MX" sz="1200" dirty="0">
                  <a:sym typeface="+mn-ea"/>
                </a:rPr>
                <a:t>Y por otro lado el puntero que nos permitirá resguardar la posición de nuestro siguiente nodo</a:t>
              </a:r>
              <a:endParaRPr lang="es-ES_tradnl" altLang="es-MX" sz="1200" dirty="0">
                <a:solidFill>
                  <a:schemeClr val="tx1">
                    <a:lumMod val="75000"/>
                    <a:lumOff val="25000"/>
                  </a:schemeClr>
                </a:solidFill>
                <a:cs typeface="Arial" panose="020B0604020202020204" pitchFamily="34" charset="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pic>
        <p:nvPicPr>
          <p:cNvPr id="4" name="Picture 3"/>
          <p:cNvPicPr>
            <a:picLocks noChangeAspect="1"/>
          </p:cNvPicPr>
          <p:nvPr/>
        </p:nvPicPr>
        <p:blipFill>
          <a:blip r:embed="rId1"/>
          <a:stretch>
            <a:fillRect/>
          </a:stretch>
        </p:blipFill>
        <p:spPr>
          <a:xfrm>
            <a:off x="298450" y="2444750"/>
            <a:ext cx="8547100" cy="1917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Listas - Funcionamiento</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2264292"/>
            <a:chOff x="2063141" y="1065139"/>
            <a:chExt cx="1755755" cy="124641"/>
          </a:xfrm>
        </p:grpSpPr>
        <p:sp>
          <p:nvSpPr>
            <p:cNvPr id="16" name="TextBox 15"/>
            <p:cNvSpPr txBox="1"/>
            <p:nvPr/>
          </p:nvSpPr>
          <p:spPr>
            <a:xfrm>
              <a:off x="2084124" y="1101730"/>
              <a:ext cx="1734772" cy="88050"/>
            </a:xfrm>
            <a:prstGeom prst="rect">
              <a:avLst/>
            </a:prstGeom>
            <a:noFill/>
          </p:spPr>
          <p:txBody>
            <a:bodyPr wrap="square" rtlCol="0">
              <a:spAutoFit/>
            </a:bodyPr>
            <a:lstStyle/>
            <a:p>
              <a:pPr algn="l"/>
              <a:r>
                <a:rPr lang="es-MX" sz="1400" dirty="0">
                  <a:sym typeface="+mn-ea"/>
                </a:rPr>
                <a:t>Para realizar una lista ligara lo principal es tener algo que nos permita saber donde se encuentra nuestro primer nodo y nunca perderlo.</a:t>
              </a:r>
              <a:endParaRPr lang="es-MX" sz="1400" dirty="0"/>
            </a:p>
            <a:p>
              <a:pPr algn="l"/>
              <a:r>
                <a:rPr lang="es-MX" sz="1400" dirty="0">
                  <a:sym typeface="+mn-ea"/>
                </a:rPr>
                <a:t>Por segundo tener igualmente marcado en cual nodo nos encontramos actualmente, por si </a:t>
              </a:r>
              <a:endParaRPr lang="es-MX" sz="1400" dirty="0">
                <a:sym typeface="+mn-ea"/>
              </a:endParaRPr>
            </a:p>
            <a:p>
              <a:pPr algn="l"/>
              <a:r>
                <a:rPr lang="es-MX" sz="1400" dirty="0">
                  <a:sym typeface="+mn-ea"/>
                </a:rPr>
                <a:t>llegamos a estar recorriendo nuestra lista.</a:t>
              </a:r>
              <a:endParaRPr lang="es-MX" sz="1400" dirty="0"/>
            </a:p>
            <a:p>
              <a:pPr algn="l"/>
              <a:r>
                <a:rPr lang="es-MX" sz="1400" dirty="0">
                  <a:sym typeface="+mn-ea"/>
                </a:rPr>
                <a:t>Por ultimo y opcional tener resguardado cual es nuestro ultimo nodo, </a:t>
              </a:r>
              <a:r>
                <a:rPr lang="es-MX" sz="1400" dirty="0" err="1">
                  <a:sym typeface="+mn-ea"/>
                </a:rPr>
                <a:t>asi</a:t>
              </a:r>
              <a:r>
                <a:rPr lang="es-MX" sz="1400" dirty="0">
                  <a:sym typeface="+mn-ea"/>
                </a:rPr>
                <a:t> si se llega agregar un </a:t>
              </a:r>
              <a:endParaRPr lang="es-MX" sz="1400" dirty="0">
                <a:sym typeface="+mn-ea"/>
              </a:endParaRPr>
            </a:p>
            <a:p>
              <a:pPr algn="l"/>
              <a:r>
                <a:rPr lang="es-MX" sz="1400" dirty="0">
                  <a:sym typeface="+mn-ea"/>
                </a:rPr>
                <a:t>nodo extra al final no tener que recorrer nuestra lista uno por uno, o si se llega a realizar una búsqueda del mas viejo al mas nuevo sea mas sencillo iniciar desde el nodo final.</a:t>
              </a:r>
              <a:endParaRPr lang="es-ES_tradnl" altLang="es-MX" sz="1400" dirty="0">
                <a:solidFill>
                  <a:schemeClr val="tx1">
                    <a:lumMod val="75000"/>
                    <a:lumOff val="25000"/>
                  </a:schemeClr>
                </a:solidFill>
                <a:cs typeface="Arial" panose="020B0604020202020204" pitchFamily="34" charset="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pic>
        <p:nvPicPr>
          <p:cNvPr id="5" name="Picture 4"/>
          <p:cNvPicPr>
            <a:picLocks noChangeAspect="1"/>
          </p:cNvPicPr>
          <p:nvPr/>
        </p:nvPicPr>
        <p:blipFill>
          <a:blip r:embed="rId1"/>
          <a:stretch>
            <a:fillRect/>
          </a:stretch>
        </p:blipFill>
        <p:spPr>
          <a:xfrm>
            <a:off x="876300" y="3252470"/>
            <a:ext cx="7146925" cy="1626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Listas doblemente </a:t>
            </a:r>
            <a:endParaRPr lang="es-ES_tradnl" altLang="en-US" dirty="0"/>
          </a:p>
          <a:p>
            <a:r>
              <a:rPr lang="es-ES_tradnl" altLang="en-US" dirty="0"/>
              <a:t>ligadas</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2629</Words>
  <Application>WPS Presentation</Application>
  <PresentationFormat>화면 슬라이드 쇼(16:9)</PresentationFormat>
  <Paragraphs>84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12</vt:i4>
      </vt:variant>
    </vt:vector>
  </HeadingPairs>
  <TitlesOfParts>
    <vt:vector size="22" baseType="lpstr">
      <vt:lpstr>Arial</vt:lpstr>
      <vt:lpstr>SimSun</vt:lpstr>
      <vt:lpstr>Wingdings</vt:lpstr>
      <vt:lpstr>맑은 고딕</vt:lpstr>
      <vt:lpstr>微软雅黑</vt:lpstr>
      <vt:lpstr>Arial Unicode MS</vt:lpstr>
      <vt:lpstr>Calibri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carlos</cp:lastModifiedBy>
  <cp:revision>108</cp:revision>
  <dcterms:created xsi:type="dcterms:W3CDTF">2021-08-16T03:37:29Z</dcterms:created>
  <dcterms:modified xsi:type="dcterms:W3CDTF">2021-08-16T03:37:29Z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