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8" r:id="rId4"/>
  </p:sldMasterIdLst>
  <p:sldIdLst>
    <p:sldId id="256" r:id="rId5"/>
    <p:sldId id="261" r:id="rId6"/>
    <p:sldId id="264" r:id="rId7"/>
    <p:sldId id="268" r:id="rId8"/>
    <p:sldId id="316" r:id="rId9"/>
    <p:sldId id="319" r:id="rId10"/>
    <p:sldId id="345" r:id="rId11"/>
    <p:sldId id="346" r:id="rId12"/>
    <p:sldId id="347" r:id="rId13"/>
    <p:sldId id="351" r:id="rId14"/>
    <p:sldId id="352" r:id="rId15"/>
    <p:sldId id="353" r:id="rId16"/>
    <p:sldId id="262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37" d="100"/>
          <a:sy n="137" d="100"/>
        </p:scale>
        <p:origin x="2616" y="114"/>
      </p:cViewPr>
      <p:guideLst>
        <p:guide orient="horz" pos="1372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ea typeface="맑은 고딕" panose="020B0503020000020004" pitchFamily="50" charset="-127"/>
              </a:rPr>
              <a:t>FREE </a:t>
            </a: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true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true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true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0" hasCustomPrompt="true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1" hasCustomPrompt="true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0" hasCustomPrompt="true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1" hasCustomPrompt="true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true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3" hasCustomPrompt="true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4" hasCustomPrompt="true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true"/>
          </p:cNvSpPr>
          <p:nvPr>
            <p:ph type="pic" idx="15" hasCustomPrompt="true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true"/>
          </p:cNvSpPr>
          <p:nvPr>
            <p:ph type="pic" idx="16" hasCustomPrompt="true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true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true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true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true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true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 flipH="true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true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 rotWithShape="true"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true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Rectangle 3"/>
          <p:cNvSpPr/>
          <p:nvPr userDrawn="true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true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3" hasCustomPrompt="true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4" hasCustomPrompt="true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5" hasCustomPrompt="true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true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true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true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true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true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3" descr="D:\Fullppt\005-PNG이미지\노트북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true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sz="3600" dirty="0">
                <a:ea typeface="맑은 고딕" panose="020B0503020000020004" pitchFamily="50" charset="-127"/>
              </a:rPr>
              <a:t>Archivos binarios</a:t>
            </a:r>
            <a:endParaRPr lang="es-ES_tradnl" altLang="en-US" sz="3600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s-ES_tradnl" altLang="en-US" b="1" dirty="0"/>
              <a:t>Programacion Avanzada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s-ES_tradnl" altLang="en-US" b="1" dirty="0"/>
              <a:t>Lic. Carlos Israel Orta Orta</a:t>
            </a:r>
            <a:endParaRPr lang="es-ES_tradnl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Archivos binarios - Cerrar archivo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833128"/>
            <a:chOff x="2063141" y="1065139"/>
            <a:chExt cx="1755755" cy="100907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6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Dejar abierto nuestro flujo de información puede con</a:t>
              </a:r>
              <a:r>
                <a:rPr lang="es-ES_tradnl" altLang="es-MX" sz="1400" dirty="0">
                  <a:sym typeface="+mn-ea"/>
                </a:rPr>
                <a:t> </a:t>
              </a:r>
              <a:r>
                <a:rPr lang="es-MX" sz="1400" dirty="0">
                  <a:sym typeface="+mn-ea"/>
                </a:rPr>
                <a:t>llevar </a:t>
              </a:r>
              <a:r>
                <a:rPr lang="es-ES_tradnl" altLang="es-MX" sz="1400" dirty="0">
                  <a:sym typeface="+mn-ea"/>
                </a:rPr>
                <a:t>a </a:t>
              </a:r>
              <a:r>
                <a:rPr lang="es-MX" sz="1400" dirty="0">
                  <a:sym typeface="+mn-ea"/>
                </a:rPr>
                <a:t>varios errores</a:t>
              </a:r>
              <a:r>
                <a:rPr lang="es-ES_tradnl" altLang="es-MX" sz="1400" dirty="0">
                  <a:sym typeface="+mn-ea"/>
                </a:rPr>
                <a:t> como: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Que no se guarde la información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Que el archivo se dañe	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Por ende al terminar de usar un archivo usar el método </a:t>
              </a:r>
              <a:r>
                <a:rPr lang="es-MX" sz="1400" b="1" dirty="0" err="1">
                  <a:sym typeface="+mn-ea"/>
                </a:rPr>
                <a:t>close</a:t>
              </a:r>
              <a:endParaRPr lang="es-MX" sz="1400" dirty="0"/>
            </a:p>
            <a:p>
              <a:pPr lvl="1"/>
              <a:r>
                <a:rPr lang="es-MX" sz="1400" b="1">
                  <a:sym typeface="+mn-ea"/>
                </a:rPr>
                <a:t>file</a:t>
              </a:r>
              <a:r>
                <a:rPr lang="es-MX" sz="1400" b="1" dirty="0" err="1">
                  <a:sym typeface="+mn-ea"/>
                </a:rPr>
                <a:t>.close</a:t>
              </a:r>
              <a:r>
                <a:rPr lang="es-MX" sz="1400" b="1" dirty="0">
                  <a:sym typeface="+mn-ea"/>
                </a:rPr>
                <a:t>();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Archivos binarios - Ejemplo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3972453"/>
            <a:chOff x="2063141" y="1065139"/>
            <a:chExt cx="1755755" cy="218669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82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sz="1100" dirty="0">
                  <a:sym typeface="+mn-ea"/>
                </a:rPr>
                <a:t>    // Variable para leer archivos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ifstream file_obj;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// Habilitamos que no lea nada si el archivo no existe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file_obj.exceptions (ifstream::failbit );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try {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    // Abrimos el archivo en modo de lectura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    file_obj.open(</a:t>
              </a:r>
              <a:r>
                <a:rPr lang="es-ES_tradnl" sz="1100" dirty="0">
                  <a:sym typeface="+mn-ea"/>
                </a:rPr>
                <a:t>“archivo.bin”</a:t>
              </a:r>
              <a:r>
                <a:rPr sz="1100" dirty="0">
                  <a:sym typeface="+mn-ea"/>
                </a:rPr>
                <a:t>, ios::binary|ios::in);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    // Leer el archivo hasta encontrar el final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    while (!file_obj.eof()) {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        // Variable para leer cada cadena de texto de las variables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        char texto[255];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        // Variable para leer las categorias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        int c;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        file_obj.read(texto,255);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        file_obj.read((char*)&amp;c,sizeof(c));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    }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} catch (const ifstream::failure &amp;error) {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    // Si ocurre un error al leer el archivo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}</a:t>
              </a:r>
              <a:endParaRPr sz="11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Archivos binarios - Ejemplo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3802905"/>
            <a:chOff x="2063141" y="1065139"/>
            <a:chExt cx="1755755" cy="209336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72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sz="1100" dirty="0">
                  <a:sym typeface="+mn-ea"/>
                </a:rPr>
                <a:t>    // Variable para manejar archivos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ofstream file_obj;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// Abrir el archivo para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file_obj.open(</a:t>
              </a:r>
              <a:r>
                <a:rPr lang="es-ES_tradnl" sz="1100" dirty="0">
                  <a:sym typeface="+mn-ea"/>
                </a:rPr>
                <a:t>“archivo.bin”</a:t>
              </a:r>
              <a:r>
                <a:rPr sz="1100" dirty="0">
                  <a:sym typeface="+mn-ea"/>
                </a:rPr>
                <a:t>, ios::binary|ios::trunc);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// Variable para limitar los caracteres en el archivo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char text[255];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// Variable para guardar </a:t>
              </a:r>
              <a:r>
                <a:rPr lang="es-ES_tradnl" sz="1100" dirty="0">
                  <a:sym typeface="+mn-ea"/>
                </a:rPr>
                <a:t>un valor entero</a:t>
              </a:r>
              <a:endParaRPr lang="es-ES_tradnl"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int valor;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for (i = 0; i &lt; </a:t>
              </a:r>
              <a:r>
                <a:rPr lang="es-ES_tradnl" sz="1100" dirty="0">
                  <a:sym typeface="+mn-ea"/>
                </a:rPr>
                <a:t>tamañoLista</a:t>
              </a:r>
              <a:r>
                <a:rPr sz="1100" dirty="0">
                  <a:sym typeface="+mn-ea"/>
                </a:rPr>
                <a:t>; i</a:t>
              </a:r>
              <a:r>
                <a:rPr lang="es-ES_tradnl" sz="1100" dirty="0">
                  <a:sym typeface="+mn-ea"/>
                </a:rPr>
                <a:t>++</a:t>
              </a:r>
              <a:r>
                <a:rPr sz="1100" dirty="0">
                  <a:sym typeface="+mn-ea"/>
                </a:rPr>
                <a:t>) {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    // Se convierte a un arreglo para limitar los caracteres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    strcpy_s(text,</a:t>
              </a:r>
              <a:r>
                <a:rPr lang="es-ES_tradnl" sz="1100" dirty="0">
                  <a:sym typeface="+mn-ea"/>
                </a:rPr>
                <a:t>”texto En String”</a:t>
              </a:r>
              <a:r>
                <a:rPr sz="1100" dirty="0">
                  <a:sym typeface="+mn-ea"/>
                </a:rPr>
                <a:t>.c_str());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    // Se escribe el arreglo  con la cantidad maxima de caracteres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    file_obj.write(text,255);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    valor = </a:t>
              </a:r>
              <a:r>
                <a:rPr lang="es-ES_tradnl" sz="1100" dirty="0">
                  <a:sym typeface="+mn-ea"/>
                </a:rPr>
                <a:t>100</a:t>
              </a:r>
              <a:r>
                <a:rPr sz="1100" dirty="0">
                  <a:sym typeface="+mn-ea"/>
                </a:rPr>
                <a:t>;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    // Se escribe el valor int en forma binaria en el archivo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    file_obj.write(reinterpret_cast&lt;const char *&gt;(&amp;(valor)), sizeof(valor));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}</a:t>
              </a:r>
              <a:endParaRPr sz="1100" dirty="0">
                <a:sym typeface="+mn-ea"/>
              </a:endParaRPr>
            </a:p>
            <a:p>
              <a:pPr algn="l"/>
              <a:r>
                <a:rPr sz="1100" dirty="0">
                  <a:sym typeface="+mn-ea"/>
                </a:rPr>
                <a:t>    file_obj.close();</a:t>
              </a:r>
              <a:endParaRPr sz="11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s-ES_tradnl" altLang="en-US" sz="3600" dirty="0"/>
              <a:t>Gracias por su atención</a:t>
            </a:r>
            <a:endParaRPr lang="es-ES_tradnl" altLang="en-US" sz="3600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true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anose="020B0604020202020204" pitchFamily="34" charset="0"/>
              </a:rPr>
              <a:t>Agenda </a:t>
            </a:r>
            <a:endParaRPr lang="en-US" sz="3600" dirty="0"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true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true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true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true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4815"/>
            <a:chOff x="3851840" y="1356248"/>
            <a:chExt cx="4392568" cy="544815"/>
          </a:xfrm>
        </p:grpSpPr>
        <p:sp>
          <p:nvSpPr>
            <p:cNvPr id="30" name="TextBox 29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Archivos binarios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Archivos binarios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s-ES_tradnl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s-ES_tradnl" altLang="en-US" dirty="0"/>
              <a:t>Archivos binarios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5" name="TextBox 4"/>
          <p:cNvSpPr txBox="true"/>
          <p:nvPr/>
        </p:nvSpPr>
        <p:spPr>
          <a:xfrm>
            <a:off x="1475656" y="1556087"/>
            <a:ext cx="61926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ym typeface="+mn-ea"/>
              </a:rPr>
              <a:t>Son aquellos archivos que deben ser interpretados por un programa para su </a:t>
            </a:r>
            <a:endParaRPr lang="es-MX" sz="1200" dirty="0">
              <a:sym typeface="+mn-ea"/>
            </a:endParaRPr>
          </a:p>
          <a:p>
            <a:pPr algn="ctr"/>
            <a:r>
              <a:rPr lang="es-MX" sz="1200" dirty="0">
                <a:sym typeface="+mn-ea"/>
              </a:rPr>
              <a:t>entendimiento, dado que estos saben cual es su formato.</a:t>
            </a:r>
            <a:endParaRPr lang="es-ES_tradnl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lt"/>
              <a:sym typeface="+mn-ea"/>
            </a:endParaRPr>
          </a:p>
        </p:txBody>
      </p:sp>
      <p:sp>
        <p:nvSpPr>
          <p:cNvPr id="6" name="TextBox 5"/>
          <p:cNvSpPr txBox="true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true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Archivos binarios en c++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401964"/>
            <a:chOff x="2063141" y="1065139"/>
            <a:chExt cx="1755755" cy="77173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40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>
                  <a:sym typeface="+mn-ea"/>
                </a:rPr>
                <a:t>Para el uso de archivos en C++ requerimos la librería </a:t>
              </a:r>
              <a:r>
                <a:rPr lang="es-MX" sz="1400" b="1" dirty="0" err="1">
                  <a:sym typeface="+mn-ea"/>
                </a:rPr>
                <a:t>fstream</a:t>
              </a:r>
              <a:r>
                <a:rPr lang="es-MX" sz="1400" b="1" dirty="0">
                  <a:sym typeface="+mn-ea"/>
                </a:rPr>
                <a:t>.</a:t>
              </a:r>
              <a:endParaRPr lang="es-MX" sz="1400" b="1" dirty="0"/>
            </a:p>
            <a:p>
              <a:pPr algn="ctr"/>
              <a:r>
                <a:rPr lang="es-MX" sz="1400" dirty="0">
                  <a:sym typeface="+mn-ea"/>
                </a:rPr>
                <a:t>Nuestro tipo de dato a usar será </a:t>
              </a:r>
              <a:r>
                <a:rPr lang="es-MX" sz="1400" b="1" dirty="0" err="1">
                  <a:sym typeface="+mn-ea"/>
                </a:rPr>
                <a:t>fstream</a:t>
              </a:r>
              <a:endParaRPr lang="es-MX" sz="1400" dirty="0"/>
            </a:p>
            <a:p>
              <a:pPr algn="ctr"/>
              <a:r>
                <a:rPr lang="es-MX" sz="1400" dirty="0">
                  <a:sym typeface="+mn-ea"/>
                </a:rPr>
                <a:t>Y los métodos </a:t>
              </a:r>
              <a:r>
                <a:rPr lang="es-ES_tradnl" sz="1400" dirty="0">
                  <a:sym typeface="+mn-ea"/>
                </a:rPr>
                <a:t>que se pueden usar son </a:t>
              </a:r>
              <a:r>
                <a:rPr lang="es-MX" sz="1400" b="1" dirty="0">
                  <a:sym typeface="+mn-ea"/>
                </a:rPr>
                <a:t>open</a:t>
              </a:r>
              <a:r>
                <a:rPr lang="es-MX" sz="1400" dirty="0">
                  <a:sym typeface="+mn-ea"/>
                </a:rPr>
                <a:t>, </a:t>
              </a:r>
              <a:r>
                <a:rPr lang="es-MX" sz="1400" b="1" dirty="0" err="1">
                  <a:sym typeface="+mn-ea"/>
                </a:rPr>
                <a:t>close</a:t>
              </a:r>
              <a:r>
                <a:rPr lang="es-MX" sz="1400" dirty="0">
                  <a:sym typeface="+mn-ea"/>
                </a:rPr>
                <a:t>, </a:t>
              </a:r>
              <a:r>
                <a:rPr lang="es-MX" sz="1400" b="1" dirty="0" err="1">
                  <a:sym typeface="+mn-ea"/>
                </a:rPr>
                <a:t>is_open</a:t>
              </a:r>
              <a:r>
                <a:rPr lang="es-MX" sz="1400" dirty="0">
                  <a:sym typeface="+mn-ea"/>
                </a:rPr>
                <a:t>, </a:t>
              </a:r>
              <a:r>
                <a:rPr lang="es-MX" sz="1400" b="1" dirty="0" err="1">
                  <a:sym typeface="+mn-ea"/>
                </a:rPr>
                <a:t>tellg</a:t>
              </a:r>
              <a:r>
                <a:rPr lang="es-MX" sz="1400" dirty="0">
                  <a:sym typeface="+mn-ea"/>
                </a:rPr>
                <a:t>, </a:t>
              </a:r>
              <a:r>
                <a:rPr lang="es-MX" sz="1400" b="1" dirty="0" err="1">
                  <a:sym typeface="+mn-ea"/>
                </a:rPr>
                <a:t>seekg</a:t>
              </a:r>
              <a:r>
                <a:rPr lang="es-MX" sz="1400" dirty="0">
                  <a:sym typeface="+mn-ea"/>
                </a:rPr>
                <a:t>, </a:t>
              </a:r>
              <a:r>
                <a:rPr lang="es-MX" sz="1400" b="1" dirty="0" err="1">
                  <a:sym typeface="+mn-ea"/>
                </a:rPr>
                <a:t>read</a:t>
              </a:r>
              <a:r>
                <a:rPr lang="es-MX" sz="1400" dirty="0" err="1">
                  <a:sym typeface="+mn-ea"/>
                </a:rPr>
                <a:t>,</a:t>
              </a:r>
              <a:r>
                <a:rPr lang="es-MX" sz="1400" b="1" dirty="0" err="1">
                  <a:sym typeface="+mn-ea"/>
                </a:rPr>
                <a:t>write</a:t>
              </a:r>
              <a:r>
                <a:rPr lang="es-ES_tradnl" altLang="es-MX" sz="1400" b="1" dirty="0" err="1">
                  <a:sym typeface="+mn-ea"/>
                </a:rPr>
                <a:t>, </a:t>
              </a:r>
              <a:endParaRPr lang="es-ES_tradnl" altLang="es-MX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Archivos binarios - Como leer un archivo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264291"/>
            <a:chOff x="2063141" y="1065139"/>
            <a:chExt cx="1755755" cy="124641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8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Para poder abrir un archivo requeriremos de la función </a:t>
              </a:r>
              <a:r>
                <a:rPr lang="es-MX" sz="1400" b="1" dirty="0">
                  <a:sym typeface="+mn-ea"/>
                </a:rPr>
                <a:t>open</a:t>
              </a:r>
              <a:r>
                <a:rPr lang="es-MX" sz="1400" dirty="0">
                  <a:sym typeface="+mn-ea"/>
                </a:rPr>
                <a:t> con el siguiente formato</a:t>
              </a:r>
              <a:endParaRPr lang="es-MX" sz="1400" dirty="0"/>
            </a:p>
            <a:p>
              <a:pPr lvl="1"/>
              <a:r>
                <a:rPr lang="es-MX" sz="1400" b="1" dirty="0" err="1">
                  <a:sym typeface="+mn-ea"/>
                </a:rPr>
                <a:t>File.open</a:t>
              </a:r>
              <a:r>
                <a:rPr lang="es-MX" sz="1400" b="1" dirty="0">
                  <a:sym typeface="+mn-ea"/>
                </a:rPr>
                <a:t>(“</a:t>
              </a:r>
              <a:r>
                <a:rPr lang="es-MX" sz="1400" b="1" dirty="0" err="1">
                  <a:sym typeface="+mn-ea"/>
                </a:rPr>
                <a:t>ruta.ext</a:t>
              </a:r>
              <a:r>
                <a:rPr lang="es-MX" sz="1400" b="1" dirty="0">
                  <a:sym typeface="+mn-ea"/>
                </a:rPr>
                <a:t>”, </a:t>
              </a:r>
              <a:r>
                <a:rPr lang="es-MX" sz="1400" b="1" dirty="0" err="1">
                  <a:sym typeface="+mn-ea"/>
                </a:rPr>
                <a:t>ios</a:t>
              </a:r>
              <a:r>
                <a:rPr lang="es-MX" sz="1400" b="1" dirty="0">
                  <a:sym typeface="+mn-ea"/>
                </a:rPr>
                <a:t>::in | </a:t>
              </a:r>
              <a:r>
                <a:rPr lang="es-MX" sz="1400" b="1" dirty="0" err="1">
                  <a:sym typeface="+mn-ea"/>
                </a:rPr>
                <a:t>ios</a:t>
              </a:r>
              <a:r>
                <a:rPr lang="es-MX" sz="1400" b="1" dirty="0">
                  <a:sym typeface="+mn-ea"/>
                </a:rPr>
                <a:t>::</a:t>
              </a:r>
              <a:r>
                <a:rPr lang="es-MX" sz="1400" b="1" dirty="0" err="1">
                  <a:sym typeface="+mn-ea"/>
                </a:rPr>
                <a:t>binary</a:t>
              </a:r>
              <a:r>
                <a:rPr lang="es-MX" sz="1400" b="1" dirty="0">
                  <a:sym typeface="+mn-ea"/>
                </a:rPr>
                <a:t> | </a:t>
              </a:r>
              <a:r>
                <a:rPr lang="es-MX" sz="1400" b="1" dirty="0" err="1">
                  <a:sym typeface="+mn-ea"/>
                </a:rPr>
                <a:t>ios</a:t>
              </a:r>
              <a:r>
                <a:rPr lang="es-MX" sz="1400" b="1" dirty="0">
                  <a:sym typeface="+mn-ea"/>
                </a:rPr>
                <a:t>::ate);</a:t>
              </a:r>
              <a:endParaRPr lang="es-MX" sz="1400" b="1" dirty="0"/>
            </a:p>
            <a:p>
              <a:pPr algn="l"/>
              <a:r>
                <a:rPr lang="es-MX" sz="1400" dirty="0">
                  <a:sym typeface="+mn-ea"/>
                </a:rPr>
                <a:t>De esta manera abriremos el archivo con la ruta </a:t>
              </a:r>
              <a:r>
                <a:rPr lang="es-MX" sz="1400" b="1" dirty="0" err="1">
                  <a:sym typeface="+mn-ea"/>
                </a:rPr>
                <a:t>ruta.ext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Al decir </a:t>
              </a:r>
              <a:r>
                <a:rPr lang="es-MX" sz="1400" b="1" dirty="0" err="1">
                  <a:sym typeface="+mn-ea"/>
                </a:rPr>
                <a:t>ios</a:t>
              </a:r>
              <a:r>
                <a:rPr lang="es-MX" sz="1400" b="1" dirty="0">
                  <a:sym typeface="+mn-ea"/>
                </a:rPr>
                <a:t>::in</a:t>
              </a:r>
              <a:r>
                <a:rPr lang="es-MX" sz="1400" dirty="0">
                  <a:sym typeface="+mn-ea"/>
                </a:rPr>
                <a:t> especificamos que será de input y con </a:t>
              </a:r>
              <a:r>
                <a:rPr lang="es-MX" sz="1400" b="1" dirty="0" err="1">
                  <a:sym typeface="+mn-ea"/>
                </a:rPr>
                <a:t>ios</a:t>
              </a:r>
              <a:r>
                <a:rPr lang="es-MX" sz="1400" b="1" dirty="0">
                  <a:sym typeface="+mn-ea"/>
                </a:rPr>
                <a:t>::</a:t>
              </a:r>
              <a:r>
                <a:rPr lang="es-MX" sz="1400" b="1" dirty="0" err="1">
                  <a:sym typeface="+mn-ea"/>
                </a:rPr>
                <a:t>binary</a:t>
              </a:r>
              <a:r>
                <a:rPr lang="es-MX" sz="1400" dirty="0">
                  <a:sym typeface="+mn-ea"/>
                </a:rPr>
                <a:t> que será un archivo tipo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binario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El parámetro </a:t>
              </a:r>
              <a:r>
                <a:rPr lang="es-MX" sz="1400" b="1" dirty="0" err="1">
                  <a:sym typeface="+mn-ea"/>
                </a:rPr>
                <a:t>ios</a:t>
              </a:r>
              <a:r>
                <a:rPr lang="es-MX" sz="1400" b="1" dirty="0">
                  <a:sym typeface="+mn-ea"/>
                </a:rPr>
                <a:t>::ate </a:t>
              </a:r>
              <a:r>
                <a:rPr lang="es-MX" sz="1400" dirty="0">
                  <a:sym typeface="+mn-ea"/>
                </a:rPr>
                <a:t>nos permitirá que nuestro puntero de información en el archivo este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posicionado al final.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Archivos binarios - Cargar informacion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617873"/>
            <a:chOff x="2063141" y="1065139"/>
            <a:chExt cx="1755755" cy="89058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5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Necesitaremos usar el método </a:t>
              </a:r>
              <a:r>
                <a:rPr lang="es-MX" sz="1400" b="1" dirty="0" err="1">
                  <a:sym typeface="+mn-ea"/>
                </a:rPr>
                <a:t>tellg</a:t>
              </a:r>
              <a:r>
                <a:rPr lang="es-MX" sz="1400" dirty="0">
                  <a:sym typeface="+mn-ea"/>
                </a:rPr>
                <a:t> para saber el peso de nuestro archivo</a:t>
              </a:r>
              <a:r>
                <a:rPr lang="es-ES_tradnl" altLang="es-MX" sz="1400" dirty="0">
                  <a:sym typeface="+mn-ea"/>
                </a:rPr>
                <a:t> o usar </a:t>
              </a:r>
              <a:r>
                <a:rPr lang="es-ES_tradnl" altLang="es-MX" sz="1400" b="1" dirty="0" err="1">
                  <a:sym typeface="+mn-ea"/>
                </a:rPr>
                <a:t>eof</a:t>
              </a:r>
              <a:r>
                <a:rPr lang="es-ES_tradnl" altLang="es-MX" sz="1400" dirty="0">
                  <a:sym typeface="+mn-ea"/>
                </a:rPr>
                <a:t>,</a:t>
              </a:r>
              <a:r>
                <a:rPr lang="es-MX" sz="1400" dirty="0">
                  <a:sym typeface="+mn-ea"/>
                </a:rPr>
                <a:t> teniendo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esto ya nos podremos mover con un simple </a:t>
              </a:r>
              <a:r>
                <a:rPr lang="es-MX" sz="1400" dirty="0" err="1">
                  <a:sym typeface="+mn-ea"/>
                </a:rPr>
                <a:t>for</a:t>
              </a:r>
              <a:r>
                <a:rPr lang="es-MX" sz="1400" dirty="0">
                  <a:sym typeface="+mn-ea"/>
                </a:rPr>
                <a:t>.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Una vez teniendo esto podremos usar la función </a:t>
              </a:r>
              <a:r>
                <a:rPr lang="es-MX" sz="1400" b="1" dirty="0" err="1">
                  <a:sym typeface="+mn-ea"/>
                </a:rPr>
                <a:t>read</a:t>
              </a:r>
              <a:r>
                <a:rPr lang="es-MX" sz="1400" b="1" dirty="0">
                  <a:sym typeface="+mn-ea"/>
                </a:rPr>
                <a:t> </a:t>
              </a:r>
              <a:r>
                <a:rPr lang="es-MX" sz="1400" dirty="0">
                  <a:sym typeface="+mn-ea"/>
                </a:rPr>
                <a:t>para poder resguardar la información en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alguna variable.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Archivos binarios - Escribir informacion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833128"/>
            <a:chOff x="2063141" y="1065139"/>
            <a:chExt cx="1755755" cy="100907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6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Aquí usaremos la función </a:t>
              </a:r>
              <a:r>
                <a:rPr lang="es-MX" sz="1400" b="1" dirty="0">
                  <a:sym typeface="+mn-ea"/>
                </a:rPr>
                <a:t>open</a:t>
              </a:r>
              <a:r>
                <a:rPr lang="es-MX" sz="1400" dirty="0">
                  <a:sym typeface="+mn-ea"/>
                </a:rPr>
                <a:t> de la siguiente manera</a:t>
              </a:r>
              <a:endParaRPr lang="es-MX" sz="1400" dirty="0"/>
            </a:p>
            <a:p>
              <a:pPr lvl="1"/>
              <a:r>
                <a:rPr lang="es-MX" sz="1400" b="1" dirty="0" err="1">
                  <a:sym typeface="+mn-ea"/>
                </a:rPr>
                <a:t>file.open</a:t>
              </a:r>
              <a:r>
                <a:rPr lang="es-MX" sz="1400" b="1" dirty="0">
                  <a:sym typeface="+mn-ea"/>
                </a:rPr>
                <a:t>(“</a:t>
              </a:r>
              <a:r>
                <a:rPr lang="es-MX" sz="1400" b="1" dirty="0" err="1">
                  <a:sym typeface="+mn-ea"/>
                </a:rPr>
                <a:t>ruta.ext</a:t>
              </a:r>
              <a:r>
                <a:rPr lang="es-MX" sz="1400" b="1" dirty="0">
                  <a:sym typeface="+mn-ea"/>
                </a:rPr>
                <a:t>”, </a:t>
              </a:r>
              <a:r>
                <a:rPr lang="es-MX" sz="1400" b="1" dirty="0" err="1">
                  <a:sym typeface="+mn-ea"/>
                </a:rPr>
                <a:t>ios</a:t>
              </a:r>
              <a:r>
                <a:rPr lang="es-MX" sz="1400" b="1" dirty="0">
                  <a:sym typeface="+mn-ea"/>
                </a:rPr>
                <a:t>::</a:t>
              </a:r>
              <a:r>
                <a:rPr lang="es-MX" sz="1400" b="1" dirty="0" err="1">
                  <a:sym typeface="+mn-ea"/>
                </a:rPr>
                <a:t>out</a:t>
              </a:r>
              <a:r>
                <a:rPr lang="es-MX" sz="1400" b="1" dirty="0">
                  <a:sym typeface="+mn-ea"/>
                </a:rPr>
                <a:t> | </a:t>
              </a:r>
              <a:r>
                <a:rPr lang="es-MX" sz="1400" b="1" dirty="0" err="1">
                  <a:sym typeface="+mn-ea"/>
                </a:rPr>
                <a:t>ios</a:t>
              </a:r>
              <a:r>
                <a:rPr lang="es-MX" sz="1400" b="1" dirty="0">
                  <a:sym typeface="+mn-ea"/>
                </a:rPr>
                <a:t>::</a:t>
              </a:r>
              <a:r>
                <a:rPr lang="es-MX" sz="1400" b="1" dirty="0" err="1">
                  <a:sym typeface="+mn-ea"/>
                </a:rPr>
                <a:t>trunc</a:t>
              </a:r>
              <a:r>
                <a:rPr lang="es-MX" sz="1400" b="1" dirty="0">
                  <a:sym typeface="+mn-ea"/>
                </a:rPr>
                <a:t> | </a:t>
              </a:r>
              <a:r>
                <a:rPr lang="es-MX" sz="1400" b="1" dirty="0" err="1">
                  <a:sym typeface="+mn-ea"/>
                </a:rPr>
                <a:t>ios</a:t>
              </a:r>
              <a:r>
                <a:rPr lang="es-MX" sz="1400" b="1" dirty="0">
                  <a:sym typeface="+mn-ea"/>
                </a:rPr>
                <a:t>::</a:t>
              </a:r>
              <a:r>
                <a:rPr lang="es-MX" sz="1400" b="1" dirty="0" err="1">
                  <a:sym typeface="+mn-ea"/>
                </a:rPr>
                <a:t>binary</a:t>
              </a:r>
              <a:r>
                <a:rPr lang="es-MX" sz="1400" b="1" dirty="0">
                  <a:sym typeface="+mn-ea"/>
                </a:rPr>
                <a:t>);</a:t>
              </a:r>
              <a:endParaRPr lang="es-MX" sz="1400" b="1" dirty="0"/>
            </a:p>
            <a:p>
              <a:pPr algn="l"/>
              <a:r>
                <a:rPr lang="es-MX" sz="1400" dirty="0">
                  <a:sym typeface="+mn-ea"/>
                </a:rPr>
                <a:t>Donde </a:t>
              </a:r>
              <a:r>
                <a:rPr lang="es-MX" sz="1400" b="1" dirty="0" err="1">
                  <a:sym typeface="+mn-ea"/>
                </a:rPr>
                <a:t>ios</a:t>
              </a:r>
              <a:r>
                <a:rPr lang="es-MX" sz="1400" b="1" dirty="0">
                  <a:sym typeface="+mn-ea"/>
                </a:rPr>
                <a:t>::</a:t>
              </a:r>
              <a:r>
                <a:rPr lang="es-MX" sz="1400" b="1" dirty="0" err="1">
                  <a:sym typeface="+mn-ea"/>
                </a:rPr>
                <a:t>out</a:t>
              </a:r>
              <a:r>
                <a:rPr lang="es-MX" sz="1400" b="1" dirty="0">
                  <a:sym typeface="+mn-ea"/>
                </a:rPr>
                <a:t> </a:t>
              </a:r>
              <a:r>
                <a:rPr lang="es-MX" sz="1400" dirty="0">
                  <a:sym typeface="+mn-ea"/>
                </a:rPr>
                <a:t>nos </a:t>
              </a:r>
              <a:r>
                <a:rPr lang="es-MX" sz="1400" dirty="0" err="1">
                  <a:sym typeface="+mn-ea"/>
                </a:rPr>
                <a:t>inidicara</a:t>
              </a:r>
              <a:r>
                <a:rPr lang="es-MX" sz="1400" dirty="0">
                  <a:sym typeface="+mn-ea"/>
                </a:rPr>
                <a:t> que es de salida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Usaremos </a:t>
              </a:r>
              <a:r>
                <a:rPr lang="es-MX" sz="1400" b="1" dirty="0" err="1">
                  <a:sym typeface="+mn-ea"/>
                </a:rPr>
                <a:t>ios</a:t>
              </a:r>
              <a:r>
                <a:rPr lang="es-MX" sz="1400" b="1" dirty="0">
                  <a:sym typeface="+mn-ea"/>
                </a:rPr>
                <a:t>::</a:t>
              </a:r>
              <a:r>
                <a:rPr lang="es-MX" sz="1400" b="1" dirty="0" err="1">
                  <a:sym typeface="+mn-ea"/>
                </a:rPr>
                <a:t>trunc</a:t>
              </a:r>
              <a:r>
                <a:rPr lang="es-MX" sz="1400" b="1" dirty="0">
                  <a:sym typeface="+mn-ea"/>
                </a:rPr>
                <a:t> </a:t>
              </a:r>
              <a:r>
                <a:rPr lang="es-MX" sz="1400" dirty="0">
                  <a:sym typeface="+mn-ea"/>
                </a:rPr>
                <a:t>para truncar la información, si quisiéramos añadirla usaríamos </a:t>
              </a:r>
              <a:r>
                <a:rPr lang="es-MX" sz="1400" b="1" dirty="0" err="1">
                  <a:sym typeface="+mn-ea"/>
                </a:rPr>
                <a:t>ios</a:t>
              </a:r>
              <a:r>
                <a:rPr lang="es-MX" sz="1400" b="1" dirty="0">
                  <a:sym typeface="+mn-ea"/>
                </a:rPr>
                <a:t>::app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Por ultimo el parámetro </a:t>
              </a:r>
              <a:r>
                <a:rPr lang="es-MX" sz="1400" b="1" dirty="0" err="1">
                  <a:sym typeface="+mn-ea"/>
                </a:rPr>
                <a:t>ios</a:t>
              </a:r>
              <a:r>
                <a:rPr lang="es-MX" sz="1400" b="1" dirty="0">
                  <a:sym typeface="+mn-ea"/>
                </a:rPr>
                <a:t>::</a:t>
              </a:r>
              <a:r>
                <a:rPr lang="es-MX" sz="1400" b="1" dirty="0" err="1">
                  <a:sym typeface="+mn-ea"/>
                </a:rPr>
                <a:t>binary</a:t>
              </a:r>
              <a:r>
                <a:rPr lang="es-MX" sz="1400" dirty="0">
                  <a:sym typeface="+mn-ea"/>
                </a:rPr>
                <a:t> nos indicara que es un archivo tipo binario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Archivos binarios - Guardar informacion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186709"/>
            <a:chOff x="2063141" y="1065139"/>
            <a:chExt cx="1755755" cy="65324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2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Ahora para esto usaremos nuestra función </a:t>
              </a:r>
              <a:r>
                <a:rPr lang="es-MX" sz="1400" b="1" dirty="0" err="1">
                  <a:sym typeface="+mn-ea"/>
                </a:rPr>
                <a:t>write</a:t>
              </a:r>
              <a:r>
                <a:rPr lang="es-MX" sz="1400" dirty="0">
                  <a:sym typeface="+mn-ea"/>
                </a:rPr>
                <a:t> donde simplemente colocaremos la variable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que queremos guardar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3478</Words>
  <Application>WPS Presentation</Application>
  <PresentationFormat>화면 슬라이드 쇼(16:9)</PresentationFormat>
  <Paragraphs>117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맑은 고딕</vt:lpstr>
      <vt:lpstr>微软雅黑</vt:lpstr>
      <vt:lpstr>Arial Unicode MS</vt:lpstr>
      <vt:lpstr>Calibri</vt:lpstr>
      <vt:lpstr>Bookman Old Style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carlos</cp:lastModifiedBy>
  <cp:revision>111</cp:revision>
  <dcterms:created xsi:type="dcterms:W3CDTF">2021-03-03T00:56:33Z</dcterms:created>
  <dcterms:modified xsi:type="dcterms:W3CDTF">2021-03-03T00:56:33Z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