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68" r:id="rId4"/>
  </p:sldMasterIdLst>
  <p:sldIdLst>
    <p:sldId id="256" r:id="rId5"/>
    <p:sldId id="261" r:id="rId6"/>
    <p:sldId id="264" r:id="rId7"/>
    <p:sldId id="319" r:id="rId8"/>
    <p:sldId id="316" r:id="rId9"/>
    <p:sldId id="345" r:id="rId10"/>
    <p:sldId id="421" r:id="rId11"/>
    <p:sldId id="422" r:id="rId12"/>
    <p:sldId id="355" r:id="rId13"/>
    <p:sldId id="346" r:id="rId14"/>
    <p:sldId id="347" r:id="rId15"/>
    <p:sldId id="351" r:id="rId16"/>
    <p:sldId id="423" r:id="rId17"/>
    <p:sldId id="424" r:id="rId18"/>
    <p:sldId id="425" r:id="rId19"/>
    <p:sldId id="352" r:id="rId20"/>
    <p:sldId id="353" r:id="rId21"/>
    <p:sldId id="262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37" d="100"/>
          <a:sy n="137" d="100"/>
        </p:scale>
        <p:origin x="2616" y="114"/>
      </p:cViewPr>
      <p:guideLst>
        <p:guide orient="horz" pos="1364"/>
        <p:guide pos="29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ea typeface="맑은 고딕" panose="020B0503020000020004" pitchFamily="50" charset="-127"/>
              </a:rPr>
              <a:t>FREE </a:t>
            </a:r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  <a:endParaRPr lang="en-US" altLang="ko-KR" b="1" dirty="0"/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 userDrawn="true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true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true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true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true"/>
          </p:cNvSpPr>
          <p:nvPr>
            <p:ph type="pic" idx="10" hasCustomPrompt="true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true"/>
          </p:cNvSpPr>
          <p:nvPr>
            <p:ph type="pic" idx="11" hasCustomPrompt="true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true"/>
          </p:cNvSpPr>
          <p:nvPr>
            <p:ph type="pic" idx="10" hasCustomPrompt="true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true"/>
          </p:cNvSpPr>
          <p:nvPr>
            <p:ph type="pic" idx="11" hasCustomPrompt="true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 userDrawn="true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true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true"/>
          </p:cNvSpPr>
          <p:nvPr>
            <p:ph type="pic" idx="13" hasCustomPrompt="true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true"/>
          </p:cNvSpPr>
          <p:nvPr>
            <p:ph type="pic" idx="14" hasCustomPrompt="true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true"/>
          </p:cNvSpPr>
          <p:nvPr>
            <p:ph type="pic" idx="15" hasCustomPrompt="true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true"/>
          </p:cNvSpPr>
          <p:nvPr>
            <p:ph type="pic" idx="16" hasCustomPrompt="true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1" name="Rounded Rectangle 10"/>
          <p:cNvSpPr/>
          <p:nvPr userDrawn="true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true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true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true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true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true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 flipH="true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 userDrawn="true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true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 userDrawn="true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true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 rotWithShape="true"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r="50000"/>
          <a:stretch>
            <a:fillRect/>
          </a:stretch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true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true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 userDrawn="true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Rectangle 3"/>
          <p:cNvSpPr/>
          <p:nvPr userDrawn="true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true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true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6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true"/>
          </p:cNvSpPr>
          <p:nvPr>
            <p:ph type="pic" idx="13" hasCustomPrompt="true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true"/>
          </p:cNvSpPr>
          <p:nvPr>
            <p:ph type="pic" idx="14" hasCustomPrompt="true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true"/>
          </p:cNvSpPr>
          <p:nvPr>
            <p:ph type="pic" idx="15" hasCustomPrompt="true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true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true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true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true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true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" name="Picture 3" descr="D:\Fullppt\005-PNG이미지\노트북.png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true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sz="3600" dirty="0">
                <a:ea typeface="맑은 고딕" panose="020B0503020000020004" pitchFamily="50" charset="-127"/>
              </a:rPr>
              <a:t>WinAPI</a:t>
            </a:r>
            <a:endParaRPr lang="es-ES_tradnl" altLang="en-US" sz="3600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s-ES_tradnl" altLang="en-US" b="1" dirty="0"/>
              <a:t>Programacion Avanzada</a:t>
            </a:r>
            <a:endParaRPr lang="en-US" altLang="ko-KR" b="1" dirty="0"/>
          </a:p>
          <a:p>
            <a:pPr>
              <a:spcBef>
                <a:spcPts val="0"/>
              </a:spcBef>
              <a:defRPr/>
            </a:pPr>
            <a:r>
              <a:rPr lang="es-ES_tradnl" altLang="en-US" b="1" dirty="0"/>
              <a:t>Lic. Carlos Israel Orta Orta</a:t>
            </a:r>
            <a:endParaRPr lang="es-ES_tradnl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Timer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401964"/>
            <a:chOff x="2063141" y="1065139"/>
            <a:chExt cx="1755755" cy="77173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40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Los </a:t>
              </a:r>
              <a:r>
                <a:rPr lang="es-MX" sz="1400" b="1" dirty="0" err="1">
                  <a:sym typeface="+mn-ea"/>
                </a:rPr>
                <a:t>timer</a:t>
              </a:r>
              <a:r>
                <a:rPr lang="es-MX" sz="1400" dirty="0">
                  <a:sym typeface="+mn-ea"/>
                </a:rPr>
                <a:t> son controles que nos permiten saber cuando ya se atravesó un periodo de tiempo </a:t>
              </a:r>
              <a:endParaRPr lang="es-MX" sz="1400" dirty="0">
                <a:sym typeface="+mn-ea"/>
              </a:endParaRPr>
            </a:p>
            <a:p>
              <a:pPr algn="l"/>
              <a:r>
                <a:rPr lang="es-MX" sz="1400" dirty="0">
                  <a:sym typeface="+mn-ea"/>
                </a:rPr>
                <a:t>especifico.</a:t>
              </a:r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Estos pueden ser creados y destruidos, y usar múltiples no necesariamente solo uno.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Timer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2910093"/>
            <a:chOff x="2063141" y="1065139"/>
            <a:chExt cx="1755755" cy="160190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23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La función a utilizar será </a:t>
              </a:r>
              <a:r>
                <a:rPr lang="es-MX" sz="1400" b="1" dirty="0" err="1">
                  <a:sym typeface="+mn-ea"/>
                </a:rPr>
                <a:t>SetTimer</a:t>
              </a:r>
              <a:r>
                <a:rPr lang="es-MX" sz="1400" b="1" dirty="0">
                  <a:sym typeface="+mn-ea"/>
                </a:rPr>
                <a:t> </a:t>
              </a:r>
              <a:r>
                <a:rPr lang="es-MX" sz="1400" dirty="0">
                  <a:sym typeface="+mn-ea"/>
                </a:rPr>
                <a:t>la cual nos pedirá 4 valores</a:t>
              </a:r>
              <a:endParaRPr lang="es-MX" sz="1400" dirty="0"/>
            </a:p>
            <a:p>
              <a:pPr lvl="1"/>
              <a:r>
                <a:rPr lang="es-MX" sz="1400" b="1" dirty="0">
                  <a:sym typeface="+mn-ea"/>
                </a:rPr>
                <a:t>Controlador de la ventana principal</a:t>
              </a:r>
              <a:endParaRPr lang="es-MX" sz="1400" b="1" dirty="0"/>
            </a:p>
            <a:p>
              <a:pPr lvl="1"/>
              <a:r>
                <a:rPr lang="es-MX" sz="1400" b="1" dirty="0">
                  <a:sym typeface="+mn-ea"/>
                </a:rPr>
                <a:t>Identificador</a:t>
              </a:r>
              <a:endParaRPr lang="es-MX" sz="1400" b="1" dirty="0"/>
            </a:p>
            <a:p>
              <a:pPr lvl="1"/>
              <a:r>
                <a:rPr lang="es-MX" sz="1400" b="1" dirty="0">
                  <a:sym typeface="+mn-ea"/>
                </a:rPr>
                <a:t>Intervalo en milisegundos</a:t>
              </a:r>
              <a:endParaRPr lang="es-MX" sz="1400" b="1" dirty="0"/>
            </a:p>
            <a:p>
              <a:pPr lvl="1"/>
              <a:r>
                <a:rPr lang="es-MX" sz="1400" b="1" dirty="0">
                  <a:sym typeface="+mn-ea"/>
                </a:rPr>
                <a:t>Callback</a:t>
              </a:r>
              <a:endParaRPr lang="es-MX" sz="1400" b="1" dirty="0"/>
            </a:p>
            <a:p>
              <a:pPr algn="l"/>
              <a:r>
                <a:rPr lang="es-MX" sz="1400" dirty="0">
                  <a:sym typeface="+mn-ea"/>
                </a:rPr>
                <a:t>Ejemplo</a:t>
              </a:r>
              <a:endParaRPr lang="es-MX" sz="1400" dirty="0"/>
            </a:p>
            <a:p>
              <a:pPr lvl="1"/>
              <a:r>
                <a:rPr lang="es-MX" sz="1400" b="1" dirty="0" err="1">
                  <a:sym typeface="+mn-ea"/>
                </a:rPr>
                <a:t>SetTimer</a:t>
              </a:r>
              <a:r>
                <a:rPr lang="es-MX" sz="1400" b="1" dirty="0">
                  <a:sym typeface="+mn-ea"/>
                </a:rPr>
                <a:t>(</a:t>
              </a:r>
              <a:r>
                <a:rPr lang="es-MX" sz="1400" b="1" dirty="0" err="1">
                  <a:sym typeface="+mn-ea"/>
                </a:rPr>
                <a:t>hWnd</a:t>
              </a:r>
              <a:r>
                <a:rPr lang="es-MX" sz="1400" b="1" dirty="0">
                  <a:sym typeface="+mn-ea"/>
                </a:rPr>
                <a:t>,            </a:t>
              </a:r>
              <a:br>
                <a:rPr lang="es-MX" sz="1400" b="1" dirty="0">
                  <a:sym typeface="+mn-ea"/>
                </a:rPr>
              </a:br>
              <a:r>
                <a:rPr lang="es-MX" sz="1400" b="1" dirty="0">
                  <a:sym typeface="+mn-ea"/>
                </a:rPr>
                <a:t>	IDT_TIMER1,           </a:t>
              </a:r>
              <a:br>
                <a:rPr lang="es-MX" sz="1400" b="1" dirty="0">
                  <a:sym typeface="+mn-ea"/>
                </a:rPr>
              </a:br>
              <a:r>
                <a:rPr lang="es-MX" sz="1400" b="1" dirty="0">
                  <a:sym typeface="+mn-ea"/>
                </a:rPr>
                <a:t>	1000,                 </a:t>
              </a:r>
              <a:br>
                <a:rPr lang="es-MX" sz="1400" b="1" dirty="0">
                  <a:sym typeface="+mn-ea"/>
                </a:rPr>
              </a:br>
              <a:r>
                <a:rPr lang="es-MX" sz="1400" b="1" dirty="0">
                  <a:sym typeface="+mn-ea"/>
                </a:rPr>
                <a:t>	(TIMERPROC)NULL); 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>
          <a:xfrm>
            <a:off x="0" y="124113"/>
            <a:ext cx="9144000" cy="576064"/>
          </a:xfrm>
        </p:spPr>
        <p:txBody>
          <a:bodyPr/>
          <a:lstStyle/>
          <a:p>
            <a:r>
              <a:rPr lang="es-ES_tradnl" altLang="en-US" dirty="0"/>
              <a:t>Timer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98220"/>
            <a:ext cx="7969883" cy="3341257"/>
            <a:chOff x="2063141" y="1065139"/>
            <a:chExt cx="1755755" cy="183924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47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Para empezar el </a:t>
              </a:r>
              <a:r>
                <a:rPr lang="es-MX" sz="1400" b="1" dirty="0" err="1">
                  <a:sym typeface="+mn-ea"/>
                </a:rPr>
                <a:t>tick</a:t>
              </a:r>
              <a:r>
                <a:rPr lang="es-MX" sz="1400" b="1" dirty="0">
                  <a:sym typeface="+mn-ea"/>
                </a:rPr>
                <a:t> </a:t>
              </a:r>
              <a:r>
                <a:rPr lang="es-MX" sz="1400" dirty="0">
                  <a:sym typeface="+mn-ea"/>
                </a:rPr>
                <a:t>es el momento donde nuestro </a:t>
              </a:r>
              <a:r>
                <a:rPr lang="es-MX" sz="1400" b="1" dirty="0" err="1">
                  <a:sym typeface="+mn-ea"/>
                </a:rPr>
                <a:t>timer</a:t>
              </a:r>
              <a:r>
                <a:rPr lang="es-MX" sz="1400" b="1" dirty="0">
                  <a:sym typeface="+mn-ea"/>
                </a:rPr>
                <a:t> </a:t>
              </a:r>
              <a:r>
                <a:rPr lang="es-MX" sz="1400" dirty="0">
                  <a:sym typeface="+mn-ea"/>
                </a:rPr>
                <a:t>lograra pasar su intervalo</a:t>
              </a:r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Para poderlo utilizar ocupamos agregar el mensaje </a:t>
              </a:r>
              <a:r>
                <a:rPr lang="es-MX" sz="1400" b="1" dirty="0">
                  <a:sym typeface="+mn-ea"/>
                </a:rPr>
                <a:t>WM_TIMER</a:t>
              </a:r>
              <a:r>
                <a:rPr lang="es-MX" sz="1400" dirty="0">
                  <a:sym typeface="+mn-ea"/>
                </a:rPr>
                <a:t> a nuestro </a:t>
              </a:r>
              <a:r>
                <a:rPr lang="es-MX" sz="1400" b="1" dirty="0">
                  <a:sym typeface="+mn-ea"/>
                </a:rPr>
                <a:t>callback</a:t>
              </a:r>
              <a:endParaRPr lang="es-MX" sz="1400" b="1" dirty="0"/>
            </a:p>
            <a:p>
              <a:pPr algn="l"/>
              <a:r>
                <a:rPr lang="es-MX" sz="1400" dirty="0">
                  <a:sym typeface="+mn-ea"/>
                </a:rPr>
                <a:t>Dentro de este realizaremos un condicionar que nos permita saber que </a:t>
              </a:r>
              <a:r>
                <a:rPr lang="es-MX" sz="1400" b="1" dirty="0" err="1">
                  <a:sym typeface="+mn-ea"/>
                </a:rPr>
                <a:t>timer</a:t>
              </a:r>
              <a:r>
                <a:rPr lang="es-MX" sz="1400" b="1" dirty="0">
                  <a:sym typeface="+mn-ea"/>
                </a:rPr>
                <a:t> </a:t>
              </a:r>
              <a:r>
                <a:rPr lang="es-MX" sz="1400" dirty="0">
                  <a:sym typeface="+mn-ea"/>
                </a:rPr>
                <a:t>se esta llamando</a:t>
              </a:r>
              <a:endParaRPr lang="es-MX" sz="1400" dirty="0"/>
            </a:p>
            <a:p>
              <a:pPr algn="l"/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  <a:p>
              <a:pPr algn="l"/>
              <a:r>
                <a:rPr lang="es-MX" sz="1400" dirty="0">
                  <a:sym typeface="+mn-ea"/>
                </a:rPr>
                <a:t>case WM_TIMER:</a:t>
              </a:r>
              <a:endParaRPr lang="es-MX" sz="1400" dirty="0"/>
            </a:p>
            <a:p>
              <a:pPr lvl="1"/>
              <a:r>
                <a:rPr lang="es-MX" sz="1400" dirty="0" err="1">
                  <a:sym typeface="+mn-ea"/>
                </a:rPr>
                <a:t>switch</a:t>
              </a:r>
              <a:r>
                <a:rPr lang="es-MX" sz="1400" dirty="0">
                  <a:sym typeface="+mn-ea"/>
                </a:rPr>
                <a:t>)(</a:t>
              </a:r>
              <a:r>
                <a:rPr lang="es-MX" sz="1400" dirty="0" err="1">
                  <a:sym typeface="+mn-ea"/>
                </a:rPr>
                <a:t>wParam</a:t>
              </a:r>
              <a:r>
                <a:rPr lang="es-MX" sz="1400" dirty="0">
                  <a:sym typeface="+mn-ea"/>
                </a:rPr>
                <a:t>)</a:t>
              </a:r>
              <a:endParaRPr lang="es-MX" sz="1400" dirty="0"/>
            </a:p>
            <a:p>
              <a:pPr lvl="1"/>
              <a:r>
                <a:rPr lang="en-US" sz="1400" dirty="0">
                  <a:sym typeface="+mn-ea"/>
                </a:rPr>
                <a:t>{</a:t>
              </a:r>
              <a:endParaRPr lang="en-US" sz="1400" dirty="0"/>
            </a:p>
            <a:p>
              <a:pPr lvl="2"/>
              <a:r>
                <a:rPr lang="en-US" sz="1400" dirty="0">
                  <a:sym typeface="+mn-ea"/>
                </a:rPr>
                <a:t>case IDT_TIMER1:</a:t>
              </a:r>
              <a:endParaRPr lang="en-US" sz="1400" dirty="0"/>
            </a:p>
            <a:p>
              <a:pPr lvl="2"/>
              <a:r>
                <a:rPr lang="en-US" sz="1400" dirty="0">
                  <a:sym typeface="+mn-ea"/>
                </a:rPr>
                <a:t>break;</a:t>
              </a:r>
              <a:endParaRPr lang="en-US" sz="1400" dirty="0"/>
            </a:p>
            <a:p>
              <a:pPr lvl="1"/>
              <a:r>
                <a:rPr lang="en-US" sz="1400" dirty="0">
                  <a:sym typeface="+mn-ea"/>
                </a:rPr>
                <a:t>}</a:t>
              </a:r>
              <a:endParaRPr lang="en-US" sz="1400" dirty="0"/>
            </a:p>
            <a:p>
              <a:pPr algn="l"/>
              <a:r>
                <a:rPr lang="en-US" sz="1400" dirty="0">
                  <a:sym typeface="+mn-ea"/>
                </a:rPr>
                <a:t>break</a:t>
              </a:r>
              <a:endParaRPr lang="es-MX" sz="1400" dirty="0"/>
            </a:p>
            <a:p>
              <a:pPr algn="l"/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>
          <a:xfrm>
            <a:off x="0" y="124113"/>
            <a:ext cx="9144000" cy="576064"/>
          </a:xfrm>
        </p:spPr>
        <p:txBody>
          <a:bodyPr/>
          <a:lstStyle/>
          <a:p>
            <a:r>
              <a:rPr lang="es-ES_tradnl" altLang="en-US" dirty="0"/>
              <a:t>Timer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98220"/>
            <a:ext cx="7969883" cy="2048401"/>
            <a:chOff x="2063141" y="1065139"/>
            <a:chExt cx="1755755" cy="112757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76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En caso de querer crear un </a:t>
              </a:r>
              <a:r>
                <a:rPr lang="es-MX" sz="1400" b="1" dirty="0" err="1">
                  <a:sym typeface="+mn-ea"/>
                </a:rPr>
                <a:t>timer</a:t>
              </a:r>
              <a:r>
                <a:rPr lang="es-MX" sz="1400" b="1" dirty="0">
                  <a:sym typeface="+mn-ea"/>
                </a:rPr>
                <a:t> temporal </a:t>
              </a:r>
              <a:r>
                <a:rPr lang="es-MX" sz="1400" dirty="0">
                  <a:sym typeface="+mn-ea"/>
                </a:rPr>
                <a:t>o por alguna razón ocupas </a:t>
              </a:r>
              <a:r>
                <a:rPr lang="es-MX" sz="1400" dirty="0" err="1">
                  <a:sym typeface="+mn-ea"/>
                </a:rPr>
                <a:t>deneterlo</a:t>
              </a:r>
              <a:r>
                <a:rPr lang="es-MX" sz="1400" dirty="0">
                  <a:sym typeface="+mn-ea"/>
                </a:rPr>
                <a:t> puedes usar la función </a:t>
              </a:r>
              <a:r>
                <a:rPr lang="es-MX" sz="1400" b="1" dirty="0" err="1">
                  <a:sym typeface="+mn-ea"/>
                </a:rPr>
                <a:t>KillTimer</a:t>
              </a:r>
              <a:r>
                <a:rPr lang="es-MX" sz="1400" b="1" dirty="0">
                  <a:sym typeface="+mn-ea"/>
                </a:rPr>
                <a:t> </a:t>
              </a:r>
              <a:r>
                <a:rPr lang="es-MX" sz="1400" dirty="0">
                  <a:sym typeface="+mn-ea"/>
                </a:rPr>
                <a:t>la cual nos pedirá</a:t>
              </a:r>
              <a:endParaRPr lang="es-MX" sz="1400" dirty="0"/>
            </a:p>
            <a:p>
              <a:pPr lvl="1"/>
              <a:r>
                <a:rPr lang="es-MX" sz="1400" b="1" dirty="0">
                  <a:sym typeface="+mn-ea"/>
                </a:rPr>
                <a:t>Controlador de la ventana</a:t>
              </a:r>
              <a:endParaRPr lang="es-MX" sz="1400" b="1" dirty="0"/>
            </a:p>
            <a:p>
              <a:pPr lvl="1"/>
              <a:r>
                <a:rPr lang="es-MX" sz="1400" b="1" dirty="0">
                  <a:sym typeface="+mn-ea"/>
                </a:rPr>
                <a:t>Identificador</a:t>
              </a:r>
              <a:endParaRPr lang="es-MX" sz="1400" b="1" dirty="0"/>
            </a:p>
            <a:p>
              <a:pPr algn="l"/>
              <a:r>
                <a:rPr lang="es-MX" sz="1400" dirty="0">
                  <a:sym typeface="+mn-ea"/>
                </a:rPr>
                <a:t>Ejemplo:</a:t>
              </a:r>
              <a:endParaRPr lang="es-MX" sz="1400" dirty="0"/>
            </a:p>
            <a:p>
              <a:pPr lvl="1"/>
              <a:r>
                <a:rPr lang="es-MX" sz="1400" b="1" dirty="0" err="1">
                  <a:sym typeface="+mn-ea"/>
                </a:rPr>
                <a:t>KillTimer</a:t>
              </a:r>
              <a:r>
                <a:rPr lang="es-MX" sz="1400" b="1" dirty="0">
                  <a:sym typeface="+mn-ea"/>
                </a:rPr>
                <a:t>(</a:t>
              </a:r>
              <a:r>
                <a:rPr lang="es-MX" sz="1400" b="1" dirty="0" err="1">
                  <a:sym typeface="+mn-ea"/>
                </a:rPr>
                <a:t>hwnd</a:t>
              </a:r>
              <a:r>
                <a:rPr lang="es-MX" sz="1400" b="1" dirty="0">
                  <a:sym typeface="+mn-ea"/>
                </a:rPr>
                <a:t>, IDT_TIMER1);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>
          <a:xfrm>
            <a:off x="0" y="124113"/>
            <a:ext cx="9144000" cy="576064"/>
          </a:xfrm>
        </p:spPr>
        <p:txBody>
          <a:bodyPr/>
          <a:lstStyle/>
          <a:p>
            <a:r>
              <a:rPr lang="es-ES_tradnl" altLang="en-US" dirty="0"/>
              <a:t>Timer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98220"/>
            <a:ext cx="7969883" cy="2694820"/>
            <a:chOff x="2063141" y="1065139"/>
            <a:chExt cx="1755755" cy="148340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11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Ahora por otro lado si quisiéramos obtener la </a:t>
              </a:r>
              <a:r>
                <a:rPr lang="es-MX" sz="1400" b="1" dirty="0">
                  <a:sym typeface="+mn-ea"/>
                </a:rPr>
                <a:t>hora</a:t>
              </a:r>
              <a:r>
                <a:rPr lang="es-MX" sz="1400" dirty="0">
                  <a:sym typeface="+mn-ea"/>
                </a:rPr>
                <a:t> l</a:t>
              </a:r>
              <a:r>
                <a:rPr lang="es-MX" sz="1400" b="1" dirty="0">
                  <a:sym typeface="+mn-ea"/>
                </a:rPr>
                <a:t>o</a:t>
              </a:r>
              <a:r>
                <a:rPr lang="es-MX" sz="1400" dirty="0">
                  <a:sym typeface="+mn-ea"/>
                </a:rPr>
                <a:t>cal o la </a:t>
              </a:r>
              <a:r>
                <a:rPr lang="es-MX" sz="1400" b="1" dirty="0">
                  <a:sym typeface="+mn-ea"/>
                </a:rPr>
                <a:t>hora</a:t>
              </a:r>
              <a:r>
                <a:rPr lang="es-MX" sz="1400" dirty="0">
                  <a:sym typeface="+mn-ea"/>
                </a:rPr>
                <a:t> </a:t>
              </a:r>
              <a:r>
                <a:rPr lang="es-MX" sz="1400" b="1" dirty="0">
                  <a:sym typeface="+mn-ea"/>
                </a:rPr>
                <a:t>del</a:t>
              </a:r>
              <a:r>
                <a:rPr lang="es-MX" sz="1400" dirty="0">
                  <a:sym typeface="+mn-ea"/>
                </a:rPr>
                <a:t> </a:t>
              </a:r>
              <a:r>
                <a:rPr lang="es-MX" sz="1400" b="1" dirty="0">
                  <a:sym typeface="+mn-ea"/>
                </a:rPr>
                <a:t>sistema </a:t>
              </a:r>
              <a:r>
                <a:rPr lang="es-MX" sz="1400" dirty="0">
                  <a:sym typeface="+mn-ea"/>
                </a:rPr>
                <a:t>ocuparíamos </a:t>
              </a:r>
              <a:endParaRPr lang="es-MX" sz="1400" dirty="0">
                <a:sym typeface="+mn-ea"/>
              </a:endParaRPr>
            </a:p>
            <a:p>
              <a:pPr algn="l"/>
              <a:r>
                <a:rPr lang="es-MX" sz="1400" dirty="0">
                  <a:sym typeface="+mn-ea"/>
                </a:rPr>
                <a:t>crear una estructura del tipo </a:t>
              </a:r>
              <a:r>
                <a:rPr lang="es-MX" sz="1400" b="1" dirty="0">
                  <a:sym typeface="+mn-ea"/>
                </a:rPr>
                <a:t>SYSTEMTIME</a:t>
              </a:r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Con esto simplemente ya ocuparíamos llamar la función adecuada</a:t>
              </a:r>
              <a:endParaRPr lang="es-MX" sz="1400" dirty="0"/>
            </a:p>
            <a:p>
              <a:pPr lvl="1"/>
              <a:r>
                <a:rPr lang="es-MX" sz="1400" b="1" dirty="0" err="1">
                  <a:sym typeface="+mn-ea"/>
                </a:rPr>
                <a:t>GetSystemTime</a:t>
              </a:r>
              <a:r>
                <a:rPr lang="es-MX" sz="1400" b="1" dirty="0">
                  <a:sym typeface="+mn-ea"/>
                </a:rPr>
                <a:t>: </a:t>
              </a:r>
              <a:r>
                <a:rPr lang="es-MX" sz="1400" dirty="0">
                  <a:sym typeface="+mn-ea"/>
                </a:rPr>
                <a:t>nos permite obtener la hora del sistema</a:t>
              </a:r>
              <a:endParaRPr lang="es-MX" sz="1400" dirty="0"/>
            </a:p>
            <a:p>
              <a:pPr lvl="1"/>
              <a:r>
                <a:rPr lang="es-MX" sz="1400" b="1" dirty="0" err="1">
                  <a:sym typeface="+mn-ea"/>
                </a:rPr>
                <a:t>GetLocalTime</a:t>
              </a:r>
              <a:r>
                <a:rPr lang="es-MX" sz="1400" dirty="0">
                  <a:sym typeface="+mn-ea"/>
                </a:rPr>
                <a:t>: nos permite obtener la hora local</a:t>
              </a:r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Ambas llevaran un parámetro por referencia de tipo </a:t>
              </a:r>
              <a:r>
                <a:rPr lang="es-MX" sz="1400" b="1" dirty="0">
                  <a:sym typeface="+mn-ea"/>
                </a:rPr>
                <a:t>SYSTEMTIME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Ejemplo</a:t>
              </a:r>
              <a:endParaRPr lang="es-MX" sz="1400" dirty="0"/>
            </a:p>
            <a:p>
              <a:pPr lvl="2"/>
              <a:r>
                <a:rPr lang="es-MX" sz="1400" b="1" dirty="0">
                  <a:sym typeface="+mn-ea"/>
                </a:rPr>
                <a:t>SYSTEMTIME </a:t>
              </a:r>
              <a:r>
                <a:rPr lang="es-MX" sz="1400" b="1" dirty="0" err="1">
                  <a:sym typeface="+mn-ea"/>
                </a:rPr>
                <a:t>lt</a:t>
              </a:r>
              <a:r>
                <a:rPr lang="es-MX" sz="1400" b="1" dirty="0">
                  <a:sym typeface="+mn-ea"/>
                </a:rPr>
                <a:t>;</a:t>
              </a:r>
              <a:endParaRPr lang="es-MX" sz="1400" b="1" dirty="0"/>
            </a:p>
            <a:p>
              <a:pPr lvl="2"/>
              <a:r>
                <a:rPr lang="es-MX" sz="1400" b="1" dirty="0" err="1">
                  <a:sym typeface="+mn-ea"/>
                </a:rPr>
                <a:t>GetLocalTime</a:t>
              </a:r>
              <a:r>
                <a:rPr lang="es-MX" sz="1400" b="1" dirty="0">
                  <a:sym typeface="+mn-ea"/>
                </a:rPr>
                <a:t>(&amp;</a:t>
              </a:r>
              <a:r>
                <a:rPr lang="es-MX" sz="1400" b="1" dirty="0" err="1">
                  <a:sym typeface="+mn-ea"/>
                </a:rPr>
                <a:t>lt</a:t>
              </a:r>
              <a:r>
                <a:rPr lang="es-MX" sz="1400" b="1" dirty="0">
                  <a:sym typeface="+mn-ea"/>
                </a:rPr>
                <a:t>);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>
          <a:xfrm>
            <a:off x="0" y="124113"/>
            <a:ext cx="9144000" cy="576064"/>
          </a:xfrm>
        </p:spPr>
        <p:txBody>
          <a:bodyPr/>
          <a:lstStyle/>
          <a:p>
            <a:r>
              <a:rPr lang="es-ES_tradnl" altLang="en-US" dirty="0"/>
              <a:t>Timer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98220"/>
            <a:ext cx="7969883" cy="2910093"/>
            <a:chOff x="2063141" y="1065139"/>
            <a:chExt cx="1755755" cy="160190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23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ES_tradnl" altLang="es-MX" sz="1400" dirty="0">
                  <a:sym typeface="+mn-ea"/>
                </a:rPr>
                <a:t>La estructura SYSTEMTIME </a:t>
              </a:r>
              <a:r>
                <a:rPr lang="es-MX" sz="1400" dirty="0">
                  <a:sym typeface="+mn-ea"/>
                </a:rPr>
                <a:t>contiene gran información</a:t>
              </a:r>
              <a:endParaRPr lang="es-MX" sz="1400" dirty="0">
                <a:sym typeface="+mn-ea"/>
              </a:endParaRPr>
            </a:p>
            <a:p>
              <a:pPr algn="l"/>
              <a:endParaRPr lang="es-MX" sz="1400" dirty="0"/>
            </a:p>
            <a:p>
              <a:pPr lvl="1"/>
              <a:r>
                <a:rPr lang="es-MX" sz="1400" b="1" dirty="0" err="1">
                  <a:sym typeface="+mn-ea"/>
                </a:rPr>
                <a:t>wYear</a:t>
              </a:r>
              <a:r>
                <a:rPr lang="es-MX" sz="1400" dirty="0">
                  <a:sym typeface="+mn-ea"/>
                </a:rPr>
                <a:t>: valor numérico del año</a:t>
              </a:r>
              <a:endParaRPr lang="es-MX" sz="1400" dirty="0"/>
            </a:p>
            <a:p>
              <a:pPr lvl="1"/>
              <a:r>
                <a:rPr lang="es-MX" sz="1400" b="1" dirty="0" err="1">
                  <a:sym typeface="+mn-ea"/>
                </a:rPr>
                <a:t>wMonth</a:t>
              </a:r>
              <a:r>
                <a:rPr lang="es-MX" sz="1400" dirty="0">
                  <a:sym typeface="+mn-ea"/>
                </a:rPr>
                <a:t>: valor numérico del mes, siendo Enero 1 y Diciembre 12</a:t>
              </a:r>
              <a:endParaRPr lang="es-MX" sz="1400" dirty="0"/>
            </a:p>
            <a:p>
              <a:pPr lvl="1"/>
              <a:r>
                <a:rPr lang="es-MX" sz="1400" b="1" dirty="0" err="1">
                  <a:sym typeface="+mn-ea"/>
                </a:rPr>
                <a:t>wDayOfWeek</a:t>
              </a:r>
              <a:r>
                <a:rPr lang="es-MX" sz="1400" dirty="0">
                  <a:sym typeface="+mn-ea"/>
                </a:rPr>
                <a:t>: valor numérico del día, siendo Domingo 0 y Sábado 6</a:t>
              </a:r>
              <a:endParaRPr lang="es-MX" sz="1400" dirty="0"/>
            </a:p>
            <a:p>
              <a:pPr lvl="1"/>
              <a:r>
                <a:rPr lang="es-MX" sz="1400" b="1" dirty="0" err="1">
                  <a:sym typeface="+mn-ea"/>
                </a:rPr>
                <a:t>wDay</a:t>
              </a:r>
              <a:r>
                <a:rPr lang="es-MX" sz="1400" dirty="0">
                  <a:sym typeface="+mn-ea"/>
                </a:rPr>
                <a:t>: valor numérico del día del mes entre 1 y 31</a:t>
              </a:r>
              <a:endParaRPr lang="es-MX" sz="1400" dirty="0"/>
            </a:p>
            <a:p>
              <a:pPr lvl="1"/>
              <a:r>
                <a:rPr lang="es-MX" sz="1400" b="1" dirty="0" err="1">
                  <a:sym typeface="+mn-ea"/>
                </a:rPr>
                <a:t>wHour</a:t>
              </a:r>
              <a:r>
                <a:rPr lang="es-MX" sz="1400" dirty="0">
                  <a:sym typeface="+mn-ea"/>
                </a:rPr>
                <a:t>: valor numérico de la hora entre 0 y 23</a:t>
              </a:r>
              <a:endParaRPr lang="es-MX" sz="1400" dirty="0"/>
            </a:p>
            <a:p>
              <a:pPr lvl="1"/>
              <a:r>
                <a:rPr lang="es-MX" sz="1400" b="1" dirty="0" err="1">
                  <a:sym typeface="+mn-ea"/>
                </a:rPr>
                <a:t>wMinute</a:t>
              </a:r>
              <a:r>
                <a:rPr lang="es-MX" sz="1400" dirty="0">
                  <a:sym typeface="+mn-ea"/>
                </a:rPr>
                <a:t>: valor numérico del minuto entre 0 y 59</a:t>
              </a:r>
              <a:endParaRPr lang="es-MX" sz="1400" dirty="0"/>
            </a:p>
            <a:p>
              <a:pPr lvl="1"/>
              <a:r>
                <a:rPr lang="es-MX" sz="1400" b="1" dirty="0" err="1">
                  <a:sym typeface="+mn-ea"/>
                </a:rPr>
                <a:t>wSecond</a:t>
              </a:r>
              <a:r>
                <a:rPr lang="es-MX" sz="1400" dirty="0">
                  <a:sym typeface="+mn-ea"/>
                </a:rPr>
                <a:t>: valor numérico de los segundos entre 0 y 59</a:t>
              </a:r>
              <a:endParaRPr lang="es-MX" sz="1400" dirty="0"/>
            </a:p>
            <a:p>
              <a:pPr lvl="1"/>
              <a:r>
                <a:rPr lang="es-MX" sz="1400" b="1" dirty="0" err="1">
                  <a:sym typeface="+mn-ea"/>
                </a:rPr>
                <a:t>wMilliseconds</a:t>
              </a:r>
              <a:r>
                <a:rPr lang="es-MX" sz="1400" dirty="0">
                  <a:sym typeface="+mn-ea"/>
                </a:rPr>
                <a:t>: valor numérico de los milisegundos entre 0 y 999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Carga de imagenes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3464445"/>
            <a:chOff x="2063141" y="1065139"/>
            <a:chExt cx="1755755" cy="190705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54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600" dirty="0">
                  <a:sym typeface="+mn-ea"/>
                </a:rPr>
                <a:t>Las imágenes las cargaremos siendo tipo </a:t>
              </a:r>
              <a:r>
                <a:rPr lang="es-MX" sz="1600" b="1" dirty="0">
                  <a:sym typeface="+mn-ea"/>
                </a:rPr>
                <a:t>bitmap</a:t>
              </a:r>
              <a:r>
                <a:rPr lang="es-MX" sz="1600" dirty="0">
                  <a:sym typeface="+mn-ea"/>
                </a:rPr>
                <a:t> </a:t>
              </a:r>
              <a:endParaRPr lang="es-MX" sz="1600" dirty="0"/>
            </a:p>
            <a:p>
              <a:pPr algn="l"/>
              <a:r>
                <a:rPr lang="es-MX" sz="1600" dirty="0">
                  <a:sym typeface="+mn-ea"/>
                </a:rPr>
                <a:t>Dentro de nuestro código declararemos un </a:t>
              </a:r>
              <a:r>
                <a:rPr lang="es-MX" sz="1600" b="1" dirty="0">
                  <a:sym typeface="+mn-ea"/>
                </a:rPr>
                <a:t>HBITMAP </a:t>
              </a:r>
              <a:r>
                <a:rPr lang="es-MX" sz="1600" dirty="0">
                  <a:sym typeface="+mn-ea"/>
                </a:rPr>
                <a:t>donde usaremos la función </a:t>
              </a:r>
              <a:endParaRPr lang="es-MX" sz="1600" dirty="0">
                <a:sym typeface="+mn-ea"/>
              </a:endParaRPr>
            </a:p>
            <a:p>
              <a:pPr algn="l"/>
              <a:r>
                <a:rPr lang="es-MX" sz="1600" b="1" dirty="0" err="1">
                  <a:sym typeface="+mn-ea"/>
                </a:rPr>
                <a:t>LoadImage</a:t>
              </a:r>
              <a:r>
                <a:rPr lang="es-MX" sz="1600" b="1" dirty="0">
                  <a:sym typeface="+mn-ea"/>
                </a:rPr>
                <a:t> </a:t>
              </a:r>
              <a:r>
                <a:rPr lang="es-MX" sz="1600" dirty="0">
                  <a:sym typeface="+mn-ea"/>
                </a:rPr>
                <a:t>para cargar la imagen</a:t>
              </a:r>
              <a:endParaRPr lang="es-MX" sz="1600" dirty="0"/>
            </a:p>
            <a:p>
              <a:pPr algn="l"/>
              <a:r>
                <a:rPr lang="es-MX" sz="1600" dirty="0">
                  <a:sym typeface="+mn-ea"/>
                </a:rPr>
                <a:t>Los parámetros de dicha función son</a:t>
              </a:r>
              <a:endParaRPr lang="es-MX" sz="1600" dirty="0"/>
            </a:p>
            <a:p>
              <a:pPr lvl="1"/>
              <a:r>
                <a:rPr lang="es-MX" sz="1600" b="1" dirty="0">
                  <a:sym typeface="+mn-ea"/>
                </a:rPr>
                <a:t>Instancia de la ventana</a:t>
              </a:r>
              <a:endParaRPr lang="es-MX" sz="1600" b="1" dirty="0"/>
            </a:p>
            <a:p>
              <a:pPr lvl="1"/>
              <a:r>
                <a:rPr lang="es-MX" sz="1600" b="1" dirty="0">
                  <a:sym typeface="+mn-ea"/>
                </a:rPr>
                <a:t>Nuestro recurso</a:t>
              </a:r>
              <a:endParaRPr lang="es-MX" sz="1600" b="1" dirty="0"/>
            </a:p>
            <a:p>
              <a:pPr lvl="1"/>
              <a:r>
                <a:rPr lang="es-MX" sz="1600" b="1" dirty="0">
                  <a:sym typeface="+mn-ea"/>
                </a:rPr>
                <a:t>Tipo de imagen a cargar: IMAGE_BITMAP, IMAGE_CURSOR, IMAGE_ICON</a:t>
              </a:r>
              <a:endParaRPr lang="es-MX" sz="1600" b="1" dirty="0"/>
            </a:p>
            <a:p>
              <a:pPr lvl="1"/>
              <a:r>
                <a:rPr lang="es-MX" sz="1600" b="1" dirty="0">
                  <a:sym typeface="+mn-ea"/>
                </a:rPr>
                <a:t>Ancho en pixeles del icono o cursor</a:t>
              </a:r>
              <a:endParaRPr lang="es-MX" sz="1600" b="1" dirty="0"/>
            </a:p>
            <a:p>
              <a:pPr lvl="1"/>
              <a:r>
                <a:rPr lang="es-MX" sz="1600" b="1" dirty="0">
                  <a:sym typeface="+mn-ea"/>
                </a:rPr>
                <a:t>Alto en pixeles del icono o cursor</a:t>
              </a:r>
              <a:endParaRPr lang="es-MX" sz="1600" b="1" dirty="0"/>
            </a:p>
            <a:p>
              <a:pPr lvl="1"/>
              <a:r>
                <a:rPr lang="es-MX" sz="1600" b="1" dirty="0">
                  <a:sym typeface="+mn-ea"/>
                </a:rPr>
                <a:t>Parámetros a usar: LR_DEFAULTCOLOR, LR_DEFAULTSIZE, </a:t>
              </a:r>
              <a:endParaRPr lang="es-MX" sz="1600" b="1" dirty="0">
                <a:sym typeface="+mn-ea"/>
              </a:endParaRPr>
            </a:p>
            <a:p>
              <a:pPr lvl="1"/>
              <a:r>
                <a:rPr lang="es-MX" sz="1600" b="1" dirty="0">
                  <a:sym typeface="+mn-ea"/>
                </a:rPr>
                <a:t>LR_LOADFROMFILE</a:t>
              </a:r>
              <a:endParaRPr sz="1600" dirty="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Carga de imagenes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2479564"/>
            <a:chOff x="2063141" y="1065139"/>
            <a:chExt cx="1755755" cy="136491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9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600" dirty="0">
                  <a:sym typeface="+mn-ea"/>
                </a:rPr>
                <a:t>Requeriremos un </a:t>
              </a:r>
              <a:r>
                <a:rPr lang="es-MX" sz="1600" b="1" dirty="0">
                  <a:sym typeface="+mn-ea"/>
                </a:rPr>
                <a:t>Picture Control </a:t>
              </a:r>
              <a:r>
                <a:rPr lang="es-MX" sz="1600" dirty="0">
                  <a:sym typeface="+mn-ea"/>
                </a:rPr>
                <a:t>el cual realmente es un </a:t>
              </a:r>
              <a:r>
                <a:rPr lang="es-MX" sz="1600" b="1" dirty="0">
                  <a:sym typeface="+mn-ea"/>
                </a:rPr>
                <a:t>Control </a:t>
              </a:r>
              <a:r>
                <a:rPr lang="es-MX" sz="1600" b="1" dirty="0" err="1">
                  <a:sym typeface="+mn-ea"/>
                </a:rPr>
                <a:t>Estatico</a:t>
              </a:r>
              <a:r>
                <a:rPr lang="es-MX" sz="1600" b="1" dirty="0">
                  <a:sym typeface="+mn-ea"/>
                </a:rPr>
                <a:t>, </a:t>
              </a:r>
              <a:endParaRPr lang="es-MX" sz="1600" b="1" dirty="0">
                <a:sym typeface="+mn-ea"/>
              </a:endParaRPr>
            </a:p>
            <a:p>
              <a:pPr algn="l"/>
              <a:r>
                <a:rPr lang="es-MX" sz="1600" dirty="0">
                  <a:sym typeface="+mn-ea"/>
                </a:rPr>
                <a:t>requeriremos verificar que su </a:t>
              </a:r>
              <a:r>
                <a:rPr lang="es-MX" sz="1600" b="1" dirty="0" err="1">
                  <a:sym typeface="+mn-ea"/>
                </a:rPr>
                <a:t>Type</a:t>
              </a:r>
              <a:r>
                <a:rPr lang="es-MX" sz="1600" b="1" dirty="0">
                  <a:sym typeface="+mn-ea"/>
                </a:rPr>
                <a:t> </a:t>
              </a:r>
              <a:r>
                <a:rPr lang="es-MX" sz="1600" dirty="0">
                  <a:sym typeface="+mn-ea"/>
                </a:rPr>
                <a:t>este en tipo </a:t>
              </a:r>
              <a:r>
                <a:rPr lang="es-MX" sz="1600" b="1" dirty="0">
                  <a:sym typeface="+mn-ea"/>
                </a:rPr>
                <a:t>Bitmap</a:t>
              </a:r>
              <a:endParaRPr lang="es-MX" sz="1600" dirty="0"/>
            </a:p>
            <a:p>
              <a:pPr algn="l"/>
              <a:r>
                <a:rPr lang="es-MX" sz="1600" dirty="0">
                  <a:sym typeface="+mn-ea"/>
                </a:rPr>
                <a:t>Una vez realizado esto usaremos el mensaje </a:t>
              </a:r>
              <a:r>
                <a:rPr lang="es-MX" sz="1600" b="1" dirty="0">
                  <a:sym typeface="+mn-ea"/>
                </a:rPr>
                <a:t>STM_SETIMAGE</a:t>
              </a:r>
              <a:endParaRPr lang="es-MX" sz="1600" dirty="0"/>
            </a:p>
            <a:p>
              <a:pPr algn="l"/>
              <a:r>
                <a:rPr lang="es-MX" sz="1600" dirty="0">
                  <a:sym typeface="+mn-ea"/>
                </a:rPr>
                <a:t>El formato a seguir es</a:t>
              </a:r>
              <a:endParaRPr lang="es-MX" sz="1600" dirty="0"/>
            </a:p>
            <a:p>
              <a:pPr lvl="1"/>
              <a:r>
                <a:rPr lang="es-MX" sz="1600" b="1" dirty="0">
                  <a:sym typeface="+mn-ea"/>
                </a:rPr>
                <a:t>Propiedad de estilo: IMAGE_BITMAP, IMAGE_CURSOR, </a:t>
              </a:r>
              <a:endParaRPr lang="es-MX" sz="1600" b="1" dirty="0">
                <a:sym typeface="+mn-ea"/>
              </a:endParaRPr>
            </a:p>
            <a:p>
              <a:pPr lvl="1"/>
              <a:r>
                <a:rPr lang="es-MX" sz="1600" b="1" dirty="0">
                  <a:sym typeface="+mn-ea"/>
                </a:rPr>
                <a:t>IMAGE_ENHMETAFILE, IMAGE_ICON</a:t>
              </a:r>
              <a:endParaRPr lang="es-MX" sz="1600" b="1" dirty="0"/>
            </a:p>
            <a:p>
              <a:pPr lvl="1"/>
              <a:r>
                <a:rPr lang="es-MX" sz="1600" b="1" dirty="0">
                  <a:sym typeface="+mn-ea"/>
                </a:rPr>
                <a:t>Y </a:t>
              </a:r>
              <a:r>
                <a:rPr lang="es-MX" sz="1600" b="1">
                  <a:sym typeface="+mn-ea"/>
                </a:rPr>
                <a:t>nuestra imagen</a:t>
              </a:r>
              <a:endParaRPr sz="1600" dirty="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s-ES_tradnl" altLang="en-US" sz="3600" dirty="0"/>
              <a:t>Gracias por su atención</a:t>
            </a:r>
            <a:endParaRPr lang="es-ES_tradnl" altLang="en-US" sz="3600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true"/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anose="020B0604020202020204" pitchFamily="34" charset="0"/>
              </a:rPr>
              <a:t>Agenda </a:t>
            </a:r>
            <a:endParaRPr lang="en-US" sz="3600" dirty="0"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true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true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true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4815"/>
            <a:chOff x="3851840" y="1356248"/>
            <a:chExt cx="4392568" cy="544815"/>
          </a:xfrm>
        </p:grpSpPr>
        <p:sp>
          <p:nvSpPr>
            <p:cNvPr id="30" name="TextBox 29"/>
            <p:cNvSpPr txBox="true"/>
            <p:nvPr/>
          </p:nvSpPr>
          <p:spPr>
            <a:xfrm>
              <a:off x="3851840" y="1356248"/>
              <a:ext cx="439256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RadioButtons</a:t>
              </a:r>
              <a:endParaRPr lang="es-ES_tradnl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true"/>
            <p:nvPr/>
          </p:nvSpPr>
          <p:spPr>
            <a:xfrm>
              <a:off x="3851840" y="1625473"/>
              <a:ext cx="4392568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_tradnl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08980" y="2068086"/>
            <a:ext cx="5256584" cy="720000"/>
            <a:chOff x="3131840" y="1491630"/>
            <a:chExt cx="5256584" cy="576064"/>
          </a:xfrm>
        </p:grpSpPr>
        <p:sp>
          <p:nvSpPr>
            <p:cNvPr id="9" name="Rectangle 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p>
              <a:pPr algn="ctr"/>
              <a:endParaRPr lang="ko-KR" alt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p>
              <a:pPr algn="ctr"/>
              <a:endParaRPr lang="ko-KR" altLang="en-US" dirty="0"/>
            </a:p>
          </p:txBody>
        </p:sp>
      </p:grpSp>
      <p:sp>
        <p:nvSpPr>
          <p:cNvPr id="11" name="TextBox 25"/>
          <p:cNvSpPr txBox="true"/>
          <p:nvPr/>
        </p:nvSpPr>
        <p:spPr>
          <a:xfrm>
            <a:off x="3108980" y="2068086"/>
            <a:ext cx="53316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  <a:r>
              <a:rPr lang="es-ES_tradnl" alt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2</a:t>
            </a:r>
            <a:endParaRPr lang="es-ES_tradnl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28980" y="2148728"/>
            <a:ext cx="4392568" cy="544815"/>
            <a:chOff x="3851840" y="1356248"/>
            <a:chExt cx="4392568" cy="544815"/>
          </a:xfrm>
        </p:grpSpPr>
        <p:sp>
          <p:nvSpPr>
            <p:cNvPr id="13" name="TextBox 29"/>
            <p:cNvSpPr txBox="true"/>
            <p:nvPr/>
          </p:nvSpPr>
          <p:spPr>
            <a:xfrm>
              <a:off x="3851840" y="1356248"/>
              <a:ext cx="439256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s-ES_tradnl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Checkbox</a:t>
              </a:r>
              <a:endParaRPr lang="es-ES_tradnl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TextBox 30"/>
            <p:cNvSpPr txBox="true"/>
            <p:nvPr/>
          </p:nvSpPr>
          <p:spPr>
            <a:xfrm>
              <a:off x="3851840" y="1625473"/>
              <a:ext cx="4392568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s-ES_tradnl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08980" y="2871996"/>
            <a:ext cx="5256584" cy="720000"/>
            <a:chOff x="3131840" y="1491630"/>
            <a:chExt cx="5256584" cy="576064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25"/>
          <p:cNvSpPr txBox="true"/>
          <p:nvPr/>
        </p:nvSpPr>
        <p:spPr>
          <a:xfrm>
            <a:off x="3108980" y="2871996"/>
            <a:ext cx="53316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  <a:r>
              <a:rPr lang="es-ES_tradnl" alt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3</a:t>
            </a:r>
            <a:endParaRPr lang="es-ES_tradnl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828980" y="2952638"/>
            <a:ext cx="4392568" cy="544815"/>
            <a:chOff x="3851840" y="1356248"/>
            <a:chExt cx="4392568" cy="544815"/>
          </a:xfrm>
        </p:grpSpPr>
        <p:sp>
          <p:nvSpPr>
            <p:cNvPr id="20" name="TextBox 29"/>
            <p:cNvSpPr txBox="true"/>
            <p:nvPr/>
          </p:nvSpPr>
          <p:spPr>
            <a:xfrm>
              <a:off x="3851840" y="1356248"/>
              <a:ext cx="439256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Timer</a:t>
              </a:r>
              <a:endParaRPr lang="es-ES_tradnl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TextBox 30"/>
            <p:cNvSpPr txBox="true"/>
            <p:nvPr/>
          </p:nvSpPr>
          <p:spPr>
            <a:xfrm>
              <a:off x="3851840" y="1625473"/>
              <a:ext cx="4392568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_tradnl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08980" y="3690511"/>
            <a:ext cx="5256584" cy="720000"/>
            <a:chOff x="3131840" y="1491630"/>
            <a:chExt cx="5256584" cy="576064"/>
          </a:xfrm>
        </p:grpSpPr>
        <p:sp>
          <p:nvSpPr>
            <p:cNvPr id="23" name="Rectangle 2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Right Triangle 2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TextBox 25"/>
          <p:cNvSpPr txBox="true"/>
          <p:nvPr/>
        </p:nvSpPr>
        <p:spPr>
          <a:xfrm>
            <a:off x="3108980" y="3690511"/>
            <a:ext cx="53316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  <a:r>
              <a:rPr lang="es-ES_tradnl" alt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4</a:t>
            </a:r>
            <a:endParaRPr lang="es-ES_tradnl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828980" y="3771153"/>
            <a:ext cx="4392568" cy="544815"/>
            <a:chOff x="3851840" y="1356248"/>
            <a:chExt cx="4392568" cy="544815"/>
          </a:xfrm>
        </p:grpSpPr>
        <p:sp>
          <p:nvSpPr>
            <p:cNvPr id="33" name="TextBox 29"/>
            <p:cNvSpPr txBox="true"/>
            <p:nvPr/>
          </p:nvSpPr>
          <p:spPr>
            <a:xfrm>
              <a:off x="3851840" y="1356248"/>
              <a:ext cx="439256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Carga de imagenes</a:t>
              </a:r>
              <a:endParaRPr lang="es-ES_tradnl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4" name="TextBox 30"/>
            <p:cNvSpPr txBox="true"/>
            <p:nvPr/>
          </p:nvSpPr>
          <p:spPr>
            <a:xfrm>
              <a:off x="3851840" y="1625473"/>
              <a:ext cx="4392568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_tradnl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Radio button y </a:t>
            </a:r>
            <a:endParaRPr lang="es-ES_tradnl" altLang="en-US" dirty="0"/>
          </a:p>
          <a:p>
            <a:r>
              <a:rPr lang="es-ES_tradnl" altLang="en-US" dirty="0"/>
              <a:t>Checkbox 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s-ES_tradnl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Radio button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401963"/>
            <a:chOff x="2063141" y="1065139"/>
            <a:chExt cx="1755755" cy="77173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40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>
                  <a:sym typeface="+mn-ea"/>
                </a:rPr>
                <a:t>Son controles que nos perite crear múltiples opciones y elegir únicamente una</a:t>
              </a:r>
              <a:endParaRPr lang="es-MX" sz="1400" dirty="0"/>
            </a:p>
            <a:p>
              <a:pPr algn="ctr"/>
              <a:r>
                <a:rPr lang="es-MX" sz="1400" dirty="0">
                  <a:sym typeface="+mn-ea"/>
                </a:rPr>
                <a:t>Para poder usar este control se recomienda utilizarlos dentro de un </a:t>
              </a:r>
              <a:r>
                <a:rPr lang="es-MX" sz="1400" b="1" dirty="0" err="1">
                  <a:sym typeface="+mn-ea"/>
                </a:rPr>
                <a:t>Group</a:t>
              </a:r>
              <a:r>
                <a:rPr lang="es-MX" sz="1400" dirty="0">
                  <a:sym typeface="+mn-ea"/>
                </a:rPr>
                <a:t> </a:t>
              </a:r>
              <a:r>
                <a:rPr lang="es-MX" sz="1400" b="1" dirty="0">
                  <a:sym typeface="+mn-ea"/>
                </a:rPr>
                <a:t>Box</a:t>
              </a:r>
              <a:r>
                <a:rPr lang="es-MX" sz="1400" dirty="0">
                  <a:sym typeface="+mn-ea"/>
                </a:rPr>
                <a:t> y a este en su </a:t>
              </a:r>
              <a:endParaRPr lang="es-MX" sz="1400" dirty="0">
                <a:sym typeface="+mn-ea"/>
              </a:endParaRPr>
            </a:p>
            <a:p>
              <a:pPr algn="ctr"/>
              <a:r>
                <a:rPr lang="es-MX" sz="1400" dirty="0">
                  <a:sym typeface="+mn-ea"/>
                </a:rPr>
                <a:t>propiedad </a:t>
              </a:r>
              <a:r>
                <a:rPr lang="es-MX" sz="1400" b="1" dirty="0" err="1">
                  <a:sym typeface="+mn-ea"/>
                </a:rPr>
                <a:t>Group</a:t>
              </a:r>
              <a:r>
                <a:rPr lang="es-MX" sz="1400" dirty="0">
                  <a:sym typeface="+mn-ea"/>
                </a:rPr>
                <a:t> volverla </a:t>
              </a:r>
              <a:r>
                <a:rPr lang="es-MX" sz="1400" b="1" dirty="0">
                  <a:sym typeface="+mn-ea"/>
                </a:rPr>
                <a:t>true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rcRect l="16974" t="26718" r="17466" b="25262"/>
          <a:stretch>
            <a:fillRect/>
          </a:stretch>
        </p:blipFill>
        <p:spPr>
          <a:xfrm>
            <a:off x="1833880" y="2715895"/>
            <a:ext cx="2105025" cy="13893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Checkbox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186709"/>
            <a:chOff x="2063141" y="1065139"/>
            <a:chExt cx="1755755" cy="65324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2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>
                  <a:sym typeface="+mn-ea"/>
                </a:rPr>
                <a:t>Son elementos que nos permite realizar la selección de múltiples opciones</a:t>
              </a:r>
              <a:endParaRPr lang="es-MX" sz="1400" dirty="0"/>
            </a:p>
            <a:p>
              <a:pPr algn="ctr"/>
              <a:r>
                <a:rPr lang="es-MX" sz="1400" dirty="0">
                  <a:sym typeface="+mn-ea"/>
                </a:rPr>
                <a:t>Se pueden colocar separadas o dentro de un </a:t>
              </a:r>
              <a:r>
                <a:rPr lang="es-MX" sz="1400" b="1" dirty="0" err="1">
                  <a:sym typeface="+mn-ea"/>
                </a:rPr>
                <a:t>Group</a:t>
              </a:r>
              <a:r>
                <a:rPr lang="es-MX" sz="1400" b="1" dirty="0">
                  <a:sym typeface="+mn-ea"/>
                </a:rPr>
                <a:t> Box</a:t>
              </a:r>
              <a:endParaRPr lang="es-ES_tradnl" altLang="es-MX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015" y="2174875"/>
            <a:ext cx="3186430" cy="23342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401964"/>
            <a:chOff x="2063141" y="1065139"/>
            <a:chExt cx="1755755" cy="77173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40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Ambos controles tienen los mismos métodos que un botón, de echo su documentación se encuentra dentro del apartado de </a:t>
              </a:r>
              <a:r>
                <a:rPr lang="es-MX" sz="1400" b="1" dirty="0" err="1">
                  <a:sym typeface="+mn-ea"/>
                </a:rPr>
                <a:t>Button</a:t>
              </a:r>
              <a:r>
                <a:rPr lang="es-MX" sz="1400" dirty="0">
                  <a:sym typeface="+mn-ea"/>
                </a:rPr>
                <a:t> </a:t>
              </a:r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Pero para poderlos usar como tal se requiere usar dos funciones en especifico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2479565"/>
            <a:chOff x="2063141" y="1065139"/>
            <a:chExt cx="1755755" cy="136491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9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 err="1">
                  <a:sym typeface="+mn-ea"/>
                </a:rPr>
                <a:t>IsDlgButtonChecked</a:t>
              </a:r>
              <a:r>
                <a:rPr lang="es-MX" sz="1400" dirty="0">
                  <a:sym typeface="+mn-ea"/>
                </a:rPr>
                <a:t>(HWND, UINT)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Esta función nos permitirá enviar el </a:t>
              </a:r>
              <a:endParaRPr lang="es-MX" sz="1400" dirty="0"/>
            </a:p>
            <a:p>
              <a:pPr lvl="2"/>
              <a:r>
                <a:rPr lang="es-MX" sz="1400" b="1" dirty="0">
                  <a:sym typeface="+mn-ea"/>
                </a:rPr>
                <a:t>Manejador de la ventana </a:t>
              </a:r>
              <a:endParaRPr lang="es-MX" sz="1400" b="1" dirty="0"/>
            </a:p>
            <a:p>
              <a:pPr lvl="2"/>
              <a:r>
                <a:rPr lang="es-MX" sz="1400" b="1" dirty="0">
                  <a:sym typeface="+mn-ea"/>
                </a:rPr>
                <a:t>ID</a:t>
              </a:r>
              <a:r>
                <a:rPr lang="es-MX" sz="1400" dirty="0">
                  <a:sym typeface="+mn-ea"/>
                </a:rPr>
                <a:t> de nuestro control, nos retornara un valor tipo </a:t>
              </a:r>
              <a:r>
                <a:rPr lang="es-MX" sz="1400" b="1" dirty="0">
                  <a:sym typeface="+mn-ea"/>
                </a:rPr>
                <a:t>UINT</a:t>
              </a:r>
              <a:endParaRPr lang="es-MX" sz="1400" b="1" dirty="0"/>
            </a:p>
            <a:p>
              <a:pPr lvl="1"/>
              <a:r>
                <a:rPr lang="es-MX" sz="1400" dirty="0">
                  <a:sym typeface="+mn-ea"/>
                </a:rPr>
                <a:t>Este valor que nos retornara lo podremos comprar contra diversos mensajes</a:t>
              </a:r>
              <a:endParaRPr lang="es-MX" sz="1400" dirty="0"/>
            </a:p>
            <a:p>
              <a:pPr lvl="2"/>
              <a:r>
                <a:rPr lang="es-MX" sz="1400" b="1" dirty="0">
                  <a:sym typeface="+mn-ea"/>
                </a:rPr>
                <a:t>BST_CHECKED</a:t>
              </a:r>
              <a:endParaRPr lang="es-MX" sz="1400" b="1" dirty="0"/>
            </a:p>
            <a:p>
              <a:pPr lvl="2"/>
              <a:r>
                <a:rPr lang="es-MX" sz="1400" b="1" dirty="0">
                  <a:sym typeface="+mn-ea"/>
                </a:rPr>
                <a:t>BST_INDETERMINATE</a:t>
              </a:r>
              <a:endParaRPr lang="es-MX" sz="1400" b="1" dirty="0"/>
            </a:p>
            <a:p>
              <a:pPr lvl="2"/>
              <a:r>
                <a:rPr lang="es-MX" sz="1400" b="1" dirty="0">
                  <a:sym typeface="+mn-ea"/>
                </a:rPr>
                <a:t>BST_UNCHECKED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2694820"/>
            <a:chOff x="2063141" y="1065139"/>
            <a:chExt cx="1755755" cy="148340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11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 err="1">
                  <a:sym typeface="+mn-ea"/>
                </a:rPr>
                <a:t>CheckDlgButton</a:t>
              </a:r>
              <a:r>
                <a:rPr lang="es-MX" sz="1400" dirty="0">
                  <a:sym typeface="+mn-ea"/>
                </a:rPr>
                <a:t>(</a:t>
              </a:r>
              <a:r>
                <a:rPr lang="es-MX" sz="1400" dirty="0" err="1">
                  <a:sym typeface="+mn-ea"/>
                </a:rPr>
                <a:t>HWND,int,UINT</a:t>
              </a:r>
              <a:r>
                <a:rPr lang="es-MX" sz="1400" dirty="0">
                  <a:sym typeface="+mn-ea"/>
                </a:rPr>
                <a:t>)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Esta función nos permitirá enviar </a:t>
              </a:r>
              <a:endParaRPr lang="es-MX" sz="1400" dirty="0"/>
            </a:p>
            <a:p>
              <a:pPr lvl="1"/>
              <a:r>
                <a:rPr lang="es-MX" sz="1400" b="1" dirty="0">
                  <a:sym typeface="+mn-ea"/>
                </a:rPr>
                <a:t>Manejador de la ventana</a:t>
              </a:r>
              <a:endParaRPr lang="es-MX" sz="1400" dirty="0"/>
            </a:p>
            <a:p>
              <a:pPr lvl="1"/>
              <a:r>
                <a:rPr lang="es-MX" sz="1400" b="1" dirty="0">
                  <a:sym typeface="+mn-ea"/>
                </a:rPr>
                <a:t>ID </a:t>
              </a:r>
              <a:r>
                <a:rPr lang="es-MX" sz="1400" dirty="0">
                  <a:sym typeface="+mn-ea"/>
                </a:rPr>
                <a:t>del control</a:t>
              </a:r>
              <a:endParaRPr lang="es-MX" sz="1400" dirty="0"/>
            </a:p>
            <a:p>
              <a:pPr lvl="1"/>
              <a:r>
                <a:rPr lang="es-MX" sz="1400" b="1" dirty="0">
                  <a:sym typeface="+mn-ea"/>
                </a:rPr>
                <a:t>Valor</a:t>
              </a:r>
              <a:r>
                <a:rPr lang="es-MX" sz="1400" dirty="0">
                  <a:sym typeface="+mn-ea"/>
                </a:rPr>
                <a:t> a colocar</a:t>
              </a:r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En este ultimo enviaremos alguno de los 3 valores posibles</a:t>
              </a:r>
              <a:endParaRPr lang="es-MX" sz="1400" dirty="0"/>
            </a:p>
            <a:p>
              <a:pPr lvl="1"/>
              <a:r>
                <a:rPr lang="es-MX" sz="1400" b="1">
                  <a:sym typeface="+mn-ea"/>
                </a:rPr>
                <a:t>BST_CHECKED</a:t>
              </a:r>
              <a:endParaRPr lang="es-MX" sz="1400" b="1" dirty="0"/>
            </a:p>
            <a:p>
              <a:pPr lvl="1"/>
              <a:r>
                <a:rPr lang="es-MX" sz="1400" b="1" dirty="0">
                  <a:sym typeface="+mn-ea"/>
                </a:rPr>
                <a:t>BST_INDETERMINATE</a:t>
              </a:r>
              <a:endParaRPr lang="es-MX" sz="1400" b="1" dirty="0"/>
            </a:p>
            <a:p>
              <a:pPr lvl="1"/>
              <a:r>
                <a:rPr lang="es-MX" sz="1400" b="1" dirty="0">
                  <a:sym typeface="+mn-ea"/>
                </a:rPr>
                <a:t>BST_UNCHECKED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Timer y Carga de </a:t>
            </a:r>
            <a:endParaRPr lang="es-ES_tradnl" altLang="en-US" dirty="0"/>
          </a:p>
          <a:p>
            <a:r>
              <a:rPr lang="es-ES_tradnl" altLang="en-US" dirty="0"/>
              <a:t>Imagenes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s-ES_tradnl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3788</Words>
  <Application>WPS Presentation</Application>
  <PresentationFormat>화면 슬라이드 쇼(16:9)</PresentationFormat>
  <Paragraphs>156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맑은 고딕</vt:lpstr>
      <vt:lpstr>微软雅黑</vt:lpstr>
      <vt:lpstr>Arial Unicode MS</vt:lpstr>
      <vt:lpstr>Calibri</vt:lpstr>
      <vt:lpstr>Bookman Old Style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carlos</cp:lastModifiedBy>
  <cp:revision>128</cp:revision>
  <dcterms:created xsi:type="dcterms:W3CDTF">2021-04-21T02:02:58Z</dcterms:created>
  <dcterms:modified xsi:type="dcterms:W3CDTF">2021-04-21T02:02:58Z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