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  <p:sldMasterId id="2147483668" r:id="rId4"/>
  </p:sldMasterIdLst>
  <p:sldIdLst>
    <p:sldId id="256" r:id="rId5"/>
    <p:sldId id="261" r:id="rId6"/>
    <p:sldId id="379" r:id="rId7"/>
    <p:sldId id="264" r:id="rId8"/>
    <p:sldId id="268" r:id="rId9"/>
    <p:sldId id="316" r:id="rId10"/>
    <p:sldId id="319" r:id="rId11"/>
    <p:sldId id="345" r:id="rId12"/>
    <p:sldId id="355" r:id="rId13"/>
    <p:sldId id="346" r:id="rId14"/>
    <p:sldId id="347" r:id="rId15"/>
    <p:sldId id="351" r:id="rId16"/>
    <p:sldId id="356" r:id="rId17"/>
    <p:sldId id="352" r:id="rId18"/>
    <p:sldId id="353" r:id="rId19"/>
    <p:sldId id="357" r:id="rId20"/>
    <p:sldId id="358" r:id="rId21"/>
    <p:sldId id="359" r:id="rId22"/>
    <p:sldId id="360" r:id="rId23"/>
    <p:sldId id="361" r:id="rId24"/>
    <p:sldId id="362" r:id="rId25"/>
    <p:sldId id="363" r:id="rId26"/>
    <p:sldId id="364" r:id="rId27"/>
    <p:sldId id="365" r:id="rId28"/>
    <p:sldId id="366" r:id="rId29"/>
    <p:sldId id="367" r:id="rId30"/>
    <p:sldId id="368" r:id="rId31"/>
    <p:sldId id="369" r:id="rId32"/>
    <p:sldId id="370" r:id="rId33"/>
    <p:sldId id="371" r:id="rId34"/>
    <p:sldId id="372" r:id="rId35"/>
    <p:sldId id="380" r:id="rId36"/>
    <p:sldId id="381" r:id="rId37"/>
    <p:sldId id="382" r:id="rId38"/>
    <p:sldId id="383" r:id="rId39"/>
    <p:sldId id="384" r:id="rId40"/>
    <p:sldId id="385" r:id="rId41"/>
    <p:sldId id="386" r:id="rId42"/>
    <p:sldId id="387" r:id="rId43"/>
    <p:sldId id="388" r:id="rId44"/>
    <p:sldId id="389" r:id="rId45"/>
    <p:sldId id="390" r:id="rId46"/>
    <p:sldId id="391" r:id="rId47"/>
    <p:sldId id="262" r:id="rId4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26" autoAdjust="0"/>
    <p:restoredTop sz="94628" autoAdjust="0"/>
  </p:normalViewPr>
  <p:slideViewPr>
    <p:cSldViewPr>
      <p:cViewPr varScale="1">
        <p:scale>
          <a:sx n="137" d="100"/>
          <a:sy n="137" d="100"/>
        </p:scale>
        <p:origin x="2616" y="114"/>
      </p:cViewPr>
      <p:guideLst>
        <p:guide orient="horz" pos="1364"/>
        <p:guide pos="29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slide" Target="slides/slide1.xml"/><Relationship Id="rId49" Type="http://schemas.openxmlformats.org/officeDocument/2006/relationships/presProps" Target="presProps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true"/>
          </p:cNvSpPr>
          <p:nvPr>
            <p:ph type="body" sz="quarter" idx="10" hasCustomPrompt="true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dirty="0">
                <a:ea typeface="맑은 고딕" panose="020B0503020000020004" pitchFamily="50" charset="-127"/>
              </a:rPr>
              <a:t>FREE </a:t>
            </a:r>
            <a:endParaRPr lang="en-US" altLang="ko-KR" dirty="0">
              <a:ea typeface="맑은 고딕" panose="020B0503020000020004" pitchFamily="50" charset="-127"/>
            </a:endParaRPr>
          </a:p>
          <a:p>
            <a:r>
              <a:rPr lang="en-US" altLang="ko-KR" dirty="0">
                <a:ea typeface="맑은 고딕" panose="020B0503020000020004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true"/>
          </p:cNvSpPr>
          <p:nvPr>
            <p:ph type="body" sz="quarter" idx="11" hasCustomPrompt="true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  <a:endParaRPr lang="en-US" altLang="ko-KR" b="1" dirty="0"/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true" noChangeArrowheads="true"/>
          </p:cNvPicPr>
          <p:nvPr userDrawn="true"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true"/>
          </p:cNvSpPr>
          <p:nvPr>
            <p:ph type="body" sz="quarter" idx="10" hasCustomPrompt="true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true"/>
          </p:cNvSpPr>
          <p:nvPr>
            <p:ph type="body" sz="quarter" idx="11" hasCustomPrompt="true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5" name="Rectangle 4"/>
          <p:cNvSpPr/>
          <p:nvPr userDrawn="true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true" noChangeArrowheads="true"/>
          </p:cNvPicPr>
          <p:nvPr userDrawn="true"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true"/>
          </p:cNvSpPr>
          <p:nvPr>
            <p:ph type="pic" idx="1" hasCustomPrompt="true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true"/>
          </p:cNvSpPr>
          <p:nvPr>
            <p:ph type="pic" idx="12" hasCustomPrompt="true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true"/>
          </p:cNvSpPr>
          <p:nvPr>
            <p:ph type="pic" idx="1" hasCustomPrompt="true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true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true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true"/>
          </p:cNvSpPr>
          <p:nvPr>
            <p:ph type="pic" idx="1" hasCustomPrompt="true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true"/>
          </p:cNvSpPr>
          <p:nvPr>
            <p:ph type="body" sz="quarter" idx="10" hasCustomPrompt="true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true"/>
          </p:cNvSpPr>
          <p:nvPr>
            <p:ph type="body" sz="quarter" idx="11" hasCustomPrompt="true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5" name="Picture Placeholder 2"/>
          <p:cNvSpPr>
            <a:spLocks noGrp="true"/>
          </p:cNvSpPr>
          <p:nvPr>
            <p:ph type="pic" idx="1" hasCustomPrompt="true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true"/>
          </p:cNvSpPr>
          <p:nvPr>
            <p:ph type="pic" idx="12" hasCustomPrompt="true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true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true"/>
          </p:cNvSpPr>
          <p:nvPr>
            <p:ph type="pic" idx="1" hasCustomPrompt="true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true"/>
          </p:cNvSpPr>
          <p:nvPr>
            <p:ph type="pic" idx="10" hasCustomPrompt="true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true"/>
          </p:cNvSpPr>
          <p:nvPr>
            <p:ph type="pic" idx="11" hasCustomPrompt="true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true"/>
          </p:cNvSpPr>
          <p:nvPr>
            <p:ph type="pic" idx="1" hasCustomPrompt="true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true"/>
          </p:cNvSpPr>
          <p:nvPr>
            <p:ph type="pic" idx="10" hasCustomPrompt="true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true"/>
          </p:cNvSpPr>
          <p:nvPr>
            <p:ph type="pic" idx="11" hasCustomPrompt="true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true"/>
          </p:cNvSpPr>
          <p:nvPr>
            <p:ph type="pic" idx="12" hasCustomPrompt="true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true"/>
          </p:cNvSpPr>
          <p:nvPr>
            <p:ph type="body" sz="quarter" idx="10" hasCustomPrompt="true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true"/>
          </p:cNvSpPr>
          <p:nvPr>
            <p:ph type="body" sz="quarter" idx="11" hasCustomPrompt="true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5" name="Rectangle 4"/>
          <p:cNvSpPr/>
          <p:nvPr userDrawn="true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true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true"/>
          </p:cNvSpPr>
          <p:nvPr>
            <p:ph type="pic" idx="12" hasCustomPrompt="true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true"/>
          </p:cNvSpPr>
          <p:nvPr>
            <p:ph type="pic" idx="13" hasCustomPrompt="true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true"/>
          </p:cNvSpPr>
          <p:nvPr>
            <p:ph type="pic" idx="14" hasCustomPrompt="true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true"/>
          </p:cNvSpPr>
          <p:nvPr>
            <p:ph type="pic" idx="15" hasCustomPrompt="true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true"/>
          </p:cNvSpPr>
          <p:nvPr>
            <p:ph type="pic" idx="16" hasCustomPrompt="true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true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true"/>
          </p:cNvSpPr>
          <p:nvPr>
            <p:ph type="body" sz="quarter" idx="10" hasCustomPrompt="true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true"/>
          </p:cNvSpPr>
          <p:nvPr>
            <p:ph type="body" sz="quarter" idx="10" hasCustomPrompt="true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  <a:endParaRPr lang="en-US" altLang="ko-KR" dirty="0"/>
          </a:p>
        </p:txBody>
      </p:sp>
      <p:sp>
        <p:nvSpPr>
          <p:cNvPr id="11" name="Rounded Rectangle 10"/>
          <p:cNvSpPr/>
          <p:nvPr userDrawn="true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true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true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true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true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true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true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true"/>
          </p:cNvSpPr>
          <p:nvPr>
            <p:ph type="body" sz="quarter" idx="10" hasCustomPrompt="true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true"/>
          </p:cNvSpPr>
          <p:nvPr>
            <p:ph type="body" sz="quarter" idx="11" hasCustomPrompt="true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true" noChangeArrowheads="true"/>
          </p:cNvPicPr>
          <p:nvPr userDrawn="true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 flipH="true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true"/>
          </p:cNvSpPr>
          <p:nvPr>
            <p:ph type="body" sz="quarter" idx="10" hasCustomPrompt="true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true"/>
          </p:cNvSpPr>
          <p:nvPr>
            <p:ph type="body" sz="quarter" idx="11" hasCustomPrompt="true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4" name="Oval 3"/>
          <p:cNvSpPr/>
          <p:nvPr userDrawn="true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true" noChangeArrowheads="true"/>
          </p:cNvPicPr>
          <p:nvPr userDrawn="true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true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true"/>
          </p:cNvSpPr>
          <p:nvPr>
            <p:ph type="body" sz="quarter" idx="10" hasCustomPrompt="true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true"/>
          </p:cNvSpPr>
          <p:nvPr>
            <p:ph type="body" sz="quarter" idx="11" hasCustomPrompt="true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4" name="Oval 3"/>
          <p:cNvSpPr/>
          <p:nvPr userDrawn="true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true" noChangeArrowheads="true"/>
          </p:cNvPicPr>
          <p:nvPr userDrawn="true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true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true" noChangeArrowheads="true"/>
          </p:cNvPicPr>
          <p:nvPr userDrawn="true"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true" noChangeArrowheads="true"/>
          </p:cNvPicPr>
          <p:nvPr userDrawn="true"/>
        </p:nvPicPr>
        <p:blipFill rotWithShape="true">
          <a:blip r:embed="rId3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 r="50000"/>
          <a:stretch>
            <a:fillRect/>
          </a:stretch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true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true" noChangeArrowheads="true"/>
          </p:cNvPicPr>
          <p:nvPr userDrawn="true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true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true"/>
          </p:cNvSpPr>
          <p:nvPr>
            <p:ph type="body" sz="quarter" idx="10" hasCustomPrompt="true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true"/>
          </p:cNvSpPr>
          <p:nvPr>
            <p:ph type="body" sz="quarter" idx="11" hasCustomPrompt="true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4" name="Oval 3"/>
          <p:cNvSpPr/>
          <p:nvPr userDrawn="true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true" noChangeArrowheads="true"/>
          </p:cNvPicPr>
          <p:nvPr userDrawn="true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true"/>
          </p:cNvSpPr>
          <p:nvPr>
            <p:ph type="body" sz="quarter" idx="10" hasCustomPrompt="true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true"/>
          </p:cNvSpPr>
          <p:nvPr>
            <p:ph type="body" sz="quarter" idx="11" hasCustomPrompt="true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4" name="Rectangle 3"/>
          <p:cNvSpPr/>
          <p:nvPr userDrawn="true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true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true"/>
          </p:cNvSpPr>
          <p:nvPr>
            <p:ph type="body" sz="quarter" idx="10" hasCustomPrompt="true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true"/>
          </p:cNvSpPr>
          <p:nvPr>
            <p:ph type="body" sz="quarter" idx="11" hasCustomPrompt="true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true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true"/>
          </p:cNvSpPr>
          <p:nvPr>
            <p:ph type="body" sz="quarter" idx="10" hasCustomPrompt="true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true"/>
          </p:cNvSpPr>
          <p:nvPr>
            <p:ph type="body" sz="quarter" idx="11" hasCustomPrompt="true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6" name="Picture Placeholder 2"/>
          <p:cNvSpPr>
            <a:spLocks noGrp="true"/>
          </p:cNvSpPr>
          <p:nvPr>
            <p:ph type="pic" idx="12" hasCustomPrompt="true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true"/>
          </p:cNvSpPr>
          <p:nvPr>
            <p:ph type="pic" idx="13" hasCustomPrompt="true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true"/>
          </p:cNvSpPr>
          <p:nvPr>
            <p:ph type="pic" idx="14" hasCustomPrompt="true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true"/>
          </p:cNvSpPr>
          <p:nvPr>
            <p:ph type="pic" idx="15" hasCustomPrompt="true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true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true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true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true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true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true"/>
          </p:cNvSpPr>
          <p:nvPr>
            <p:ph type="body" sz="quarter" idx="10" hasCustomPrompt="true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true"/>
          </p:cNvSpPr>
          <p:nvPr>
            <p:ph type="body" sz="quarter" idx="11" hasCustomPrompt="true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pic>
        <p:nvPicPr>
          <p:cNvPr id="5" name="Picture 3" descr="D:\Fullppt\005-PNG이미지\노트북.png"/>
          <p:cNvPicPr>
            <a:picLocks noChangeAspect="true" noChangeArrowheads="true"/>
          </p:cNvPicPr>
          <p:nvPr userDrawn="true"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true"/>
          </p:cNvSpPr>
          <p:nvPr>
            <p:ph type="pic" idx="1" hasCustomPrompt="true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true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0.xml"/><Relationship Id="rId7" Type="http://schemas.openxmlformats.org/officeDocument/2006/relationships/slideLayout" Target="../slideLayouts/slideLayout9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hyperlink" Target="https://docs.microsoft.com/en-us/windows/desktop/dlgbox/using-dialog-boxe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hyperlink" Target="https://docs.microsoft.com/en-us/windows/desktop/controls/edit-controls#notifications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hyperlink" Target="https://docs.microsoft.com/en-us/windows/desktop/controls/list-boxes#notifications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hyperlink" Target="https://docs.microsoft.com/en-us/windows/desktop/controls/combo-boxes#notifications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altLang="en-US" sz="3600" dirty="0">
                <a:ea typeface="맑은 고딕" panose="020B0503020000020004" pitchFamily="50" charset="-127"/>
              </a:rPr>
              <a:t>WinAPI</a:t>
            </a:r>
            <a:endParaRPr lang="es-ES_tradnl" altLang="en-US" sz="3600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s-ES_tradnl" altLang="en-US" b="1" dirty="0"/>
              <a:t>Programacion Avanzada</a:t>
            </a:r>
            <a:endParaRPr lang="en-US" altLang="ko-KR" b="1" dirty="0"/>
          </a:p>
          <a:p>
            <a:pPr>
              <a:spcBef>
                <a:spcPts val="0"/>
              </a:spcBef>
              <a:defRPr/>
            </a:pPr>
            <a:r>
              <a:rPr lang="es-ES_tradnl" altLang="en-US" b="1" dirty="0"/>
              <a:t>Lic. Carlos Israel Orta Orta</a:t>
            </a:r>
            <a:endParaRPr lang="es-ES_tradnl" alt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altLang="en-US" dirty="0"/>
              <a:t>Dialogos en Windows API</a:t>
            </a:r>
            <a:endParaRPr lang="es-ES_tradnl" alt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n-US" altLang="ko-KR" dirty="0"/>
          </a:p>
        </p:txBody>
      </p:sp>
      <p:grpSp>
        <p:nvGrpSpPr>
          <p:cNvPr id="19" name="Group 18"/>
          <p:cNvGrpSpPr/>
          <p:nvPr/>
        </p:nvGrpSpPr>
        <p:grpSpPr>
          <a:xfrm>
            <a:off x="635000" y="988060"/>
            <a:ext cx="7969883" cy="2264292"/>
            <a:chOff x="2063141" y="1065139"/>
            <a:chExt cx="1755755" cy="124641"/>
          </a:xfrm>
        </p:grpSpPr>
        <p:sp>
          <p:nvSpPr>
            <p:cNvPr id="16" name="TextBox 15"/>
            <p:cNvSpPr txBox="true"/>
            <p:nvPr/>
          </p:nvSpPr>
          <p:spPr>
            <a:xfrm>
              <a:off x="2084124" y="1101730"/>
              <a:ext cx="1734772" cy="88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MX" sz="1400" dirty="0">
                  <a:sym typeface="+mn-ea"/>
                </a:rPr>
                <a:t>Son una herramienta de Windows API que nos permitirá crear ventanas con una ayuda visual</a:t>
              </a:r>
              <a:endParaRPr lang="es-MX" sz="1400" dirty="0">
                <a:sym typeface="+mn-ea"/>
              </a:endParaRPr>
            </a:p>
            <a:p>
              <a:pPr algn="l"/>
              <a:r>
                <a:rPr lang="es-MX" sz="1400" dirty="0">
                  <a:sym typeface="+mn-ea"/>
                </a:rPr>
                <a:t>Para esto es necesario</a:t>
              </a:r>
              <a:endParaRPr lang="es-MX" sz="1400" dirty="0"/>
            </a:p>
            <a:p>
              <a:pPr lvl="1"/>
              <a:r>
                <a:rPr lang="es-MX" sz="1400" dirty="0">
                  <a:sym typeface="+mn-ea"/>
                </a:rPr>
                <a:t>Dar </a:t>
              </a:r>
              <a:r>
                <a:rPr lang="es-MX" sz="1400" b="1" dirty="0">
                  <a:sym typeface="+mn-ea"/>
                </a:rPr>
                <a:t>clic derecho </a:t>
              </a:r>
              <a:r>
                <a:rPr lang="es-MX" sz="1400" dirty="0">
                  <a:sym typeface="+mn-ea"/>
                </a:rPr>
                <a:t>sobre nuestra carpeta de </a:t>
              </a:r>
              <a:r>
                <a:rPr lang="es-MX" sz="1400" b="1" dirty="0">
                  <a:sym typeface="+mn-ea"/>
                </a:rPr>
                <a:t>recursos</a:t>
              </a:r>
              <a:endParaRPr lang="es-MX" sz="1400" b="1" dirty="0"/>
            </a:p>
            <a:p>
              <a:pPr lvl="1"/>
              <a:r>
                <a:rPr lang="es-MX" sz="1400" dirty="0">
                  <a:sym typeface="+mn-ea"/>
                </a:rPr>
                <a:t>Ahora en </a:t>
              </a:r>
              <a:r>
                <a:rPr lang="es-MX" sz="1400" b="1" dirty="0">
                  <a:sym typeface="+mn-ea"/>
                </a:rPr>
                <a:t>Agregar</a:t>
              </a:r>
              <a:r>
                <a:rPr lang="es-MX" sz="1400" dirty="0">
                  <a:sym typeface="+mn-ea"/>
                </a:rPr>
                <a:t> seleccionar recurso</a:t>
              </a:r>
              <a:endParaRPr lang="es-MX" sz="1400" dirty="0"/>
            </a:p>
            <a:p>
              <a:pPr lvl="1"/>
              <a:r>
                <a:rPr lang="es-MX" sz="1400" dirty="0">
                  <a:sym typeface="+mn-ea"/>
                </a:rPr>
                <a:t>Seleccionaremos </a:t>
              </a:r>
              <a:r>
                <a:rPr lang="es-MX" sz="1400" b="1" dirty="0" err="1">
                  <a:sym typeface="+mn-ea"/>
                </a:rPr>
                <a:t>Dialog</a:t>
              </a:r>
              <a:endParaRPr lang="es-MX" sz="1400" dirty="0"/>
            </a:p>
            <a:p>
              <a:pPr lvl="1"/>
              <a:r>
                <a:rPr lang="es-MX" sz="1400" dirty="0">
                  <a:sym typeface="+mn-ea"/>
                </a:rPr>
                <a:t>Ahora le daremos clic a </a:t>
              </a:r>
              <a:r>
                <a:rPr lang="es-MX" sz="1400" b="1" dirty="0">
                  <a:sym typeface="+mn-ea"/>
                </a:rPr>
                <a:t>Nuevo</a:t>
              </a:r>
              <a:endParaRPr lang="es-MX" sz="1400" dirty="0"/>
            </a:p>
            <a:p>
              <a:pPr algn="l"/>
              <a:endParaRPr lang="es-ES_tradnl" altLang="es-MX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63141" y="1065139"/>
              <a:ext cx="1734772" cy="249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altLang="en-US" dirty="0"/>
              <a:t>Dialogos Windows API</a:t>
            </a:r>
            <a:endParaRPr lang="es-ES_tradnl" alt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n-US" altLang="ko-KR" dirty="0"/>
          </a:p>
        </p:txBody>
      </p:sp>
      <p:grpSp>
        <p:nvGrpSpPr>
          <p:cNvPr id="19" name="Group 18"/>
          <p:cNvGrpSpPr/>
          <p:nvPr/>
        </p:nvGrpSpPr>
        <p:grpSpPr>
          <a:xfrm>
            <a:off x="635000" y="988060"/>
            <a:ext cx="7969883" cy="1401964"/>
            <a:chOff x="2063141" y="1065139"/>
            <a:chExt cx="1755755" cy="77173"/>
          </a:xfrm>
        </p:grpSpPr>
        <p:sp>
          <p:nvSpPr>
            <p:cNvPr id="16" name="TextBox 15"/>
            <p:cNvSpPr txBox="true"/>
            <p:nvPr/>
          </p:nvSpPr>
          <p:spPr>
            <a:xfrm>
              <a:off x="2084124" y="1101730"/>
              <a:ext cx="1734772" cy="40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MX" sz="1400" dirty="0">
                  <a:sym typeface="+mn-ea"/>
                </a:rPr>
                <a:t>Aquí veremos ahora una ventana, la cual podremos ver sus propiedades</a:t>
              </a:r>
              <a:endParaRPr lang="es-MX" sz="1400" dirty="0"/>
            </a:p>
            <a:p>
              <a:pPr algn="l"/>
              <a:r>
                <a:rPr lang="es-MX" sz="1400" dirty="0">
                  <a:sym typeface="+mn-ea"/>
                </a:rPr>
                <a:t>En general todos los controles que podremos usar tendrán diversas propiedades, pero la mas </a:t>
              </a:r>
              <a:endParaRPr lang="es-MX" sz="1400" dirty="0">
                <a:sym typeface="+mn-ea"/>
              </a:endParaRPr>
            </a:p>
            <a:p>
              <a:pPr algn="l"/>
              <a:r>
                <a:rPr lang="es-MX" sz="1400" dirty="0">
                  <a:sym typeface="+mn-ea"/>
                </a:rPr>
                <a:t>importante será su </a:t>
              </a:r>
              <a:r>
                <a:rPr lang="es-MX" sz="1400" b="1" dirty="0">
                  <a:sym typeface="+mn-ea"/>
                </a:rPr>
                <a:t>ID</a:t>
              </a:r>
              <a:endParaRPr lang="es-ES_tradnl" altLang="es-MX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63141" y="1065139"/>
              <a:ext cx="1734772" cy="249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altLang="en-US" dirty="0"/>
              <a:t>Dialogos Windows API</a:t>
            </a:r>
            <a:endParaRPr lang="es-ES_tradnl" alt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n-US" altLang="ko-KR" dirty="0"/>
          </a:p>
        </p:txBody>
      </p:sp>
      <p:grpSp>
        <p:nvGrpSpPr>
          <p:cNvPr id="19" name="Group 18"/>
          <p:cNvGrpSpPr/>
          <p:nvPr/>
        </p:nvGrpSpPr>
        <p:grpSpPr>
          <a:xfrm>
            <a:off x="635000" y="998220"/>
            <a:ext cx="7969883" cy="1186709"/>
            <a:chOff x="2063141" y="1065139"/>
            <a:chExt cx="1755755" cy="65324"/>
          </a:xfrm>
        </p:grpSpPr>
        <p:sp>
          <p:nvSpPr>
            <p:cNvPr id="16" name="TextBox 15"/>
            <p:cNvSpPr txBox="true"/>
            <p:nvPr/>
          </p:nvSpPr>
          <p:spPr>
            <a:xfrm>
              <a:off x="2084124" y="1101730"/>
              <a:ext cx="1734772" cy="28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MX" sz="1400" dirty="0">
                  <a:sym typeface="+mn-ea"/>
                </a:rPr>
                <a:t>Para poder usarlo requeriremos hacer la llamada a la biblioteca </a:t>
              </a:r>
              <a:r>
                <a:rPr lang="es-MX" sz="1400" b="1" dirty="0" err="1">
                  <a:sym typeface="+mn-ea"/>
                </a:rPr>
                <a:t>resource.h</a:t>
              </a:r>
              <a:endParaRPr lang="es-MX" sz="1400" dirty="0"/>
            </a:p>
            <a:p>
              <a:pPr algn="l"/>
              <a:r>
                <a:rPr lang="es-MX" sz="1400" dirty="0">
                  <a:sym typeface="+mn-ea"/>
                </a:rPr>
                <a:t>Con esto nos permitirá incrustar información que se encuentran en </a:t>
              </a:r>
              <a:r>
                <a:rPr lang="es-MX" sz="1400">
                  <a:sym typeface="+mn-ea"/>
                </a:rPr>
                <a:t>nuestros recursos</a:t>
              </a:r>
              <a:endParaRPr lang="es-ES_tradnl" altLang="es-MX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63141" y="1065139"/>
              <a:ext cx="1734772" cy="249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altLang="en-US" dirty="0"/>
              <a:t>Dialogos Modal y No Modal</a:t>
            </a:r>
            <a:endParaRPr lang="es-ES_tradnl" alt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s-ES_tradnl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altLang="en-US" dirty="0"/>
              <a:t>Dialogo Modal</a:t>
            </a:r>
            <a:endParaRPr lang="es-ES_tradnl" alt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n-US" altLang="ko-KR" dirty="0"/>
          </a:p>
        </p:txBody>
      </p:sp>
      <p:grpSp>
        <p:nvGrpSpPr>
          <p:cNvPr id="19" name="Group 18"/>
          <p:cNvGrpSpPr/>
          <p:nvPr/>
        </p:nvGrpSpPr>
        <p:grpSpPr>
          <a:xfrm>
            <a:off x="635000" y="988060"/>
            <a:ext cx="7969883" cy="1248294"/>
            <a:chOff x="2063141" y="1065139"/>
            <a:chExt cx="1755755" cy="68714"/>
          </a:xfrm>
        </p:grpSpPr>
        <p:sp>
          <p:nvSpPr>
            <p:cNvPr id="16" name="TextBox 15"/>
            <p:cNvSpPr txBox="true"/>
            <p:nvPr/>
          </p:nvSpPr>
          <p:spPr>
            <a:xfrm>
              <a:off x="2084124" y="1101730"/>
              <a:ext cx="1734772" cy="32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MX" sz="1600" dirty="0">
                  <a:sym typeface="+mn-ea"/>
                </a:rPr>
                <a:t>Este requiere que el usuario cierre el </a:t>
              </a:r>
              <a:r>
                <a:rPr lang="es-MX" sz="1600" b="1" dirty="0" err="1">
                  <a:sym typeface="+mn-ea"/>
                </a:rPr>
                <a:t>Dialog</a:t>
              </a:r>
              <a:r>
                <a:rPr lang="es-MX" sz="1600" b="1" dirty="0">
                  <a:sym typeface="+mn-ea"/>
                </a:rPr>
                <a:t> Box </a:t>
              </a:r>
              <a:r>
                <a:rPr lang="es-MX" sz="1600" dirty="0">
                  <a:sym typeface="+mn-ea"/>
                </a:rPr>
                <a:t>antes de poder activar otra </a:t>
              </a:r>
              <a:endParaRPr lang="es-MX" sz="1600" dirty="0">
                <a:sym typeface="+mn-ea"/>
              </a:endParaRPr>
            </a:p>
            <a:p>
              <a:pPr algn="l"/>
              <a:r>
                <a:rPr lang="es-MX" sz="1600" dirty="0">
                  <a:sym typeface="+mn-ea"/>
                </a:rPr>
                <a:t>ventana de la aplicación</a:t>
              </a:r>
              <a:endParaRPr sz="1600" dirty="0">
                <a:sym typeface="+mn-ea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63141" y="1065139"/>
              <a:ext cx="1734772" cy="249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altLang="en-US" dirty="0"/>
              <a:t>Dialogo No Modal</a:t>
            </a:r>
            <a:endParaRPr lang="es-ES_tradnl" alt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n-US" altLang="ko-KR" dirty="0"/>
          </a:p>
        </p:txBody>
      </p:sp>
      <p:grpSp>
        <p:nvGrpSpPr>
          <p:cNvPr id="19" name="Group 18"/>
          <p:cNvGrpSpPr/>
          <p:nvPr/>
        </p:nvGrpSpPr>
        <p:grpSpPr>
          <a:xfrm>
            <a:off x="635000" y="988060"/>
            <a:ext cx="7969883" cy="1001919"/>
            <a:chOff x="2063141" y="1065139"/>
            <a:chExt cx="1755755" cy="55152"/>
          </a:xfrm>
        </p:grpSpPr>
        <p:sp>
          <p:nvSpPr>
            <p:cNvPr id="16" name="TextBox 15"/>
            <p:cNvSpPr txBox="true"/>
            <p:nvPr/>
          </p:nvSpPr>
          <p:spPr>
            <a:xfrm>
              <a:off x="2084124" y="1101730"/>
              <a:ext cx="1734772" cy="185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MX" sz="1600" dirty="0">
                  <a:sym typeface="+mn-ea"/>
                </a:rPr>
                <a:t>Este permite que un </a:t>
              </a:r>
              <a:r>
                <a:rPr lang="es-MX" sz="1600" b="1" dirty="0" err="1">
                  <a:sym typeface="+mn-ea"/>
                </a:rPr>
                <a:t>Dialog</a:t>
              </a:r>
              <a:r>
                <a:rPr lang="es-MX" sz="1600" b="1" dirty="0">
                  <a:sym typeface="+mn-ea"/>
                </a:rPr>
                <a:t> Box </a:t>
              </a:r>
              <a:r>
                <a:rPr lang="es-MX" sz="1600" dirty="0">
                  <a:sym typeface="+mn-ea"/>
                </a:rPr>
                <a:t>no sea respondido por el usuario inmediatamente.</a:t>
              </a:r>
              <a:endParaRPr sz="1600" dirty="0">
                <a:sym typeface="+mn-ea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63141" y="1065139"/>
              <a:ext cx="1734772" cy="249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altLang="en-US" dirty="0"/>
              <a:t>Message Box</a:t>
            </a:r>
            <a:endParaRPr lang="es-ES_tradnl" alt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n-US" altLang="ko-KR" dirty="0"/>
          </a:p>
        </p:txBody>
      </p:sp>
      <p:grpSp>
        <p:nvGrpSpPr>
          <p:cNvPr id="19" name="Group 18"/>
          <p:cNvGrpSpPr/>
          <p:nvPr/>
        </p:nvGrpSpPr>
        <p:grpSpPr>
          <a:xfrm>
            <a:off x="635000" y="988060"/>
            <a:ext cx="7969883" cy="1741060"/>
            <a:chOff x="2063141" y="1065139"/>
            <a:chExt cx="1755755" cy="95839"/>
          </a:xfrm>
        </p:grpSpPr>
        <p:sp>
          <p:nvSpPr>
            <p:cNvPr id="16" name="TextBox 15"/>
            <p:cNvSpPr txBox="true"/>
            <p:nvPr/>
          </p:nvSpPr>
          <p:spPr>
            <a:xfrm>
              <a:off x="2084124" y="1101730"/>
              <a:ext cx="1734772" cy="59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MX" sz="1600" dirty="0">
                  <a:sym typeface="+mn-ea"/>
                </a:rPr>
                <a:t>Estas son consideradas </a:t>
              </a:r>
              <a:r>
                <a:rPr lang="es-MX" sz="1600" b="1" dirty="0" err="1">
                  <a:sym typeface="+mn-ea"/>
                </a:rPr>
                <a:t>Dialogos</a:t>
              </a:r>
              <a:r>
                <a:rPr lang="es-MX" sz="1600" b="1" dirty="0">
                  <a:sym typeface="+mn-ea"/>
                </a:rPr>
                <a:t> Modal</a:t>
              </a:r>
              <a:r>
                <a:rPr lang="es-MX" sz="1600" dirty="0">
                  <a:sym typeface="+mn-ea"/>
                </a:rPr>
                <a:t> dado que requiere una respuesta </a:t>
              </a:r>
              <a:endParaRPr lang="es-MX" sz="1600" dirty="0">
                <a:sym typeface="+mn-ea"/>
              </a:endParaRPr>
            </a:p>
            <a:p>
              <a:pPr algn="l"/>
              <a:r>
                <a:rPr lang="es-MX" sz="1600" dirty="0">
                  <a:sym typeface="+mn-ea"/>
                </a:rPr>
                <a:t>inmediata.</a:t>
              </a:r>
              <a:endParaRPr lang="es-MX" sz="1600" dirty="0"/>
            </a:p>
            <a:p>
              <a:pPr algn="l"/>
              <a:r>
                <a:rPr lang="es-MX" sz="1600" dirty="0">
                  <a:sym typeface="+mn-ea"/>
                </a:rPr>
                <a:t>La respuesta de estos se puede resguardar dentro de un entero o realizar una </a:t>
              </a:r>
              <a:endParaRPr lang="es-MX" sz="1600" dirty="0">
                <a:sym typeface="+mn-ea"/>
              </a:endParaRPr>
            </a:p>
            <a:p>
              <a:pPr algn="l"/>
              <a:r>
                <a:rPr lang="es-MX" sz="1600" dirty="0">
                  <a:sym typeface="+mn-ea"/>
                </a:rPr>
                <a:t>comparación inmediata de ser necesario.</a:t>
              </a:r>
              <a:endParaRPr sz="1600" dirty="0">
                <a:sym typeface="+mn-ea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63141" y="1065139"/>
              <a:ext cx="1734772" cy="249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altLang="en-US" dirty="0"/>
              <a:t>Message Box</a:t>
            </a:r>
            <a:endParaRPr lang="es-ES_tradnl" alt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n-US" altLang="ko-KR" dirty="0"/>
          </a:p>
        </p:txBody>
      </p:sp>
      <p:grpSp>
        <p:nvGrpSpPr>
          <p:cNvPr id="19" name="Group 18"/>
          <p:cNvGrpSpPr/>
          <p:nvPr/>
        </p:nvGrpSpPr>
        <p:grpSpPr>
          <a:xfrm>
            <a:off x="635000" y="988060"/>
            <a:ext cx="7969883" cy="1741060"/>
            <a:chOff x="2063141" y="1065139"/>
            <a:chExt cx="1755755" cy="95839"/>
          </a:xfrm>
        </p:grpSpPr>
        <p:sp>
          <p:nvSpPr>
            <p:cNvPr id="16" name="TextBox 15"/>
            <p:cNvSpPr txBox="true"/>
            <p:nvPr/>
          </p:nvSpPr>
          <p:spPr>
            <a:xfrm>
              <a:off x="2084124" y="1101730"/>
              <a:ext cx="1734772" cy="59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MX" sz="1600" dirty="0">
                  <a:sym typeface="+mn-ea"/>
                </a:rPr>
                <a:t>Por otro lado en caso de ser necesario crear una </a:t>
              </a:r>
              <a:r>
                <a:rPr lang="es-MX" sz="1600" b="1" dirty="0">
                  <a:sym typeface="+mn-ea"/>
                </a:rPr>
                <a:t>Dialogo modal </a:t>
              </a:r>
              <a:r>
                <a:rPr lang="es-MX" sz="1600" dirty="0">
                  <a:sym typeface="+mn-ea"/>
                </a:rPr>
                <a:t>propio, se puede </a:t>
              </a:r>
              <a:endParaRPr lang="es-MX" sz="1600" dirty="0">
                <a:sym typeface="+mn-ea"/>
              </a:endParaRPr>
            </a:p>
            <a:p>
              <a:pPr algn="l"/>
              <a:r>
                <a:rPr lang="es-MX" sz="1600" dirty="0">
                  <a:sym typeface="+mn-ea"/>
                </a:rPr>
                <a:t>realizar con ayuda de los recursos.</a:t>
              </a:r>
              <a:endParaRPr lang="es-MX" sz="1600" dirty="0"/>
            </a:p>
            <a:p>
              <a:pPr algn="l"/>
              <a:r>
                <a:rPr lang="es-MX" sz="1600" dirty="0">
                  <a:sym typeface="+mn-ea"/>
                </a:rPr>
                <a:t>Para poder mostrar un Dialogo usaremos la función </a:t>
              </a:r>
              <a:r>
                <a:rPr lang="es-MX" sz="1600" b="1" dirty="0" err="1">
                  <a:sym typeface="+mn-ea"/>
                </a:rPr>
                <a:t>DialogBox</a:t>
              </a:r>
              <a:endParaRPr lang="es-MX" sz="1600" dirty="0"/>
            </a:p>
            <a:p>
              <a:pPr algn="l"/>
              <a:r>
                <a:rPr lang="es-MX" sz="1600" dirty="0">
                  <a:sym typeface="+mn-ea"/>
                </a:rPr>
                <a:t>A la vez para poder cerrar estos diálogos se usara la función </a:t>
              </a:r>
              <a:r>
                <a:rPr lang="es-MX" sz="1600" b="1" dirty="0" err="1">
                  <a:sym typeface="+mn-ea"/>
                </a:rPr>
                <a:t>EndDialog</a:t>
              </a:r>
              <a:endParaRPr sz="1600" dirty="0">
                <a:sym typeface="+mn-ea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63141" y="1065139"/>
              <a:ext cx="1734772" cy="249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altLang="en-US" dirty="0"/>
              <a:t>Message Box</a:t>
            </a:r>
            <a:endParaRPr lang="es-ES_tradnl" alt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n-US" altLang="ko-KR" dirty="0"/>
          </a:p>
        </p:txBody>
      </p:sp>
      <p:grpSp>
        <p:nvGrpSpPr>
          <p:cNvPr id="19" name="Group 18"/>
          <p:cNvGrpSpPr/>
          <p:nvPr/>
        </p:nvGrpSpPr>
        <p:grpSpPr>
          <a:xfrm>
            <a:off x="635000" y="988060"/>
            <a:ext cx="7969883" cy="1741060"/>
            <a:chOff x="2063141" y="1065139"/>
            <a:chExt cx="1755755" cy="95839"/>
          </a:xfrm>
        </p:grpSpPr>
        <p:sp>
          <p:nvSpPr>
            <p:cNvPr id="16" name="TextBox 15"/>
            <p:cNvSpPr txBox="true"/>
            <p:nvPr/>
          </p:nvSpPr>
          <p:spPr>
            <a:xfrm>
              <a:off x="2084124" y="1101730"/>
              <a:ext cx="1734772" cy="59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MX" sz="1600" dirty="0">
                  <a:sym typeface="+mn-ea"/>
                </a:rPr>
                <a:t>Ahora que si lo que queremos es crear un </a:t>
              </a:r>
              <a:r>
                <a:rPr lang="es-MX" sz="1600" b="1" dirty="0">
                  <a:sym typeface="+mn-ea"/>
                </a:rPr>
                <a:t>Dialogo sin Modal </a:t>
              </a:r>
              <a:r>
                <a:rPr lang="es-MX" sz="1600" dirty="0">
                  <a:sym typeface="+mn-ea"/>
                </a:rPr>
                <a:t>requeriremos </a:t>
              </a:r>
              <a:endParaRPr lang="es-MX" sz="1600" dirty="0">
                <a:sym typeface="+mn-ea"/>
              </a:endParaRPr>
            </a:p>
            <a:p>
              <a:pPr algn="l"/>
              <a:r>
                <a:rPr lang="es-MX" sz="1600" dirty="0">
                  <a:sym typeface="+mn-ea"/>
                </a:rPr>
                <a:t>resguardarlo en un </a:t>
              </a:r>
              <a:r>
                <a:rPr lang="es-MX" sz="1600" b="1" dirty="0" err="1">
                  <a:sym typeface="+mn-ea"/>
                </a:rPr>
                <a:t>Hanlder</a:t>
              </a:r>
              <a:r>
                <a:rPr lang="es-MX" sz="1600" dirty="0">
                  <a:sym typeface="+mn-ea"/>
                </a:rPr>
                <a:t> propio</a:t>
              </a:r>
              <a:endParaRPr lang="es-MX" sz="1600" dirty="0"/>
            </a:p>
            <a:p>
              <a:pPr algn="l"/>
              <a:r>
                <a:rPr lang="es-MX" sz="1600" dirty="0">
                  <a:sym typeface="+mn-ea"/>
                </a:rPr>
                <a:t>Y lo crearemos con ayuda de la función </a:t>
              </a:r>
              <a:r>
                <a:rPr lang="es-MX" sz="1600" b="1" dirty="0" err="1">
                  <a:sym typeface="+mn-ea"/>
                </a:rPr>
                <a:t>CreateDialog</a:t>
              </a:r>
              <a:r>
                <a:rPr lang="es-MX" sz="1600" b="1" dirty="0">
                  <a:sym typeface="+mn-ea"/>
                </a:rPr>
                <a:t> </a:t>
              </a:r>
              <a:r>
                <a:rPr lang="es-MX" sz="1600" dirty="0">
                  <a:sym typeface="+mn-ea"/>
                </a:rPr>
                <a:t>y para poder mostrarlo </a:t>
              </a:r>
              <a:endParaRPr lang="es-MX" sz="1600" dirty="0">
                <a:sym typeface="+mn-ea"/>
              </a:endParaRPr>
            </a:p>
            <a:p>
              <a:pPr algn="l"/>
              <a:r>
                <a:rPr lang="es-MX" sz="1600" dirty="0">
                  <a:sym typeface="+mn-ea"/>
                </a:rPr>
                <a:t>usaremos la función </a:t>
              </a:r>
              <a:r>
                <a:rPr lang="es-MX" sz="1600" b="1" dirty="0" err="1">
                  <a:sym typeface="+mn-ea"/>
                </a:rPr>
                <a:t>ShowWindow</a:t>
              </a:r>
              <a:endParaRPr sz="1600" dirty="0">
                <a:sym typeface="+mn-ea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63141" y="1065139"/>
              <a:ext cx="1734772" cy="249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altLang="en-US" dirty="0"/>
              <a:t>Callbacks</a:t>
            </a:r>
            <a:endParaRPr lang="es-ES_tradnl" alt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n-US" altLang="ko-KR" dirty="0"/>
          </a:p>
        </p:txBody>
      </p:sp>
      <p:grpSp>
        <p:nvGrpSpPr>
          <p:cNvPr id="19" name="Group 18"/>
          <p:cNvGrpSpPr/>
          <p:nvPr/>
        </p:nvGrpSpPr>
        <p:grpSpPr>
          <a:xfrm>
            <a:off x="635000" y="988060"/>
            <a:ext cx="7969883" cy="3218070"/>
            <a:chOff x="2063141" y="1065139"/>
            <a:chExt cx="1755755" cy="177143"/>
          </a:xfrm>
        </p:grpSpPr>
        <p:sp>
          <p:nvSpPr>
            <p:cNvPr id="16" name="TextBox 15"/>
            <p:cNvSpPr txBox="true"/>
            <p:nvPr/>
          </p:nvSpPr>
          <p:spPr>
            <a:xfrm>
              <a:off x="2084124" y="1101730"/>
              <a:ext cx="1734772" cy="140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MX" sz="1600" dirty="0">
                  <a:sym typeface="+mn-ea"/>
                </a:rPr>
                <a:t>No se nos olvide que cada ventana ya sea un Dialogo modal o no requerirá de un </a:t>
              </a:r>
              <a:endParaRPr lang="es-MX" sz="1600" dirty="0">
                <a:sym typeface="+mn-ea"/>
              </a:endParaRPr>
            </a:p>
            <a:p>
              <a:pPr algn="l"/>
              <a:r>
                <a:rPr lang="es-MX" sz="1600" b="1" dirty="0">
                  <a:sym typeface="+mn-ea"/>
                </a:rPr>
                <a:t>Callback</a:t>
              </a:r>
              <a:endParaRPr lang="es-MX" sz="1600" dirty="0"/>
            </a:p>
            <a:p>
              <a:pPr algn="l"/>
              <a:r>
                <a:rPr lang="es-MX" sz="1600" dirty="0">
                  <a:sym typeface="+mn-ea"/>
                </a:rPr>
                <a:t>Estos son los métodos que estarán escuchando todas las acciones dentro de un </a:t>
              </a:r>
              <a:endParaRPr lang="es-MX" sz="1600" dirty="0">
                <a:sym typeface="+mn-ea"/>
              </a:endParaRPr>
            </a:p>
            <a:p>
              <a:pPr algn="l"/>
              <a:r>
                <a:rPr lang="es-MX" sz="1600" dirty="0">
                  <a:sym typeface="+mn-ea"/>
                </a:rPr>
                <a:t>dialogo o ventana.</a:t>
              </a:r>
              <a:endParaRPr lang="es-MX" sz="1600" dirty="0"/>
            </a:p>
            <a:p>
              <a:pPr algn="l"/>
              <a:r>
                <a:rPr lang="es-MX" sz="1600" dirty="0">
                  <a:sym typeface="+mn-ea"/>
                </a:rPr>
                <a:t>Cada uno deberá tener de preferencia su callback especifico para que no existan </a:t>
              </a:r>
              <a:endParaRPr lang="es-MX" sz="1600" dirty="0">
                <a:sym typeface="+mn-ea"/>
              </a:endParaRPr>
            </a:p>
            <a:p>
              <a:pPr algn="l"/>
              <a:r>
                <a:rPr lang="es-MX" sz="1600" dirty="0">
                  <a:sym typeface="+mn-ea"/>
                </a:rPr>
                <a:t>problemas futuros de cruce </a:t>
              </a:r>
              <a:r>
                <a:rPr lang="es-MX" sz="1600">
                  <a:sym typeface="+mn-ea"/>
                </a:rPr>
                <a:t>de información.</a:t>
              </a:r>
              <a:endParaRPr lang="es-MX" sz="1600">
                <a:sym typeface="+mn-ea"/>
              </a:endParaRPr>
            </a:p>
            <a:p>
              <a:pPr algn="l"/>
              <a:endParaRPr sz="1600" dirty="0">
                <a:sym typeface="+mn-ea"/>
              </a:endParaRPr>
            </a:p>
            <a:p>
              <a:pPr algn="l"/>
              <a:r>
                <a:rPr lang="es-MX" sz="1600" dirty="0">
                  <a:sym typeface="+mn-ea"/>
                  <a:hlinkClick r:id="rId1"/>
                </a:rPr>
                <a:t>https://docs.microsoft.com/en-us/windows/desktop/dlgbox/using-dialog-boxes</a:t>
              </a:r>
              <a:endParaRPr lang="es-MX" sz="1600" dirty="0"/>
            </a:p>
            <a:p>
              <a:pPr algn="l"/>
              <a:endParaRPr lang="es-MX" sz="1600" dirty="0"/>
            </a:p>
            <a:p>
              <a:pPr algn="l"/>
              <a:endParaRPr sz="1600" dirty="0">
                <a:sym typeface="+mn-ea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63141" y="1065139"/>
              <a:ext cx="1734772" cy="249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true"/>
          <p:nvPr/>
        </p:nvSpPr>
        <p:spPr>
          <a:xfrm>
            <a:off x="2555776" y="339502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cs typeface="Arial" panose="020B0604020202020204" pitchFamily="34" charset="0"/>
              </a:rPr>
              <a:t>Agenda </a:t>
            </a:r>
            <a:endParaRPr lang="en-US" sz="3600" dirty="0">
              <a:cs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31840" y="1275606"/>
            <a:ext cx="5256584" cy="720000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26" name="TextBox 25"/>
          <p:cNvSpPr txBox="true"/>
          <p:nvPr/>
        </p:nvSpPr>
        <p:spPr>
          <a:xfrm>
            <a:off x="3131840" y="127560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anose="020B0604020202020204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true"/>
          <p:nvPr/>
        </p:nvSpPr>
        <p:spPr>
          <a:xfrm>
            <a:off x="3108820" y="305180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anose="020B0604020202020204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true"/>
          <p:nvPr/>
        </p:nvSpPr>
        <p:spPr>
          <a:xfrm>
            <a:off x="3097310" y="3939903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anose="020B0604020202020204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851840" y="1356248"/>
            <a:ext cx="4392568" cy="544815"/>
            <a:chOff x="3851840" y="1356248"/>
            <a:chExt cx="4392568" cy="544815"/>
          </a:xfrm>
        </p:grpSpPr>
        <p:sp>
          <p:nvSpPr>
            <p:cNvPr id="30" name="TextBox 29"/>
            <p:cNvSpPr txBox="true"/>
            <p:nvPr/>
          </p:nvSpPr>
          <p:spPr>
            <a:xfrm>
              <a:off x="3851840" y="1356248"/>
              <a:ext cx="4392567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Windows API</a:t>
              </a:r>
              <a:endParaRPr lang="es-ES_tradnl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1" name="TextBox 30"/>
            <p:cNvSpPr txBox="true"/>
            <p:nvPr/>
          </p:nvSpPr>
          <p:spPr>
            <a:xfrm>
              <a:off x="3851840" y="1625473"/>
              <a:ext cx="4392568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s-ES_tradnl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108980" y="2068086"/>
            <a:ext cx="5256584" cy="720000"/>
            <a:chOff x="3131840" y="1491630"/>
            <a:chExt cx="5256584" cy="576064"/>
          </a:xfrm>
        </p:grpSpPr>
        <p:sp>
          <p:nvSpPr>
            <p:cNvPr id="9" name="Rectangle 8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p>
              <a:pPr algn="ctr"/>
              <a:endParaRPr lang="ko-KR" altLang="en-US"/>
            </a:p>
          </p:txBody>
        </p:sp>
        <p:sp>
          <p:nvSpPr>
            <p:cNvPr id="10" name="Right Triangle 9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p>
              <a:pPr algn="ctr"/>
              <a:endParaRPr lang="ko-KR" altLang="en-US" dirty="0"/>
            </a:p>
          </p:txBody>
        </p:sp>
      </p:grpSp>
      <p:sp>
        <p:nvSpPr>
          <p:cNvPr id="11" name="TextBox 25"/>
          <p:cNvSpPr txBox="true"/>
          <p:nvPr/>
        </p:nvSpPr>
        <p:spPr>
          <a:xfrm>
            <a:off x="3108980" y="2068086"/>
            <a:ext cx="53316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ko-KR" sz="2000" b="1" dirty="0">
                <a:solidFill>
                  <a:schemeClr val="bg1"/>
                </a:solidFill>
                <a:cs typeface="Arial" panose="020B0604020202020204" pitchFamily="34" charset="0"/>
              </a:rPr>
              <a:t>0</a:t>
            </a:r>
            <a:r>
              <a:rPr lang="es-ES_tradnl" altLang="en-US" sz="2000" b="1" dirty="0">
                <a:solidFill>
                  <a:schemeClr val="bg1"/>
                </a:solidFill>
                <a:cs typeface="Arial" panose="020B0604020202020204" pitchFamily="34" charset="0"/>
              </a:rPr>
              <a:t>2</a:t>
            </a:r>
            <a:endParaRPr lang="es-ES_tradnl" altLang="en-US" sz="20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828980" y="2148728"/>
            <a:ext cx="4392568" cy="544815"/>
            <a:chOff x="3851840" y="1356248"/>
            <a:chExt cx="4392568" cy="544815"/>
          </a:xfrm>
        </p:grpSpPr>
        <p:sp>
          <p:nvSpPr>
            <p:cNvPr id="13" name="TextBox 29"/>
            <p:cNvSpPr txBox="true"/>
            <p:nvPr/>
          </p:nvSpPr>
          <p:spPr>
            <a:xfrm>
              <a:off x="3851840" y="1356248"/>
              <a:ext cx="4392567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s-ES_tradnl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Dialogos WinAPI</a:t>
              </a:r>
              <a:endParaRPr lang="es-ES_tradnl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4" name="TextBox 30"/>
            <p:cNvSpPr txBox="true"/>
            <p:nvPr/>
          </p:nvSpPr>
          <p:spPr>
            <a:xfrm>
              <a:off x="3851840" y="1625473"/>
              <a:ext cx="4392568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s-ES_tradnl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108980" y="2871996"/>
            <a:ext cx="5256584" cy="720000"/>
            <a:chOff x="3131840" y="1491630"/>
            <a:chExt cx="5256584" cy="576064"/>
          </a:xfrm>
        </p:grpSpPr>
        <p:sp>
          <p:nvSpPr>
            <p:cNvPr id="16" name="Rectangle 15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Right Triangle 16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18" name="TextBox 25"/>
          <p:cNvSpPr txBox="true"/>
          <p:nvPr/>
        </p:nvSpPr>
        <p:spPr>
          <a:xfrm>
            <a:off x="3108980" y="2871996"/>
            <a:ext cx="53316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anose="020B0604020202020204" pitchFamily="34" charset="0"/>
              </a:rPr>
              <a:t>0</a:t>
            </a:r>
            <a:r>
              <a:rPr lang="es-ES_tradnl" altLang="en-US" sz="2000" b="1" dirty="0">
                <a:solidFill>
                  <a:schemeClr val="bg1"/>
                </a:solidFill>
                <a:cs typeface="Arial" panose="020B0604020202020204" pitchFamily="34" charset="0"/>
              </a:rPr>
              <a:t>3</a:t>
            </a:r>
            <a:endParaRPr lang="es-ES_tradnl" altLang="en-US" sz="20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828980" y="2952638"/>
            <a:ext cx="4392568" cy="544815"/>
            <a:chOff x="3851840" y="1356248"/>
            <a:chExt cx="4392568" cy="544815"/>
          </a:xfrm>
        </p:grpSpPr>
        <p:sp>
          <p:nvSpPr>
            <p:cNvPr id="20" name="TextBox 29"/>
            <p:cNvSpPr txBox="true"/>
            <p:nvPr/>
          </p:nvSpPr>
          <p:spPr>
            <a:xfrm>
              <a:off x="3851840" y="1356248"/>
              <a:ext cx="4392567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Dialogos Modales y No Modales</a:t>
              </a:r>
              <a:endParaRPr lang="es-ES_tradnl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1" name="TextBox 30"/>
            <p:cNvSpPr txBox="true"/>
            <p:nvPr/>
          </p:nvSpPr>
          <p:spPr>
            <a:xfrm>
              <a:off x="3851840" y="1625473"/>
              <a:ext cx="4392568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s-ES_tradnl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108980" y="3690511"/>
            <a:ext cx="5256584" cy="720000"/>
            <a:chOff x="3131840" y="1491630"/>
            <a:chExt cx="5256584" cy="576064"/>
          </a:xfrm>
        </p:grpSpPr>
        <p:sp>
          <p:nvSpPr>
            <p:cNvPr id="23" name="Rectangle 22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4" name="Right Triangle 23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25" name="TextBox 25"/>
          <p:cNvSpPr txBox="true"/>
          <p:nvPr/>
        </p:nvSpPr>
        <p:spPr>
          <a:xfrm>
            <a:off x="3108980" y="3690511"/>
            <a:ext cx="53316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anose="020B0604020202020204" pitchFamily="34" charset="0"/>
              </a:rPr>
              <a:t>0</a:t>
            </a:r>
            <a:r>
              <a:rPr lang="es-ES_tradnl" altLang="en-US" sz="2000" b="1" dirty="0">
                <a:solidFill>
                  <a:schemeClr val="bg1"/>
                </a:solidFill>
                <a:cs typeface="Arial" panose="020B0604020202020204" pitchFamily="34" charset="0"/>
              </a:rPr>
              <a:t>4</a:t>
            </a:r>
            <a:endParaRPr lang="es-ES_tradnl" altLang="en-US" sz="20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3828980" y="3771153"/>
            <a:ext cx="4392568" cy="544815"/>
            <a:chOff x="3851840" y="1356248"/>
            <a:chExt cx="4392568" cy="544815"/>
          </a:xfrm>
        </p:grpSpPr>
        <p:sp>
          <p:nvSpPr>
            <p:cNvPr id="33" name="TextBox 29"/>
            <p:cNvSpPr txBox="true"/>
            <p:nvPr/>
          </p:nvSpPr>
          <p:spPr>
            <a:xfrm>
              <a:off x="3851840" y="1356248"/>
              <a:ext cx="4392567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Menus y MonthDay Calendar</a:t>
              </a:r>
              <a:endParaRPr lang="es-ES_tradnl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4" name="TextBox 30"/>
            <p:cNvSpPr txBox="true"/>
            <p:nvPr/>
          </p:nvSpPr>
          <p:spPr>
            <a:xfrm>
              <a:off x="3851840" y="1625473"/>
              <a:ext cx="4392568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s-ES_tradnl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altLang="en-US" dirty="0"/>
              <a:t>Menus</a:t>
            </a:r>
            <a:endParaRPr lang="es-ES_tradnl" alt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s-ES_tradnl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altLang="en-US" dirty="0"/>
              <a:t>Menus</a:t>
            </a:r>
            <a:endParaRPr lang="es-ES_tradnl" alt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n-US" altLang="ko-KR" dirty="0"/>
          </a:p>
        </p:txBody>
      </p:sp>
      <p:grpSp>
        <p:nvGrpSpPr>
          <p:cNvPr id="19" name="Group 18"/>
          <p:cNvGrpSpPr/>
          <p:nvPr/>
        </p:nvGrpSpPr>
        <p:grpSpPr>
          <a:xfrm>
            <a:off x="635000" y="988060"/>
            <a:ext cx="7969883" cy="1494668"/>
            <a:chOff x="2063141" y="1065139"/>
            <a:chExt cx="1755755" cy="82276"/>
          </a:xfrm>
        </p:grpSpPr>
        <p:sp>
          <p:nvSpPr>
            <p:cNvPr id="16" name="TextBox 15"/>
            <p:cNvSpPr txBox="true"/>
            <p:nvPr/>
          </p:nvSpPr>
          <p:spPr>
            <a:xfrm>
              <a:off x="2084124" y="1101730"/>
              <a:ext cx="1734772" cy="456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MX" sz="1600" dirty="0">
                  <a:sym typeface="+mn-ea"/>
                </a:rPr>
                <a:t>Para poder agregar un menú es necesario crearlo</a:t>
              </a:r>
              <a:endParaRPr lang="es-MX" sz="1600" dirty="0"/>
            </a:p>
            <a:p>
              <a:pPr algn="l"/>
              <a:r>
                <a:rPr lang="es-MX" sz="1600" dirty="0">
                  <a:sym typeface="+mn-ea"/>
                </a:rPr>
                <a:t>La manera de hacer esto es agregar un Recurso</a:t>
              </a:r>
              <a:endParaRPr lang="es-MX" sz="1600" dirty="0"/>
            </a:p>
            <a:p>
              <a:pPr algn="l"/>
              <a:r>
                <a:rPr lang="es-MX" sz="1600" dirty="0">
                  <a:sym typeface="+mn-ea"/>
                </a:rPr>
                <a:t>Y después de esto seleccionar del tipo </a:t>
              </a:r>
              <a:r>
                <a:rPr lang="es-MX" sz="1600" dirty="0" err="1">
                  <a:sym typeface="+mn-ea"/>
                </a:rPr>
                <a:t>Menu</a:t>
              </a:r>
              <a:endParaRPr sz="1600" dirty="0">
                <a:sym typeface="+mn-ea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63141" y="1065139"/>
              <a:ext cx="1734772" cy="249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altLang="en-US" dirty="0"/>
              <a:t>Menus</a:t>
            </a:r>
            <a:endParaRPr lang="es-ES_tradnl" alt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n-US" altLang="ko-KR" dirty="0"/>
          </a:p>
        </p:txBody>
      </p:sp>
      <p:grpSp>
        <p:nvGrpSpPr>
          <p:cNvPr id="19" name="Group 18"/>
          <p:cNvGrpSpPr/>
          <p:nvPr/>
        </p:nvGrpSpPr>
        <p:grpSpPr>
          <a:xfrm>
            <a:off x="635000" y="988060"/>
            <a:ext cx="7969883" cy="1986799"/>
            <a:chOff x="2063141" y="1065139"/>
            <a:chExt cx="1755755" cy="109366"/>
          </a:xfrm>
        </p:grpSpPr>
        <p:sp>
          <p:nvSpPr>
            <p:cNvPr id="16" name="TextBox 15"/>
            <p:cNvSpPr txBox="true"/>
            <p:nvPr/>
          </p:nvSpPr>
          <p:spPr>
            <a:xfrm>
              <a:off x="2084124" y="1101730"/>
              <a:ext cx="1734772" cy="72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MX" sz="1600" dirty="0">
                  <a:sym typeface="+mn-ea"/>
                </a:rPr>
                <a:t>Al hacer esto se</a:t>
              </a:r>
              <a:r>
                <a:rPr lang="es-ES_tradnl" altLang="es-MX" sz="1600" dirty="0">
                  <a:sym typeface="+mn-ea"/>
                </a:rPr>
                <a:t> </a:t>
              </a:r>
              <a:r>
                <a:rPr lang="es-MX" sz="1600" dirty="0">
                  <a:sym typeface="+mn-ea"/>
                </a:rPr>
                <a:t>nos abrirá una ventana donde podremos crear el menú como </a:t>
              </a:r>
              <a:endParaRPr lang="es-MX" sz="1600" dirty="0">
                <a:sym typeface="+mn-ea"/>
              </a:endParaRPr>
            </a:p>
            <a:p>
              <a:pPr algn="l"/>
              <a:r>
                <a:rPr lang="es-MX" sz="1600" dirty="0">
                  <a:sym typeface="+mn-ea"/>
                </a:rPr>
                <a:t>gustemos</a:t>
              </a:r>
              <a:endParaRPr lang="es-MX" sz="1600" dirty="0"/>
            </a:p>
            <a:p>
              <a:pPr algn="l"/>
              <a:r>
                <a:rPr lang="es-MX" sz="1600" dirty="0">
                  <a:sym typeface="+mn-ea"/>
                </a:rPr>
                <a:t>Tendrá botones principales que podrán quedarse simples</a:t>
              </a:r>
              <a:endParaRPr lang="es-MX" sz="1600" dirty="0"/>
            </a:p>
            <a:p>
              <a:pPr algn="l"/>
              <a:r>
                <a:rPr lang="es-MX" sz="1600" dirty="0">
                  <a:sym typeface="+mn-ea"/>
                </a:rPr>
                <a:t>O en caso de quererse agregar mas opciones daremos clic sobre el botón principal y después de esto ya agregaremos lo que gustemos</a:t>
              </a:r>
              <a:endParaRPr sz="1600" dirty="0">
                <a:sym typeface="+mn-ea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63141" y="1065139"/>
              <a:ext cx="1734772" cy="249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altLang="en-US" dirty="0"/>
              <a:t>Menus</a:t>
            </a:r>
            <a:endParaRPr lang="es-ES_tradnl" alt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n-US" altLang="ko-KR" dirty="0"/>
          </a:p>
        </p:txBody>
      </p:sp>
      <p:grpSp>
        <p:nvGrpSpPr>
          <p:cNvPr id="19" name="Group 18"/>
          <p:cNvGrpSpPr/>
          <p:nvPr/>
        </p:nvGrpSpPr>
        <p:grpSpPr>
          <a:xfrm>
            <a:off x="635000" y="988060"/>
            <a:ext cx="7969883" cy="1494668"/>
            <a:chOff x="2063141" y="1065139"/>
            <a:chExt cx="1755755" cy="82276"/>
          </a:xfrm>
        </p:grpSpPr>
        <p:sp>
          <p:nvSpPr>
            <p:cNvPr id="16" name="TextBox 15"/>
            <p:cNvSpPr txBox="true"/>
            <p:nvPr/>
          </p:nvSpPr>
          <p:spPr>
            <a:xfrm>
              <a:off x="2084124" y="1101730"/>
              <a:ext cx="1734772" cy="456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MX" sz="1600" dirty="0">
                  <a:sym typeface="+mn-ea"/>
                </a:rPr>
                <a:t>Para poderlos utilizar será equivalente a como cuando utilizamos un botón</a:t>
              </a:r>
              <a:endParaRPr lang="es-MX" sz="1600" dirty="0"/>
            </a:p>
            <a:p>
              <a:pPr algn="l"/>
              <a:r>
                <a:rPr lang="es-MX" sz="1600" dirty="0">
                  <a:sym typeface="+mn-ea"/>
                </a:rPr>
                <a:t>Simplemente dentro de nuestro </a:t>
              </a:r>
              <a:r>
                <a:rPr lang="es-MX" sz="1600" b="1" dirty="0">
                  <a:sym typeface="+mn-ea"/>
                </a:rPr>
                <a:t>WM_COMMAND </a:t>
              </a:r>
              <a:r>
                <a:rPr lang="es-MX" sz="1600" dirty="0">
                  <a:sym typeface="+mn-ea"/>
                </a:rPr>
                <a:t>crearemos un caso con el </a:t>
              </a:r>
              <a:r>
                <a:rPr lang="es-MX" sz="1600" b="1" dirty="0">
                  <a:sym typeface="+mn-ea"/>
                </a:rPr>
                <a:t>ID</a:t>
              </a:r>
              <a:r>
                <a:rPr lang="es-MX" sz="1600" dirty="0">
                  <a:sym typeface="+mn-ea"/>
                </a:rPr>
                <a:t> de </a:t>
              </a:r>
              <a:endParaRPr lang="es-MX" sz="1600" dirty="0">
                <a:sym typeface="+mn-ea"/>
              </a:endParaRPr>
            </a:p>
            <a:p>
              <a:pPr algn="l"/>
              <a:r>
                <a:rPr lang="es-MX" sz="1600" dirty="0">
                  <a:sym typeface="+mn-ea"/>
                </a:rPr>
                <a:t>nuestro </a:t>
              </a:r>
              <a:r>
                <a:rPr lang="es-MX" sz="1600" b="1" dirty="0" err="1">
                  <a:sym typeface="+mn-ea"/>
                </a:rPr>
                <a:t>Boton</a:t>
              </a:r>
              <a:endParaRPr sz="1600" dirty="0">
                <a:sym typeface="+mn-ea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63141" y="1065139"/>
              <a:ext cx="1734772" cy="249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altLang="en-US" dirty="0"/>
              <a:t>Month Calendar</a:t>
            </a:r>
            <a:endParaRPr lang="es-ES_tradnl" alt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s-ES_tradnl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altLang="en-US" dirty="0"/>
              <a:t>Month Calendar</a:t>
            </a:r>
            <a:endParaRPr lang="es-ES_tradnl" alt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pPr lvl="0"/>
            <a:endParaRPr lang="en-US" altLang="ko-KR" dirty="0"/>
          </a:p>
        </p:txBody>
      </p:sp>
      <p:grpSp>
        <p:nvGrpSpPr>
          <p:cNvPr id="19" name="Group 18"/>
          <p:cNvGrpSpPr/>
          <p:nvPr/>
        </p:nvGrpSpPr>
        <p:grpSpPr>
          <a:xfrm>
            <a:off x="635000" y="988060"/>
            <a:ext cx="7969883" cy="2725940"/>
            <a:chOff x="2063141" y="1065139"/>
            <a:chExt cx="1755755" cy="150053"/>
          </a:xfrm>
        </p:grpSpPr>
        <p:sp>
          <p:nvSpPr>
            <p:cNvPr id="16" name="TextBox 15"/>
            <p:cNvSpPr txBox="true"/>
            <p:nvPr/>
          </p:nvSpPr>
          <p:spPr>
            <a:xfrm>
              <a:off x="2084124" y="1101730"/>
              <a:ext cx="1734772" cy="1134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MX" sz="1600" dirty="0">
                  <a:sym typeface="+mn-ea"/>
                </a:rPr>
                <a:t>Es un control que implementa una interfaz de usuario de un calendario.</a:t>
              </a:r>
              <a:endParaRPr lang="es-MX" sz="1600" dirty="0"/>
            </a:p>
            <a:p>
              <a:pPr algn="l"/>
              <a:r>
                <a:rPr lang="es-MX" sz="1600" dirty="0">
                  <a:sym typeface="+mn-ea"/>
                </a:rPr>
                <a:t>Provee al usuario con un método intuitivo y reconocible para seleccionar fechas.</a:t>
              </a:r>
              <a:endParaRPr lang="es-MX" sz="1600" dirty="0"/>
            </a:p>
            <a:p>
              <a:pPr algn="l"/>
              <a:r>
                <a:rPr lang="es-MX" sz="1600" dirty="0">
                  <a:sym typeface="+mn-ea"/>
                </a:rPr>
                <a:t>Provee a la aplicación de maneras de obtener y seleccionar información de fechas.</a:t>
              </a:r>
              <a:endParaRPr lang="es-MX" sz="1600" dirty="0">
                <a:sym typeface="+mn-ea"/>
              </a:endParaRPr>
            </a:p>
            <a:p>
              <a:pPr algn="l"/>
              <a:endParaRPr lang="es-MX" sz="1600" dirty="0">
                <a:sym typeface="+mn-ea"/>
              </a:endParaRPr>
            </a:p>
            <a:p>
              <a:pPr algn="l"/>
              <a:r>
                <a:rPr lang="es-MX" sz="1600" dirty="0">
                  <a:sym typeface="+mn-ea"/>
                </a:rPr>
                <a:t>Es posible que se lleguen a necesitar alguna librería extra, esta podría ser</a:t>
              </a:r>
              <a:endParaRPr lang="es-MX" sz="1600" dirty="0"/>
            </a:p>
            <a:p>
              <a:pPr lvl="1"/>
              <a:r>
                <a:rPr lang="es-MX" sz="1600" dirty="0" err="1">
                  <a:sym typeface="+mn-ea"/>
                </a:rPr>
                <a:t>commctrl.h</a:t>
              </a:r>
              <a:endParaRPr lang="es-MX" sz="1600" dirty="0"/>
            </a:p>
            <a:p>
              <a:pPr algn="l"/>
              <a:r>
                <a:rPr lang="es-MX" sz="1600" dirty="0">
                  <a:sym typeface="+mn-ea"/>
                </a:rPr>
                <a:t>Esta contiene estructuras y macros que nos pueden ayudar y facilitar trabajo.</a:t>
              </a:r>
              <a:endParaRPr lang="es-MX" sz="1600" dirty="0"/>
            </a:p>
            <a:p>
              <a:pPr algn="l"/>
              <a:endParaRPr sz="1600" dirty="0">
                <a:sym typeface="+mn-ea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63141" y="1065139"/>
              <a:ext cx="1734772" cy="249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altLang="en-US" dirty="0"/>
              <a:t>Month Calendar - Macros importantes</a:t>
            </a:r>
            <a:endParaRPr lang="es-ES_tradnl" alt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pPr lvl="0"/>
            <a:endParaRPr lang="en-US" altLang="ko-KR" dirty="0"/>
          </a:p>
        </p:txBody>
      </p:sp>
      <p:grpSp>
        <p:nvGrpSpPr>
          <p:cNvPr id="19" name="Group 18"/>
          <p:cNvGrpSpPr/>
          <p:nvPr/>
        </p:nvGrpSpPr>
        <p:grpSpPr>
          <a:xfrm>
            <a:off x="635000" y="988060"/>
            <a:ext cx="7969883" cy="3464445"/>
            <a:chOff x="2063141" y="1065139"/>
            <a:chExt cx="1755755" cy="190705"/>
          </a:xfrm>
        </p:grpSpPr>
        <p:sp>
          <p:nvSpPr>
            <p:cNvPr id="16" name="TextBox 15"/>
            <p:cNvSpPr txBox="true"/>
            <p:nvPr/>
          </p:nvSpPr>
          <p:spPr>
            <a:xfrm>
              <a:off x="2084124" y="1101730"/>
              <a:ext cx="1734772" cy="154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MX" sz="1600" dirty="0">
                  <a:sym typeface="+mn-ea"/>
                </a:rPr>
                <a:t>Entre las macros importantes existen</a:t>
              </a:r>
              <a:endParaRPr lang="es-MX" sz="1600" dirty="0">
                <a:sym typeface="+mn-ea"/>
              </a:endParaRPr>
            </a:p>
            <a:p>
              <a:pPr algn="l"/>
              <a:endParaRPr lang="es-MX" sz="1600" dirty="0"/>
            </a:p>
            <a:p>
              <a:pPr algn="l"/>
              <a:r>
                <a:rPr lang="es-MX" sz="1600" dirty="0" err="1">
                  <a:sym typeface="+mn-ea"/>
                </a:rPr>
                <a:t>MonthCal_GetToday</a:t>
              </a:r>
              <a:r>
                <a:rPr lang="es-MX" sz="1600" dirty="0">
                  <a:sym typeface="+mn-ea"/>
                </a:rPr>
                <a:t>(HWND, LPSYSTEMTIME);</a:t>
              </a:r>
              <a:endParaRPr lang="es-MX" sz="1600" dirty="0"/>
            </a:p>
            <a:p>
              <a:pPr lvl="1"/>
              <a:r>
                <a:rPr lang="es-MX" sz="1600" dirty="0">
                  <a:sym typeface="+mn-ea"/>
                </a:rPr>
                <a:t>Esta macro nos permitirá obtener la fecha actual, mandando el manejador de nuestro control y una estructura tipo SYSTEMTIME</a:t>
              </a:r>
              <a:endParaRPr lang="es-MX" sz="1600" dirty="0"/>
            </a:p>
            <a:p>
              <a:pPr lvl="1"/>
              <a:r>
                <a:rPr lang="es-MX" sz="1600" dirty="0">
                  <a:sym typeface="+mn-ea"/>
                </a:rPr>
                <a:t>Su equivalente en Mensaje es MCM_GETTODAY</a:t>
              </a:r>
              <a:endParaRPr lang="es-MX" sz="1600" dirty="0">
                <a:sym typeface="+mn-ea"/>
              </a:endParaRPr>
            </a:p>
            <a:p>
              <a:pPr lvl="1"/>
              <a:endParaRPr lang="es-MX" sz="1600" dirty="0"/>
            </a:p>
            <a:p>
              <a:pPr algn="l"/>
              <a:r>
                <a:rPr lang="es-MX" sz="1600" dirty="0" err="1">
                  <a:sym typeface="+mn-ea"/>
                </a:rPr>
                <a:t>MonthCal_GetCurSel</a:t>
              </a:r>
              <a:r>
                <a:rPr lang="es-MX" sz="1600" dirty="0">
                  <a:sym typeface="+mn-ea"/>
                </a:rPr>
                <a:t>(HWND, LPSYSTEMTIME);</a:t>
              </a:r>
              <a:endParaRPr lang="es-MX" sz="1600" dirty="0"/>
            </a:p>
            <a:p>
              <a:pPr lvl="1"/>
              <a:r>
                <a:rPr lang="es-MX" sz="1600" dirty="0">
                  <a:sym typeface="+mn-ea"/>
                </a:rPr>
                <a:t>Esta macro nos permite obtener la fecha seleccionada en el calendario, mandando el manejador de nuestro control y una estructura tipo SYSTEMTIME</a:t>
              </a:r>
              <a:endParaRPr lang="es-MX" sz="1600" dirty="0"/>
            </a:p>
            <a:p>
              <a:pPr lvl="1"/>
              <a:r>
                <a:rPr lang="es-MX" sz="1600" dirty="0">
                  <a:sym typeface="+mn-ea"/>
                </a:rPr>
                <a:t>Su equivalente a Mensaje es MCM_GETCURSEL</a:t>
              </a:r>
              <a:endParaRPr sz="1600" dirty="0">
                <a:sym typeface="+mn-ea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63141" y="1065139"/>
              <a:ext cx="1734772" cy="249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altLang="en-US" dirty="0"/>
              <a:t>Month Calendar - Macros importantes</a:t>
            </a:r>
            <a:endParaRPr lang="es-ES_tradnl" alt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pPr lvl="0"/>
            <a:endParaRPr lang="en-US" altLang="ko-KR" dirty="0"/>
          </a:p>
        </p:txBody>
      </p:sp>
      <p:grpSp>
        <p:nvGrpSpPr>
          <p:cNvPr id="19" name="Group 18"/>
          <p:cNvGrpSpPr/>
          <p:nvPr/>
        </p:nvGrpSpPr>
        <p:grpSpPr>
          <a:xfrm>
            <a:off x="635000" y="988060"/>
            <a:ext cx="7969883" cy="1986799"/>
            <a:chOff x="2063141" y="1065139"/>
            <a:chExt cx="1755755" cy="109366"/>
          </a:xfrm>
        </p:grpSpPr>
        <p:sp>
          <p:nvSpPr>
            <p:cNvPr id="16" name="TextBox 15"/>
            <p:cNvSpPr txBox="true"/>
            <p:nvPr/>
          </p:nvSpPr>
          <p:spPr>
            <a:xfrm>
              <a:off x="2084124" y="1101730"/>
              <a:ext cx="1734772" cy="72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MX" sz="1600" dirty="0" err="1">
                  <a:sym typeface="+mn-ea"/>
                </a:rPr>
                <a:t>MonthCal_SetCurSel</a:t>
              </a:r>
              <a:r>
                <a:rPr lang="es-MX" sz="1600" dirty="0">
                  <a:sym typeface="+mn-ea"/>
                </a:rPr>
                <a:t>(HWND, LPSYSTEMTIME);</a:t>
              </a:r>
              <a:endParaRPr lang="es-MX" sz="1600" dirty="0"/>
            </a:p>
            <a:p>
              <a:pPr lvl="1"/>
              <a:r>
                <a:rPr lang="es-MX" sz="1600" dirty="0">
                  <a:sym typeface="+mn-ea"/>
                </a:rPr>
                <a:t>Esta macro nos permitirá posicionar nuestro calendario en una fecha personalizada, esta recibirá el manejador de nuestra ventana y una estructura SYSTEMTIME</a:t>
              </a:r>
              <a:endParaRPr lang="es-MX" sz="1600" dirty="0"/>
            </a:p>
            <a:p>
              <a:pPr lvl="1"/>
              <a:r>
                <a:rPr lang="es-MX" sz="1600" dirty="0">
                  <a:sym typeface="+mn-ea"/>
                </a:rPr>
                <a:t>Su equivalente en Mensaje es MCM_SETCURSEL</a:t>
              </a:r>
              <a:endParaRPr sz="1600" dirty="0">
                <a:sym typeface="+mn-ea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63141" y="1065139"/>
              <a:ext cx="1734772" cy="249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altLang="en-US" dirty="0"/>
              <a:t>Month Calendar - Macros importantes</a:t>
            </a:r>
            <a:endParaRPr lang="es-ES_tradnl" alt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pPr lvl="0"/>
            <a:endParaRPr lang="en-US" altLang="ko-KR" dirty="0"/>
          </a:p>
        </p:txBody>
      </p:sp>
      <p:grpSp>
        <p:nvGrpSpPr>
          <p:cNvPr id="19" name="Group 18"/>
          <p:cNvGrpSpPr/>
          <p:nvPr/>
        </p:nvGrpSpPr>
        <p:grpSpPr>
          <a:xfrm>
            <a:off x="635000" y="988060"/>
            <a:ext cx="7969883" cy="3956576"/>
            <a:chOff x="2063141" y="1065139"/>
            <a:chExt cx="1755755" cy="217795"/>
          </a:xfrm>
        </p:grpSpPr>
        <p:sp>
          <p:nvSpPr>
            <p:cNvPr id="16" name="TextBox 15"/>
            <p:cNvSpPr txBox="true"/>
            <p:nvPr/>
          </p:nvSpPr>
          <p:spPr>
            <a:xfrm>
              <a:off x="2084124" y="1101730"/>
              <a:ext cx="1734772" cy="181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MX" sz="1600" dirty="0" err="1">
                  <a:sym typeface="+mn-ea"/>
                </a:rPr>
                <a:t>MonthCal_SetColor</a:t>
              </a:r>
              <a:r>
                <a:rPr lang="es-MX" sz="1600" dirty="0">
                  <a:sym typeface="+mn-ea"/>
                </a:rPr>
                <a:t>(HWND, INT, COLORREF);</a:t>
              </a:r>
              <a:endParaRPr lang="es-MX" sz="1600" dirty="0"/>
            </a:p>
            <a:p>
              <a:pPr lvl="1"/>
              <a:r>
                <a:rPr lang="es-MX" sz="1600" dirty="0">
                  <a:sym typeface="+mn-ea"/>
                </a:rPr>
                <a:t>Este nos permite cambiar ciertos colores de nuestro calendario sobre ejecución</a:t>
              </a:r>
              <a:endParaRPr lang="es-MX" sz="1600" dirty="0"/>
            </a:p>
            <a:p>
              <a:pPr lvl="1"/>
              <a:r>
                <a:rPr lang="es-MX" sz="1600" dirty="0">
                  <a:sym typeface="+mn-ea"/>
                </a:rPr>
                <a:t>Se le mandara </a:t>
              </a:r>
              <a:endParaRPr lang="es-MX" sz="1600" dirty="0"/>
            </a:p>
            <a:p>
              <a:pPr lvl="2"/>
              <a:r>
                <a:rPr lang="es-MX" sz="1600" dirty="0">
                  <a:sym typeface="+mn-ea"/>
                </a:rPr>
                <a:t>El controlador de la ventana</a:t>
              </a:r>
              <a:endParaRPr lang="es-MX" sz="1600" dirty="0"/>
            </a:p>
            <a:p>
              <a:pPr lvl="2"/>
              <a:r>
                <a:rPr lang="es-MX" sz="1600" dirty="0">
                  <a:sym typeface="+mn-ea"/>
                </a:rPr>
                <a:t>Un valor definido en INT que puede ser</a:t>
              </a:r>
              <a:endParaRPr lang="es-MX" sz="1600" dirty="0"/>
            </a:p>
            <a:p>
              <a:pPr lvl="3"/>
              <a:r>
                <a:rPr lang="es-MX" sz="1600" dirty="0">
                  <a:sym typeface="+mn-ea"/>
                </a:rPr>
                <a:t>MCSC_BACKGROUND</a:t>
              </a:r>
              <a:endParaRPr lang="es-MX" sz="1600" dirty="0"/>
            </a:p>
            <a:p>
              <a:pPr lvl="3"/>
              <a:r>
                <a:rPr lang="es-MX" sz="1600" dirty="0">
                  <a:sym typeface="+mn-ea"/>
                </a:rPr>
                <a:t>MCSC_MONTHBK</a:t>
              </a:r>
              <a:endParaRPr lang="es-MX" sz="1600" dirty="0"/>
            </a:p>
            <a:p>
              <a:pPr lvl="3"/>
              <a:r>
                <a:rPr lang="es-MX" sz="1600" dirty="0">
                  <a:sym typeface="+mn-ea"/>
                </a:rPr>
                <a:t>MCSC_TEXT</a:t>
              </a:r>
              <a:endParaRPr lang="es-MX" sz="1600" dirty="0"/>
            </a:p>
            <a:p>
              <a:pPr lvl="3"/>
              <a:r>
                <a:rPr lang="es-MX" sz="1600" dirty="0">
                  <a:sym typeface="+mn-ea"/>
                </a:rPr>
                <a:t>MCSC_TITLEBK</a:t>
              </a:r>
              <a:endParaRPr lang="es-MX" sz="1600" dirty="0"/>
            </a:p>
            <a:p>
              <a:pPr lvl="3"/>
              <a:r>
                <a:rPr lang="es-MX" sz="1600" dirty="0">
                  <a:sym typeface="+mn-ea"/>
                </a:rPr>
                <a:t>MCSC_TITLETEXT</a:t>
              </a:r>
              <a:endParaRPr lang="es-MX" sz="1600" dirty="0"/>
            </a:p>
            <a:p>
              <a:pPr lvl="3"/>
              <a:r>
                <a:rPr lang="es-MX" sz="1600" dirty="0">
                  <a:sym typeface="+mn-ea"/>
                </a:rPr>
                <a:t>MCSC_TRAILINGTEXT</a:t>
              </a:r>
              <a:endParaRPr lang="es-MX" sz="1600" dirty="0"/>
            </a:p>
            <a:p>
              <a:pPr lvl="2"/>
              <a:r>
                <a:rPr lang="es-MX" sz="1600" dirty="0">
                  <a:sym typeface="+mn-ea"/>
                </a:rPr>
                <a:t>Color de referencia</a:t>
              </a:r>
              <a:endParaRPr lang="es-MX" sz="1600" dirty="0"/>
            </a:p>
            <a:p>
              <a:pPr lvl="1"/>
              <a:r>
                <a:rPr lang="es-MX" sz="1600" dirty="0">
                  <a:sym typeface="+mn-ea"/>
                </a:rPr>
                <a:t>En caso del color se puede usar igualmente RGB() para colocar un valor</a:t>
              </a:r>
              <a:endParaRPr sz="1600" dirty="0">
                <a:sym typeface="+mn-ea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63141" y="1065139"/>
              <a:ext cx="1734772" cy="249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altLang="en-US" dirty="0"/>
              <a:t>Month Calendar - Macros importantes</a:t>
            </a:r>
            <a:endParaRPr lang="es-ES_tradnl" alt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pPr lvl="0"/>
            <a:endParaRPr lang="en-US" altLang="ko-KR" dirty="0"/>
          </a:p>
        </p:txBody>
      </p:sp>
      <p:grpSp>
        <p:nvGrpSpPr>
          <p:cNvPr id="19" name="Group 18"/>
          <p:cNvGrpSpPr/>
          <p:nvPr/>
        </p:nvGrpSpPr>
        <p:grpSpPr>
          <a:xfrm>
            <a:off x="635000" y="988060"/>
            <a:ext cx="7969883" cy="1986799"/>
            <a:chOff x="2063141" y="1065139"/>
            <a:chExt cx="1755755" cy="109366"/>
          </a:xfrm>
        </p:grpSpPr>
        <p:sp>
          <p:nvSpPr>
            <p:cNvPr id="16" name="TextBox 15"/>
            <p:cNvSpPr txBox="true"/>
            <p:nvPr/>
          </p:nvSpPr>
          <p:spPr>
            <a:xfrm>
              <a:off x="2084124" y="1101730"/>
              <a:ext cx="1734772" cy="72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MX" sz="1600" dirty="0">
                  <a:sym typeface="+mn-ea"/>
                </a:rPr>
                <a:t>Verificar propiedades</a:t>
              </a:r>
              <a:endParaRPr lang="es-MX" sz="1600" dirty="0"/>
            </a:p>
            <a:p>
              <a:pPr lvl="1"/>
              <a:r>
                <a:rPr lang="es-MX" sz="1600" dirty="0">
                  <a:sym typeface="+mn-ea"/>
                </a:rPr>
                <a:t>Day </a:t>
              </a:r>
              <a:r>
                <a:rPr lang="es-MX" sz="1600" dirty="0" err="1">
                  <a:sym typeface="+mn-ea"/>
                </a:rPr>
                <a:t>States</a:t>
              </a:r>
              <a:endParaRPr lang="es-MX" sz="1600" dirty="0"/>
            </a:p>
            <a:p>
              <a:pPr lvl="1"/>
              <a:r>
                <a:rPr lang="es-MX" sz="1600" dirty="0">
                  <a:sym typeface="+mn-ea"/>
                </a:rPr>
                <a:t>No </a:t>
              </a:r>
              <a:r>
                <a:rPr lang="es-MX" sz="1600" dirty="0" err="1">
                  <a:sym typeface="+mn-ea"/>
                </a:rPr>
                <a:t>Today</a:t>
              </a:r>
              <a:endParaRPr lang="es-MX" sz="1600" dirty="0"/>
            </a:p>
            <a:p>
              <a:pPr lvl="1"/>
              <a:r>
                <a:rPr lang="es-MX" sz="1600" dirty="0">
                  <a:sym typeface="+mn-ea"/>
                </a:rPr>
                <a:t>No </a:t>
              </a:r>
              <a:r>
                <a:rPr lang="es-MX" sz="1600" dirty="0" err="1">
                  <a:sym typeface="+mn-ea"/>
                </a:rPr>
                <a:t>Today</a:t>
              </a:r>
              <a:r>
                <a:rPr lang="es-MX" sz="1600" dirty="0">
                  <a:sym typeface="+mn-ea"/>
                </a:rPr>
                <a:t> </a:t>
              </a:r>
              <a:r>
                <a:rPr lang="es-MX" sz="1600" dirty="0" err="1">
                  <a:sym typeface="+mn-ea"/>
                </a:rPr>
                <a:t>Circle</a:t>
              </a:r>
              <a:endParaRPr lang="es-MX" sz="1600" dirty="0"/>
            </a:p>
            <a:p>
              <a:pPr lvl="1"/>
              <a:r>
                <a:rPr lang="es-MX" sz="1600" dirty="0" err="1">
                  <a:sym typeface="+mn-ea"/>
                </a:rPr>
                <a:t>Multiselect</a:t>
              </a:r>
              <a:endParaRPr sz="1600" dirty="0">
                <a:sym typeface="+mn-ea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63141" y="1065139"/>
              <a:ext cx="1734772" cy="249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true"/>
          <p:nvPr/>
        </p:nvSpPr>
        <p:spPr>
          <a:xfrm>
            <a:off x="2555776" y="339502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cs typeface="Arial" panose="020B0604020202020204" pitchFamily="34" charset="0"/>
              </a:rPr>
              <a:t>Agenda </a:t>
            </a:r>
            <a:endParaRPr lang="en-US" sz="3600" dirty="0">
              <a:cs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31840" y="1275606"/>
            <a:ext cx="5256584" cy="720000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26" name="TextBox 25"/>
          <p:cNvSpPr txBox="true"/>
          <p:nvPr/>
        </p:nvSpPr>
        <p:spPr>
          <a:xfrm>
            <a:off x="3131840" y="1275606"/>
            <a:ext cx="53316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anose="020B0604020202020204" pitchFamily="34" charset="0"/>
              </a:rPr>
              <a:t>0</a:t>
            </a:r>
            <a:r>
              <a:rPr lang="es-ES_tradnl" altLang="en-US" sz="2000" b="1" dirty="0">
                <a:solidFill>
                  <a:schemeClr val="bg1"/>
                </a:solidFill>
                <a:cs typeface="Arial" panose="020B0604020202020204" pitchFamily="34" charset="0"/>
              </a:rPr>
              <a:t>5</a:t>
            </a:r>
            <a:endParaRPr lang="es-ES_tradnl" altLang="en-US" sz="20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851840" y="1356248"/>
            <a:ext cx="4392568" cy="544815"/>
            <a:chOff x="3851840" y="1356248"/>
            <a:chExt cx="4392568" cy="544815"/>
          </a:xfrm>
        </p:grpSpPr>
        <p:sp>
          <p:nvSpPr>
            <p:cNvPr id="30" name="TextBox 29"/>
            <p:cNvSpPr txBox="true"/>
            <p:nvPr/>
          </p:nvSpPr>
          <p:spPr>
            <a:xfrm>
              <a:off x="3851840" y="1356248"/>
              <a:ext cx="4392567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Month Day Calendar</a:t>
              </a:r>
              <a:endParaRPr lang="es-ES_tradnl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1" name="TextBox 30"/>
            <p:cNvSpPr txBox="true"/>
            <p:nvPr/>
          </p:nvSpPr>
          <p:spPr>
            <a:xfrm>
              <a:off x="3851840" y="1625473"/>
              <a:ext cx="4392568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s-ES_tradnl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108980" y="2068086"/>
            <a:ext cx="5256584" cy="720000"/>
            <a:chOff x="3131840" y="1491630"/>
            <a:chExt cx="5256584" cy="576064"/>
          </a:xfrm>
        </p:grpSpPr>
        <p:sp>
          <p:nvSpPr>
            <p:cNvPr id="9" name="Rectangle 8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p>
              <a:pPr algn="ctr"/>
              <a:endParaRPr lang="ko-KR" altLang="en-US"/>
            </a:p>
          </p:txBody>
        </p:sp>
        <p:sp>
          <p:nvSpPr>
            <p:cNvPr id="10" name="Right Triangle 9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p>
              <a:pPr algn="ctr"/>
              <a:endParaRPr lang="ko-KR" altLang="en-US" dirty="0"/>
            </a:p>
          </p:txBody>
        </p:sp>
      </p:grpSp>
      <p:sp>
        <p:nvSpPr>
          <p:cNvPr id="11" name="TextBox 25"/>
          <p:cNvSpPr txBox="true"/>
          <p:nvPr/>
        </p:nvSpPr>
        <p:spPr>
          <a:xfrm>
            <a:off x="3108980" y="2068086"/>
            <a:ext cx="53316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ko-KR" sz="2000" b="1" dirty="0">
                <a:solidFill>
                  <a:schemeClr val="bg1"/>
                </a:solidFill>
                <a:cs typeface="Arial" panose="020B0604020202020204" pitchFamily="34" charset="0"/>
              </a:rPr>
              <a:t>0</a:t>
            </a:r>
            <a:r>
              <a:rPr lang="es-ES_tradnl" altLang="en-US" sz="2000" b="1" dirty="0">
                <a:solidFill>
                  <a:schemeClr val="bg1"/>
                </a:solidFill>
                <a:cs typeface="Arial" panose="020B0604020202020204" pitchFamily="34" charset="0"/>
              </a:rPr>
              <a:t>6</a:t>
            </a:r>
            <a:endParaRPr lang="es-ES_tradnl" altLang="en-US" sz="20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828980" y="2148728"/>
            <a:ext cx="4392568" cy="544815"/>
            <a:chOff x="3851840" y="1356248"/>
            <a:chExt cx="4392568" cy="544815"/>
          </a:xfrm>
        </p:grpSpPr>
        <p:sp>
          <p:nvSpPr>
            <p:cNvPr id="13" name="TextBox 29"/>
            <p:cNvSpPr txBox="true"/>
            <p:nvPr/>
          </p:nvSpPr>
          <p:spPr>
            <a:xfrm>
              <a:off x="3851840" y="1356248"/>
              <a:ext cx="4392567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s-ES_tradnl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Controles de almacenamiento</a:t>
              </a:r>
              <a:endParaRPr lang="es-ES_tradnl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4" name="TextBox 30"/>
            <p:cNvSpPr txBox="true"/>
            <p:nvPr/>
          </p:nvSpPr>
          <p:spPr>
            <a:xfrm>
              <a:off x="3851840" y="1625473"/>
              <a:ext cx="4392568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s-ES_tradnl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altLang="en-US" dirty="0"/>
              <a:t>Month Calendar - DateTime Picker</a:t>
            </a:r>
            <a:endParaRPr lang="es-ES_tradnl" alt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pPr lvl="0"/>
            <a:endParaRPr lang="en-US" altLang="ko-KR" dirty="0"/>
          </a:p>
        </p:txBody>
      </p:sp>
      <p:grpSp>
        <p:nvGrpSpPr>
          <p:cNvPr id="19" name="Group 18"/>
          <p:cNvGrpSpPr/>
          <p:nvPr/>
        </p:nvGrpSpPr>
        <p:grpSpPr>
          <a:xfrm>
            <a:off x="635000" y="988060"/>
            <a:ext cx="7969883" cy="1248294"/>
            <a:chOff x="2063141" y="1065139"/>
            <a:chExt cx="1755755" cy="68714"/>
          </a:xfrm>
        </p:grpSpPr>
        <p:sp>
          <p:nvSpPr>
            <p:cNvPr id="16" name="TextBox 15"/>
            <p:cNvSpPr txBox="true"/>
            <p:nvPr/>
          </p:nvSpPr>
          <p:spPr>
            <a:xfrm>
              <a:off x="2084124" y="1101730"/>
              <a:ext cx="1734772" cy="32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MX" sz="1600" dirty="0">
                  <a:sym typeface="+mn-ea"/>
                </a:rPr>
                <a:t>También abreviado como DTP es un control que provee de manera simple e intuitiva una interfaz la cual permite cambiar información de tiempo y fecha con el usuario</a:t>
              </a:r>
              <a:endParaRPr sz="1600" dirty="0">
                <a:sym typeface="+mn-ea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63141" y="1065139"/>
              <a:ext cx="1734772" cy="249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altLang="en-US" dirty="0"/>
              <a:t>Month Calendar - DTP Macros importantes</a:t>
            </a:r>
            <a:endParaRPr lang="es-ES_tradnl" alt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pPr lvl="0"/>
            <a:endParaRPr lang="en-US" altLang="ko-KR" dirty="0"/>
          </a:p>
        </p:txBody>
      </p:sp>
      <p:grpSp>
        <p:nvGrpSpPr>
          <p:cNvPr id="19" name="Group 18"/>
          <p:cNvGrpSpPr/>
          <p:nvPr/>
        </p:nvGrpSpPr>
        <p:grpSpPr>
          <a:xfrm>
            <a:off x="635000" y="988060"/>
            <a:ext cx="7969883" cy="1741061"/>
            <a:chOff x="2063141" y="1065139"/>
            <a:chExt cx="1755755" cy="95839"/>
          </a:xfrm>
        </p:grpSpPr>
        <p:sp>
          <p:nvSpPr>
            <p:cNvPr id="16" name="TextBox 15"/>
            <p:cNvSpPr txBox="true"/>
            <p:nvPr/>
          </p:nvSpPr>
          <p:spPr>
            <a:xfrm>
              <a:off x="2084124" y="1101730"/>
              <a:ext cx="1734772" cy="59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MX" sz="1600" dirty="0" err="1">
                  <a:sym typeface="+mn-ea"/>
                </a:rPr>
                <a:t>DateTime_GetSystemtime</a:t>
              </a:r>
              <a:r>
                <a:rPr lang="es-MX" sz="1600" dirty="0">
                  <a:sym typeface="+mn-ea"/>
                </a:rPr>
                <a:t>(HWND, LPSYSTEMTIME)</a:t>
              </a:r>
              <a:endParaRPr lang="es-MX" sz="1600" dirty="0"/>
            </a:p>
            <a:p>
              <a:pPr lvl="1"/>
              <a:r>
                <a:rPr lang="es-MX" sz="1600" dirty="0">
                  <a:sym typeface="+mn-ea"/>
                </a:rPr>
                <a:t>Esta macro nos permitirá obtener la fecha seleccionada, mandando el </a:t>
              </a:r>
              <a:endParaRPr lang="es-MX" sz="1600" dirty="0">
                <a:sym typeface="+mn-ea"/>
              </a:endParaRPr>
            </a:p>
            <a:p>
              <a:pPr lvl="1"/>
              <a:r>
                <a:rPr lang="es-MX" sz="1600" dirty="0">
                  <a:sym typeface="+mn-ea"/>
                </a:rPr>
                <a:t>manejador de nuestro control y una estructura tipo SYSTEMTIME</a:t>
              </a:r>
              <a:endParaRPr lang="es-MX" sz="1600" dirty="0"/>
            </a:p>
            <a:p>
              <a:pPr lvl="1"/>
              <a:r>
                <a:rPr lang="es-MX" sz="1600" dirty="0">
                  <a:sym typeface="+mn-ea"/>
                </a:rPr>
                <a:t>Su equivalente en </a:t>
              </a:r>
              <a:r>
                <a:rPr lang="es-MX" sz="1600">
                  <a:sym typeface="+mn-ea"/>
                </a:rPr>
                <a:t>Mensaje es DTM_GETSYSTEMTIME</a:t>
              </a:r>
              <a:endParaRPr sz="1600" dirty="0">
                <a:sym typeface="+mn-ea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63141" y="1065139"/>
              <a:ext cx="1734772" cy="249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altLang="en-US" dirty="0"/>
              <a:t>Controles de </a:t>
            </a:r>
            <a:endParaRPr lang="es-ES_tradnl" altLang="en-US" dirty="0"/>
          </a:p>
          <a:p>
            <a:r>
              <a:rPr lang="es-ES_tradnl" altLang="en-US" dirty="0"/>
              <a:t>almacenamiento</a:t>
            </a:r>
            <a:endParaRPr lang="es-ES_tradnl" alt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s-ES_tradnl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MX" dirty="0" err="1">
                <a:sym typeface="+mn-ea"/>
              </a:rPr>
              <a:t>Edit</a:t>
            </a:r>
            <a:r>
              <a:rPr lang="es-MX" dirty="0">
                <a:sym typeface="+mn-ea"/>
              </a:rPr>
              <a:t> Control</a:t>
            </a:r>
            <a:endParaRPr lang="es-ES_tradnl" alt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pPr lvl="0"/>
            <a:endParaRPr lang="en-US" altLang="ko-KR" dirty="0"/>
          </a:p>
        </p:txBody>
      </p:sp>
      <p:grpSp>
        <p:nvGrpSpPr>
          <p:cNvPr id="19" name="Group 18"/>
          <p:cNvGrpSpPr/>
          <p:nvPr/>
        </p:nvGrpSpPr>
        <p:grpSpPr>
          <a:xfrm>
            <a:off x="635000" y="988060"/>
            <a:ext cx="7969883" cy="1494668"/>
            <a:chOff x="2063141" y="1065139"/>
            <a:chExt cx="1755755" cy="82276"/>
          </a:xfrm>
        </p:grpSpPr>
        <p:sp>
          <p:nvSpPr>
            <p:cNvPr id="16" name="TextBox 15"/>
            <p:cNvSpPr txBox="true"/>
            <p:nvPr/>
          </p:nvSpPr>
          <p:spPr>
            <a:xfrm>
              <a:off x="2084124" y="1101730"/>
              <a:ext cx="1734772" cy="456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MX" sz="1600" dirty="0">
                  <a:sym typeface="+mn-ea"/>
                </a:rPr>
                <a:t>Un </a:t>
              </a:r>
              <a:r>
                <a:rPr lang="es-MX" sz="1600" i="1" dirty="0" err="1">
                  <a:sym typeface="+mn-ea"/>
                </a:rPr>
                <a:t>Edit</a:t>
              </a:r>
              <a:r>
                <a:rPr lang="es-MX" sz="1600" i="1" dirty="0">
                  <a:sym typeface="+mn-ea"/>
                </a:rPr>
                <a:t> Control </a:t>
              </a:r>
              <a:r>
                <a:rPr lang="es-MX" sz="1600" dirty="0">
                  <a:sym typeface="+mn-ea"/>
                </a:rPr>
                <a:t>es un control de ventana rectangular, comúnmente usado en un dialogo para habilitar la entrada de texto o para ser editado</a:t>
              </a:r>
              <a:endParaRPr lang="es-MX" sz="1600" dirty="0"/>
            </a:p>
            <a:p>
              <a:pPr algn="l"/>
              <a:endParaRPr sz="1600" dirty="0">
                <a:sym typeface="+mn-ea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63141" y="1065139"/>
              <a:ext cx="1734772" cy="249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MX" dirty="0" err="1">
                <a:sym typeface="+mn-ea"/>
              </a:rPr>
              <a:t>Edit</a:t>
            </a:r>
            <a:r>
              <a:rPr lang="es-MX" dirty="0">
                <a:sym typeface="+mn-ea"/>
              </a:rPr>
              <a:t> Control</a:t>
            </a:r>
            <a:endParaRPr lang="es-ES_tradnl" alt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pPr lvl="0"/>
            <a:endParaRPr lang="en-US" altLang="ko-KR" dirty="0"/>
          </a:p>
        </p:txBody>
      </p:sp>
      <p:grpSp>
        <p:nvGrpSpPr>
          <p:cNvPr id="19" name="Group 18"/>
          <p:cNvGrpSpPr/>
          <p:nvPr/>
        </p:nvGrpSpPr>
        <p:grpSpPr>
          <a:xfrm>
            <a:off x="635000" y="988060"/>
            <a:ext cx="7969883" cy="2233173"/>
            <a:chOff x="2063141" y="1065139"/>
            <a:chExt cx="1755755" cy="122928"/>
          </a:xfrm>
        </p:grpSpPr>
        <p:sp>
          <p:nvSpPr>
            <p:cNvPr id="16" name="TextBox 15"/>
            <p:cNvSpPr txBox="true"/>
            <p:nvPr/>
          </p:nvSpPr>
          <p:spPr>
            <a:xfrm>
              <a:off x="2084124" y="1101730"/>
              <a:ext cx="1734772" cy="86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MX" sz="1600" dirty="0">
                  <a:sym typeface="+mn-ea"/>
                </a:rPr>
                <a:t>Para poder manejar </a:t>
              </a:r>
              <a:r>
                <a:rPr lang="es-ES_tradnl" altLang="es-MX" sz="1600" dirty="0">
                  <a:sym typeface="+mn-ea"/>
                </a:rPr>
                <a:t>y editar </a:t>
              </a:r>
              <a:r>
                <a:rPr lang="es-MX" sz="1600" dirty="0">
                  <a:sym typeface="+mn-ea"/>
                </a:rPr>
                <a:t>estos controles podemos hacerlo de dos formas</a:t>
              </a:r>
              <a:endParaRPr lang="es-MX" sz="1600" dirty="0"/>
            </a:p>
            <a:p>
              <a:pPr algn="l"/>
              <a:r>
                <a:rPr lang="es-MX" sz="1600" dirty="0">
                  <a:sym typeface="+mn-ea"/>
                </a:rPr>
                <a:t>La primera es</a:t>
              </a:r>
              <a:endParaRPr lang="es-MX" sz="1600" dirty="0"/>
            </a:p>
            <a:p>
              <a:pPr lvl="1"/>
              <a:r>
                <a:rPr lang="es-MX" sz="1600" dirty="0">
                  <a:sym typeface="+mn-ea"/>
                </a:rPr>
                <a:t>Obteniendo su manejador</a:t>
              </a:r>
              <a:endParaRPr lang="es-MX" sz="1600" dirty="0"/>
            </a:p>
            <a:p>
              <a:pPr lvl="1"/>
              <a:r>
                <a:rPr lang="es-MX" sz="1600" dirty="0" err="1">
                  <a:sym typeface="+mn-ea"/>
                </a:rPr>
                <a:t>Despues</a:t>
              </a:r>
              <a:r>
                <a:rPr lang="es-MX" sz="1600" dirty="0">
                  <a:sym typeface="+mn-ea"/>
                </a:rPr>
                <a:t> obtener o asignar el valor deseado</a:t>
              </a:r>
              <a:endParaRPr lang="es-MX" sz="1600" dirty="0"/>
            </a:p>
            <a:p>
              <a:pPr algn="l"/>
              <a:r>
                <a:rPr lang="es-MX" sz="1600" dirty="0">
                  <a:sym typeface="+mn-ea"/>
                </a:rPr>
                <a:t>La segunda es</a:t>
              </a:r>
              <a:endParaRPr lang="es-MX" sz="1600" dirty="0"/>
            </a:p>
            <a:p>
              <a:pPr lvl="1"/>
              <a:r>
                <a:rPr lang="es-MX" sz="1600" dirty="0">
                  <a:sym typeface="+mn-ea"/>
                </a:rPr>
                <a:t>En una sola línea realizar la obtención o asignación de </a:t>
              </a:r>
              <a:r>
                <a:rPr lang="es-MX" sz="1600" dirty="0" err="1">
                  <a:sym typeface="+mn-ea"/>
                </a:rPr>
                <a:t>informacion</a:t>
              </a:r>
              <a:endParaRPr sz="1600" dirty="0">
                <a:sym typeface="+mn-ea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63141" y="1065139"/>
              <a:ext cx="1734772" cy="249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MX" dirty="0" err="1">
                <a:sym typeface="+mn-ea"/>
              </a:rPr>
              <a:t>Edit</a:t>
            </a:r>
            <a:r>
              <a:rPr lang="es-MX" dirty="0">
                <a:sym typeface="+mn-ea"/>
              </a:rPr>
              <a:t> Control</a:t>
            </a:r>
            <a:endParaRPr lang="es-ES_tradnl" alt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pPr lvl="0"/>
            <a:endParaRPr lang="en-US" altLang="ko-KR" dirty="0"/>
          </a:p>
        </p:txBody>
      </p:sp>
      <p:grpSp>
        <p:nvGrpSpPr>
          <p:cNvPr id="19" name="Group 18"/>
          <p:cNvGrpSpPr/>
          <p:nvPr/>
        </p:nvGrpSpPr>
        <p:grpSpPr>
          <a:xfrm>
            <a:off x="635000" y="988060"/>
            <a:ext cx="7969883" cy="3218070"/>
            <a:chOff x="2063141" y="1065139"/>
            <a:chExt cx="1755755" cy="177143"/>
          </a:xfrm>
        </p:grpSpPr>
        <p:sp>
          <p:nvSpPr>
            <p:cNvPr id="16" name="TextBox 15"/>
            <p:cNvSpPr txBox="true"/>
            <p:nvPr/>
          </p:nvSpPr>
          <p:spPr>
            <a:xfrm>
              <a:off x="2084124" y="1101730"/>
              <a:ext cx="1734772" cy="140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MX" sz="1600" dirty="0">
                  <a:sym typeface="+mn-ea"/>
                </a:rPr>
                <a:t>Para la primera opción usaremos las funciones</a:t>
              </a:r>
              <a:endParaRPr lang="es-MX" sz="1600" dirty="0"/>
            </a:p>
            <a:p>
              <a:pPr lvl="1"/>
              <a:r>
                <a:rPr lang="es-MX" sz="1600" b="1" dirty="0" err="1">
                  <a:sym typeface="+mn-ea"/>
                </a:rPr>
                <a:t>GetDlgItem</a:t>
              </a:r>
              <a:endParaRPr lang="es-MX" sz="1600" b="1" dirty="0"/>
            </a:p>
            <a:p>
              <a:pPr lvl="1"/>
              <a:r>
                <a:rPr lang="es-MX" sz="1600" b="1" dirty="0" err="1">
                  <a:sym typeface="+mn-ea"/>
                </a:rPr>
                <a:t>GetWindowText</a:t>
              </a:r>
              <a:endParaRPr lang="es-MX" sz="1600" b="1" dirty="0"/>
            </a:p>
            <a:p>
              <a:pPr lvl="1"/>
              <a:r>
                <a:rPr lang="es-MX" sz="1600" b="1" dirty="0" err="1">
                  <a:sym typeface="+mn-ea"/>
                </a:rPr>
                <a:t>SetWindowText</a:t>
              </a:r>
              <a:endParaRPr lang="es-MX" sz="1600" b="1" dirty="0"/>
            </a:p>
            <a:p>
              <a:pPr algn="l"/>
              <a:r>
                <a:rPr lang="es-MX" sz="1600" dirty="0">
                  <a:sym typeface="+mn-ea"/>
                </a:rPr>
                <a:t>En este orden </a:t>
              </a:r>
              <a:r>
                <a:rPr lang="es-MX" sz="1600" b="1" dirty="0" err="1">
                  <a:sym typeface="+mn-ea"/>
                </a:rPr>
                <a:t>GetDlgItem</a:t>
              </a:r>
              <a:r>
                <a:rPr lang="es-MX" sz="1600" dirty="0">
                  <a:sym typeface="+mn-ea"/>
                </a:rPr>
                <a:t> nos permitirá obtener el manejador</a:t>
              </a:r>
              <a:endParaRPr lang="es-MX" sz="1600" dirty="0"/>
            </a:p>
            <a:p>
              <a:pPr lvl="1"/>
              <a:r>
                <a:rPr lang="es-MX" sz="1600" b="1" dirty="0">
                  <a:sym typeface="+mn-ea"/>
                </a:rPr>
                <a:t>HWND </a:t>
              </a:r>
              <a:r>
                <a:rPr lang="es-MX" sz="1600" b="1" dirty="0" err="1">
                  <a:sym typeface="+mn-ea"/>
                </a:rPr>
                <a:t>edit</a:t>
              </a:r>
              <a:r>
                <a:rPr lang="es-MX" sz="1600" b="1" dirty="0">
                  <a:sym typeface="+mn-ea"/>
                </a:rPr>
                <a:t> = </a:t>
              </a:r>
              <a:r>
                <a:rPr lang="es-MX" sz="1600" b="1" dirty="0" err="1">
                  <a:sym typeface="+mn-ea"/>
                </a:rPr>
                <a:t>GetDlgItem</a:t>
              </a:r>
              <a:r>
                <a:rPr lang="es-MX" sz="1600" b="1" dirty="0">
                  <a:sym typeface="+mn-ea"/>
                </a:rPr>
                <a:t>(</a:t>
              </a:r>
              <a:r>
                <a:rPr lang="es-MX" sz="1600" b="1" dirty="0" err="1">
                  <a:sym typeface="+mn-ea"/>
                </a:rPr>
                <a:t>hwnd</a:t>
              </a:r>
              <a:r>
                <a:rPr lang="es-MX" sz="1600" b="1" dirty="0">
                  <a:sym typeface="+mn-ea"/>
                </a:rPr>
                <a:t>, IDC_EDIT);</a:t>
              </a:r>
              <a:endParaRPr lang="es-MX" sz="1600" b="1" dirty="0"/>
            </a:p>
            <a:p>
              <a:pPr algn="l"/>
              <a:r>
                <a:rPr lang="es-MX" sz="1600" dirty="0">
                  <a:sym typeface="+mn-ea"/>
                </a:rPr>
                <a:t>Por otro lado </a:t>
              </a:r>
              <a:r>
                <a:rPr lang="es-MX" sz="1600" b="1" dirty="0" err="1">
                  <a:sym typeface="+mn-ea"/>
                </a:rPr>
                <a:t>GetWindowText</a:t>
              </a:r>
              <a:r>
                <a:rPr lang="es-MX" sz="1600" dirty="0">
                  <a:sym typeface="+mn-ea"/>
                </a:rPr>
                <a:t> nos permitirá obtener el texto y resguardarlo</a:t>
              </a:r>
              <a:endParaRPr lang="es-MX" sz="1600" dirty="0"/>
            </a:p>
            <a:p>
              <a:pPr lvl="1"/>
              <a:r>
                <a:rPr lang="es-MX" sz="1600" b="1" dirty="0" err="1">
                  <a:sym typeface="+mn-ea"/>
                </a:rPr>
                <a:t>GetWindowText</a:t>
              </a:r>
              <a:r>
                <a:rPr lang="es-MX" sz="1600" b="1" dirty="0">
                  <a:sym typeface="+mn-ea"/>
                </a:rPr>
                <a:t>(</a:t>
              </a:r>
              <a:r>
                <a:rPr lang="es-MX" sz="1600" b="1" dirty="0" err="1">
                  <a:sym typeface="+mn-ea"/>
                </a:rPr>
                <a:t>edit</a:t>
              </a:r>
              <a:r>
                <a:rPr lang="es-MX" sz="1600" b="1" dirty="0">
                  <a:sym typeface="+mn-ea"/>
                </a:rPr>
                <a:t>, </a:t>
              </a:r>
              <a:r>
                <a:rPr lang="es-MX" sz="1600" b="1" dirty="0" err="1">
                  <a:sym typeface="+mn-ea"/>
                </a:rPr>
                <a:t>buff</a:t>
              </a:r>
              <a:r>
                <a:rPr lang="es-MX" sz="1600" b="1" dirty="0">
                  <a:sym typeface="+mn-ea"/>
                </a:rPr>
                <a:t>, 1024);</a:t>
              </a:r>
              <a:endParaRPr lang="es-MX" sz="1600" b="1" dirty="0"/>
            </a:p>
            <a:p>
              <a:pPr algn="l"/>
              <a:r>
                <a:rPr lang="es-MX" sz="1600" dirty="0">
                  <a:sym typeface="+mn-ea"/>
                </a:rPr>
                <a:t>Y por ultimo </a:t>
              </a:r>
              <a:r>
                <a:rPr lang="es-MX" sz="1600" b="1" dirty="0" err="1">
                  <a:sym typeface="+mn-ea"/>
                </a:rPr>
                <a:t>SetWindowText</a:t>
              </a:r>
              <a:r>
                <a:rPr lang="es-MX" sz="1600" dirty="0">
                  <a:sym typeface="+mn-ea"/>
                </a:rPr>
                <a:t> nos permitirá asignar un texto</a:t>
              </a:r>
              <a:endParaRPr lang="es-MX" sz="1600" dirty="0"/>
            </a:p>
            <a:p>
              <a:pPr lvl="1"/>
              <a:r>
                <a:rPr lang="es-MX" sz="1600" b="1" dirty="0" err="1">
                  <a:sym typeface="+mn-ea"/>
                </a:rPr>
                <a:t>SetWindowText</a:t>
              </a:r>
              <a:r>
                <a:rPr lang="es-MX" sz="1600" b="1" dirty="0">
                  <a:sym typeface="+mn-ea"/>
                </a:rPr>
                <a:t>(</a:t>
              </a:r>
              <a:r>
                <a:rPr lang="es-MX" sz="1600" b="1" dirty="0" err="1">
                  <a:sym typeface="+mn-ea"/>
                </a:rPr>
                <a:t>edit</a:t>
              </a:r>
              <a:r>
                <a:rPr lang="es-MX" sz="1600" b="1" dirty="0">
                  <a:sym typeface="+mn-ea"/>
                </a:rPr>
                <a:t>, </a:t>
              </a:r>
              <a:r>
                <a:rPr lang="es-MX" sz="1600" b="1" dirty="0" err="1">
                  <a:sym typeface="+mn-ea"/>
                </a:rPr>
                <a:t>buff</a:t>
              </a:r>
              <a:r>
                <a:rPr lang="es-MX" sz="1600" b="1" dirty="0">
                  <a:sym typeface="+mn-ea"/>
                </a:rPr>
                <a:t>);</a:t>
              </a:r>
              <a:endParaRPr sz="1600" dirty="0">
                <a:sym typeface="+mn-ea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63141" y="1065139"/>
              <a:ext cx="1734772" cy="249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MX" dirty="0" err="1">
                <a:sym typeface="+mn-ea"/>
              </a:rPr>
              <a:t>Edit</a:t>
            </a:r>
            <a:r>
              <a:rPr lang="es-MX" dirty="0">
                <a:sym typeface="+mn-ea"/>
              </a:rPr>
              <a:t> Control</a:t>
            </a:r>
            <a:endParaRPr lang="es-ES_tradnl" alt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pPr lvl="0"/>
            <a:endParaRPr lang="en-US" altLang="ko-KR" dirty="0"/>
          </a:p>
        </p:txBody>
      </p:sp>
      <p:grpSp>
        <p:nvGrpSpPr>
          <p:cNvPr id="19" name="Group 18"/>
          <p:cNvGrpSpPr/>
          <p:nvPr/>
        </p:nvGrpSpPr>
        <p:grpSpPr>
          <a:xfrm>
            <a:off x="635000" y="988060"/>
            <a:ext cx="7969883" cy="2971678"/>
            <a:chOff x="2063141" y="1065139"/>
            <a:chExt cx="1755755" cy="163580"/>
          </a:xfrm>
        </p:grpSpPr>
        <p:sp>
          <p:nvSpPr>
            <p:cNvPr id="16" name="TextBox 15"/>
            <p:cNvSpPr txBox="true"/>
            <p:nvPr/>
          </p:nvSpPr>
          <p:spPr>
            <a:xfrm>
              <a:off x="2084124" y="1101730"/>
              <a:ext cx="1734772" cy="1269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MX" sz="1600" dirty="0">
                  <a:sym typeface="+mn-ea"/>
                </a:rPr>
                <a:t>Ahora para poder realizar la segunda forma usaremos las funciones</a:t>
              </a:r>
              <a:endParaRPr lang="es-MX" sz="1600" dirty="0"/>
            </a:p>
            <a:p>
              <a:pPr lvl="1"/>
              <a:r>
                <a:rPr lang="es-MX" sz="1600" b="1" dirty="0" err="1">
                  <a:sym typeface="+mn-ea"/>
                </a:rPr>
                <a:t>GetDlgItemText</a:t>
              </a:r>
              <a:endParaRPr lang="es-MX" sz="1600" b="1" dirty="0"/>
            </a:p>
            <a:p>
              <a:pPr lvl="1"/>
              <a:r>
                <a:rPr lang="es-MX" sz="1600" b="1" dirty="0" err="1">
                  <a:sym typeface="+mn-ea"/>
                </a:rPr>
                <a:t>SetDlgItemText</a:t>
              </a:r>
              <a:endParaRPr lang="es-MX" sz="1600" b="1" dirty="0"/>
            </a:p>
            <a:p>
              <a:pPr algn="l"/>
              <a:r>
                <a:rPr lang="es-MX" sz="1600" dirty="0">
                  <a:sym typeface="+mn-ea"/>
                </a:rPr>
                <a:t>Para esto tendremos que mandar el </a:t>
              </a:r>
              <a:r>
                <a:rPr lang="es-MX" sz="1600" b="1" dirty="0">
                  <a:sym typeface="+mn-ea"/>
                </a:rPr>
                <a:t>manejador</a:t>
              </a:r>
              <a:r>
                <a:rPr lang="es-MX" sz="1600" dirty="0">
                  <a:sym typeface="+mn-ea"/>
                </a:rPr>
                <a:t> de nuestro dialogo, el </a:t>
              </a:r>
              <a:r>
                <a:rPr lang="es-MX" sz="1600" b="1" dirty="0">
                  <a:sym typeface="+mn-ea"/>
                </a:rPr>
                <a:t>ID</a:t>
              </a:r>
              <a:r>
                <a:rPr lang="es-MX" sz="1600" dirty="0">
                  <a:sym typeface="+mn-ea"/>
                </a:rPr>
                <a:t> del objeto, el </a:t>
              </a:r>
              <a:r>
                <a:rPr lang="es-MX" sz="1600" b="1" dirty="0">
                  <a:sym typeface="+mn-ea"/>
                </a:rPr>
                <a:t>donde</a:t>
              </a:r>
              <a:r>
                <a:rPr lang="es-MX" sz="1600" dirty="0">
                  <a:sym typeface="+mn-ea"/>
                </a:rPr>
                <a:t> se resguardara y la </a:t>
              </a:r>
              <a:r>
                <a:rPr lang="es-MX" sz="1600" b="1" dirty="0">
                  <a:sym typeface="+mn-ea"/>
                </a:rPr>
                <a:t>cantidad</a:t>
              </a:r>
              <a:r>
                <a:rPr lang="es-MX" sz="1600" dirty="0">
                  <a:sym typeface="+mn-ea"/>
                </a:rPr>
                <a:t> de datos a resguardar</a:t>
              </a:r>
              <a:endParaRPr lang="es-MX" sz="1600" dirty="0"/>
            </a:p>
            <a:p>
              <a:pPr lvl="1"/>
              <a:r>
                <a:rPr lang="es-MX" sz="1600" b="1" dirty="0" err="1">
                  <a:sym typeface="+mn-ea"/>
                </a:rPr>
                <a:t>GetDlgItemText</a:t>
              </a:r>
              <a:r>
                <a:rPr lang="es-MX" sz="1600" b="1" dirty="0">
                  <a:sym typeface="+mn-ea"/>
                </a:rPr>
                <a:t>(</a:t>
              </a:r>
              <a:r>
                <a:rPr lang="es-MX" sz="1600" b="1" dirty="0" err="1">
                  <a:sym typeface="+mn-ea"/>
                </a:rPr>
                <a:t>hwnd</a:t>
              </a:r>
              <a:r>
                <a:rPr lang="es-MX" sz="1600" b="1" dirty="0">
                  <a:sym typeface="+mn-ea"/>
                </a:rPr>
                <a:t>, IDC_EDIT, </a:t>
              </a:r>
              <a:r>
                <a:rPr lang="es-MX" sz="1600" b="1" dirty="0" err="1">
                  <a:sym typeface="+mn-ea"/>
                </a:rPr>
                <a:t>buff</a:t>
              </a:r>
              <a:r>
                <a:rPr lang="es-MX" sz="1600" b="1" dirty="0">
                  <a:sym typeface="+mn-ea"/>
                </a:rPr>
                <a:t>, 1024);</a:t>
              </a:r>
              <a:endParaRPr lang="es-MX" sz="1600" b="1" dirty="0"/>
            </a:p>
            <a:p>
              <a:pPr algn="l"/>
              <a:r>
                <a:rPr lang="es-MX" sz="1600" dirty="0">
                  <a:sym typeface="+mn-ea"/>
                </a:rPr>
                <a:t>Por otro lado para poderlo asignar será lo mismo pero sin necesidad de la </a:t>
              </a:r>
              <a:r>
                <a:rPr lang="es-MX" sz="1600" b="1" dirty="0">
                  <a:sym typeface="+mn-ea"/>
                </a:rPr>
                <a:t>cantidad </a:t>
              </a:r>
              <a:r>
                <a:rPr lang="es-MX" sz="1600" dirty="0">
                  <a:sym typeface="+mn-ea"/>
                </a:rPr>
                <a:t> de datos a guardar</a:t>
              </a:r>
              <a:endParaRPr lang="es-MX" sz="1600" dirty="0"/>
            </a:p>
            <a:p>
              <a:pPr lvl="1"/>
              <a:r>
                <a:rPr lang="es-MX" sz="1600" b="1" dirty="0" err="1">
                  <a:sym typeface="+mn-ea"/>
                </a:rPr>
                <a:t>SetDlgItemText</a:t>
              </a:r>
              <a:r>
                <a:rPr lang="es-MX" sz="1600" b="1" dirty="0">
                  <a:sym typeface="+mn-ea"/>
                </a:rPr>
                <a:t>(</a:t>
              </a:r>
              <a:r>
                <a:rPr lang="es-MX" sz="1600" b="1" dirty="0" err="1">
                  <a:sym typeface="+mn-ea"/>
                </a:rPr>
                <a:t>hwnd</a:t>
              </a:r>
              <a:r>
                <a:rPr lang="es-MX" sz="1600" b="1" dirty="0">
                  <a:sym typeface="+mn-ea"/>
                </a:rPr>
                <a:t>, IDC_EDIT, </a:t>
              </a:r>
              <a:r>
                <a:rPr lang="es-MX" sz="1600" b="1" dirty="0" err="1">
                  <a:sym typeface="+mn-ea"/>
                </a:rPr>
                <a:t>buff</a:t>
              </a:r>
              <a:r>
                <a:rPr lang="es-MX" sz="1600" b="1" dirty="0">
                  <a:sym typeface="+mn-ea"/>
                </a:rPr>
                <a:t>);</a:t>
              </a:r>
              <a:endParaRPr sz="1600" dirty="0">
                <a:sym typeface="+mn-ea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63141" y="1065139"/>
              <a:ext cx="1734772" cy="249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altLang="es-MX" dirty="0" err="1">
                <a:sym typeface="+mn-ea"/>
              </a:rPr>
              <a:t>Notificaciones</a:t>
            </a:r>
            <a:endParaRPr lang="es-ES_tradnl" altLang="es-MX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pPr lvl="0"/>
            <a:endParaRPr lang="en-US" altLang="ko-KR" dirty="0"/>
          </a:p>
        </p:txBody>
      </p:sp>
      <p:grpSp>
        <p:nvGrpSpPr>
          <p:cNvPr id="19" name="Group 18"/>
          <p:cNvGrpSpPr/>
          <p:nvPr/>
        </p:nvGrpSpPr>
        <p:grpSpPr>
          <a:xfrm>
            <a:off x="635000" y="988060"/>
            <a:ext cx="7969883" cy="2725940"/>
            <a:chOff x="2063141" y="1065139"/>
            <a:chExt cx="1755755" cy="150053"/>
          </a:xfrm>
        </p:grpSpPr>
        <p:sp>
          <p:nvSpPr>
            <p:cNvPr id="16" name="TextBox 15"/>
            <p:cNvSpPr txBox="true"/>
            <p:nvPr/>
          </p:nvSpPr>
          <p:spPr>
            <a:xfrm>
              <a:off x="2084124" y="1101730"/>
              <a:ext cx="1734772" cy="1134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MX" sz="1600" dirty="0">
                  <a:sym typeface="+mn-ea"/>
                </a:rPr>
                <a:t>Para poder hacer uso de estas requeriremos crear un caso dentro de nuestro </a:t>
              </a:r>
              <a:endParaRPr lang="es-MX" sz="1600" dirty="0">
                <a:sym typeface="+mn-ea"/>
              </a:endParaRPr>
            </a:p>
            <a:p>
              <a:pPr algn="l"/>
              <a:r>
                <a:rPr lang="es-MX" sz="1600" b="1" dirty="0">
                  <a:sym typeface="+mn-ea"/>
                </a:rPr>
                <a:t>WM_COMMAND</a:t>
              </a:r>
              <a:r>
                <a:rPr lang="es-MX" sz="1600" dirty="0">
                  <a:sym typeface="+mn-ea"/>
                </a:rPr>
                <a:t> con el nombre de nuestro </a:t>
              </a:r>
              <a:r>
                <a:rPr lang="es-MX" sz="1600" dirty="0" err="1">
                  <a:sym typeface="+mn-ea"/>
                </a:rPr>
                <a:t>Edit</a:t>
              </a:r>
              <a:r>
                <a:rPr lang="es-MX" sz="1600" dirty="0">
                  <a:sym typeface="+mn-ea"/>
                </a:rPr>
                <a:t>, y comp</a:t>
              </a:r>
              <a:r>
                <a:rPr lang="es-ES_tradnl" altLang="es-MX" sz="1600" dirty="0">
                  <a:sym typeface="+mn-ea"/>
                </a:rPr>
                <a:t>a</a:t>
              </a:r>
              <a:r>
                <a:rPr lang="es-MX" sz="1600" dirty="0">
                  <a:sym typeface="+mn-ea"/>
                </a:rPr>
                <a:t>rarlo contra nuestro </a:t>
              </a:r>
              <a:endParaRPr lang="es-MX" sz="1600" dirty="0">
                <a:sym typeface="+mn-ea"/>
              </a:endParaRPr>
            </a:p>
            <a:p>
              <a:pPr algn="l"/>
              <a:r>
                <a:rPr lang="es-MX" sz="1600" b="1" dirty="0" err="1">
                  <a:sym typeface="+mn-ea"/>
                </a:rPr>
                <a:t>wParam</a:t>
              </a:r>
              <a:r>
                <a:rPr lang="es-MX" sz="1600" b="1" dirty="0">
                  <a:sym typeface="+mn-ea"/>
                </a:rPr>
                <a:t> </a:t>
              </a:r>
              <a:r>
                <a:rPr lang="es-MX" sz="1600" dirty="0">
                  <a:sym typeface="+mn-ea"/>
                </a:rPr>
                <a:t>pero convertido en un </a:t>
              </a:r>
              <a:r>
                <a:rPr lang="es-MX" sz="1600" b="1" dirty="0">
                  <a:sym typeface="+mn-ea"/>
                </a:rPr>
                <a:t>HIWORD</a:t>
              </a:r>
              <a:endParaRPr lang="es-MX" sz="1600" dirty="0"/>
            </a:p>
            <a:p>
              <a:pPr algn="l"/>
              <a:r>
                <a:rPr lang="es-MX" sz="1600" dirty="0">
                  <a:sym typeface="+mn-ea"/>
                </a:rPr>
                <a:t>Una notificación por ejemplo es </a:t>
              </a:r>
              <a:r>
                <a:rPr lang="es-MX" sz="1600" b="1" dirty="0">
                  <a:sym typeface="+mn-ea"/>
                </a:rPr>
                <a:t>EN_CHANGE </a:t>
              </a:r>
              <a:r>
                <a:rPr lang="es-MX" sz="1600" dirty="0">
                  <a:sym typeface="+mn-ea"/>
                </a:rPr>
                <a:t>la cual se dedica a escuchar si se </a:t>
              </a:r>
              <a:endParaRPr lang="es-MX" sz="1600" dirty="0">
                <a:sym typeface="+mn-ea"/>
              </a:endParaRPr>
            </a:p>
            <a:p>
              <a:pPr algn="l"/>
              <a:r>
                <a:rPr lang="es-MX" sz="1600" dirty="0">
                  <a:sym typeface="+mn-ea"/>
                </a:rPr>
                <a:t>realizo algún cambio a nuestro </a:t>
              </a:r>
              <a:r>
                <a:rPr lang="es-MX" sz="1600" dirty="0" err="1">
                  <a:sym typeface="+mn-ea"/>
                </a:rPr>
                <a:t>Edit</a:t>
              </a:r>
              <a:endParaRPr lang="es-MX" sz="1600" dirty="0"/>
            </a:p>
            <a:p>
              <a:pPr algn="l"/>
              <a:r>
                <a:rPr lang="es-MX" sz="1600" dirty="0">
                  <a:sym typeface="+mn-ea"/>
                </a:rPr>
                <a:t>Para mas notificaciones ver</a:t>
              </a:r>
              <a:endParaRPr lang="es-MX" sz="1600" dirty="0">
                <a:sym typeface="+mn-ea"/>
              </a:endParaRPr>
            </a:p>
            <a:p>
              <a:pPr algn="l"/>
              <a:endParaRPr lang="es-MX" sz="1600" dirty="0">
                <a:sym typeface="+mn-ea"/>
              </a:endParaRPr>
            </a:p>
            <a:p>
              <a:pPr algn="l"/>
              <a:r>
                <a:rPr lang="es-MX" sz="1600" dirty="0">
                  <a:sym typeface="+mn-ea"/>
                  <a:hlinkClick r:id="rId1"/>
                </a:rPr>
                <a:t>https://docs.microsoft.com/en-us/windows/desktop/controls/edit-controls#notifications</a:t>
              </a:r>
              <a:endParaRPr sz="1600" dirty="0">
                <a:sym typeface="+mn-ea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63141" y="1065139"/>
              <a:ext cx="1734772" cy="249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MX" dirty="0" err="1">
                <a:sym typeface="+mn-ea"/>
              </a:rPr>
              <a:t>ListBox</a:t>
            </a:r>
            <a:r>
              <a:rPr lang="es-MX" dirty="0">
                <a:sym typeface="+mn-ea"/>
              </a:rPr>
              <a:t> Control</a:t>
            </a:r>
            <a:endParaRPr lang="es-ES_tradnl" altLang="es-MX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pPr lvl="0"/>
            <a:endParaRPr lang="en-US" altLang="ko-KR" dirty="0"/>
          </a:p>
        </p:txBody>
      </p:sp>
      <p:grpSp>
        <p:nvGrpSpPr>
          <p:cNvPr id="19" name="Group 18"/>
          <p:cNvGrpSpPr/>
          <p:nvPr/>
        </p:nvGrpSpPr>
        <p:grpSpPr>
          <a:xfrm>
            <a:off x="635000" y="988060"/>
            <a:ext cx="7969885" cy="3886007"/>
            <a:chOff x="2063141" y="1065139"/>
            <a:chExt cx="1755755" cy="239315"/>
          </a:xfrm>
        </p:grpSpPr>
        <p:sp>
          <p:nvSpPr>
            <p:cNvPr id="16" name="TextBox 15"/>
            <p:cNvSpPr txBox="true"/>
            <p:nvPr/>
          </p:nvSpPr>
          <p:spPr>
            <a:xfrm>
              <a:off x="2084124" y="1101730"/>
              <a:ext cx="1734772" cy="202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MX" sz="1600" dirty="0">
                  <a:sym typeface="+mn-ea"/>
                </a:rPr>
                <a:t>Un </a:t>
              </a:r>
              <a:r>
                <a:rPr lang="es-MX" sz="1600" i="1" dirty="0" err="1">
                  <a:sym typeface="+mn-ea"/>
                </a:rPr>
                <a:t>List</a:t>
              </a:r>
              <a:r>
                <a:rPr lang="es-MX" sz="1600" i="1" dirty="0">
                  <a:sym typeface="+mn-ea"/>
                </a:rPr>
                <a:t> Box </a:t>
              </a:r>
              <a:r>
                <a:rPr lang="es-MX" sz="1600" dirty="0">
                  <a:sym typeface="+mn-ea"/>
                </a:rPr>
                <a:t>es un control de ventana que nos permite enlistar propiedades o </a:t>
              </a:r>
              <a:endParaRPr lang="es-MX" sz="1600" dirty="0">
                <a:sym typeface="+mn-ea"/>
              </a:endParaRPr>
            </a:p>
            <a:p>
              <a:pPr algn="l"/>
              <a:r>
                <a:rPr lang="es-MX" sz="1600" dirty="0" err="1">
                  <a:sym typeface="+mn-ea"/>
                </a:rPr>
                <a:t>caracteristicas</a:t>
              </a:r>
              <a:r>
                <a:rPr lang="es-MX" sz="1600" dirty="0">
                  <a:sym typeface="+mn-ea"/>
                </a:rPr>
                <a:t>.</a:t>
              </a:r>
              <a:endParaRPr lang="es-MX" sz="1600" dirty="0">
                <a:sym typeface="+mn-ea"/>
              </a:endParaRPr>
            </a:p>
            <a:p>
              <a:pPr algn="l"/>
              <a:endParaRPr lang="es-MX" sz="1600" dirty="0">
                <a:sym typeface="+mn-ea"/>
              </a:endParaRPr>
            </a:p>
            <a:p>
              <a:pPr algn="l"/>
              <a:r>
                <a:rPr lang="es-MX" sz="1600" dirty="0">
                  <a:sym typeface="+mn-ea"/>
                </a:rPr>
                <a:t>Para poder usar de manera adecuada este control se recomienda obtener el </a:t>
              </a:r>
              <a:endParaRPr lang="es-MX" sz="1600" dirty="0">
                <a:sym typeface="+mn-ea"/>
              </a:endParaRPr>
            </a:p>
            <a:p>
              <a:pPr algn="l"/>
              <a:r>
                <a:rPr lang="es-MX" sz="1600" dirty="0">
                  <a:sym typeface="+mn-ea"/>
                </a:rPr>
                <a:t>manejador por medio de </a:t>
              </a:r>
              <a:r>
                <a:rPr lang="es-MX" sz="1600" b="1" dirty="0" err="1">
                  <a:sym typeface="+mn-ea"/>
                </a:rPr>
                <a:t>GetDlgItem</a:t>
              </a:r>
              <a:endParaRPr lang="es-MX" sz="1600" dirty="0"/>
            </a:p>
            <a:p>
              <a:pPr algn="l"/>
              <a:r>
                <a:rPr lang="es-MX" sz="1600" dirty="0">
                  <a:sym typeface="+mn-ea"/>
                </a:rPr>
                <a:t>Una vez teniéndolo usaremos la función </a:t>
              </a:r>
              <a:r>
                <a:rPr lang="es-MX" sz="1600" b="1" dirty="0" err="1">
                  <a:sym typeface="+mn-ea"/>
                </a:rPr>
                <a:t>SendMessage</a:t>
              </a:r>
              <a:r>
                <a:rPr lang="es-MX" sz="1600" dirty="0">
                  <a:sym typeface="+mn-ea"/>
                </a:rPr>
                <a:t> para poder interactuar con el control, cambiando el mensaje que enviemos</a:t>
              </a:r>
              <a:endParaRPr lang="es-MX" sz="1600" dirty="0"/>
            </a:p>
            <a:p>
              <a:pPr algn="l"/>
              <a:r>
                <a:rPr lang="es-MX" sz="1600" dirty="0">
                  <a:sym typeface="+mn-ea"/>
                </a:rPr>
                <a:t>Los mensajes mas comunes a usar serán</a:t>
              </a:r>
              <a:endParaRPr lang="es-MX" sz="1600" dirty="0"/>
            </a:p>
            <a:p>
              <a:pPr lvl="1"/>
              <a:r>
                <a:rPr lang="es-MX" sz="1600" b="1" dirty="0">
                  <a:sym typeface="+mn-ea"/>
                </a:rPr>
                <a:t>LB_ADDSTRING</a:t>
              </a:r>
              <a:endParaRPr lang="es-MX" sz="1600" b="1" dirty="0"/>
            </a:p>
            <a:p>
              <a:pPr lvl="1"/>
              <a:r>
                <a:rPr lang="es-MX" sz="1600" b="1" dirty="0">
                  <a:sym typeface="+mn-ea"/>
                </a:rPr>
                <a:t>LB_SETCURSEL</a:t>
              </a:r>
              <a:endParaRPr lang="es-MX" sz="1600" b="1" dirty="0"/>
            </a:p>
            <a:p>
              <a:pPr lvl="1"/>
              <a:r>
                <a:rPr lang="es-MX" sz="1600" b="1" dirty="0">
                  <a:sym typeface="+mn-ea"/>
                </a:rPr>
                <a:t>LB_GETCURSEL</a:t>
              </a:r>
              <a:endParaRPr lang="es-MX" sz="1600" b="1" dirty="0"/>
            </a:p>
            <a:p>
              <a:pPr lvl="1"/>
              <a:r>
                <a:rPr lang="es-MX" sz="1600" b="1" dirty="0">
                  <a:sym typeface="+mn-ea"/>
                </a:rPr>
                <a:t>LB_GETTEXT</a:t>
              </a:r>
              <a:endParaRPr lang="es-MX" sz="1600" b="1" dirty="0"/>
            </a:p>
            <a:p>
              <a:pPr lvl="1"/>
              <a:r>
                <a:rPr lang="es-MX" sz="1600" b="1" dirty="0">
                  <a:sym typeface="+mn-ea"/>
                </a:rPr>
                <a:t>LB_DELETESTRING</a:t>
              </a:r>
              <a:endParaRPr sz="1600" dirty="0">
                <a:sym typeface="+mn-ea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63141" y="1065139"/>
              <a:ext cx="1734772" cy="249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MX" dirty="0" err="1">
                <a:sym typeface="+mn-ea"/>
              </a:rPr>
              <a:t>ListBox</a:t>
            </a:r>
            <a:r>
              <a:rPr lang="es-MX" dirty="0">
                <a:sym typeface="+mn-ea"/>
              </a:rPr>
              <a:t> Control</a:t>
            </a:r>
            <a:endParaRPr lang="es-ES_tradnl" altLang="es-MX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pPr lvl="0"/>
            <a:endParaRPr lang="en-US" altLang="ko-KR" dirty="0"/>
          </a:p>
        </p:txBody>
      </p:sp>
      <p:grpSp>
        <p:nvGrpSpPr>
          <p:cNvPr id="19" name="Group 18"/>
          <p:cNvGrpSpPr/>
          <p:nvPr/>
        </p:nvGrpSpPr>
        <p:grpSpPr>
          <a:xfrm>
            <a:off x="635000" y="988060"/>
            <a:ext cx="7969885" cy="3147501"/>
            <a:chOff x="2063141" y="1065139"/>
            <a:chExt cx="1755755" cy="193835"/>
          </a:xfrm>
        </p:grpSpPr>
        <p:sp>
          <p:nvSpPr>
            <p:cNvPr id="16" name="TextBox 15"/>
            <p:cNvSpPr txBox="true"/>
            <p:nvPr/>
          </p:nvSpPr>
          <p:spPr>
            <a:xfrm>
              <a:off x="2084124" y="1101730"/>
              <a:ext cx="1734772" cy="157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dirty="0">
                  <a:sym typeface="+mn-ea"/>
                </a:rPr>
                <a:t>Como se </a:t>
              </a:r>
              <a:r>
                <a:rPr lang="en-US" sz="1600" dirty="0" err="1">
                  <a:sym typeface="+mn-ea"/>
                </a:rPr>
                <a:t>agrega</a:t>
              </a:r>
              <a:r>
                <a:rPr lang="en-US" sz="1600" dirty="0">
                  <a:sym typeface="+mn-ea"/>
                </a:rPr>
                <a:t> un element a la </a:t>
              </a:r>
              <a:r>
                <a:rPr lang="en-US" sz="1600" dirty="0" err="1">
                  <a:sym typeface="+mn-ea"/>
                </a:rPr>
                <a:t>lista</a:t>
              </a:r>
              <a:endParaRPr lang="en-US" sz="1600" dirty="0"/>
            </a:p>
            <a:p>
              <a:pPr lvl="1"/>
              <a:r>
                <a:rPr lang="en-US" sz="1600" b="1" dirty="0" err="1">
                  <a:sym typeface="+mn-ea"/>
                </a:rPr>
                <a:t>SendMessage</a:t>
              </a:r>
              <a:r>
                <a:rPr lang="en-US" sz="1600" b="1" dirty="0">
                  <a:sym typeface="+mn-ea"/>
                </a:rPr>
                <a:t>(</a:t>
              </a:r>
              <a:r>
                <a:rPr lang="en-US" sz="1600" b="1" dirty="0" err="1">
                  <a:sym typeface="+mn-ea"/>
                </a:rPr>
                <a:t>hListBox</a:t>
              </a:r>
              <a:r>
                <a:rPr lang="en-US" sz="1600" b="1" dirty="0">
                  <a:sym typeface="+mn-ea"/>
                </a:rPr>
                <a:t>, LB_ADDSTRING, 0, (LPARAM)TEXT(“</a:t>
              </a:r>
              <a:r>
                <a:rPr lang="en-US" sz="1600" b="1" dirty="0" err="1">
                  <a:sym typeface="+mn-ea"/>
                </a:rPr>
                <a:t>Texto</a:t>
              </a:r>
              <a:r>
                <a:rPr lang="en-US" sz="1600" b="1" dirty="0">
                  <a:sym typeface="+mn-ea"/>
                </a:rPr>
                <a:t>”));</a:t>
              </a:r>
              <a:endParaRPr lang="en-US" sz="1600" b="1" dirty="0"/>
            </a:p>
            <a:p>
              <a:pPr lvl="1"/>
              <a:r>
                <a:rPr lang="en-US" sz="1600" b="1" dirty="0" err="1">
                  <a:sym typeface="+mn-ea"/>
                </a:rPr>
                <a:t>SendMessage</a:t>
              </a:r>
              <a:r>
                <a:rPr lang="en-US" sz="1600" b="1" dirty="0">
                  <a:sym typeface="+mn-ea"/>
                </a:rPr>
                <a:t>(</a:t>
              </a:r>
              <a:r>
                <a:rPr lang="en-US" sz="1600" b="1" dirty="0" err="1">
                  <a:sym typeface="+mn-ea"/>
                </a:rPr>
                <a:t>hListBox</a:t>
              </a:r>
              <a:r>
                <a:rPr lang="en-US" sz="1600" b="1" dirty="0">
                  <a:sym typeface="+mn-ea"/>
                </a:rPr>
                <a:t>, LB _ADDSTRING, 0, </a:t>
              </a:r>
              <a:r>
                <a:rPr lang="en-US" sz="1600" b="1" dirty="0" err="1">
                  <a:sym typeface="+mn-ea"/>
                </a:rPr>
                <a:t>reinterpret_cast</a:t>
              </a:r>
              <a:r>
                <a:rPr lang="en-US" sz="1600" b="1" dirty="0">
                  <a:sym typeface="+mn-ea"/>
                </a:rPr>
                <a:t>&lt;LPARAM&gt;(“</a:t>
              </a:r>
              <a:r>
                <a:rPr lang="en-US" sz="1600" b="1" dirty="0" err="1">
                  <a:sym typeface="+mn-ea"/>
                </a:rPr>
                <a:t>Texto</a:t>
              </a:r>
              <a:r>
                <a:rPr lang="en-US" sz="1600" b="1" dirty="0">
                  <a:sym typeface="+mn-ea"/>
                </a:rPr>
                <a:t>”));</a:t>
              </a:r>
              <a:endParaRPr lang="en-US" sz="1600" b="1" dirty="0"/>
            </a:p>
            <a:p>
              <a:pPr algn="l"/>
              <a:r>
                <a:rPr lang="en-US" sz="1600" dirty="0">
                  <a:sym typeface="+mn-ea"/>
                </a:rPr>
                <a:t>Como </a:t>
              </a:r>
              <a:r>
                <a:rPr lang="en-US" sz="1600" dirty="0" err="1">
                  <a:sym typeface="+mn-ea"/>
                </a:rPr>
                <a:t>eliminamos</a:t>
              </a:r>
              <a:r>
                <a:rPr lang="en-US" sz="1600" dirty="0">
                  <a:sym typeface="+mn-ea"/>
                </a:rPr>
                <a:t> un </a:t>
              </a:r>
              <a:r>
                <a:rPr lang="en-US" sz="1600" dirty="0" err="1">
                  <a:sym typeface="+mn-ea"/>
                </a:rPr>
                <a:t>elemento</a:t>
              </a:r>
              <a:endParaRPr lang="en-US" sz="1600" dirty="0"/>
            </a:p>
            <a:p>
              <a:pPr lvl="1"/>
              <a:r>
                <a:rPr lang="en-US" sz="1600" b="1" dirty="0" err="1">
                  <a:sym typeface="+mn-ea"/>
                </a:rPr>
                <a:t>SendMessage</a:t>
              </a:r>
              <a:r>
                <a:rPr lang="en-US" sz="1600" b="1" dirty="0">
                  <a:sym typeface="+mn-ea"/>
                </a:rPr>
                <a:t>(</a:t>
              </a:r>
              <a:r>
                <a:rPr lang="en-US" sz="1600" b="1" dirty="0" err="1">
                  <a:sym typeface="+mn-ea"/>
                </a:rPr>
                <a:t>hListBox</a:t>
              </a:r>
              <a:r>
                <a:rPr lang="en-US" sz="1600" b="1" dirty="0">
                  <a:sym typeface="+mn-ea"/>
                </a:rPr>
                <a:t>, LB_DELETESTRING, index, 0);</a:t>
              </a:r>
              <a:endParaRPr lang="en-US" sz="1600" b="1" dirty="0"/>
            </a:p>
            <a:p>
              <a:pPr algn="l"/>
              <a:r>
                <a:rPr lang="en-US" sz="1600" dirty="0">
                  <a:sym typeface="+mn-ea"/>
                </a:rPr>
                <a:t>El </a:t>
              </a:r>
              <a:r>
                <a:rPr lang="en-US" sz="1600" dirty="0" err="1">
                  <a:sym typeface="+mn-ea"/>
                </a:rPr>
                <a:t>como</a:t>
              </a:r>
              <a:r>
                <a:rPr lang="en-US" sz="1600" dirty="0">
                  <a:sym typeface="+mn-ea"/>
                </a:rPr>
                <a:t> </a:t>
              </a:r>
              <a:r>
                <a:rPr lang="en-US" sz="1600" dirty="0" err="1">
                  <a:sym typeface="+mn-ea"/>
                </a:rPr>
                <a:t>obtener</a:t>
              </a:r>
              <a:r>
                <a:rPr lang="en-US" sz="1600" dirty="0">
                  <a:sym typeface="+mn-ea"/>
                </a:rPr>
                <a:t> el element </a:t>
              </a:r>
              <a:r>
                <a:rPr lang="en-US" sz="1600" dirty="0" err="1">
                  <a:sym typeface="+mn-ea"/>
                </a:rPr>
                <a:t>seleccionado</a:t>
              </a:r>
              <a:r>
                <a:rPr lang="en-US" sz="1600" dirty="0">
                  <a:sym typeface="+mn-ea"/>
                </a:rPr>
                <a:t> sera </a:t>
              </a:r>
              <a:r>
                <a:rPr lang="en-US" sz="1600" dirty="0" err="1">
                  <a:sym typeface="+mn-ea"/>
                </a:rPr>
                <a:t>algo</a:t>
              </a:r>
              <a:r>
                <a:rPr lang="en-US" sz="1600" dirty="0">
                  <a:sym typeface="+mn-ea"/>
                </a:rPr>
                <a:t> de lo mas </a:t>
              </a:r>
              <a:r>
                <a:rPr lang="en-US" sz="1600" dirty="0" err="1">
                  <a:sym typeface="+mn-ea"/>
                </a:rPr>
                <a:t>usado</a:t>
              </a:r>
              <a:endParaRPr lang="en-US" sz="1600" dirty="0"/>
            </a:p>
            <a:p>
              <a:pPr lvl="1"/>
              <a:r>
                <a:rPr lang="en-US" sz="1600" b="1" dirty="0">
                  <a:sym typeface="+mn-ea"/>
                </a:rPr>
                <a:t>int </a:t>
              </a:r>
              <a:r>
                <a:rPr lang="en-US" sz="1600" b="1" dirty="0" err="1">
                  <a:sym typeface="+mn-ea"/>
                </a:rPr>
                <a:t>i</a:t>
              </a:r>
              <a:r>
                <a:rPr lang="en-US" sz="1600" b="1" dirty="0">
                  <a:sym typeface="+mn-ea"/>
                </a:rPr>
                <a:t> = </a:t>
              </a:r>
              <a:r>
                <a:rPr lang="en-US" sz="1600" b="1" dirty="0" err="1">
                  <a:sym typeface="+mn-ea"/>
                </a:rPr>
                <a:t>SendMessage</a:t>
              </a:r>
              <a:r>
                <a:rPr lang="en-US" sz="1600" b="1" dirty="0">
                  <a:sym typeface="+mn-ea"/>
                </a:rPr>
                <a:t>(</a:t>
              </a:r>
              <a:r>
                <a:rPr lang="en-US" sz="1600" b="1" dirty="0" err="1">
                  <a:sym typeface="+mn-ea"/>
                </a:rPr>
                <a:t>hListBox,LB_GETCURSEL</a:t>
              </a:r>
              <a:r>
                <a:rPr lang="en-US" sz="1600" b="1" dirty="0">
                  <a:sym typeface="+mn-ea"/>
                </a:rPr>
                <a:t>, 0, 0);</a:t>
              </a:r>
              <a:endParaRPr lang="en-US" sz="1600" b="1" dirty="0"/>
            </a:p>
            <a:p>
              <a:pPr algn="l"/>
              <a:r>
                <a:rPr lang="en-US" sz="1600" dirty="0">
                  <a:sym typeface="+mn-ea"/>
                </a:rPr>
                <a:t>Y </a:t>
              </a:r>
              <a:r>
                <a:rPr lang="en-US" sz="1600" dirty="0" err="1">
                  <a:sym typeface="+mn-ea"/>
                </a:rPr>
                <a:t>despues</a:t>
              </a:r>
              <a:r>
                <a:rPr lang="en-US" sz="1600" dirty="0">
                  <a:sym typeface="+mn-ea"/>
                </a:rPr>
                <a:t> </a:t>
              </a:r>
              <a:r>
                <a:rPr lang="en-US" sz="1600" dirty="0" err="1">
                  <a:sym typeface="+mn-ea"/>
                </a:rPr>
                <a:t>ya</a:t>
              </a:r>
              <a:r>
                <a:rPr lang="en-US" sz="1600" dirty="0">
                  <a:sym typeface="+mn-ea"/>
                </a:rPr>
                <a:t> se </a:t>
              </a:r>
              <a:r>
                <a:rPr lang="en-US" sz="1600" dirty="0" err="1">
                  <a:sym typeface="+mn-ea"/>
                </a:rPr>
                <a:t>puede</a:t>
              </a:r>
              <a:r>
                <a:rPr lang="en-US" sz="1600" dirty="0">
                  <a:sym typeface="+mn-ea"/>
                </a:rPr>
                <a:t> </a:t>
              </a:r>
              <a:r>
                <a:rPr lang="en-US" sz="1600" dirty="0" err="1">
                  <a:sym typeface="+mn-ea"/>
                </a:rPr>
                <a:t>obtener</a:t>
              </a:r>
              <a:r>
                <a:rPr lang="en-US" sz="1600" dirty="0">
                  <a:sym typeface="+mn-ea"/>
                </a:rPr>
                <a:t> el </a:t>
              </a:r>
              <a:r>
                <a:rPr lang="en-US" sz="1600" dirty="0" err="1">
                  <a:sym typeface="+mn-ea"/>
                </a:rPr>
                <a:t>texto</a:t>
              </a:r>
              <a:endParaRPr lang="en-US" sz="1600" dirty="0"/>
            </a:p>
            <a:p>
              <a:pPr lvl="1"/>
              <a:r>
                <a:rPr lang="en-US" sz="1600" b="1" dirty="0" err="1">
                  <a:sym typeface="+mn-ea"/>
                </a:rPr>
                <a:t>Sen</a:t>
              </a:r>
              <a:r>
                <a:rPr lang="es-ES_tradnl" altLang="en-US" sz="1600" b="1" dirty="0" err="1">
                  <a:sym typeface="+mn-ea"/>
                </a:rPr>
                <a:t>d</a:t>
              </a:r>
              <a:r>
                <a:rPr lang="en-US" sz="1600" b="1" dirty="0" err="1">
                  <a:sym typeface="+mn-ea"/>
                </a:rPr>
                <a:t>Message</a:t>
              </a:r>
              <a:r>
                <a:rPr lang="en-US" sz="1600" b="1" dirty="0">
                  <a:sym typeface="+mn-ea"/>
                </a:rPr>
                <a:t>(</a:t>
              </a:r>
              <a:r>
                <a:rPr lang="en-US" sz="1600" b="1" dirty="0" err="1">
                  <a:sym typeface="+mn-ea"/>
                </a:rPr>
                <a:t>hListBox</a:t>
              </a:r>
              <a:r>
                <a:rPr lang="en-US" sz="1600" b="1" dirty="0">
                  <a:sym typeface="+mn-ea"/>
                </a:rPr>
                <a:t>, LB_GETTEXT, </a:t>
              </a:r>
              <a:r>
                <a:rPr lang="en-US" sz="1600" b="1" dirty="0" err="1">
                  <a:sym typeface="+mn-ea"/>
                </a:rPr>
                <a:t>i</a:t>
              </a:r>
              <a:r>
                <a:rPr lang="en-US" sz="1600" b="1" dirty="0">
                  <a:sym typeface="+mn-ea"/>
                </a:rPr>
                <a:t>, (LPARAM)str);</a:t>
              </a:r>
              <a:endParaRPr sz="1600" dirty="0">
                <a:sym typeface="+mn-ea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63141" y="1065139"/>
              <a:ext cx="1734772" cy="249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altLang="en-US" dirty="0"/>
              <a:t>Windows API</a:t>
            </a:r>
            <a:endParaRPr lang="es-ES_tradnl" alt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s-ES_tradnl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altLang="es-MX" dirty="0" err="1">
                <a:sym typeface="+mn-ea"/>
              </a:rPr>
              <a:t>Notificaciones</a:t>
            </a:r>
            <a:endParaRPr lang="es-ES_tradnl" altLang="es-MX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pPr lvl="0"/>
            <a:endParaRPr lang="en-US" altLang="ko-KR" dirty="0"/>
          </a:p>
        </p:txBody>
      </p:sp>
      <p:grpSp>
        <p:nvGrpSpPr>
          <p:cNvPr id="19" name="Group 18"/>
          <p:cNvGrpSpPr/>
          <p:nvPr/>
        </p:nvGrpSpPr>
        <p:grpSpPr>
          <a:xfrm>
            <a:off x="635000" y="988060"/>
            <a:ext cx="7969885" cy="2162615"/>
            <a:chOff x="2063141" y="1065139"/>
            <a:chExt cx="1755755" cy="133182"/>
          </a:xfrm>
        </p:grpSpPr>
        <p:sp>
          <p:nvSpPr>
            <p:cNvPr id="16" name="TextBox 15"/>
            <p:cNvSpPr txBox="true"/>
            <p:nvPr/>
          </p:nvSpPr>
          <p:spPr>
            <a:xfrm>
              <a:off x="2084124" y="1101730"/>
              <a:ext cx="1734772" cy="96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MX" sz="1600" dirty="0">
                  <a:sym typeface="+mn-ea"/>
                </a:rPr>
                <a:t>Un ejemplo bien usado de esto es el </a:t>
              </a:r>
              <a:r>
                <a:rPr lang="es-MX" sz="1600" b="1" dirty="0">
                  <a:sym typeface="+mn-ea"/>
                </a:rPr>
                <a:t>LBN_SELCHANGE </a:t>
              </a:r>
              <a:r>
                <a:rPr lang="es-MX" sz="1600" dirty="0">
                  <a:sym typeface="+mn-ea"/>
                </a:rPr>
                <a:t>que nos </a:t>
              </a:r>
              <a:r>
                <a:rPr lang="es-MX" sz="1600" dirty="0" err="1">
                  <a:sym typeface="+mn-ea"/>
                </a:rPr>
                <a:t>dira</a:t>
              </a:r>
              <a:r>
                <a:rPr lang="es-MX" sz="1600" dirty="0">
                  <a:sym typeface="+mn-ea"/>
                </a:rPr>
                <a:t> cuando se </a:t>
              </a:r>
              <a:endParaRPr lang="es-MX" sz="1600" dirty="0">
                <a:sym typeface="+mn-ea"/>
              </a:endParaRPr>
            </a:p>
            <a:p>
              <a:pPr algn="l"/>
              <a:r>
                <a:rPr lang="es-MX" sz="1600" dirty="0">
                  <a:sym typeface="+mn-ea"/>
                </a:rPr>
                <a:t>requirió cambiar el elemento y fue exitoso el cambio</a:t>
              </a:r>
              <a:endParaRPr lang="es-MX" sz="1600" dirty="0"/>
            </a:p>
            <a:p>
              <a:pPr algn="l"/>
              <a:r>
                <a:rPr lang="es-MX" sz="1600" dirty="0">
                  <a:sym typeface="+mn-ea"/>
                </a:rPr>
                <a:t>Para mas notificaciones ver</a:t>
              </a:r>
              <a:endParaRPr lang="es-MX" sz="1600" dirty="0">
                <a:sym typeface="+mn-ea"/>
              </a:endParaRPr>
            </a:p>
            <a:p>
              <a:pPr algn="l"/>
              <a:endParaRPr lang="es-MX" sz="1600" dirty="0">
                <a:sym typeface="+mn-ea"/>
              </a:endParaRPr>
            </a:p>
            <a:p>
              <a:pPr algn="l"/>
              <a:r>
                <a:rPr lang="es-MX" sz="1600" dirty="0">
                  <a:sym typeface="+mn-ea"/>
                  <a:hlinkClick r:id="rId1"/>
                </a:rPr>
                <a:t>https://docs.microsoft.com/en-us/windows/desktop/controls/list-boxes#notifications</a:t>
              </a:r>
              <a:endParaRPr lang="es-MX" sz="1600" dirty="0"/>
            </a:p>
            <a:p>
              <a:pPr lvl="1"/>
              <a:endParaRPr sz="1600" dirty="0">
                <a:sym typeface="+mn-ea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63141" y="1065139"/>
              <a:ext cx="1734772" cy="249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altLang="es-MX" dirty="0" err="1">
                <a:sym typeface="+mn-ea"/>
              </a:rPr>
              <a:t>ComboBox Control</a:t>
            </a:r>
            <a:endParaRPr lang="es-ES_tradnl" altLang="es-MX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pPr lvl="0"/>
            <a:endParaRPr lang="en-US" altLang="ko-KR" dirty="0"/>
          </a:p>
        </p:txBody>
      </p:sp>
      <p:grpSp>
        <p:nvGrpSpPr>
          <p:cNvPr id="19" name="Group 18"/>
          <p:cNvGrpSpPr/>
          <p:nvPr/>
        </p:nvGrpSpPr>
        <p:grpSpPr>
          <a:xfrm>
            <a:off x="635000" y="988060"/>
            <a:ext cx="7969885" cy="3886007"/>
            <a:chOff x="2063141" y="1065139"/>
            <a:chExt cx="1755755" cy="239315"/>
          </a:xfrm>
        </p:grpSpPr>
        <p:sp>
          <p:nvSpPr>
            <p:cNvPr id="16" name="TextBox 15"/>
            <p:cNvSpPr txBox="true"/>
            <p:nvPr/>
          </p:nvSpPr>
          <p:spPr>
            <a:xfrm>
              <a:off x="2084124" y="1101730"/>
              <a:ext cx="1734772" cy="202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MX" sz="1600" dirty="0">
                  <a:sym typeface="+mn-ea"/>
                </a:rPr>
                <a:t>Un </a:t>
              </a:r>
              <a:r>
                <a:rPr lang="es-MX" sz="1600" i="1" dirty="0">
                  <a:sym typeface="+mn-ea"/>
                </a:rPr>
                <a:t>Combo Box </a:t>
              </a:r>
              <a:r>
                <a:rPr lang="es-MX" sz="1600" dirty="0">
                  <a:sym typeface="+mn-ea"/>
                </a:rPr>
                <a:t>es un control de ventana que nos permite mostrar múltiples </a:t>
              </a:r>
              <a:endParaRPr lang="es-MX" sz="1600" dirty="0">
                <a:sym typeface="+mn-ea"/>
              </a:endParaRPr>
            </a:p>
            <a:p>
              <a:pPr algn="l"/>
              <a:r>
                <a:rPr lang="es-MX" sz="1600" dirty="0">
                  <a:sym typeface="+mn-ea"/>
                </a:rPr>
                <a:t>elementos listados</a:t>
              </a:r>
              <a:r>
                <a:rPr lang="es-ES_tradnl" altLang="es-MX" sz="1600" dirty="0">
                  <a:sym typeface="+mn-ea"/>
                </a:rPr>
                <a:t>.</a:t>
              </a:r>
              <a:endParaRPr lang="es-ES_tradnl" altLang="es-MX" sz="1600" dirty="0">
                <a:sym typeface="+mn-ea"/>
              </a:endParaRPr>
            </a:p>
            <a:p>
              <a:pPr algn="l"/>
              <a:endParaRPr lang="es-MX" sz="1600" dirty="0"/>
            </a:p>
            <a:p>
              <a:pPr algn="l"/>
              <a:r>
                <a:rPr lang="es-MX" sz="1600" dirty="0">
                  <a:sym typeface="+mn-ea"/>
                </a:rPr>
                <a:t>Para poder usar de manera adecuada este control se recomienda obtener el manejador por medio de </a:t>
              </a:r>
              <a:r>
                <a:rPr lang="es-MX" sz="1600" b="1" dirty="0" err="1">
                  <a:sym typeface="+mn-ea"/>
                </a:rPr>
                <a:t>GetDlgItem</a:t>
              </a:r>
              <a:endParaRPr lang="es-MX" sz="1600" dirty="0"/>
            </a:p>
            <a:p>
              <a:pPr algn="l"/>
              <a:r>
                <a:rPr lang="es-MX" sz="1600" dirty="0">
                  <a:sym typeface="+mn-ea"/>
                </a:rPr>
                <a:t>Una vez teniéndolo usaremos la función </a:t>
              </a:r>
              <a:r>
                <a:rPr lang="es-MX" sz="1600" b="1" dirty="0" err="1">
                  <a:sym typeface="+mn-ea"/>
                </a:rPr>
                <a:t>SendMessage</a:t>
              </a:r>
              <a:r>
                <a:rPr lang="es-MX" sz="1600" dirty="0">
                  <a:sym typeface="+mn-ea"/>
                </a:rPr>
                <a:t> para poder interactuar con el control, cambiando el mensaje que enviemos</a:t>
              </a:r>
              <a:endParaRPr lang="es-MX" sz="1600" dirty="0"/>
            </a:p>
            <a:p>
              <a:pPr algn="l"/>
              <a:r>
                <a:rPr lang="es-MX" sz="1600" dirty="0">
                  <a:sym typeface="+mn-ea"/>
                </a:rPr>
                <a:t>Los mensajes mas comunes a usar serán</a:t>
              </a:r>
              <a:endParaRPr lang="es-MX" sz="1600" dirty="0"/>
            </a:p>
            <a:p>
              <a:pPr lvl="1"/>
              <a:r>
                <a:rPr lang="es-MX" sz="1600" b="1" dirty="0">
                  <a:sym typeface="+mn-ea"/>
                </a:rPr>
                <a:t>CB_ADDSTRING</a:t>
              </a:r>
              <a:endParaRPr lang="es-MX" sz="1600" b="1" dirty="0"/>
            </a:p>
            <a:p>
              <a:pPr lvl="1"/>
              <a:r>
                <a:rPr lang="es-MX" sz="1600" b="1" dirty="0">
                  <a:sym typeface="+mn-ea"/>
                </a:rPr>
                <a:t>CB_SETCURSEL</a:t>
              </a:r>
              <a:endParaRPr lang="es-MX" sz="1600" b="1" dirty="0"/>
            </a:p>
            <a:p>
              <a:pPr lvl="1"/>
              <a:r>
                <a:rPr lang="es-MX" sz="1600" b="1" dirty="0">
                  <a:sym typeface="+mn-ea"/>
                </a:rPr>
                <a:t>CB_GETCURSEL</a:t>
              </a:r>
              <a:endParaRPr lang="es-MX" sz="1600" b="1" dirty="0"/>
            </a:p>
            <a:p>
              <a:pPr lvl="1"/>
              <a:r>
                <a:rPr lang="es-MX" sz="1600" b="1" dirty="0">
                  <a:sym typeface="+mn-ea"/>
                </a:rPr>
                <a:t>CB_GETLBTEXT</a:t>
              </a:r>
              <a:endParaRPr lang="es-MX" sz="1600" b="1" dirty="0"/>
            </a:p>
            <a:p>
              <a:pPr lvl="1"/>
              <a:r>
                <a:rPr lang="es-MX" sz="1600" b="1" dirty="0">
                  <a:sym typeface="+mn-ea"/>
                </a:rPr>
                <a:t>CB_DELETESTRING</a:t>
              </a:r>
              <a:endParaRPr sz="1600" dirty="0">
                <a:sym typeface="+mn-ea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63141" y="1065139"/>
              <a:ext cx="1734772" cy="249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altLang="es-MX" dirty="0" err="1">
                <a:sym typeface="+mn-ea"/>
              </a:rPr>
              <a:t>ComboBox Control</a:t>
            </a:r>
            <a:endParaRPr lang="es-ES_tradnl" altLang="es-MX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pPr lvl="0"/>
            <a:endParaRPr lang="en-US" altLang="ko-KR" dirty="0"/>
          </a:p>
        </p:txBody>
      </p:sp>
      <p:grpSp>
        <p:nvGrpSpPr>
          <p:cNvPr id="19" name="Group 18"/>
          <p:cNvGrpSpPr/>
          <p:nvPr/>
        </p:nvGrpSpPr>
        <p:grpSpPr>
          <a:xfrm>
            <a:off x="635000" y="988060"/>
            <a:ext cx="7969885" cy="3147501"/>
            <a:chOff x="2063141" y="1065139"/>
            <a:chExt cx="1755755" cy="193835"/>
          </a:xfrm>
        </p:grpSpPr>
        <p:sp>
          <p:nvSpPr>
            <p:cNvPr id="16" name="TextBox 15"/>
            <p:cNvSpPr txBox="true"/>
            <p:nvPr/>
          </p:nvSpPr>
          <p:spPr>
            <a:xfrm>
              <a:off x="2084124" y="1101730"/>
              <a:ext cx="1734772" cy="157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dirty="0">
                  <a:sym typeface="+mn-ea"/>
                </a:rPr>
                <a:t>Como se </a:t>
              </a:r>
              <a:r>
                <a:rPr lang="en-US" sz="1600" dirty="0" err="1">
                  <a:sym typeface="+mn-ea"/>
                </a:rPr>
                <a:t>agrega</a:t>
              </a:r>
              <a:r>
                <a:rPr lang="en-US" sz="1600" dirty="0">
                  <a:sym typeface="+mn-ea"/>
                </a:rPr>
                <a:t> un element a la </a:t>
              </a:r>
              <a:r>
                <a:rPr lang="en-US" sz="1600" dirty="0" err="1">
                  <a:sym typeface="+mn-ea"/>
                </a:rPr>
                <a:t>lista</a:t>
              </a:r>
              <a:endParaRPr lang="en-US" sz="1600" dirty="0"/>
            </a:p>
            <a:p>
              <a:pPr lvl="1"/>
              <a:r>
                <a:rPr lang="en-US" sz="1600" b="1" dirty="0" err="1">
                  <a:sym typeface="+mn-ea"/>
                </a:rPr>
                <a:t>SendMessage</a:t>
              </a:r>
              <a:r>
                <a:rPr lang="en-US" sz="1600" b="1" dirty="0">
                  <a:sym typeface="+mn-ea"/>
                </a:rPr>
                <a:t>(</a:t>
              </a:r>
              <a:r>
                <a:rPr lang="en-US" sz="1600" b="1" dirty="0" err="1">
                  <a:sym typeface="+mn-ea"/>
                </a:rPr>
                <a:t>hComboBox</a:t>
              </a:r>
              <a:r>
                <a:rPr lang="en-US" sz="1600" b="1" dirty="0">
                  <a:sym typeface="+mn-ea"/>
                </a:rPr>
                <a:t>, CB_ADDSTRING, 0, (LPARAM)TEXT(“</a:t>
              </a:r>
              <a:r>
                <a:rPr lang="en-US" sz="1600" b="1" dirty="0" err="1">
                  <a:sym typeface="+mn-ea"/>
                </a:rPr>
                <a:t>Texto</a:t>
              </a:r>
              <a:r>
                <a:rPr lang="en-US" sz="1600" b="1" dirty="0">
                  <a:sym typeface="+mn-ea"/>
                </a:rPr>
                <a:t>”));</a:t>
              </a:r>
              <a:endParaRPr lang="en-US" sz="1600" b="1" dirty="0"/>
            </a:p>
            <a:p>
              <a:pPr lvl="1"/>
              <a:r>
                <a:rPr lang="en-US" sz="1600" b="1" dirty="0" err="1">
                  <a:sym typeface="+mn-ea"/>
                </a:rPr>
                <a:t>SendMessage</a:t>
              </a:r>
              <a:r>
                <a:rPr lang="en-US" sz="1600" b="1" dirty="0">
                  <a:sym typeface="+mn-ea"/>
                </a:rPr>
                <a:t>(</a:t>
              </a:r>
              <a:r>
                <a:rPr lang="en-US" sz="1600" b="1" dirty="0" err="1">
                  <a:sym typeface="+mn-ea"/>
                </a:rPr>
                <a:t>hComboBox</a:t>
              </a:r>
              <a:r>
                <a:rPr lang="en-US" sz="1600" b="1" dirty="0">
                  <a:sym typeface="+mn-ea"/>
                </a:rPr>
                <a:t>, CB_ADDSTRING, 0, </a:t>
              </a:r>
              <a:endParaRPr lang="en-US" sz="1600" b="1" dirty="0">
                <a:sym typeface="+mn-ea"/>
              </a:endParaRPr>
            </a:p>
            <a:p>
              <a:pPr lvl="1"/>
              <a:r>
                <a:rPr lang="en-US" sz="1600" b="1" dirty="0" err="1">
                  <a:sym typeface="+mn-ea"/>
                </a:rPr>
                <a:t>reinterpret_cast</a:t>
              </a:r>
              <a:r>
                <a:rPr lang="en-US" sz="1600" b="1" dirty="0">
                  <a:sym typeface="+mn-ea"/>
                </a:rPr>
                <a:t>&lt;LPARAM&gt;(“</a:t>
              </a:r>
              <a:r>
                <a:rPr lang="en-US" sz="1600" b="1" dirty="0" err="1">
                  <a:sym typeface="+mn-ea"/>
                </a:rPr>
                <a:t>Texto</a:t>
              </a:r>
              <a:r>
                <a:rPr lang="en-US" sz="1600" b="1" dirty="0">
                  <a:sym typeface="+mn-ea"/>
                </a:rPr>
                <a:t>”));</a:t>
              </a:r>
              <a:endParaRPr lang="en-US" sz="1600" b="1" dirty="0"/>
            </a:p>
            <a:p>
              <a:pPr algn="l"/>
              <a:r>
                <a:rPr lang="en-US" sz="1600" dirty="0">
                  <a:sym typeface="+mn-ea"/>
                </a:rPr>
                <a:t>Como </a:t>
              </a:r>
              <a:r>
                <a:rPr lang="en-US" sz="1600" dirty="0" err="1">
                  <a:sym typeface="+mn-ea"/>
                </a:rPr>
                <a:t>eliminamos</a:t>
              </a:r>
              <a:r>
                <a:rPr lang="en-US" sz="1600" dirty="0">
                  <a:sym typeface="+mn-ea"/>
                </a:rPr>
                <a:t> un </a:t>
              </a:r>
              <a:r>
                <a:rPr lang="en-US" sz="1600" dirty="0" err="1">
                  <a:sym typeface="+mn-ea"/>
                </a:rPr>
                <a:t>elemento</a:t>
              </a:r>
              <a:endParaRPr lang="en-US" sz="1600" dirty="0"/>
            </a:p>
            <a:p>
              <a:pPr lvl="1"/>
              <a:r>
                <a:rPr lang="en-US" sz="1600" b="1" dirty="0" err="1">
                  <a:sym typeface="+mn-ea"/>
                </a:rPr>
                <a:t>SendMessage</a:t>
              </a:r>
              <a:r>
                <a:rPr lang="en-US" sz="1600" b="1" dirty="0">
                  <a:sym typeface="+mn-ea"/>
                </a:rPr>
                <a:t>(</a:t>
              </a:r>
              <a:r>
                <a:rPr lang="en-US" sz="1600" b="1" dirty="0" err="1">
                  <a:sym typeface="+mn-ea"/>
                </a:rPr>
                <a:t>hComboBox</a:t>
              </a:r>
              <a:r>
                <a:rPr lang="en-US" sz="1600" b="1" dirty="0">
                  <a:sym typeface="+mn-ea"/>
                </a:rPr>
                <a:t>, CB_DELETESTRING, index, 0);</a:t>
              </a:r>
              <a:endParaRPr lang="en-US" sz="1600" b="1" dirty="0"/>
            </a:p>
            <a:p>
              <a:pPr algn="l"/>
              <a:r>
                <a:rPr lang="en-US" sz="1600" dirty="0">
                  <a:sym typeface="+mn-ea"/>
                </a:rPr>
                <a:t>El </a:t>
              </a:r>
              <a:r>
                <a:rPr lang="en-US" sz="1600" dirty="0" err="1">
                  <a:sym typeface="+mn-ea"/>
                </a:rPr>
                <a:t>como</a:t>
              </a:r>
              <a:r>
                <a:rPr lang="en-US" sz="1600" dirty="0">
                  <a:sym typeface="+mn-ea"/>
                </a:rPr>
                <a:t> </a:t>
              </a:r>
              <a:r>
                <a:rPr lang="en-US" sz="1600" dirty="0" err="1">
                  <a:sym typeface="+mn-ea"/>
                </a:rPr>
                <a:t>obtener</a:t>
              </a:r>
              <a:r>
                <a:rPr lang="en-US" sz="1600" dirty="0">
                  <a:sym typeface="+mn-ea"/>
                </a:rPr>
                <a:t> el element </a:t>
              </a:r>
              <a:r>
                <a:rPr lang="en-US" sz="1600" dirty="0" err="1">
                  <a:sym typeface="+mn-ea"/>
                </a:rPr>
                <a:t>seleccionado</a:t>
              </a:r>
              <a:r>
                <a:rPr lang="en-US" sz="1600" dirty="0">
                  <a:sym typeface="+mn-ea"/>
                </a:rPr>
                <a:t> sera </a:t>
              </a:r>
              <a:r>
                <a:rPr lang="en-US" sz="1600" dirty="0" err="1">
                  <a:sym typeface="+mn-ea"/>
                </a:rPr>
                <a:t>algo</a:t>
              </a:r>
              <a:r>
                <a:rPr lang="en-US" sz="1600" dirty="0">
                  <a:sym typeface="+mn-ea"/>
                </a:rPr>
                <a:t> de lo mas </a:t>
              </a:r>
              <a:r>
                <a:rPr lang="en-US" sz="1600" dirty="0" err="1">
                  <a:sym typeface="+mn-ea"/>
                </a:rPr>
                <a:t>usado</a:t>
              </a:r>
              <a:endParaRPr lang="en-US" sz="1600" dirty="0"/>
            </a:p>
            <a:p>
              <a:pPr lvl="1"/>
              <a:r>
                <a:rPr lang="en-US" sz="1600" b="1" dirty="0">
                  <a:sym typeface="+mn-ea"/>
                </a:rPr>
                <a:t>int </a:t>
              </a:r>
              <a:r>
                <a:rPr lang="en-US" sz="1600" b="1" dirty="0" err="1">
                  <a:sym typeface="+mn-ea"/>
                </a:rPr>
                <a:t>i</a:t>
              </a:r>
              <a:r>
                <a:rPr lang="en-US" sz="1600" b="1" dirty="0">
                  <a:sym typeface="+mn-ea"/>
                </a:rPr>
                <a:t> = </a:t>
              </a:r>
              <a:r>
                <a:rPr lang="en-US" sz="1600" b="1" dirty="0" err="1">
                  <a:sym typeface="+mn-ea"/>
                </a:rPr>
                <a:t>SendMessage</a:t>
              </a:r>
              <a:r>
                <a:rPr lang="en-US" sz="1600" b="1" dirty="0">
                  <a:sym typeface="+mn-ea"/>
                </a:rPr>
                <a:t>(</a:t>
              </a:r>
              <a:r>
                <a:rPr lang="en-US" sz="1600" b="1" dirty="0" err="1">
                  <a:sym typeface="+mn-ea"/>
                </a:rPr>
                <a:t>hComboBox,CB_GETCURSEL</a:t>
              </a:r>
              <a:r>
                <a:rPr lang="en-US" sz="1600" b="1" dirty="0">
                  <a:sym typeface="+mn-ea"/>
                </a:rPr>
                <a:t>, 0, 0);</a:t>
              </a:r>
              <a:endParaRPr lang="en-US" sz="1600" b="1" dirty="0"/>
            </a:p>
            <a:p>
              <a:pPr algn="l"/>
              <a:r>
                <a:rPr lang="en-US" sz="1600" dirty="0">
                  <a:sym typeface="+mn-ea"/>
                </a:rPr>
                <a:t>Y </a:t>
              </a:r>
              <a:r>
                <a:rPr lang="en-US" sz="1600" dirty="0" err="1">
                  <a:sym typeface="+mn-ea"/>
                </a:rPr>
                <a:t>despues</a:t>
              </a:r>
              <a:r>
                <a:rPr lang="en-US" sz="1600" dirty="0">
                  <a:sym typeface="+mn-ea"/>
                </a:rPr>
                <a:t> </a:t>
              </a:r>
              <a:r>
                <a:rPr lang="en-US" sz="1600" dirty="0" err="1">
                  <a:sym typeface="+mn-ea"/>
                </a:rPr>
                <a:t>ya</a:t>
              </a:r>
              <a:r>
                <a:rPr lang="en-US" sz="1600" dirty="0">
                  <a:sym typeface="+mn-ea"/>
                </a:rPr>
                <a:t> se </a:t>
              </a:r>
              <a:r>
                <a:rPr lang="en-US" sz="1600" dirty="0" err="1">
                  <a:sym typeface="+mn-ea"/>
                </a:rPr>
                <a:t>puede</a:t>
              </a:r>
              <a:r>
                <a:rPr lang="en-US" sz="1600" dirty="0">
                  <a:sym typeface="+mn-ea"/>
                </a:rPr>
                <a:t> </a:t>
              </a:r>
              <a:r>
                <a:rPr lang="en-US" sz="1600" dirty="0" err="1">
                  <a:sym typeface="+mn-ea"/>
                </a:rPr>
                <a:t>obtener</a:t>
              </a:r>
              <a:r>
                <a:rPr lang="en-US" sz="1600" dirty="0">
                  <a:sym typeface="+mn-ea"/>
                </a:rPr>
                <a:t> el </a:t>
              </a:r>
              <a:r>
                <a:rPr lang="en-US" sz="1600" dirty="0" err="1">
                  <a:sym typeface="+mn-ea"/>
                </a:rPr>
                <a:t>texto</a:t>
              </a:r>
              <a:endParaRPr lang="en-US" sz="1600" dirty="0"/>
            </a:p>
            <a:p>
              <a:pPr lvl="1"/>
              <a:r>
                <a:rPr lang="en-US" sz="1600" b="1" dirty="0" err="1">
                  <a:sym typeface="+mn-ea"/>
                </a:rPr>
                <a:t>Sen</a:t>
              </a:r>
              <a:r>
                <a:rPr lang="es-ES_tradnl" altLang="en-US" sz="1600" b="1" dirty="0" err="1">
                  <a:sym typeface="+mn-ea"/>
                </a:rPr>
                <a:t>d</a:t>
              </a:r>
              <a:r>
                <a:rPr lang="en-US" sz="1600" b="1" dirty="0" err="1">
                  <a:sym typeface="+mn-ea"/>
                </a:rPr>
                <a:t>Message</a:t>
              </a:r>
              <a:r>
                <a:rPr lang="en-US" sz="1600" b="1" dirty="0">
                  <a:sym typeface="+mn-ea"/>
                </a:rPr>
                <a:t>(</a:t>
              </a:r>
              <a:r>
                <a:rPr lang="en-US" sz="1600" b="1" dirty="0" err="1">
                  <a:sym typeface="+mn-ea"/>
                </a:rPr>
                <a:t>hComboBox</a:t>
              </a:r>
              <a:r>
                <a:rPr lang="en-US" sz="1600" b="1" dirty="0">
                  <a:sym typeface="+mn-ea"/>
                </a:rPr>
                <a:t>, CB_GETLBTEXT, </a:t>
              </a:r>
              <a:r>
                <a:rPr lang="en-US" sz="1600" b="1" dirty="0" err="1">
                  <a:sym typeface="+mn-ea"/>
                </a:rPr>
                <a:t>i</a:t>
              </a:r>
              <a:r>
                <a:rPr lang="en-US" sz="1600" b="1" dirty="0">
                  <a:sym typeface="+mn-ea"/>
                </a:rPr>
                <a:t>, (LPARAM)str);</a:t>
              </a:r>
              <a:endParaRPr sz="1600" dirty="0">
                <a:sym typeface="+mn-ea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63141" y="1065139"/>
              <a:ext cx="1734772" cy="249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altLang="es-MX" dirty="0" err="1">
                <a:sym typeface="+mn-ea"/>
              </a:rPr>
              <a:t>Notificaciones</a:t>
            </a:r>
            <a:endParaRPr lang="es-ES_tradnl" altLang="es-MX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pPr lvl="0"/>
            <a:endParaRPr lang="en-US" altLang="ko-KR" dirty="0"/>
          </a:p>
        </p:txBody>
      </p:sp>
      <p:grpSp>
        <p:nvGrpSpPr>
          <p:cNvPr id="19" name="Group 18"/>
          <p:cNvGrpSpPr/>
          <p:nvPr/>
        </p:nvGrpSpPr>
        <p:grpSpPr>
          <a:xfrm>
            <a:off x="635000" y="988060"/>
            <a:ext cx="7969885" cy="2408995"/>
            <a:chOff x="2063141" y="1065139"/>
            <a:chExt cx="1755755" cy="148355"/>
          </a:xfrm>
        </p:grpSpPr>
        <p:sp>
          <p:nvSpPr>
            <p:cNvPr id="16" name="TextBox 15"/>
            <p:cNvSpPr txBox="true"/>
            <p:nvPr/>
          </p:nvSpPr>
          <p:spPr>
            <a:xfrm>
              <a:off x="2084124" y="1101730"/>
              <a:ext cx="1734772" cy="11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MX" sz="1600" dirty="0">
                  <a:sym typeface="+mn-ea"/>
                </a:rPr>
                <a:t>Un ejemplo bien usado de esto es el </a:t>
              </a:r>
              <a:r>
                <a:rPr lang="es-MX" sz="1600" b="1" dirty="0">
                  <a:sym typeface="+mn-ea"/>
                </a:rPr>
                <a:t>CBN_SELENDOK </a:t>
              </a:r>
              <a:r>
                <a:rPr lang="es-MX" sz="1600" dirty="0">
                  <a:sym typeface="+mn-ea"/>
                </a:rPr>
                <a:t>que nos </a:t>
              </a:r>
              <a:r>
                <a:rPr lang="es-MX" sz="1600" dirty="0" err="1">
                  <a:sym typeface="+mn-ea"/>
                </a:rPr>
                <a:t>dira</a:t>
              </a:r>
              <a:r>
                <a:rPr lang="es-MX" sz="1600" dirty="0">
                  <a:sym typeface="+mn-ea"/>
                </a:rPr>
                <a:t> cuando se </a:t>
              </a:r>
              <a:endParaRPr lang="es-MX" sz="1600" dirty="0">
                <a:sym typeface="+mn-ea"/>
              </a:endParaRPr>
            </a:p>
            <a:p>
              <a:pPr algn="l"/>
              <a:r>
                <a:rPr lang="es-MX" sz="1600" dirty="0">
                  <a:sym typeface="+mn-ea"/>
                </a:rPr>
                <a:t>requirió cambiar el elemento y fue exitoso el cambio</a:t>
              </a:r>
              <a:endParaRPr lang="es-MX" sz="1600" dirty="0"/>
            </a:p>
            <a:p>
              <a:pPr algn="l"/>
              <a:r>
                <a:rPr lang="es-MX" sz="1600" dirty="0">
                  <a:sym typeface="+mn-ea"/>
                </a:rPr>
                <a:t>Para mas notificaciones ver</a:t>
              </a:r>
              <a:endParaRPr lang="es-MX" sz="1600" dirty="0">
                <a:sym typeface="+mn-ea"/>
              </a:endParaRPr>
            </a:p>
            <a:p>
              <a:pPr algn="l"/>
              <a:endParaRPr lang="es-MX" sz="1600" dirty="0">
                <a:sym typeface="+mn-ea"/>
              </a:endParaRPr>
            </a:p>
            <a:p>
              <a:pPr algn="l"/>
              <a:r>
                <a:rPr lang="es-MX" sz="1600" dirty="0">
                  <a:sym typeface="+mn-ea"/>
                  <a:hlinkClick r:id="rId1"/>
                </a:rPr>
                <a:t>https://docs.microsoft.com/en-us/windows/desktop/controls/combo-boxes#notifications</a:t>
              </a:r>
              <a:endParaRPr lang="es-MX" sz="1600" dirty="0"/>
            </a:p>
            <a:p>
              <a:pPr lvl="1"/>
              <a:endParaRPr sz="1600" dirty="0">
                <a:sym typeface="+mn-ea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63141" y="1065139"/>
              <a:ext cx="1734772" cy="249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true"/>
          </p:cNvSpPr>
          <p:nvPr>
            <p:ph type="body" sz="quarter" idx="10"/>
          </p:nvPr>
        </p:nvSpPr>
        <p:spPr>
          <a:xfrm>
            <a:off x="0" y="3561194"/>
            <a:ext cx="9144000" cy="576063"/>
          </a:xfrm>
        </p:spPr>
        <p:txBody>
          <a:bodyPr/>
          <a:lstStyle/>
          <a:p>
            <a:r>
              <a:rPr lang="es-ES_tradnl" altLang="en-US" sz="3600" dirty="0"/>
              <a:t>Gracias por su atención</a:t>
            </a:r>
            <a:endParaRPr lang="es-ES_tradnl" altLang="en-US" sz="3600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sz="quarter" idx="11"/>
          </p:nvPr>
        </p:nvSpPr>
        <p:spPr>
          <a:xfrm>
            <a:off x="-148" y="4122018"/>
            <a:ext cx="9144000" cy="288032"/>
          </a:xfrm>
        </p:spPr>
        <p:txBody>
          <a:bodyPr/>
          <a:lstStyle/>
          <a:p>
            <a:pPr lvl="0"/>
            <a:endParaRPr lang="en-US" altLang="ko-K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true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s-ES_tradnl" altLang="en-US" dirty="0"/>
              <a:t>Windows API</a:t>
            </a:r>
            <a:endParaRPr lang="es-ES_tradnl" alt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pPr lvl="0"/>
            <a:endParaRPr lang="en-US" altLang="ko-KR" dirty="0"/>
          </a:p>
        </p:txBody>
      </p:sp>
      <p:sp>
        <p:nvSpPr>
          <p:cNvPr id="5" name="TextBox 4"/>
          <p:cNvSpPr txBox="true"/>
          <p:nvPr/>
        </p:nvSpPr>
        <p:spPr>
          <a:xfrm>
            <a:off x="1475656" y="1556087"/>
            <a:ext cx="6192688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 err="1">
                <a:sym typeface="+mn-ea"/>
              </a:rPr>
              <a:t>Tambien</a:t>
            </a:r>
            <a:r>
              <a:rPr lang="es-MX" sz="1200" dirty="0">
                <a:sym typeface="+mn-ea"/>
              </a:rPr>
              <a:t> abreviado </a:t>
            </a:r>
            <a:r>
              <a:rPr lang="es-MX" sz="1200" b="1" dirty="0" err="1">
                <a:sym typeface="+mn-ea"/>
              </a:rPr>
              <a:t>WinAPI</a:t>
            </a:r>
            <a:r>
              <a:rPr lang="es-MX" sz="1200" dirty="0">
                <a:sym typeface="+mn-ea"/>
              </a:rPr>
              <a:t>.</a:t>
            </a:r>
            <a:endParaRPr lang="es-MX" sz="1200" dirty="0"/>
          </a:p>
          <a:p>
            <a:pPr algn="ctr"/>
            <a:r>
              <a:rPr lang="es-MX" sz="1200" dirty="0">
                <a:sym typeface="+mn-ea"/>
              </a:rPr>
              <a:t>Se refiere a un conjunto colectivo de diferentes implementaciones.</a:t>
            </a:r>
            <a:endParaRPr lang="es-MX" sz="1200" dirty="0"/>
          </a:p>
          <a:p>
            <a:pPr algn="ctr"/>
            <a:r>
              <a:rPr lang="es-MX" sz="1200" dirty="0">
                <a:sym typeface="+mn-ea"/>
              </a:rPr>
              <a:t>Es una API que nos permite crear elementos visuales</a:t>
            </a:r>
            <a:endParaRPr lang="es-MX" sz="1200" dirty="0"/>
          </a:p>
          <a:p>
            <a:pPr algn="ctr"/>
            <a:r>
              <a:rPr lang="es-MX" sz="1200" dirty="0">
                <a:sym typeface="+mn-ea"/>
              </a:rPr>
              <a:t>Nos ayuda a desarrollar aplicaciones que corran en todas las versiones de Windows</a:t>
            </a:r>
            <a:endParaRPr lang="es-MX" sz="1200" dirty="0"/>
          </a:p>
          <a:p>
            <a:pPr algn="ctr"/>
            <a:r>
              <a:rPr lang="es-MX" sz="1200" dirty="0">
                <a:sym typeface="+mn-ea"/>
              </a:rPr>
              <a:t>La principal característica es el </a:t>
            </a:r>
            <a:r>
              <a:rPr lang="es-MX" sz="1200" b="1" dirty="0">
                <a:sym typeface="+mn-ea"/>
              </a:rPr>
              <a:t>GUI </a:t>
            </a:r>
            <a:r>
              <a:rPr lang="es-MX" sz="1200" dirty="0">
                <a:sym typeface="+mn-ea"/>
              </a:rPr>
              <a:t>(</a:t>
            </a:r>
            <a:r>
              <a:rPr lang="es-MX" sz="1200" dirty="0" err="1">
                <a:sym typeface="+mn-ea"/>
              </a:rPr>
              <a:t>Graphical</a:t>
            </a:r>
            <a:r>
              <a:rPr lang="es-MX" sz="1200" dirty="0">
                <a:sym typeface="+mn-ea"/>
              </a:rPr>
              <a:t> </a:t>
            </a:r>
            <a:r>
              <a:rPr lang="es-MX" sz="1200" dirty="0" err="1">
                <a:sym typeface="+mn-ea"/>
              </a:rPr>
              <a:t>User</a:t>
            </a:r>
            <a:r>
              <a:rPr lang="es-MX" sz="1200" dirty="0">
                <a:sym typeface="+mn-ea"/>
              </a:rPr>
              <a:t> Interface)</a:t>
            </a:r>
            <a:endParaRPr lang="es-MX" sz="1200" b="1" dirty="0"/>
          </a:p>
          <a:p>
            <a:pPr algn="ctr"/>
            <a:endParaRPr lang="es-ES_tradnl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lt"/>
              <a:sym typeface="+mn-ea"/>
            </a:endParaRPr>
          </a:p>
        </p:txBody>
      </p:sp>
      <p:sp>
        <p:nvSpPr>
          <p:cNvPr id="6" name="TextBox 5"/>
          <p:cNvSpPr txBox="true"/>
          <p:nvPr/>
        </p:nvSpPr>
        <p:spPr>
          <a:xfrm>
            <a:off x="899592" y="1059582"/>
            <a:ext cx="745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endParaRPr lang="ko-KR" altLang="en-US" sz="96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true"/>
          <p:nvPr/>
        </p:nvSpPr>
        <p:spPr>
          <a:xfrm rot="10800000">
            <a:off x="7452320" y="1290122"/>
            <a:ext cx="745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endParaRPr lang="ko-KR" altLang="en-US" sz="96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altLang="en-US" dirty="0"/>
              <a:t>Windows API Identificadores</a:t>
            </a:r>
            <a:endParaRPr lang="es-ES_tradnl" alt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n-US" altLang="ko-KR" dirty="0"/>
          </a:p>
        </p:txBody>
      </p:sp>
      <p:grpSp>
        <p:nvGrpSpPr>
          <p:cNvPr id="19" name="Group 18"/>
          <p:cNvGrpSpPr/>
          <p:nvPr/>
        </p:nvGrpSpPr>
        <p:grpSpPr>
          <a:xfrm>
            <a:off x="635000" y="988060"/>
            <a:ext cx="7969883" cy="2910093"/>
            <a:chOff x="2063141" y="1065139"/>
            <a:chExt cx="1755755" cy="160190"/>
          </a:xfrm>
        </p:grpSpPr>
        <p:sp>
          <p:nvSpPr>
            <p:cNvPr id="16" name="TextBox 15"/>
            <p:cNvSpPr txBox="true"/>
            <p:nvPr/>
          </p:nvSpPr>
          <p:spPr>
            <a:xfrm>
              <a:off x="2084124" y="1101730"/>
              <a:ext cx="1734772" cy="123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400" dirty="0">
                  <a:sym typeface="+mn-ea"/>
                </a:rPr>
                <a:t>Al momento de nosotros crear objetos no hay manera simple de utilizarlos, para esto se les </a:t>
              </a:r>
              <a:endParaRPr lang="es-MX" sz="1400" dirty="0">
                <a:sym typeface="+mn-ea"/>
              </a:endParaRPr>
            </a:p>
            <a:p>
              <a:pPr algn="ctr"/>
              <a:r>
                <a:rPr lang="es-MX" sz="1400" dirty="0">
                  <a:sym typeface="+mn-ea"/>
                </a:rPr>
                <a:t>crean </a:t>
              </a:r>
              <a:r>
                <a:rPr lang="es-MX" sz="1400" b="1" dirty="0">
                  <a:sym typeface="+mn-ea"/>
                </a:rPr>
                <a:t>ID</a:t>
              </a:r>
              <a:r>
                <a:rPr lang="es-MX" sz="1400" dirty="0">
                  <a:sym typeface="+mn-ea"/>
                </a:rPr>
                <a:t> que nos permita controlarlos individualmente.</a:t>
              </a:r>
              <a:endParaRPr lang="es-MX" sz="1400" dirty="0"/>
            </a:p>
            <a:p>
              <a:pPr algn="ctr"/>
              <a:r>
                <a:rPr lang="es-MX" sz="1400" dirty="0">
                  <a:sym typeface="+mn-ea"/>
                </a:rPr>
                <a:t>Cada objeto debe tener su propio identificador.</a:t>
              </a:r>
              <a:endParaRPr lang="es-MX" sz="1400" dirty="0">
                <a:sym typeface="+mn-ea"/>
              </a:endParaRPr>
            </a:p>
            <a:p>
              <a:pPr algn="ctr"/>
              <a:endParaRPr lang="es-ES_tradnl" altLang="es-MX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endParaRPr>
            </a:p>
            <a:p>
              <a:pPr algn="ctr"/>
              <a:r>
                <a:rPr lang="es-MX" sz="1400" dirty="0" err="1">
                  <a:sym typeface="+mn-ea"/>
                </a:rPr>
                <a:t>Ademas</a:t>
              </a:r>
              <a:r>
                <a:rPr lang="es-MX" sz="1400" dirty="0">
                  <a:sym typeface="+mn-ea"/>
                </a:rPr>
                <a:t> de saber identificarlos, debemos poder controlarlos o modificarlos.</a:t>
              </a:r>
              <a:endParaRPr lang="es-MX" sz="1400" dirty="0"/>
            </a:p>
            <a:p>
              <a:pPr lvl="1"/>
              <a:r>
                <a:rPr lang="es-MX" sz="1400" dirty="0">
                  <a:sym typeface="+mn-ea"/>
                </a:rPr>
                <a:t>Ej.</a:t>
              </a:r>
              <a:endParaRPr lang="es-MX" sz="1400" dirty="0"/>
            </a:p>
            <a:p>
              <a:pPr lvl="2"/>
              <a:r>
                <a:rPr lang="es-MX" sz="1400" b="1" dirty="0">
                  <a:sym typeface="+mn-ea"/>
                </a:rPr>
                <a:t>HWND </a:t>
              </a:r>
              <a:r>
                <a:rPr lang="es-MX" sz="1400" b="1" dirty="0" err="1">
                  <a:sym typeface="+mn-ea"/>
                </a:rPr>
                <a:t>hBtnSave</a:t>
              </a:r>
              <a:r>
                <a:rPr lang="es-MX" sz="1400" dirty="0">
                  <a:sym typeface="+mn-ea"/>
                </a:rPr>
                <a:t>;</a:t>
              </a:r>
              <a:endParaRPr lang="es-MX" sz="1400" dirty="0"/>
            </a:p>
            <a:p>
              <a:pPr algn="ctr"/>
              <a:endParaRPr lang="es-MX" sz="1400" dirty="0"/>
            </a:p>
            <a:p>
              <a:pPr lvl="1"/>
              <a:endParaRPr lang="es-MX" sz="1400" dirty="0"/>
            </a:p>
            <a:p>
              <a:pPr algn="ctr"/>
              <a:endParaRPr lang="es-ES_tradnl" altLang="es-MX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63141" y="1065139"/>
              <a:ext cx="1734772" cy="249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altLang="en-US" dirty="0"/>
              <a:t>Windows API Callbacks</a:t>
            </a:r>
            <a:endParaRPr lang="es-ES_tradnl" alt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n-US" altLang="ko-KR" dirty="0"/>
          </a:p>
        </p:txBody>
      </p:sp>
      <p:grpSp>
        <p:nvGrpSpPr>
          <p:cNvPr id="19" name="Group 18"/>
          <p:cNvGrpSpPr/>
          <p:nvPr/>
        </p:nvGrpSpPr>
        <p:grpSpPr>
          <a:xfrm>
            <a:off x="635000" y="988060"/>
            <a:ext cx="7969883" cy="2048400"/>
            <a:chOff x="2063141" y="1065139"/>
            <a:chExt cx="1755755" cy="112757"/>
          </a:xfrm>
        </p:grpSpPr>
        <p:sp>
          <p:nvSpPr>
            <p:cNvPr id="16" name="TextBox 15"/>
            <p:cNvSpPr txBox="true"/>
            <p:nvPr/>
          </p:nvSpPr>
          <p:spPr>
            <a:xfrm>
              <a:off x="2084124" y="1101730"/>
              <a:ext cx="1734772" cy="761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MX" sz="1400" dirty="0" err="1">
                  <a:sym typeface="+mn-ea"/>
                </a:rPr>
                <a:t>Existiran</a:t>
              </a:r>
              <a:r>
                <a:rPr lang="es-MX" sz="1400" dirty="0">
                  <a:sym typeface="+mn-ea"/>
                </a:rPr>
                <a:t> diversas funciones estilo </a:t>
              </a:r>
              <a:r>
                <a:rPr lang="es-MX" sz="1400" dirty="0" err="1">
                  <a:sym typeface="+mn-ea"/>
                </a:rPr>
                <a:t>callback</a:t>
              </a:r>
              <a:r>
                <a:rPr lang="es-MX" sz="1400" dirty="0">
                  <a:sym typeface="+mn-ea"/>
                </a:rPr>
                <a:t> durante el uso de Windows API, estas nos permiten </a:t>
              </a:r>
              <a:endParaRPr lang="es-MX" sz="1400" dirty="0">
                <a:sym typeface="+mn-ea"/>
              </a:endParaRPr>
            </a:p>
            <a:p>
              <a:pPr algn="l"/>
              <a:r>
                <a:rPr lang="es-MX" sz="1400" dirty="0">
                  <a:sym typeface="+mn-ea"/>
                </a:rPr>
                <a:t>escuchar las acciones de las ventanas mayoritariamente.</a:t>
              </a:r>
              <a:endParaRPr lang="es-MX" sz="1400" dirty="0"/>
            </a:p>
            <a:p>
              <a:pPr algn="l"/>
              <a:r>
                <a:rPr lang="es-MX" sz="1400" dirty="0" err="1">
                  <a:sym typeface="+mn-ea"/>
                </a:rPr>
                <a:t>Deberan</a:t>
              </a:r>
              <a:r>
                <a:rPr lang="es-MX" sz="1400" dirty="0">
                  <a:sym typeface="+mn-ea"/>
                </a:rPr>
                <a:t> incluir</a:t>
              </a:r>
              <a:endParaRPr lang="es-MX" sz="1400" dirty="0"/>
            </a:p>
            <a:p>
              <a:pPr lvl="1"/>
              <a:r>
                <a:rPr lang="es-MX" sz="1400" dirty="0">
                  <a:sym typeface="+mn-ea"/>
                </a:rPr>
                <a:t>Un controlador de la ventana</a:t>
              </a:r>
              <a:endParaRPr lang="es-MX" sz="1400" dirty="0"/>
            </a:p>
            <a:p>
              <a:pPr lvl="1"/>
              <a:r>
                <a:rPr lang="es-MX" sz="1400" dirty="0">
                  <a:sym typeface="+mn-ea"/>
                </a:rPr>
                <a:t>Un mensaje</a:t>
              </a:r>
              <a:endParaRPr lang="es-MX" sz="1400" dirty="0"/>
            </a:p>
            <a:p>
              <a:pPr lvl="1"/>
              <a:r>
                <a:rPr lang="es-MX" sz="1400" dirty="0" err="1">
                  <a:sym typeface="+mn-ea"/>
                </a:rPr>
                <a:t>Parametros</a:t>
              </a:r>
              <a:r>
                <a:rPr lang="es-MX" sz="1400" dirty="0">
                  <a:sym typeface="+mn-ea"/>
                </a:rPr>
                <a:t> externos o extras</a:t>
              </a:r>
              <a:endParaRPr lang="es-ES_tradnl" altLang="es-MX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63141" y="1065139"/>
              <a:ext cx="1734772" cy="249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altLang="en-US" dirty="0"/>
              <a:t>Windows API Funcion principal</a:t>
            </a:r>
            <a:endParaRPr lang="es-ES_tradnl" alt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n-US" altLang="ko-KR" dirty="0"/>
          </a:p>
        </p:txBody>
      </p:sp>
      <p:grpSp>
        <p:nvGrpSpPr>
          <p:cNvPr id="19" name="Group 18"/>
          <p:cNvGrpSpPr/>
          <p:nvPr/>
        </p:nvGrpSpPr>
        <p:grpSpPr>
          <a:xfrm>
            <a:off x="635000" y="988060"/>
            <a:ext cx="7969883" cy="2048401"/>
            <a:chOff x="2063141" y="1065139"/>
            <a:chExt cx="1755755" cy="112757"/>
          </a:xfrm>
        </p:grpSpPr>
        <p:sp>
          <p:nvSpPr>
            <p:cNvPr id="16" name="TextBox 15"/>
            <p:cNvSpPr txBox="true"/>
            <p:nvPr/>
          </p:nvSpPr>
          <p:spPr>
            <a:xfrm>
              <a:off x="2084124" y="1101730"/>
              <a:ext cx="1734772" cy="761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MX" sz="1400" dirty="0">
                  <a:sym typeface="+mn-ea"/>
                </a:rPr>
                <a:t>Nuestra función principal llevara el nombre de </a:t>
              </a:r>
              <a:r>
                <a:rPr lang="es-MX" sz="1400" b="1" dirty="0" err="1">
                  <a:sym typeface="+mn-ea"/>
                </a:rPr>
                <a:t>WinMain</a:t>
              </a:r>
              <a:endParaRPr lang="es-MX" sz="1400" b="1" dirty="0"/>
            </a:p>
            <a:p>
              <a:pPr algn="l"/>
              <a:r>
                <a:rPr lang="es-MX" sz="1400" dirty="0">
                  <a:sym typeface="+mn-ea"/>
                </a:rPr>
                <a:t>Esta recibirá ciertos </a:t>
              </a:r>
              <a:r>
                <a:rPr lang="es-MX" sz="1400" dirty="0" err="1">
                  <a:sym typeface="+mn-ea"/>
                </a:rPr>
                <a:t>parametros</a:t>
              </a:r>
              <a:r>
                <a:rPr lang="es-MX" sz="1400" dirty="0">
                  <a:sym typeface="+mn-ea"/>
                </a:rPr>
                <a:t> para poder ser usada</a:t>
              </a:r>
              <a:endParaRPr lang="es-MX" sz="1400" dirty="0"/>
            </a:p>
            <a:p>
              <a:pPr lvl="1"/>
              <a:r>
                <a:rPr lang="es-MX" sz="1400" dirty="0">
                  <a:sym typeface="+mn-ea"/>
                </a:rPr>
                <a:t>Un controlador de nuestra aplicación</a:t>
              </a:r>
              <a:endParaRPr lang="es-MX" sz="1400" dirty="0"/>
            </a:p>
            <a:p>
              <a:pPr lvl="1"/>
              <a:r>
                <a:rPr lang="es-MX" sz="1400" dirty="0">
                  <a:sym typeface="+mn-ea"/>
                </a:rPr>
                <a:t>Un controlador por convención de uso de retrocompatibilidad con 16 bits</a:t>
              </a:r>
              <a:endParaRPr lang="es-MX" sz="1400" dirty="0"/>
            </a:p>
            <a:p>
              <a:pPr lvl="1"/>
              <a:r>
                <a:rPr lang="es-MX" sz="1400" dirty="0">
                  <a:sym typeface="+mn-ea"/>
                </a:rPr>
                <a:t>Una línea de comandos que se usa para enviar mensajes e inicializar la aplicación</a:t>
              </a:r>
              <a:endParaRPr lang="es-MX" sz="1400" dirty="0"/>
            </a:p>
            <a:p>
              <a:pPr lvl="1"/>
              <a:r>
                <a:rPr lang="es-MX" sz="1400" dirty="0">
                  <a:sym typeface="+mn-ea"/>
                </a:rPr>
                <a:t>Un valor para saber como se mostrara la ventana inicialmente</a:t>
              </a:r>
              <a:endParaRPr lang="es-ES_tradnl" altLang="es-MX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63141" y="1065139"/>
              <a:ext cx="1734772" cy="249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altLang="en-US" dirty="0"/>
              <a:t>Dialogos en Windows API</a:t>
            </a:r>
            <a:endParaRPr lang="es-ES_tradnl" alt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s-ES_tradnl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10135</Words>
  <Application>WPS Presentation</Application>
  <PresentationFormat>화면 슬라이드 쇼(16:9)</PresentationFormat>
  <Paragraphs>363</Paragraphs>
  <Slides>44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44</vt:i4>
      </vt:variant>
    </vt:vector>
  </HeadingPairs>
  <TitlesOfParts>
    <vt:vector size="54" baseType="lpstr">
      <vt:lpstr>Arial</vt:lpstr>
      <vt:lpstr>SimSun</vt:lpstr>
      <vt:lpstr>Wingdings</vt:lpstr>
      <vt:lpstr>맑은 고딕</vt:lpstr>
      <vt:lpstr>微软雅黑</vt:lpstr>
      <vt:lpstr>Arial Unicode MS</vt:lpstr>
      <vt:lpstr>Calibri</vt:lpstr>
      <vt:lpstr>Cover and End Slide Master</vt:lpstr>
      <vt:lpstr>Contents Slide Master</vt:lpstr>
      <vt:lpstr>Section Break Slide Master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carlos</cp:lastModifiedBy>
  <cp:revision>124</cp:revision>
  <dcterms:created xsi:type="dcterms:W3CDTF">2021-04-13T04:26:41Z</dcterms:created>
  <dcterms:modified xsi:type="dcterms:W3CDTF">2021-04-13T04:26:41Z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1033-11.1.0.9615</vt:lpwstr>
  </property>
</Properties>
</file>