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8" r:id="rId4"/>
  </p:sldMasterIdLst>
  <p:sldIdLst>
    <p:sldId id="256" r:id="rId5"/>
    <p:sldId id="261" r:id="rId6"/>
    <p:sldId id="264" r:id="rId7"/>
    <p:sldId id="319" r:id="rId8"/>
    <p:sldId id="316" r:id="rId9"/>
    <p:sldId id="345" r:id="rId10"/>
    <p:sldId id="421" r:id="rId11"/>
    <p:sldId id="422" r:id="rId12"/>
    <p:sldId id="433" r:id="rId13"/>
    <p:sldId id="434" r:id="rId14"/>
    <p:sldId id="435" r:id="rId15"/>
    <p:sldId id="437" r:id="rId16"/>
    <p:sldId id="436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262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37" d="100"/>
          <a:sy n="137" d="100"/>
        </p:scale>
        <p:origin x="2616" y="114"/>
      </p:cViewPr>
      <p:guideLst>
        <p:guide orient="horz" pos="1364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ea typeface="맑은 고딕" panose="020B0503020000020004" pitchFamily="50" charset="-127"/>
              </a:rPr>
              <a:t>FREE </a:t>
            </a:r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  <a:endParaRPr lang="en-US" altLang="ko-KR" b="1" dirty="0"/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true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true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true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true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0" hasCustomPrompt="true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1" hasCustomPrompt="true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0" hasCustomPrompt="true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1" hasCustomPrompt="true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true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true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3" hasCustomPrompt="true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true"/>
          </p:cNvSpPr>
          <p:nvPr>
            <p:ph type="pic" idx="14" hasCustomPrompt="true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true"/>
          </p:cNvSpPr>
          <p:nvPr>
            <p:ph type="pic" idx="15" hasCustomPrompt="true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true"/>
          </p:cNvSpPr>
          <p:nvPr>
            <p:ph type="pic" idx="16" hasCustomPrompt="true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true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true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true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true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true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true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 flipH="true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true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true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true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true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 rotWithShape="true"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r="50000"/>
          <a:stretch>
            <a:fillRect/>
          </a:stretch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true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true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true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Rectangle 3"/>
          <p:cNvSpPr/>
          <p:nvPr userDrawn="true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true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true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3" hasCustomPrompt="true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4" hasCustomPrompt="true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true"/>
          </p:cNvSpPr>
          <p:nvPr>
            <p:ph type="pic" idx="15" hasCustomPrompt="true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true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true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true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true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true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Picture 3" descr="D:\Fullppt\005-PNG이미지\노트북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true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sz="3600" dirty="0">
                <a:ea typeface="맑은 고딕" panose="020B0503020000020004" pitchFamily="50" charset="-127"/>
              </a:rPr>
              <a:t>WinAPI Aplicaciones 2D</a:t>
            </a:r>
            <a:endParaRPr lang="es-ES_tradnl" altLang="en-US" sz="3600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s-ES_tradnl" altLang="en-US" b="1" dirty="0"/>
              <a:t>Programacion Avanzada</a:t>
            </a:r>
            <a:endParaRPr lang="en-US" altLang="ko-KR" b="1" dirty="0"/>
          </a:p>
          <a:p>
            <a:pPr>
              <a:spcBef>
                <a:spcPts val="0"/>
              </a:spcBef>
              <a:defRPr/>
            </a:pPr>
            <a:r>
              <a:rPr lang="es-ES_tradnl" altLang="en-US" b="1" dirty="0"/>
              <a:t>Lic. Carlos Israel Orta Orta</a:t>
            </a:r>
            <a:endParaRPr lang="es-ES_tradnl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Aplicaciones 2D - Sprites Sheets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617873"/>
            <a:chOff x="2063141" y="1065139"/>
            <a:chExt cx="1755755" cy="89058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52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ES_tradnl" altLang="es-MX" sz="1400" dirty="0">
                  <a:sym typeface="+mn-ea"/>
                </a:rPr>
                <a:t>Otra de las ventajas, e</a:t>
              </a:r>
              <a:r>
                <a:rPr lang="es-MX" sz="1400" dirty="0">
                  <a:sym typeface="+mn-ea"/>
                </a:rPr>
                <a:t>n una aplicación interactiva requeriremos </a:t>
              </a:r>
              <a:r>
                <a:rPr lang="es-MX" sz="1400" dirty="0" err="1">
                  <a:sym typeface="+mn-ea"/>
                </a:rPr>
                <a:t>multiples</a:t>
              </a:r>
              <a:r>
                <a:rPr lang="es-MX" sz="1400" dirty="0">
                  <a:sym typeface="+mn-ea"/>
                </a:rPr>
                <a:t> veces que nuestro </a:t>
              </a:r>
              <a:endParaRPr lang="es-MX" sz="1400" dirty="0">
                <a:sym typeface="+mn-ea"/>
              </a:endParaRPr>
            </a:p>
            <a:p>
              <a:pPr algn="l"/>
              <a:r>
                <a:rPr lang="es-MX" sz="1400" dirty="0">
                  <a:sym typeface="+mn-ea"/>
                </a:rPr>
                <a:t>Sprite tenga una animación</a:t>
              </a:r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Una manera simple de dividir estas animaciones es un </a:t>
              </a:r>
              <a:r>
                <a:rPr lang="es-MX" sz="1400" dirty="0" err="1">
                  <a:sym typeface="+mn-ea"/>
                </a:rPr>
                <a:t>spritesheet</a:t>
              </a:r>
              <a:r>
                <a:rPr lang="es-MX" sz="1400" dirty="0">
                  <a:sym typeface="+mn-ea"/>
                </a:rPr>
                <a:t>, con esto nosotros tendremos la oportunidad de organizarlas de una manera simple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61260" y="2831465"/>
            <a:ext cx="4413250" cy="17341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Aplicaciones 2D - Sprites Sheets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833128"/>
            <a:chOff x="2063141" y="1065139"/>
            <a:chExt cx="1755755" cy="100907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6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ES_tradnl" altLang="es-MX" sz="1400" dirty="0">
                  <a:sym typeface="+mn-ea"/>
                </a:rPr>
                <a:t>Una de las recomendaciones al usar sprite sheets es u</a:t>
              </a:r>
              <a:r>
                <a:rPr lang="es-MX" sz="1400" dirty="0">
                  <a:sym typeface="+mn-ea"/>
                </a:rPr>
                <a:t>sar imágenes de tamaño 2 a la N, </a:t>
              </a:r>
              <a:endParaRPr lang="es-MX" sz="1400" dirty="0">
                <a:sym typeface="+mn-ea"/>
              </a:endParaRPr>
            </a:p>
            <a:p>
              <a:pPr algn="l"/>
              <a:r>
                <a:rPr lang="es-MX" sz="1400" dirty="0">
                  <a:sym typeface="+mn-ea"/>
                </a:rPr>
                <a:t>primeramente a la computadora le será mas sencillo procesar las imágenes de esta manera</a:t>
              </a:r>
              <a:endParaRPr lang="es-MX" sz="1400" dirty="0">
                <a:sym typeface="+mn-ea"/>
              </a:endParaRPr>
            </a:p>
            <a:p>
              <a:pPr algn="l"/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Como secundario existen algoritmos de compresión de imagen los cuales nos permiten realizar </a:t>
              </a:r>
              <a:endParaRPr lang="es-MX" sz="1400" dirty="0">
                <a:sym typeface="+mn-ea"/>
              </a:endParaRPr>
            </a:p>
            <a:p>
              <a:pPr algn="l"/>
              <a:r>
                <a:rPr lang="es-MX" sz="1400" dirty="0">
                  <a:sym typeface="+mn-ea"/>
                </a:rPr>
                <a:t>esta acción si la imagen esta en este formato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61260" y="2831465"/>
            <a:ext cx="4413250" cy="17341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Device context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s-ES_tradnl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Manejadores de imagenes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2694820"/>
            <a:chOff x="2063141" y="1065139"/>
            <a:chExt cx="1755755" cy="148340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11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Para nosotros poder dibujar en nuestra ventana requeriremos</a:t>
              </a:r>
              <a:endParaRPr lang="es-MX" sz="1400" dirty="0">
                <a:sym typeface="+mn-ea"/>
              </a:endParaRPr>
            </a:p>
            <a:p>
              <a:pPr algn="l"/>
              <a:endParaRPr lang="es-MX" sz="1400" dirty="0"/>
            </a:p>
            <a:p>
              <a:pPr lvl="1"/>
              <a:r>
                <a:rPr lang="es-ES_tradnl" altLang="es-MX" sz="1400" dirty="0">
                  <a:sym typeface="+mn-ea"/>
                </a:rPr>
                <a:t>* </a:t>
              </a:r>
              <a:r>
                <a:rPr lang="es-MX" sz="1400" dirty="0">
                  <a:sym typeface="+mn-ea"/>
                </a:rPr>
                <a:t>Primeramente cargar nuestra información a memoria, para poderlo estar utilizando</a:t>
              </a:r>
              <a:endParaRPr lang="es-MX" sz="1400" dirty="0"/>
            </a:p>
            <a:p>
              <a:pPr lvl="1"/>
              <a:r>
                <a:rPr lang="es-ES_tradnl" altLang="es-MX" sz="1400" dirty="0">
                  <a:sym typeface="+mn-ea"/>
                </a:rPr>
                <a:t>* </a:t>
              </a:r>
              <a:r>
                <a:rPr lang="es-MX" sz="1400" dirty="0">
                  <a:sym typeface="+mn-ea"/>
                </a:rPr>
                <a:t>Inicializar los valores diversos</a:t>
              </a:r>
              <a:endParaRPr lang="es-MX" sz="1400" dirty="0"/>
            </a:p>
            <a:p>
              <a:pPr lvl="2"/>
              <a:r>
                <a:rPr lang="es-ES_tradnl" altLang="es-MX" sz="1400" dirty="0">
                  <a:sym typeface="+mn-ea"/>
                </a:rPr>
                <a:t>- </a:t>
              </a:r>
              <a:r>
                <a:rPr lang="es-MX" sz="1400" dirty="0">
                  <a:sym typeface="+mn-ea"/>
                </a:rPr>
                <a:t>Transformaciones de objetos</a:t>
              </a:r>
              <a:endParaRPr lang="es-MX" sz="1400" dirty="0"/>
            </a:p>
            <a:p>
              <a:pPr lvl="2"/>
              <a:r>
                <a:rPr lang="es-ES_tradnl" altLang="es-MX" sz="1400" dirty="0">
                  <a:sym typeface="+mn-ea"/>
                </a:rPr>
                <a:t>- </a:t>
              </a:r>
              <a:r>
                <a:rPr lang="es-MX" sz="1400" dirty="0">
                  <a:sym typeface="+mn-ea"/>
                </a:rPr>
                <a:t>Creación de colisionadores</a:t>
              </a:r>
              <a:endParaRPr lang="es-MX" sz="1400" dirty="0"/>
            </a:p>
            <a:p>
              <a:pPr lvl="1"/>
              <a:r>
                <a:rPr lang="es-ES_tradnl" altLang="es-MX" sz="1400" dirty="0">
                  <a:sym typeface="+mn-ea"/>
                </a:rPr>
                <a:t>* </a:t>
              </a:r>
              <a:r>
                <a:rPr lang="es-MX" sz="1400" dirty="0">
                  <a:sym typeface="+mn-ea"/>
                </a:rPr>
                <a:t>Dibujarlos o cargarlos a buffer</a:t>
              </a:r>
              <a:endParaRPr lang="es-MX" sz="1400" dirty="0"/>
            </a:p>
            <a:p>
              <a:pPr lvl="1"/>
              <a:r>
                <a:rPr lang="es-ES_tradnl" altLang="es-MX" sz="1400" dirty="0">
                  <a:sym typeface="+mn-ea"/>
                </a:rPr>
                <a:t>* </a:t>
              </a:r>
              <a:r>
                <a:rPr lang="es-MX" sz="1400" dirty="0">
                  <a:sym typeface="+mn-ea"/>
                </a:rPr>
                <a:t>Renderizarlos</a:t>
              </a:r>
              <a:endParaRPr lang="es-MX" sz="1400" dirty="0"/>
            </a:p>
            <a:p>
              <a:pPr lvl="1"/>
              <a:r>
                <a:rPr lang="es-ES_tradnl" altLang="es-MX" sz="1400" dirty="0">
                  <a:sym typeface="+mn-ea"/>
                </a:rPr>
                <a:t>* </a:t>
              </a:r>
              <a:r>
                <a:rPr lang="es-MX" sz="1400" dirty="0">
                  <a:sym typeface="+mn-ea"/>
                </a:rPr>
                <a:t>Por ultimo como finalización de nuestra aplicación, liberar la memoria usada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Manejadores de imagenes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617873"/>
            <a:chOff x="2063141" y="1065139"/>
            <a:chExt cx="1755755" cy="89058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52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ES_tradnl" altLang="es-MX" sz="1400" dirty="0">
                  <a:sym typeface="+mn-ea"/>
                </a:rPr>
                <a:t>Para cargar nuestras imagenes usaremos un buffer y esto</a:t>
              </a:r>
              <a:r>
                <a:rPr lang="es-MX" sz="1400" dirty="0">
                  <a:sym typeface="+mn-ea"/>
                </a:rPr>
                <a:t> con apoyo de las diversas estructuras que nos tiene nuestro sistema</a:t>
              </a:r>
              <a:r>
                <a:rPr lang="es-ES_tradnl" altLang="es-MX" sz="1400" dirty="0">
                  <a:sym typeface="+mn-ea"/>
                </a:rPr>
                <a:t>.</a:t>
              </a:r>
              <a:endParaRPr lang="es-ES_tradnl" altLang="es-MX" sz="1400" dirty="0">
                <a:sym typeface="+mn-ea"/>
              </a:endParaRPr>
            </a:p>
            <a:p>
              <a:pPr algn="l"/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Una manera es con </a:t>
              </a:r>
              <a:r>
                <a:rPr lang="es-ES_tradnl" altLang="es-MX" sz="1400" dirty="0">
                  <a:sym typeface="+mn-ea"/>
                </a:rPr>
                <a:t>el uso</a:t>
              </a:r>
              <a:r>
                <a:rPr lang="es-MX" sz="1400" dirty="0">
                  <a:sym typeface="+mn-ea"/>
                </a:rPr>
                <a:t> de los </a:t>
              </a:r>
              <a:r>
                <a:rPr lang="es-MX" sz="1400" dirty="0" err="1">
                  <a:sym typeface="+mn-ea"/>
                </a:rPr>
                <a:t>DeviceContext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Device context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2910093"/>
            <a:chOff x="2063141" y="1065139"/>
            <a:chExt cx="1755755" cy="160190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23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Es una estructura que define un conjunto de objetos gráficos y sus atributos asociados</a:t>
              </a:r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Existen diversos objetos gráficos que pueden usarse junto con estos</a:t>
              </a:r>
              <a:endParaRPr lang="es-MX" sz="1400" dirty="0">
                <a:sym typeface="+mn-ea"/>
              </a:endParaRPr>
            </a:p>
            <a:p>
              <a:pPr algn="l"/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Bitmap; con tamaño, formato de color y compresión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Brush; estilo, color, forma y origen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Paletas; colores y tamaños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Fuentes; nombres, anchos, altos, peso, caracteres a usar</a:t>
              </a:r>
              <a:endParaRPr lang="es-MX" sz="1400" dirty="0"/>
            </a:p>
            <a:p>
              <a:pPr lvl="1"/>
              <a:r>
                <a:rPr lang="es-MX" sz="1400" dirty="0" err="1">
                  <a:sym typeface="+mn-ea"/>
                </a:rPr>
                <a:t>Boligrafos</a:t>
              </a:r>
              <a:r>
                <a:rPr lang="es-MX" sz="1400" dirty="0">
                  <a:sym typeface="+mn-ea"/>
                </a:rPr>
                <a:t>; estilo, ancho y color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Regiones; locación y </a:t>
              </a:r>
              <a:r>
                <a:rPr lang="es-MX" sz="1400" dirty="0" err="1">
                  <a:sym typeface="+mn-ea"/>
                </a:rPr>
                <a:t>dimension</a:t>
              </a:r>
              <a:br>
                <a:rPr lang="es-MX" sz="1400" dirty="0">
                  <a:sym typeface="+mn-ea"/>
                </a:rPr>
              </a:b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Device context - Tipos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2694820"/>
            <a:chOff x="2063141" y="1065139"/>
            <a:chExt cx="1755755" cy="148340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11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Existen 4 tipos de DC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Display</a:t>
              </a:r>
              <a:endParaRPr lang="es-MX" sz="1400" dirty="0"/>
            </a:p>
            <a:p>
              <a:pPr lvl="2"/>
              <a:r>
                <a:rPr lang="es-MX" sz="1400" dirty="0">
                  <a:sym typeface="+mn-ea"/>
                </a:rPr>
                <a:t>Apoya a las operaciones de dibujo de video</a:t>
              </a:r>
              <a:endParaRPr lang="es-MX" sz="1400" dirty="0"/>
            </a:p>
            <a:p>
              <a:pPr lvl="1"/>
              <a:r>
                <a:rPr lang="es-MX" sz="1400" dirty="0" err="1">
                  <a:sym typeface="+mn-ea"/>
                </a:rPr>
                <a:t>Printer</a:t>
              </a:r>
              <a:endParaRPr lang="es-MX" sz="1400" dirty="0"/>
            </a:p>
            <a:p>
              <a:pPr lvl="2"/>
              <a:r>
                <a:rPr lang="es-MX" sz="1400" dirty="0">
                  <a:sym typeface="+mn-ea"/>
                </a:rPr>
                <a:t>Apoya a las operaciones de dibujo de impresoras o plotter</a:t>
              </a:r>
              <a:endParaRPr lang="es-MX" sz="1400" dirty="0"/>
            </a:p>
            <a:p>
              <a:pPr lvl="1"/>
              <a:r>
                <a:rPr lang="es-MX" sz="1400" dirty="0" err="1">
                  <a:sym typeface="+mn-ea"/>
                </a:rPr>
                <a:t>Memory</a:t>
              </a:r>
              <a:endParaRPr lang="es-MX" sz="1400" dirty="0"/>
            </a:p>
            <a:p>
              <a:pPr lvl="2"/>
              <a:r>
                <a:rPr lang="es-MX" sz="1400" dirty="0">
                  <a:sym typeface="+mn-ea"/>
                </a:rPr>
                <a:t>Apoya a las operaciones de dibujo de bitmap</a:t>
              </a:r>
              <a:endParaRPr lang="es-MX" sz="1400" dirty="0"/>
            </a:p>
            <a:p>
              <a:pPr lvl="1"/>
              <a:r>
                <a:rPr lang="es-MX" sz="1400" dirty="0" err="1">
                  <a:sym typeface="+mn-ea"/>
                </a:rPr>
                <a:t>Information</a:t>
              </a:r>
              <a:endParaRPr lang="es-MX" sz="1400" dirty="0"/>
            </a:p>
            <a:p>
              <a:pPr lvl="2"/>
              <a:r>
                <a:rPr lang="es-MX" sz="1400" dirty="0">
                  <a:sym typeface="+mn-ea"/>
                </a:rPr>
                <a:t>Apoya al retorno de datos de dispositivos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Bitmaps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3125984"/>
            <a:chOff x="2063141" y="1065139"/>
            <a:chExt cx="1755755" cy="172074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3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Es un objeto gráfico usado para crear, manipular y resguardar imágenes.</a:t>
              </a:r>
              <a:endParaRPr lang="es-MX" sz="1400" dirty="0">
                <a:sym typeface="+mn-ea"/>
              </a:endParaRPr>
            </a:p>
            <a:p>
              <a:pPr algn="l"/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Es una imagen digital compuesta de una matriz de puntos (pixeles)</a:t>
              </a:r>
              <a:endParaRPr lang="es-MX" sz="1400" dirty="0"/>
            </a:p>
            <a:p>
              <a:pPr algn="l"/>
              <a:br>
                <a:rPr lang="es-MX" sz="1400" dirty="0">
                  <a:sym typeface="+mn-ea"/>
                </a:rPr>
              </a:br>
              <a:r>
                <a:rPr lang="es-MX" sz="1400" dirty="0">
                  <a:sym typeface="+mn-ea"/>
                </a:rPr>
                <a:t>Estos están compuestos de pixeles o puntos, los cuales son un conjunto de información para </a:t>
              </a:r>
              <a:endParaRPr lang="es-MX" sz="1400" dirty="0">
                <a:sym typeface="+mn-ea"/>
              </a:endParaRPr>
            </a:p>
            <a:p>
              <a:pPr algn="l"/>
              <a:r>
                <a:rPr lang="es-MX" sz="1400" dirty="0">
                  <a:sym typeface="+mn-ea"/>
                </a:rPr>
                <a:t>dibujar en pantalla</a:t>
              </a:r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Esta información serán principalmente 3 canales conocidos como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Red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Green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Blue</a:t>
              </a:r>
              <a:endParaRPr lang="es-MX" sz="1400" dirty="0"/>
            </a:p>
            <a:p>
              <a:pPr algn="l"/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Bitmaps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2694820"/>
            <a:chOff x="2063141" y="1065139"/>
            <a:chExt cx="1755755" cy="148340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11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A veces habrá un cuarto que es Alpha pero esto dependerá del formato, es muy </a:t>
              </a:r>
              <a:r>
                <a:rPr lang="es-MX" sz="1400" dirty="0" err="1">
                  <a:sym typeface="+mn-ea"/>
                </a:rPr>
                <a:t>comun</a:t>
              </a:r>
              <a:r>
                <a:rPr lang="es-MX" sz="1400" dirty="0">
                  <a:sym typeface="+mn-ea"/>
                </a:rPr>
                <a:t> que usen </a:t>
              </a:r>
              <a:endParaRPr lang="es-MX" sz="1400" dirty="0">
                <a:sym typeface="+mn-ea"/>
              </a:endParaRPr>
            </a:p>
            <a:p>
              <a:pPr algn="l"/>
              <a:r>
                <a:rPr lang="es-MX" sz="1400" dirty="0">
                  <a:sym typeface="+mn-ea"/>
                </a:rPr>
                <a:t>este canal para la transparencia</a:t>
              </a:r>
              <a:endParaRPr lang="es-MX" sz="1400" dirty="0">
                <a:sym typeface="+mn-ea"/>
              </a:endParaRPr>
            </a:p>
            <a:p>
              <a:pPr algn="l"/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El valor de dichos canales puede variar dependiendo de su profundidad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1 bit; blanco y negro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8 bit; escala de grises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16 bit; RGB con 5 bit por color y 1 de </a:t>
              </a:r>
              <a:r>
                <a:rPr lang="es-MX" sz="1400" dirty="0" err="1">
                  <a:sym typeface="+mn-ea"/>
                </a:rPr>
                <a:t>alpha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24 bit; RGB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32 bit; RGB con 24 bit por color y 8 de </a:t>
              </a:r>
              <a:r>
                <a:rPr lang="es-MX" sz="1400" dirty="0" err="1">
                  <a:sym typeface="+mn-ea"/>
                </a:rPr>
                <a:t>alpha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Como cargar la informacion?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2264292"/>
            <a:chOff x="2063141" y="1065139"/>
            <a:chExt cx="1755755" cy="124641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8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Como ya se menciono anteriormente, para poder dibujar requeriremos 3 cosas principalmente</a:t>
              </a:r>
              <a:endParaRPr lang="es-MX" sz="1400" dirty="0">
                <a:sym typeface="+mn-ea"/>
              </a:endParaRPr>
            </a:p>
            <a:p>
              <a:pPr algn="l"/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Cargar nuestros objetos </a:t>
              </a:r>
              <a:r>
                <a:rPr lang="es-MX" sz="1400" dirty="0" err="1">
                  <a:sym typeface="+mn-ea"/>
                </a:rPr>
                <a:t>graficos</a:t>
              </a:r>
              <a:r>
                <a:rPr lang="es-MX" sz="1400" dirty="0">
                  <a:sym typeface="+mn-ea"/>
                </a:rPr>
                <a:t> a la memoria</a:t>
              </a:r>
              <a:endParaRPr lang="es-MX" sz="1400" dirty="0">
                <a:sym typeface="+mn-ea"/>
              </a:endParaRPr>
            </a:p>
            <a:p>
              <a:pPr lvl="1"/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Dibujar nuestros objetos en un </a:t>
              </a:r>
              <a:r>
                <a:rPr lang="es-MX" sz="1400" dirty="0" err="1">
                  <a:sym typeface="+mn-ea"/>
                </a:rPr>
                <a:t>DeviceContext</a:t>
              </a:r>
              <a:endParaRPr lang="es-MX" sz="1400" dirty="0" err="1">
                <a:sym typeface="+mn-ea"/>
              </a:endParaRPr>
            </a:p>
            <a:p>
              <a:pPr lvl="1"/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Renderizar dicha memoria en la pantalla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true"/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anose="020B0604020202020204" pitchFamily="34" charset="0"/>
              </a:rPr>
              <a:t>Agenda </a:t>
            </a:r>
            <a:endParaRPr lang="en-US" sz="3600" dirty="0"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true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4815"/>
            <a:chOff x="3851840" y="1356248"/>
            <a:chExt cx="4392568" cy="544815"/>
          </a:xfrm>
        </p:grpSpPr>
        <p:sp>
          <p:nvSpPr>
            <p:cNvPr id="30" name="TextBox 29"/>
            <p:cNvSpPr txBox="true"/>
            <p:nvPr/>
          </p:nvSpPr>
          <p:spPr>
            <a:xfrm>
              <a:off x="3851840" y="1356248"/>
              <a:ext cx="439256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Introduccion a aplicaciones 2D</a:t>
              </a:r>
              <a:endParaRPr lang="es-ES_tradnl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true"/>
            <p:nvPr/>
          </p:nvSpPr>
          <p:spPr>
            <a:xfrm>
              <a:off x="3851840" y="1625473"/>
              <a:ext cx="4392568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_tradnl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08980" y="2068086"/>
            <a:ext cx="5256584" cy="720000"/>
            <a:chOff x="3131840" y="1491630"/>
            <a:chExt cx="5256584" cy="576064"/>
          </a:xfrm>
        </p:grpSpPr>
        <p:sp>
          <p:nvSpPr>
            <p:cNvPr id="9" name="Rectangle 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p>
              <a:pPr algn="ctr"/>
              <a:endParaRPr lang="ko-KR" alt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p>
              <a:pPr algn="ctr"/>
              <a:endParaRPr lang="ko-KR" altLang="en-US" dirty="0"/>
            </a:p>
          </p:txBody>
        </p:sp>
      </p:grpSp>
      <p:sp>
        <p:nvSpPr>
          <p:cNvPr id="11" name="TextBox 25"/>
          <p:cNvSpPr txBox="true"/>
          <p:nvPr/>
        </p:nvSpPr>
        <p:spPr>
          <a:xfrm>
            <a:off x="3108980" y="2068086"/>
            <a:ext cx="53316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s-ES_tradnl" alt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  <a:endParaRPr lang="es-ES_tradnl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28980" y="2148728"/>
            <a:ext cx="4392568" cy="544815"/>
            <a:chOff x="3851840" y="1356248"/>
            <a:chExt cx="4392568" cy="544815"/>
          </a:xfrm>
        </p:grpSpPr>
        <p:sp>
          <p:nvSpPr>
            <p:cNvPr id="13" name="TextBox 29"/>
            <p:cNvSpPr txBox="true"/>
            <p:nvPr/>
          </p:nvSpPr>
          <p:spPr>
            <a:xfrm>
              <a:off x="3851840" y="1356248"/>
              <a:ext cx="439256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s-ES_tradnl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Device context y manejador de imagenes</a:t>
              </a:r>
              <a:endParaRPr lang="es-ES_tradnl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TextBox 30"/>
            <p:cNvSpPr txBox="true"/>
            <p:nvPr/>
          </p:nvSpPr>
          <p:spPr>
            <a:xfrm>
              <a:off x="3851840" y="1625473"/>
              <a:ext cx="4392568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s-ES_tradnl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Ciclo de vida de una aplicacion 2D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3556512"/>
            <a:chOff x="2063141" y="1065139"/>
            <a:chExt cx="1755755" cy="195773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59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Nuestra aplicación se inicia desde que creamos nuestra ventana, pero los pasos principales se </a:t>
              </a:r>
              <a:endParaRPr lang="es-MX" sz="1400" dirty="0">
                <a:sym typeface="+mn-ea"/>
              </a:endParaRPr>
            </a:p>
            <a:p>
              <a:pPr algn="l"/>
              <a:r>
                <a:rPr lang="es-MX" sz="1400" dirty="0">
                  <a:sym typeface="+mn-ea"/>
                </a:rPr>
                <a:t>podrían poner en 3</a:t>
              </a:r>
              <a:endParaRPr lang="es-MX" sz="1400" dirty="0">
                <a:sym typeface="+mn-ea"/>
              </a:endParaRPr>
            </a:p>
            <a:p>
              <a:pPr algn="l"/>
              <a:endParaRPr lang="es-MX" sz="1400" dirty="0"/>
            </a:p>
            <a:p>
              <a:pPr lvl="1"/>
              <a:r>
                <a:rPr lang="es-ES_tradnl" altLang="es-MX" sz="1400" dirty="0">
                  <a:sym typeface="+mn-ea"/>
                </a:rPr>
                <a:t>* </a:t>
              </a:r>
              <a:r>
                <a:rPr lang="es-MX" sz="1400" dirty="0">
                  <a:sym typeface="+mn-ea"/>
                </a:rPr>
                <a:t>Inicializar la información, esto conlleva a la creación de la ventana, y toda la preparación de dicha memoria que llegaremos a usar</a:t>
              </a:r>
              <a:endParaRPr lang="es-MX" sz="1400" dirty="0">
                <a:sym typeface="+mn-ea"/>
              </a:endParaRPr>
            </a:p>
            <a:p>
              <a:pPr lvl="1"/>
              <a:endParaRPr lang="es-MX" sz="1400" dirty="0"/>
            </a:p>
            <a:p>
              <a:pPr lvl="1"/>
              <a:r>
                <a:rPr lang="es-ES_tradnl" altLang="es-MX" sz="1400" dirty="0">
                  <a:sym typeface="+mn-ea"/>
                </a:rPr>
                <a:t>* </a:t>
              </a:r>
              <a:r>
                <a:rPr lang="es-MX" sz="1400" dirty="0">
                  <a:sym typeface="+mn-ea"/>
                </a:rPr>
                <a:t>Actualizar la información, durante nuestro ciclo requeriremos actualizar mucha </a:t>
              </a:r>
              <a:endParaRPr lang="es-MX" sz="1400" dirty="0">
                <a:sym typeface="+mn-ea"/>
              </a:endParaRPr>
            </a:p>
            <a:p>
              <a:pPr lvl="1"/>
              <a:r>
                <a:rPr lang="es-MX" sz="1400" dirty="0">
                  <a:sym typeface="+mn-ea"/>
                </a:rPr>
                <a:t>información, para lograr esa interacción de la aplicación, esto puede ser tamaños, </a:t>
              </a:r>
              <a:endParaRPr lang="es-MX" sz="1400" dirty="0">
                <a:sym typeface="+mn-ea"/>
              </a:endParaRPr>
            </a:p>
            <a:p>
              <a:pPr lvl="1"/>
              <a:r>
                <a:rPr lang="es-MX" sz="1400" dirty="0">
                  <a:sym typeface="+mn-ea"/>
                </a:rPr>
                <a:t>información de usuario, posición de objetos, entre otros</a:t>
              </a:r>
              <a:endParaRPr lang="es-MX" sz="1400" dirty="0"/>
            </a:p>
            <a:p>
              <a:pPr lvl="1"/>
              <a:endParaRPr lang="es-ES_tradnl" altLang="es-MX" sz="1400" dirty="0">
                <a:sym typeface="+mn-ea"/>
              </a:endParaRPr>
            </a:p>
            <a:p>
              <a:pPr lvl="1"/>
              <a:r>
                <a:rPr lang="es-ES_tradnl" altLang="es-MX" sz="1400" dirty="0">
                  <a:sym typeface="+mn-ea"/>
                </a:rPr>
                <a:t>* </a:t>
              </a:r>
              <a:r>
                <a:rPr lang="es-MX" sz="1400" dirty="0">
                  <a:sym typeface="+mn-ea"/>
                </a:rPr>
                <a:t>Limpieza de información, como ya lo hemos manejado al finalizar una aplicación </a:t>
              </a:r>
              <a:endParaRPr lang="es-MX" sz="1400" dirty="0">
                <a:sym typeface="+mn-ea"/>
              </a:endParaRPr>
            </a:p>
            <a:p>
              <a:pPr lvl="1"/>
              <a:r>
                <a:rPr lang="es-MX" sz="1400" dirty="0">
                  <a:sym typeface="+mn-ea"/>
                </a:rPr>
                <a:t>ocuparemos liberar la memoria que estemos usando para que no se quede y afecte el </a:t>
              </a:r>
              <a:endParaRPr lang="es-MX" sz="1400" dirty="0">
                <a:sym typeface="+mn-ea"/>
              </a:endParaRPr>
            </a:p>
            <a:p>
              <a:pPr lvl="1"/>
              <a:r>
                <a:rPr lang="es-MX" sz="1400" dirty="0">
                  <a:sym typeface="+mn-ea"/>
                </a:rPr>
                <a:t>funcionamiento del computador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s-ES_tradnl" altLang="en-US" sz="3600" dirty="0"/>
              <a:t>Gracias por su atención</a:t>
            </a:r>
            <a:endParaRPr lang="es-ES_tradnl" altLang="en-US" sz="3600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Introduccion a </a:t>
            </a:r>
            <a:endParaRPr lang="es-ES_tradnl" altLang="en-US" dirty="0"/>
          </a:p>
          <a:p>
            <a:r>
              <a:rPr lang="es-ES_tradnl" altLang="en-US" dirty="0"/>
              <a:t>aplicaciones 2D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s-ES_tradnl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Aplicaciones 2D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833127"/>
            <a:chOff x="2063141" y="1065139"/>
            <a:chExt cx="1755755" cy="100907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6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>
                  <a:sym typeface="+mn-ea"/>
                </a:rPr>
                <a:t>Se conoce como aplicación 2D a aquellos software los cuales utilizan imágenes en dos </a:t>
              </a:r>
              <a:endParaRPr lang="es-MX" sz="1400" dirty="0">
                <a:sym typeface="+mn-ea"/>
              </a:endParaRPr>
            </a:p>
            <a:p>
              <a:pPr algn="ctr"/>
              <a:r>
                <a:rPr lang="es-MX" sz="1400" dirty="0">
                  <a:sym typeface="+mn-ea"/>
                </a:rPr>
                <a:t>dimensiones para crear un ambiente plano</a:t>
              </a:r>
              <a:endParaRPr lang="es-MX" sz="1400" dirty="0"/>
            </a:p>
            <a:p>
              <a:pPr algn="ctr"/>
              <a:r>
                <a:rPr lang="es-MX" sz="1400" dirty="0">
                  <a:sym typeface="+mn-ea"/>
                </a:rPr>
                <a:t>Existen aplicaciones de creación de objetos 2D, de diverso tipo, tanto utilitario como de </a:t>
              </a:r>
              <a:endParaRPr lang="es-MX" sz="1400" dirty="0">
                <a:sym typeface="+mn-ea"/>
              </a:endParaRPr>
            </a:p>
            <a:p>
              <a:pPr algn="ctr"/>
              <a:r>
                <a:rPr lang="es-MX" sz="1400" dirty="0">
                  <a:sym typeface="+mn-ea"/>
                </a:rPr>
                <a:t>entretenimiento</a:t>
              </a:r>
              <a:endParaRPr lang="es-MX" sz="1400" dirty="0"/>
            </a:p>
            <a:p>
              <a:pPr algn="ctr"/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2469515"/>
            <a:ext cx="3232150" cy="2423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0" y="2469515"/>
            <a:ext cx="1871980" cy="2424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Aplicaciones 2D - Winapi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833128"/>
            <a:chOff x="2063141" y="1065139"/>
            <a:chExt cx="1755755" cy="100907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6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>
                  <a:sym typeface="+mn-ea"/>
                </a:rPr>
                <a:t>Una aplicación 2D en </a:t>
              </a:r>
              <a:r>
                <a:rPr lang="es-MX" sz="1400" dirty="0" err="1">
                  <a:sym typeface="+mn-ea"/>
                </a:rPr>
                <a:t>WinAPI</a:t>
              </a:r>
              <a:r>
                <a:rPr lang="es-MX" sz="1400" dirty="0">
                  <a:sym typeface="+mn-ea"/>
                </a:rPr>
                <a:t> será aquella donde con apoyo de recursos de imágenes</a:t>
              </a:r>
              <a:r>
                <a:rPr lang="es-ES_tradnl" altLang="es-MX" sz="1400" dirty="0">
                  <a:sym typeface="+mn-ea"/>
                </a:rPr>
                <a:t> (Bitmaps)</a:t>
              </a:r>
              <a:r>
                <a:rPr lang="es-MX" sz="1400" dirty="0">
                  <a:sym typeface="+mn-ea"/>
                </a:rPr>
                <a:t> como base podremos crear un ambiente interactivo</a:t>
              </a:r>
              <a:r>
                <a:rPr lang="es-ES_tradnl" altLang="es-MX" sz="1400" dirty="0">
                  <a:sym typeface="+mn-ea"/>
                </a:rPr>
                <a:t> para el usuario.</a:t>
              </a:r>
              <a:endParaRPr lang="es-ES_tradnl" altLang="es-MX" sz="1400" dirty="0">
                <a:sym typeface="+mn-ea"/>
              </a:endParaRPr>
            </a:p>
            <a:p>
              <a:pPr algn="ctr"/>
              <a:endParaRPr lang="es-MX" sz="1400" dirty="0"/>
            </a:p>
            <a:p>
              <a:pPr algn="ctr"/>
              <a:r>
                <a:rPr lang="es-MX" sz="1400" dirty="0">
                  <a:sym typeface="+mn-ea"/>
                </a:rPr>
                <a:t>En este caso la ventana nos servirá para poder dibujar nuestro software</a:t>
              </a:r>
              <a:r>
                <a:rPr lang="es-ES_tradnl" altLang="es-MX" sz="1400" dirty="0">
                  <a:sym typeface="+mn-ea"/>
                </a:rPr>
                <a:t> 2D y que pueda </a:t>
              </a:r>
              <a:endParaRPr lang="es-ES_tradnl" altLang="es-MX" sz="1400" dirty="0">
                <a:sym typeface="+mn-ea"/>
              </a:endParaRPr>
            </a:p>
            <a:p>
              <a:pPr algn="ctr"/>
              <a:r>
                <a:rPr lang="es-ES_tradnl" altLang="es-MX" sz="1400" dirty="0">
                  <a:sym typeface="+mn-ea"/>
                </a:rPr>
                <a:t>interactuar con el usuario.</a:t>
              </a:r>
              <a:endParaRPr lang="es-ES_tradnl" altLang="es-MX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Aplicaciones 2D - Orientacion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2048401"/>
            <a:chOff x="2063141" y="1065139"/>
            <a:chExt cx="1755755" cy="112757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76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En el caso de nuestra ventana se usara un mapa cartesiano, donde el punto origen será la </a:t>
              </a:r>
              <a:endParaRPr lang="es-MX" sz="1400" dirty="0">
                <a:sym typeface="+mn-ea"/>
              </a:endParaRPr>
            </a:p>
            <a:p>
              <a:pPr algn="l"/>
              <a:r>
                <a:rPr lang="es-MX" sz="1400" dirty="0">
                  <a:sym typeface="+mn-ea"/>
                </a:rPr>
                <a:t>esquina superior izquierda</a:t>
              </a:r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Esto debido a que como los pixeles se tienen que dibujar en orden aquí es donde se empiezan a dibujar</a:t>
              </a:r>
              <a:r>
                <a:rPr lang="es-ES_tradnl" altLang="es-MX" sz="1400" dirty="0">
                  <a:sym typeface="+mn-ea"/>
                </a:rPr>
                <a:t>.</a:t>
              </a:r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Por ende si nuestra aplicación diremos que tendrá una imagen de 800x600 su punto inferior </a:t>
              </a:r>
              <a:endParaRPr lang="es-MX" sz="1400" dirty="0">
                <a:sym typeface="+mn-ea"/>
              </a:endParaRPr>
            </a:p>
            <a:p>
              <a:pPr algn="l"/>
              <a:r>
                <a:rPr lang="es-MX" sz="1400" dirty="0">
                  <a:sym typeface="+mn-ea"/>
                </a:rPr>
                <a:t>derecho tendrá este valor</a:t>
              </a:r>
              <a:r>
                <a:rPr lang="es-ES_tradnl" altLang="es-MX" sz="1400" dirty="0">
                  <a:sym typeface="+mn-ea"/>
                </a:rPr>
                <a:t>.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221990" y="2796540"/>
            <a:ext cx="2017395" cy="201739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true">
            <a:off x="2991485" y="2859405"/>
            <a:ext cx="284480" cy="258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true" flipV="true">
            <a:off x="5220335" y="4732020"/>
            <a:ext cx="521335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true"/>
          <p:nvPr/>
        </p:nvSpPr>
        <p:spPr>
          <a:xfrm>
            <a:off x="2600960" y="303657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0,0</a:t>
            </a:r>
            <a:endParaRPr lang="es-ES_tradnl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5741670" y="4445635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800,600</a:t>
            </a:r>
            <a:endParaRPr lang="es-ES_tradnl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Aplicaciones 2D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401964"/>
            <a:chOff x="2063141" y="1065139"/>
            <a:chExt cx="1755755" cy="77173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40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Nos apoyaremos en base a los recursos de bitmaps</a:t>
              </a:r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Donde podremos usar estas imágenes para dibujar fondos o personajes</a:t>
              </a:r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En este caso usaremos imágenes y las conoceremos como </a:t>
              </a:r>
              <a:r>
                <a:rPr lang="es-ES_tradnl" altLang="es-MX" sz="1400" dirty="0">
                  <a:sym typeface="+mn-ea"/>
                </a:rPr>
                <a:t>SPRITES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642870" y="2390140"/>
            <a:ext cx="3333750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Aplicaciones 2D - Sprites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617873"/>
            <a:chOff x="2063141" y="1065139"/>
            <a:chExt cx="1755755" cy="89058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52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Es un bitmap grafico diseñado para ser parte de una escena mas grande</a:t>
              </a:r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Puede ser una imagen estática o incluso un grafico animado</a:t>
              </a:r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Esta será la base de nuestra aplicación, dado que será lo que controlaremos principalmente para lograr una </a:t>
              </a:r>
              <a:r>
                <a:rPr lang="es-MX" sz="1400" dirty="0" err="1">
                  <a:sym typeface="+mn-ea"/>
                </a:rPr>
                <a:t>interaccion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rcRect b="20289"/>
          <a:stretch>
            <a:fillRect/>
          </a:stretch>
        </p:blipFill>
        <p:spPr>
          <a:xfrm>
            <a:off x="3619500" y="2530475"/>
            <a:ext cx="1298575" cy="16490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Aplicaciones 2D - Sprites Sheets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2479565"/>
            <a:chOff x="2063141" y="1065139"/>
            <a:chExt cx="1755755" cy="136491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9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Es una colección de </a:t>
              </a:r>
              <a:r>
                <a:rPr lang="es-MX" sz="1400" dirty="0" err="1">
                  <a:sym typeface="+mn-ea"/>
                </a:rPr>
                <a:t>sprites</a:t>
              </a:r>
              <a:r>
                <a:rPr lang="es-MX" sz="1400" dirty="0">
                  <a:sym typeface="+mn-ea"/>
                </a:rPr>
                <a:t>, sirve para hacer que el proceso de imágenes sea mas rápido. </a:t>
              </a:r>
              <a:endParaRPr lang="es-MX" sz="1400" dirty="0">
                <a:sym typeface="+mn-ea"/>
              </a:endParaRPr>
            </a:p>
            <a:p>
              <a:pPr algn="l"/>
              <a:r>
                <a:rPr lang="es-MX" sz="1400" dirty="0">
                  <a:sym typeface="+mn-ea"/>
                </a:rPr>
                <a:t>Permitiendo cargar distintos </a:t>
              </a:r>
              <a:r>
                <a:rPr lang="es-MX" sz="1400" dirty="0" err="1">
                  <a:sym typeface="+mn-ea"/>
                </a:rPr>
                <a:t>sprites</a:t>
              </a:r>
              <a:r>
                <a:rPr lang="es-MX" sz="1400" dirty="0">
                  <a:sym typeface="+mn-ea"/>
                </a:rPr>
                <a:t> con una sola imagen, en lugar de múltiples</a:t>
              </a:r>
              <a:r>
                <a:rPr lang="es-ES_tradnl" altLang="es-MX" sz="1400" dirty="0">
                  <a:sym typeface="+mn-ea"/>
                </a:rPr>
                <a:t>.</a:t>
              </a:r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Estos son los recursos de donde obtendremos nuestros </a:t>
              </a:r>
              <a:r>
                <a:rPr lang="es-MX" sz="1400" dirty="0" err="1">
                  <a:sym typeface="+mn-ea"/>
                </a:rPr>
                <a:t>sprites</a:t>
              </a:r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Se recomienda usar </a:t>
              </a:r>
              <a:r>
                <a:rPr lang="es-MX" sz="1400" dirty="0" err="1">
                  <a:sym typeface="+mn-ea"/>
                </a:rPr>
                <a:t>spritesheet</a:t>
              </a:r>
              <a:r>
                <a:rPr lang="es-MX" sz="1400" dirty="0">
                  <a:sym typeface="+mn-ea"/>
                </a:rPr>
                <a:t> por el consumo de memoria</a:t>
              </a:r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Supongamos que tienes 10 </a:t>
              </a:r>
              <a:r>
                <a:rPr lang="es-MX" sz="1400" dirty="0" err="1">
                  <a:sym typeface="+mn-ea"/>
                </a:rPr>
                <a:t>sprites</a:t>
              </a:r>
              <a:r>
                <a:rPr lang="es-MX" sz="1400" dirty="0">
                  <a:sym typeface="+mn-ea"/>
                </a:rPr>
                <a:t> en escena, y son imágenes por separadas, por ende </a:t>
              </a:r>
              <a:endParaRPr lang="es-MX" sz="1400" dirty="0">
                <a:sym typeface="+mn-ea"/>
              </a:endParaRPr>
            </a:p>
            <a:p>
              <a:pPr algn="l"/>
              <a:r>
                <a:rPr lang="es-MX" sz="1400" dirty="0">
                  <a:sym typeface="+mn-ea"/>
                </a:rPr>
                <a:t>tendremos que usar 10 punteros y 10 procesos de carga</a:t>
              </a:r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Mientras que si esos 10 </a:t>
              </a:r>
              <a:r>
                <a:rPr lang="es-MX" sz="1400" dirty="0" err="1">
                  <a:sym typeface="+mn-ea"/>
                </a:rPr>
                <a:t>sprites</a:t>
              </a:r>
              <a:r>
                <a:rPr lang="es-MX" sz="1400" dirty="0">
                  <a:sym typeface="+mn-ea"/>
                </a:rPr>
                <a:t> estuvieran en una imagen solo realizaríamos un proceso de </a:t>
              </a:r>
              <a:endParaRPr lang="es-MX" sz="1400" dirty="0">
                <a:sym typeface="+mn-ea"/>
              </a:endParaRPr>
            </a:p>
            <a:p>
              <a:pPr algn="l"/>
              <a:r>
                <a:rPr lang="es-MX" sz="1400" dirty="0">
                  <a:sym typeface="+mn-ea"/>
                </a:rPr>
                <a:t>carga y usaríamos un solo puntero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702685" y="3220085"/>
            <a:ext cx="4413250" cy="17341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5638</Words>
  <Application>WPS Presentation</Application>
  <PresentationFormat>화면 슬라이드 쇼(16:9)</PresentationFormat>
  <Paragraphs>178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SimSun</vt:lpstr>
      <vt:lpstr>Wingdings</vt:lpstr>
      <vt:lpstr>맑은 고딕</vt:lpstr>
      <vt:lpstr>微软雅黑</vt:lpstr>
      <vt:lpstr>Arial Unicode MS</vt:lpstr>
      <vt:lpstr>Calibri</vt:lpstr>
      <vt:lpstr>Bookman Old Style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carlos</cp:lastModifiedBy>
  <cp:revision>140</cp:revision>
  <dcterms:created xsi:type="dcterms:W3CDTF">2021-05-01T00:40:37Z</dcterms:created>
  <dcterms:modified xsi:type="dcterms:W3CDTF">2021-05-01T00:40:37Z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