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68" r:id="rId4"/>
  </p:sldMasterIdLst>
  <p:sldIdLst>
    <p:sldId id="256" r:id="rId5"/>
    <p:sldId id="261" r:id="rId6"/>
    <p:sldId id="264" r:id="rId7"/>
    <p:sldId id="319" r:id="rId8"/>
    <p:sldId id="316" r:id="rId9"/>
    <p:sldId id="345" r:id="rId10"/>
    <p:sldId id="421" r:id="rId11"/>
    <p:sldId id="422" r:id="rId12"/>
    <p:sldId id="424" r:id="rId13"/>
    <p:sldId id="262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137" d="100"/>
          <a:sy n="137" d="100"/>
        </p:scale>
        <p:origin x="2616" y="114"/>
      </p:cViewPr>
      <p:guideLst>
        <p:guide orient="horz" pos="1364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ea typeface="맑은 고딕" panose="020B0503020000020004" pitchFamily="50" charset="-127"/>
              </a:rPr>
              <a:t>FREE </a:t>
            </a:r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>
                <a:ea typeface="맑은 고딕" panose="020B0503020000020004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  <a:endParaRPr lang="en-US" altLang="ko-KR" b="1" dirty="0"/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true" noChangeArrowheads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Rectangle 4"/>
          <p:cNvSpPr/>
          <p:nvPr userDrawn="true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true" noChangeArrowheads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true"/>
          </p:cNvSpPr>
          <p:nvPr>
            <p:ph type="pic" idx="12" hasCustomPrompt="true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true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true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true"/>
          </p:cNvSpPr>
          <p:nvPr>
            <p:ph type="pic" idx="12" hasCustomPrompt="true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true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true"/>
          </p:cNvSpPr>
          <p:nvPr>
            <p:ph type="pic" idx="10" hasCustomPrompt="true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true"/>
          </p:cNvSpPr>
          <p:nvPr>
            <p:ph type="pic" idx="11" hasCustomPrompt="true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true"/>
          </p:cNvSpPr>
          <p:nvPr>
            <p:ph type="pic" idx="10" hasCustomPrompt="true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true"/>
          </p:cNvSpPr>
          <p:nvPr>
            <p:ph type="pic" idx="11" hasCustomPrompt="true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true"/>
          </p:cNvSpPr>
          <p:nvPr>
            <p:ph type="pic" idx="12" hasCustomPrompt="true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Rectangle 4"/>
          <p:cNvSpPr/>
          <p:nvPr userDrawn="true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true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true"/>
          </p:cNvSpPr>
          <p:nvPr>
            <p:ph type="pic" idx="12" hasCustomPrompt="true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true"/>
          </p:cNvSpPr>
          <p:nvPr>
            <p:ph type="pic" idx="13" hasCustomPrompt="true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true"/>
          </p:cNvSpPr>
          <p:nvPr>
            <p:ph type="pic" idx="14" hasCustomPrompt="true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true"/>
          </p:cNvSpPr>
          <p:nvPr>
            <p:ph type="pic" idx="15" hasCustomPrompt="true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true"/>
          </p:cNvSpPr>
          <p:nvPr>
            <p:ph type="pic" idx="16" hasCustomPrompt="true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true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11" name="Rounded Rectangle 10"/>
          <p:cNvSpPr/>
          <p:nvPr userDrawn="true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true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true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true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true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true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true" noChangeArrowheads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 flipH="true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4" name="Oval 3"/>
          <p:cNvSpPr/>
          <p:nvPr userDrawn="true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true" noChangeArrowheads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true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4" name="Oval 3"/>
          <p:cNvSpPr/>
          <p:nvPr userDrawn="true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true" noChangeArrowheads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true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true" noChangeArrowheads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true" noChangeArrowheads="true"/>
          </p:cNvPicPr>
          <p:nvPr userDrawn="true"/>
        </p:nvPicPr>
        <p:blipFill rotWithShape="true"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r="50000"/>
          <a:stretch>
            <a:fillRect/>
          </a:stretch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true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true" noChangeArrowheads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true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4" name="Oval 3"/>
          <p:cNvSpPr/>
          <p:nvPr userDrawn="true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true" noChangeArrowheads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4" name="Rectangle 3"/>
          <p:cNvSpPr/>
          <p:nvPr userDrawn="true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true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true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6" name="Picture Placeholder 2"/>
          <p:cNvSpPr>
            <a:spLocks noGrp="true"/>
          </p:cNvSpPr>
          <p:nvPr>
            <p:ph type="pic" idx="12" hasCustomPrompt="true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true"/>
          </p:cNvSpPr>
          <p:nvPr>
            <p:ph type="pic" idx="13" hasCustomPrompt="true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true"/>
          </p:cNvSpPr>
          <p:nvPr>
            <p:ph type="pic" idx="14" hasCustomPrompt="true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true"/>
          </p:cNvSpPr>
          <p:nvPr>
            <p:ph type="pic" idx="15" hasCustomPrompt="true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true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true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true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true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true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5" name="Picture 3" descr="D:\Fullppt\005-PNG이미지\노트북.png"/>
          <p:cNvPicPr>
            <a:picLocks noChangeAspect="true" noChangeArrowheads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true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sz="3600" dirty="0">
                <a:ea typeface="맑은 고딕" panose="020B0503020000020004" pitchFamily="50" charset="-127"/>
              </a:rPr>
              <a:t>WinAPI Aplicaciones 2D</a:t>
            </a:r>
            <a:endParaRPr lang="es-ES_tradnl" altLang="en-US" sz="3600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s-ES_tradnl" altLang="en-US" b="1" dirty="0"/>
              <a:t>Programacion Avanzada</a:t>
            </a:r>
            <a:endParaRPr lang="en-US" altLang="ko-KR" b="1" dirty="0"/>
          </a:p>
          <a:p>
            <a:pPr>
              <a:spcBef>
                <a:spcPts val="0"/>
              </a:spcBef>
              <a:defRPr/>
            </a:pPr>
            <a:r>
              <a:rPr lang="es-ES_tradnl" altLang="en-US" b="1" dirty="0"/>
              <a:t>Lic. Carlos Israel Orta Orta</a:t>
            </a:r>
            <a:endParaRPr lang="es-ES_tradnl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s-ES_tradnl" altLang="en-US" sz="3600" dirty="0"/>
              <a:t>Gracias por su atención</a:t>
            </a:r>
            <a:endParaRPr lang="es-ES_tradnl" altLang="en-US" sz="3600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>
          <a:xfrm>
            <a:off x="-148" y="4122018"/>
            <a:ext cx="9144000" cy="288032"/>
          </a:xfrm>
        </p:spPr>
        <p:txBody>
          <a:bodyPr/>
          <a:lstStyle/>
          <a:p>
            <a:pPr lvl="0"/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true"/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anose="020B0604020202020204" pitchFamily="34" charset="0"/>
              </a:rPr>
              <a:t>Agenda </a:t>
            </a:r>
            <a:endParaRPr lang="en-US" sz="3600" dirty="0"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/>
          <p:cNvSpPr txBox="true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4815"/>
            <a:chOff x="3851840" y="1356248"/>
            <a:chExt cx="4392568" cy="544815"/>
          </a:xfrm>
        </p:grpSpPr>
        <p:sp>
          <p:nvSpPr>
            <p:cNvPr id="30" name="TextBox 29"/>
            <p:cNvSpPr txBox="true"/>
            <p:nvPr/>
          </p:nvSpPr>
          <p:spPr>
            <a:xfrm>
              <a:off x="3851840" y="1356248"/>
              <a:ext cx="4392567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Movimiento de sprites e inputs</a:t>
              </a:r>
              <a:endParaRPr lang="es-ES_tradnl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true"/>
            <p:nvPr/>
          </p:nvSpPr>
          <p:spPr>
            <a:xfrm>
              <a:off x="3851840" y="1625473"/>
              <a:ext cx="4392568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_tradnl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Movimiento de sprites e inputs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s-ES_tradnl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Aplicaciones 2D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2048400"/>
            <a:chOff x="2063141" y="1065139"/>
            <a:chExt cx="1755755" cy="112757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76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>
                  <a:sym typeface="+mn-ea"/>
                </a:rPr>
                <a:t>Para nosotros lograr una interacción completa requeriremos que nuestro Sprite pueda moverse</a:t>
              </a:r>
              <a:r>
                <a:rPr lang="es-ES_tradnl" altLang="es-MX" sz="1400" dirty="0">
                  <a:sym typeface="+mn-ea"/>
                </a:rPr>
                <a:t>.</a:t>
              </a:r>
              <a:endParaRPr lang="es-MX" sz="1400" dirty="0"/>
            </a:p>
            <a:p>
              <a:pPr algn="ctr"/>
              <a:r>
                <a:rPr lang="es-MX" sz="1400" dirty="0">
                  <a:sym typeface="+mn-ea"/>
                </a:rPr>
                <a:t>Para esto si queremos que exista un jugador, requeriremos usar algún método de entrada de </a:t>
              </a:r>
              <a:endParaRPr lang="es-MX" sz="1400" dirty="0">
                <a:sym typeface="+mn-ea"/>
              </a:endParaRPr>
            </a:p>
            <a:p>
              <a:pPr algn="ctr"/>
              <a:r>
                <a:rPr lang="es-MX" sz="1400" dirty="0">
                  <a:sym typeface="+mn-ea"/>
                </a:rPr>
                <a:t>información para lograr esto.</a:t>
              </a:r>
              <a:endParaRPr lang="es-MX" sz="1400" dirty="0">
                <a:sym typeface="+mn-ea"/>
              </a:endParaRPr>
            </a:p>
            <a:p>
              <a:pPr algn="ctr"/>
              <a:endParaRPr lang="es-MX" sz="1400" dirty="0"/>
            </a:p>
            <a:p>
              <a:pPr algn="ctr"/>
              <a:r>
                <a:rPr lang="es-MX" sz="1400" dirty="0">
                  <a:sym typeface="+mn-ea"/>
                </a:rPr>
                <a:t>Para esto primeramente deberemos poder controlar la posición X Y de nuestro objeto, </a:t>
              </a:r>
              <a:endParaRPr lang="es-MX" sz="1400" dirty="0">
                <a:sym typeface="+mn-ea"/>
              </a:endParaRPr>
            </a:p>
            <a:p>
              <a:pPr algn="ctr"/>
              <a:r>
                <a:rPr lang="es-MX" sz="1400" dirty="0">
                  <a:sym typeface="+mn-ea"/>
                </a:rPr>
                <a:t>recordemos que estamos en un plano cartesiano y lo podemos usar a nuestra ventaja</a:t>
              </a:r>
              <a:endParaRPr lang="es-ES_tradnl" alt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Aplicaciones 2D - Inputs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2910093"/>
            <a:chOff x="2063141" y="1065139"/>
            <a:chExt cx="1755755" cy="160190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123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>
                  <a:sym typeface="+mn-ea"/>
                </a:rPr>
                <a:t>Para poder controlar la información de entrada del movimiento de nuestro personaje </a:t>
              </a:r>
              <a:endParaRPr lang="es-MX" sz="1400" dirty="0">
                <a:sym typeface="+mn-ea"/>
              </a:endParaRPr>
            </a:p>
            <a:p>
              <a:pPr algn="ctr"/>
              <a:r>
                <a:rPr lang="es-MX" sz="1400" dirty="0">
                  <a:sym typeface="+mn-ea"/>
                </a:rPr>
                <a:t>requeriremos algo conocido como </a:t>
              </a:r>
              <a:r>
                <a:rPr lang="es-MX" sz="1400" b="1" dirty="0">
                  <a:sym typeface="+mn-ea"/>
                </a:rPr>
                <a:t>Controlador de juego </a:t>
              </a:r>
              <a:r>
                <a:rPr lang="es-MX" sz="1400" dirty="0">
                  <a:sym typeface="+mn-ea"/>
                </a:rPr>
                <a:t>o </a:t>
              </a:r>
              <a:r>
                <a:rPr lang="es-MX" sz="1400" b="1" dirty="0" err="1">
                  <a:sym typeface="+mn-ea"/>
                </a:rPr>
                <a:t>Game</a:t>
              </a:r>
              <a:r>
                <a:rPr lang="es-MX" sz="1400" b="1" dirty="0">
                  <a:sym typeface="+mn-ea"/>
                </a:rPr>
                <a:t> </a:t>
              </a:r>
              <a:r>
                <a:rPr lang="es-MX" sz="1400" b="1" dirty="0" err="1">
                  <a:sym typeface="+mn-ea"/>
                </a:rPr>
                <a:t>Controller</a:t>
              </a:r>
              <a:endParaRPr lang="es-MX" sz="1400" b="1" dirty="0" err="1">
                <a:sym typeface="+mn-ea"/>
              </a:endParaRPr>
            </a:p>
            <a:p>
              <a:pPr algn="ctr"/>
              <a:endParaRPr lang="es-MX" sz="1400" b="1" dirty="0"/>
            </a:p>
            <a:p>
              <a:pPr algn="ctr"/>
              <a:r>
                <a:rPr lang="es-MX" sz="1400" dirty="0">
                  <a:sym typeface="+mn-ea"/>
                </a:rPr>
                <a:t>El objetivo de esto será procesar toda la información de la manera adecuada para que nuestro </a:t>
              </a:r>
              <a:endParaRPr lang="es-MX" sz="1400" dirty="0">
                <a:sym typeface="+mn-ea"/>
              </a:endParaRPr>
            </a:p>
            <a:p>
              <a:pPr algn="ctr"/>
              <a:r>
                <a:rPr lang="es-MX" sz="1400" dirty="0">
                  <a:sym typeface="+mn-ea"/>
                </a:rPr>
                <a:t>jugador pueda interactuar con nuestro personaje</a:t>
              </a:r>
              <a:endParaRPr lang="es-MX" sz="1400" dirty="0"/>
            </a:p>
            <a:p>
              <a:pPr algn="ctr"/>
              <a:r>
                <a:rPr lang="es-MX" sz="1400" dirty="0">
                  <a:sym typeface="+mn-ea"/>
                </a:rPr>
                <a:t>Esto puede causar que </a:t>
              </a:r>
              <a:endParaRPr lang="es-MX" sz="1400" dirty="0"/>
            </a:p>
            <a:p>
              <a:pPr lvl="1"/>
              <a:r>
                <a:rPr lang="es-MX" sz="1400" dirty="0">
                  <a:sym typeface="+mn-ea"/>
                </a:rPr>
                <a:t>Camine</a:t>
              </a:r>
              <a:endParaRPr lang="es-MX" sz="1400" dirty="0"/>
            </a:p>
            <a:p>
              <a:pPr lvl="1"/>
              <a:r>
                <a:rPr lang="es-MX" sz="1400" dirty="0">
                  <a:sym typeface="+mn-ea"/>
                </a:rPr>
                <a:t>Corra</a:t>
              </a:r>
              <a:endParaRPr lang="es-MX" sz="1400" dirty="0"/>
            </a:p>
            <a:p>
              <a:pPr lvl="1"/>
              <a:r>
                <a:rPr lang="es-MX" sz="1400" dirty="0">
                  <a:sym typeface="+mn-ea"/>
                </a:rPr>
                <a:t>Salte</a:t>
              </a:r>
              <a:endParaRPr lang="es-MX" sz="1400" dirty="0"/>
            </a:p>
            <a:p>
              <a:pPr lvl="1"/>
              <a:endParaRPr lang="es-ES_tradnl" altLang="es-MX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Aplicaciones 2D - Inputs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2910093"/>
            <a:chOff x="2063141" y="1065139"/>
            <a:chExt cx="1755755" cy="160190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123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400" dirty="0">
                  <a:sym typeface="+mn-ea"/>
                </a:rPr>
                <a:t>Para nosotros poder obtener la información de un teclado deberemos usar una condición y </a:t>
              </a:r>
              <a:endParaRPr lang="es-MX" sz="1400" dirty="0">
                <a:sym typeface="+mn-ea"/>
              </a:endParaRPr>
            </a:p>
            <a:p>
              <a:pPr algn="l"/>
              <a:r>
                <a:rPr lang="es-MX" sz="1400" dirty="0">
                  <a:sym typeface="+mn-ea"/>
                </a:rPr>
                <a:t>verificar el estado de </a:t>
              </a:r>
              <a:r>
                <a:rPr lang="es-MX" sz="1400" b="1" dirty="0" err="1">
                  <a:sym typeface="+mn-ea"/>
                </a:rPr>
                <a:t>GetKeyState</a:t>
              </a:r>
              <a:endParaRPr lang="es-MX" sz="1400" b="1" dirty="0" err="1">
                <a:sym typeface="+mn-ea"/>
              </a:endParaRPr>
            </a:p>
            <a:p>
              <a:pPr algn="l"/>
              <a:endParaRPr lang="es-MX" sz="1400" dirty="0"/>
            </a:p>
            <a:p>
              <a:pPr algn="l"/>
              <a:r>
                <a:rPr lang="es-MX" sz="1400" dirty="0">
                  <a:sym typeface="+mn-ea"/>
                </a:rPr>
                <a:t>Esto junto con un parámetro que representara la tecla que queremos verificar, estas inicial con </a:t>
              </a:r>
              <a:endParaRPr lang="es-MX" sz="1400" dirty="0">
                <a:sym typeface="+mn-ea"/>
              </a:endParaRPr>
            </a:p>
            <a:p>
              <a:pPr algn="l"/>
              <a:r>
                <a:rPr lang="es-MX" sz="1400" b="1" dirty="0">
                  <a:sym typeface="+mn-ea"/>
                </a:rPr>
                <a:t>VK </a:t>
              </a:r>
              <a:r>
                <a:rPr lang="es-MX" sz="1400" dirty="0">
                  <a:sym typeface="+mn-ea"/>
                </a:rPr>
                <a:t>por </a:t>
              </a:r>
              <a:r>
                <a:rPr lang="es-MX" sz="1400" b="1" dirty="0">
                  <a:sym typeface="+mn-ea"/>
                </a:rPr>
                <a:t>Virtual Key</a:t>
              </a:r>
              <a:r>
                <a:rPr lang="es-MX" sz="1400" dirty="0">
                  <a:sym typeface="+mn-ea"/>
                </a:rPr>
                <a:t>, después sigue el nombre de la tecla</a:t>
              </a:r>
              <a:endParaRPr lang="es-MX" sz="1400" dirty="0"/>
            </a:p>
            <a:p>
              <a:pPr lvl="1"/>
              <a:r>
                <a:rPr lang="es-MX" sz="1400" dirty="0">
                  <a:sym typeface="+mn-ea"/>
                </a:rPr>
                <a:t>Ejemplo</a:t>
              </a:r>
              <a:r>
                <a:rPr lang="es-MX" sz="1400" b="1" dirty="0">
                  <a:sym typeface="+mn-ea"/>
                </a:rPr>
                <a:t>: </a:t>
              </a:r>
              <a:r>
                <a:rPr lang="es-MX" sz="1400" b="1" dirty="0" err="1">
                  <a:sym typeface="+mn-ea"/>
                </a:rPr>
                <a:t>GetKeyState</a:t>
              </a:r>
              <a:r>
                <a:rPr lang="es-MX" sz="1400" b="1" dirty="0">
                  <a:sym typeface="+mn-ea"/>
                </a:rPr>
                <a:t>(VK_UP)</a:t>
              </a:r>
              <a:endParaRPr lang="es-MX" sz="1400" b="1" dirty="0">
                <a:sym typeface="+mn-ea"/>
              </a:endParaRPr>
            </a:p>
            <a:p>
              <a:pPr lvl="1"/>
              <a:endParaRPr lang="es-MX" sz="1400" b="1" dirty="0"/>
            </a:p>
            <a:p>
              <a:pPr algn="l"/>
              <a:r>
                <a:rPr lang="es-MX" sz="1400" dirty="0">
                  <a:sym typeface="+mn-ea"/>
                </a:rPr>
                <a:t>Hay que tomar en cuenta que esto nos dará un valor de Si o No, o activo o inactivo, estas teclas </a:t>
              </a:r>
              <a:endParaRPr lang="es-MX" sz="1400" dirty="0">
                <a:sym typeface="+mn-ea"/>
              </a:endParaRPr>
            </a:p>
            <a:p>
              <a:pPr algn="l"/>
              <a:r>
                <a:rPr lang="es-MX" sz="1400" dirty="0">
                  <a:sym typeface="+mn-ea"/>
                </a:rPr>
                <a:t>funcionan como switches persistentes, por ende una vez presionado se mantendrá el valor hasta que volvamos a presionarlo, </a:t>
              </a:r>
              <a:r>
                <a:rPr lang="es-MX" sz="1400" dirty="0" err="1">
                  <a:sym typeface="+mn-ea"/>
                </a:rPr>
                <a:t>asi</a:t>
              </a:r>
              <a:r>
                <a:rPr lang="es-MX" sz="1400" dirty="0">
                  <a:sym typeface="+mn-ea"/>
                </a:rPr>
                <a:t> que hay que tener cuidado con esto y hacer algo que lo evite</a:t>
              </a:r>
              <a:endParaRPr lang="es-ES_tradnl" alt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Aplicaciones 2D - Inputs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2264292"/>
            <a:chOff x="2063141" y="1065139"/>
            <a:chExt cx="1755755" cy="124641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88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400" dirty="0">
                  <a:sym typeface="+mn-ea"/>
                </a:rPr>
                <a:t>Existe una librería que nos permite usar los </a:t>
              </a:r>
              <a:r>
                <a:rPr lang="es-MX" sz="1400" dirty="0" err="1">
                  <a:sym typeface="+mn-ea"/>
                </a:rPr>
                <a:t>gamepads</a:t>
              </a:r>
              <a:r>
                <a:rPr lang="es-MX" sz="1400" dirty="0">
                  <a:sym typeface="+mn-ea"/>
                </a:rPr>
                <a:t>, esta viene integrada en </a:t>
              </a:r>
              <a:r>
                <a:rPr lang="es-MX" sz="1400" dirty="0" err="1">
                  <a:sym typeface="+mn-ea"/>
                </a:rPr>
                <a:t>en</a:t>
              </a:r>
              <a:r>
                <a:rPr lang="es-MX" sz="1400" dirty="0">
                  <a:sym typeface="+mn-ea"/>
                </a:rPr>
                <a:t> </a:t>
              </a:r>
              <a:r>
                <a:rPr lang="es-MX" sz="1400" b="1" dirty="0">
                  <a:sym typeface="+mn-ea"/>
                </a:rPr>
                <a:t>DirectX SDK</a:t>
              </a:r>
              <a:r>
                <a:rPr lang="es-MX" sz="1400" dirty="0">
                  <a:sym typeface="+mn-ea"/>
                </a:rPr>
                <a:t>, hoy en </a:t>
              </a:r>
              <a:r>
                <a:rPr lang="es-MX" sz="1400" dirty="0" err="1">
                  <a:sym typeface="+mn-ea"/>
                </a:rPr>
                <a:t>dia</a:t>
              </a:r>
              <a:r>
                <a:rPr lang="es-MX" sz="1400" dirty="0">
                  <a:sym typeface="+mn-ea"/>
                </a:rPr>
                <a:t> ya viene integrado comúnmente.</a:t>
              </a:r>
              <a:endParaRPr lang="es-MX" sz="1400" dirty="0"/>
            </a:p>
            <a:p>
              <a:pPr algn="l"/>
              <a:r>
                <a:rPr lang="es-MX" sz="1400" dirty="0">
                  <a:sym typeface="+mn-ea"/>
                </a:rPr>
                <a:t>Dicha librería se llama </a:t>
              </a:r>
              <a:r>
                <a:rPr lang="es-MX" sz="1400" b="1" dirty="0" err="1">
                  <a:sym typeface="+mn-ea"/>
                </a:rPr>
                <a:t>Xinput</a:t>
              </a:r>
              <a:endParaRPr lang="es-MX" sz="1400" b="1" dirty="0" err="1">
                <a:sym typeface="+mn-ea"/>
              </a:endParaRPr>
            </a:p>
            <a:p>
              <a:pPr algn="l"/>
              <a:endParaRPr lang="es-MX" sz="1400" dirty="0"/>
            </a:p>
            <a:p>
              <a:pPr algn="l"/>
              <a:r>
                <a:rPr lang="es-MX" sz="1400" dirty="0">
                  <a:sym typeface="+mn-ea"/>
                </a:rPr>
                <a:t>Para poder usar un </a:t>
              </a:r>
              <a:r>
                <a:rPr lang="es-MX" sz="1400" dirty="0" err="1">
                  <a:sym typeface="+mn-ea"/>
                </a:rPr>
                <a:t>gamepad</a:t>
              </a:r>
              <a:r>
                <a:rPr lang="es-MX" sz="1400" dirty="0">
                  <a:sym typeface="+mn-ea"/>
                </a:rPr>
                <a:t> tendremos que inicializar dicho </a:t>
              </a:r>
              <a:r>
                <a:rPr lang="es-MX" sz="1400" dirty="0" err="1">
                  <a:sym typeface="+mn-ea"/>
                </a:rPr>
                <a:t>gamepad</a:t>
              </a:r>
              <a:endParaRPr lang="es-MX" sz="1400" dirty="0" err="1">
                <a:sym typeface="+mn-ea"/>
              </a:endParaRPr>
            </a:p>
            <a:p>
              <a:pPr algn="l"/>
              <a:endParaRPr lang="es-MX" sz="1400" dirty="0"/>
            </a:p>
            <a:p>
              <a:pPr algn="l"/>
              <a:r>
                <a:rPr lang="es-MX" sz="1400" dirty="0">
                  <a:sym typeface="+mn-ea"/>
                </a:rPr>
                <a:t>Además de estar verificando el estado de los botones</a:t>
              </a:r>
              <a:endParaRPr lang="es-ES_tradnl" alt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Aplicaciones 2D - Inputs Gamepad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3556512"/>
            <a:chOff x="2063141" y="1065139"/>
            <a:chExt cx="1755755" cy="195773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159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400" dirty="0">
                  <a:sym typeface="+mn-ea"/>
                </a:rPr>
                <a:t>Los </a:t>
              </a:r>
              <a:r>
                <a:rPr lang="es-MX" sz="1400" dirty="0" err="1">
                  <a:sym typeface="+mn-ea"/>
                </a:rPr>
                <a:t>gamepad</a:t>
              </a:r>
              <a:r>
                <a:rPr lang="es-MX" sz="1400" dirty="0">
                  <a:sym typeface="+mn-ea"/>
                </a:rPr>
                <a:t> tendrán dos tipos de entrada principalmente</a:t>
              </a:r>
              <a:endParaRPr lang="es-MX" sz="1400" dirty="0">
                <a:sym typeface="+mn-ea"/>
              </a:endParaRPr>
            </a:p>
            <a:p>
              <a:pPr algn="l"/>
              <a:endParaRPr lang="es-MX" sz="1400" dirty="0"/>
            </a:p>
            <a:p>
              <a:pPr lvl="1"/>
              <a:r>
                <a:rPr lang="es-ES_tradnl" altLang="es-MX" sz="1400" dirty="0">
                  <a:sym typeface="+mn-ea"/>
                </a:rPr>
                <a:t>* </a:t>
              </a:r>
              <a:r>
                <a:rPr lang="es-MX" sz="1400" dirty="0">
                  <a:sym typeface="+mn-ea"/>
                </a:rPr>
                <a:t>Análoga, estas tendrán un rango de valor numérico, comúnmente será un valor de 2 a la N menos 1, por ejemplo 2 a la 8 es 256 menos 1 es 255, teniendo un rango entre 0 y 255.</a:t>
              </a:r>
              <a:endParaRPr lang="es-MX" sz="1400" dirty="0"/>
            </a:p>
            <a:p>
              <a:pPr lvl="2"/>
              <a:r>
                <a:rPr lang="es-MX" sz="1400" dirty="0">
                  <a:sym typeface="+mn-ea"/>
                </a:rPr>
                <a:t>Se recomienda buscar cual es este rango, para poderlo dividir entre si mismo y </a:t>
              </a:r>
              <a:endParaRPr lang="es-MX" sz="1400" dirty="0">
                <a:sym typeface="+mn-ea"/>
              </a:endParaRPr>
            </a:p>
            <a:p>
              <a:pPr lvl="2"/>
              <a:r>
                <a:rPr lang="es-MX" sz="1400" dirty="0">
                  <a:sym typeface="+mn-ea"/>
                </a:rPr>
                <a:t>logremos tener un valor mas simple como entre 0 y 1</a:t>
              </a:r>
              <a:endParaRPr lang="es-MX" sz="1400" dirty="0"/>
            </a:p>
            <a:p>
              <a:pPr lvl="2"/>
              <a:r>
                <a:rPr lang="es-MX" sz="1400" dirty="0">
                  <a:sym typeface="+mn-ea"/>
                </a:rPr>
                <a:t>Los </a:t>
              </a:r>
              <a:r>
                <a:rPr lang="es-MX" sz="1400" dirty="0" err="1">
                  <a:sym typeface="+mn-ea"/>
                </a:rPr>
                <a:t>analogos</a:t>
              </a:r>
              <a:r>
                <a:rPr lang="es-MX" sz="1400" dirty="0">
                  <a:sym typeface="+mn-ea"/>
                </a:rPr>
                <a:t> comúnmente serán los Joystick y los </a:t>
              </a:r>
              <a:r>
                <a:rPr lang="es-MX" sz="1400" dirty="0" err="1">
                  <a:sym typeface="+mn-ea"/>
                </a:rPr>
                <a:t>Trigger</a:t>
              </a:r>
              <a:endParaRPr lang="es-MX" sz="1400" dirty="0"/>
            </a:p>
            <a:p>
              <a:pPr lvl="1"/>
              <a:r>
                <a:rPr lang="es-ES_tradnl" altLang="es-MX" sz="1400" dirty="0">
                  <a:sym typeface="+mn-ea"/>
                </a:rPr>
                <a:t>* </a:t>
              </a:r>
              <a:r>
                <a:rPr lang="es-MX" sz="1400" dirty="0">
                  <a:sym typeface="+mn-ea"/>
                </a:rPr>
                <a:t>Digital, estos tienen simplemente dos valores, presionado o no presionado, que serán </a:t>
              </a:r>
              <a:endParaRPr lang="es-MX" sz="1400" dirty="0">
                <a:sym typeface="+mn-ea"/>
              </a:endParaRPr>
            </a:p>
            <a:p>
              <a:pPr lvl="1"/>
              <a:r>
                <a:rPr lang="es-MX" sz="1400" dirty="0">
                  <a:sym typeface="+mn-ea"/>
                </a:rPr>
                <a:t>tratados como 1 y 0.</a:t>
              </a:r>
              <a:endParaRPr lang="es-MX" sz="1400" dirty="0"/>
            </a:p>
            <a:p>
              <a:pPr lvl="2"/>
              <a:r>
                <a:rPr lang="es-MX" sz="1400" dirty="0">
                  <a:sym typeface="+mn-ea"/>
                </a:rPr>
                <a:t>Son mas fáciles de tratar dado a que solo tiene 2 valores, y a comparación de un </a:t>
              </a:r>
              <a:endParaRPr lang="es-MX" sz="1400" dirty="0">
                <a:sym typeface="+mn-ea"/>
              </a:endParaRPr>
            </a:p>
            <a:p>
              <a:pPr lvl="2"/>
              <a:r>
                <a:rPr lang="es-MX" sz="1400" dirty="0">
                  <a:sym typeface="+mn-ea"/>
                </a:rPr>
                <a:t>teclado estos gracias a la librería si se actualiza su estado</a:t>
              </a:r>
              <a:endParaRPr lang="es-MX" sz="1400" dirty="0"/>
            </a:p>
            <a:p>
              <a:pPr lvl="2"/>
              <a:r>
                <a:rPr lang="es-MX" sz="1400" dirty="0">
                  <a:sym typeface="+mn-ea"/>
                </a:rPr>
                <a:t>Los digitales serán los botones de acción, el </a:t>
              </a:r>
              <a:r>
                <a:rPr lang="es-MX" sz="1400" dirty="0" err="1">
                  <a:sym typeface="+mn-ea"/>
                </a:rPr>
                <a:t>Dpad</a:t>
              </a:r>
              <a:r>
                <a:rPr lang="es-MX" sz="1400" dirty="0">
                  <a:sym typeface="+mn-ea"/>
                </a:rPr>
                <a:t>, los </a:t>
              </a:r>
              <a:r>
                <a:rPr lang="es-MX" sz="1400" dirty="0" err="1">
                  <a:sym typeface="+mn-ea"/>
                </a:rPr>
                <a:t>bumpers</a:t>
              </a:r>
              <a:r>
                <a:rPr lang="es-MX" sz="1400" dirty="0">
                  <a:sym typeface="+mn-ea"/>
                </a:rPr>
                <a:t> y los botones </a:t>
              </a:r>
              <a:r>
                <a:rPr lang="es-MX" sz="1400">
                  <a:sym typeface="+mn-ea"/>
                </a:rPr>
                <a:t>de </a:t>
              </a:r>
              <a:endParaRPr lang="es-MX" sz="1400">
                <a:sym typeface="+mn-ea"/>
              </a:endParaRPr>
            </a:p>
            <a:p>
              <a:pPr lvl="2"/>
              <a:r>
                <a:rPr lang="es-MX" sz="1400">
                  <a:sym typeface="+mn-ea"/>
                </a:rPr>
                <a:t>comando</a:t>
              </a:r>
              <a:endParaRPr lang="es-ES_tradnl" alt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Aplicaciones 2D - Inputs Gamepad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971436"/>
            <a:chOff x="2063141" y="1065139"/>
            <a:chExt cx="1755755" cy="53474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16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es-ES_tradnl" alt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47090" y="1513205"/>
            <a:ext cx="7465695" cy="33280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2641</Words>
  <Application>WPS Presentation</Application>
  <PresentationFormat>화면 슬라이드 쇼(16:9)</PresentationFormat>
  <Paragraphs>75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맑은 고딕</vt:lpstr>
      <vt:lpstr>微软雅黑</vt:lpstr>
      <vt:lpstr>Arial Unicode MS</vt:lpstr>
      <vt:lpstr>Calibri</vt:lpstr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carlos</cp:lastModifiedBy>
  <cp:revision>144</cp:revision>
  <dcterms:created xsi:type="dcterms:W3CDTF">2021-05-11T19:25:43Z</dcterms:created>
  <dcterms:modified xsi:type="dcterms:W3CDTF">2021-05-11T19:25:43Z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