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sldIdLst>
    <p:sldId id="256" r:id="rId5"/>
    <p:sldId id="261" r:id="rId6"/>
    <p:sldId id="264" r:id="rId7"/>
    <p:sldId id="319" r:id="rId8"/>
    <p:sldId id="316" r:id="rId9"/>
    <p:sldId id="345" r:id="rId10"/>
    <p:sldId id="447" r:id="rId11"/>
    <p:sldId id="421" r:id="rId12"/>
    <p:sldId id="422" r:id="rId13"/>
    <p:sldId id="433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7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맑은 고딕" panose="020B0503020000020004" pitchFamily="50" charset="-127"/>
              </a:rPr>
              <a:t>FREE 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true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true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true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0" hasCustomPrompt="true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1" hasCustomPrompt="true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true"/>
          </p:cNvSpPr>
          <p:nvPr>
            <p:ph type="pic" idx="16" hasCustomPrompt="true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true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true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true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true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true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true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 flipH="true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 rotWithShape="true"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true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true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true" noChangeArrowheads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true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true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true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true"/>
          </p:cNvSpPr>
          <p:nvPr>
            <p:ph type="pic" idx="12" hasCustomPrompt="true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true"/>
          </p:cNvSpPr>
          <p:nvPr>
            <p:ph type="pic" idx="13" hasCustomPrompt="true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true"/>
          </p:cNvSpPr>
          <p:nvPr>
            <p:ph type="pic" idx="14" hasCustomPrompt="true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true"/>
          </p:cNvSpPr>
          <p:nvPr>
            <p:ph type="pic" idx="15" hasCustomPrompt="true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true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true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true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true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true"/>
          </p:cNvSpPr>
          <p:nvPr>
            <p:ph type="body" sz="quarter" idx="10" hasCustomPrompt="true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true" noChangeArrowheads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true"/>
          </p:cNvSpPr>
          <p:nvPr>
            <p:ph type="pic" idx="1" hasCustomPrompt="true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true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docs.microsoft.com/en-us/previous-versions/dd743680(v%3Dvs.85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sz="3600" dirty="0">
                <a:ea typeface="맑은 고딕" panose="020B0503020000020004" pitchFamily="50" charset="-127"/>
              </a:rPr>
              <a:t>WinAPI Aplicaciones 2D</a:t>
            </a:r>
            <a:endParaRPr lang="es-ES_tradnl" altLang="en-US" sz="3600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Programacion Avanzada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s-ES_tradnl" altLang="en-US" b="1" dirty="0"/>
              <a:t>Lic. Carlos Israel Orta Orta</a:t>
            </a:r>
            <a:endParaRPr lang="es-ES_tradnl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Reproduccion de sonido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186709"/>
            <a:chOff x="2063141" y="1065139"/>
            <a:chExt cx="1755755" cy="653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Tener cuidado con el peso de los archivos de sonido, al reproducirse estos son cargados en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memoria, por ende si son muy pesados tardaran en leerse y la aplicación se podría congelar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rcRect t="66562" b="18602"/>
          <a:stretch>
            <a:fillRect/>
          </a:stretch>
        </p:blipFill>
        <p:spPr>
          <a:xfrm>
            <a:off x="730250" y="2406650"/>
            <a:ext cx="7256145" cy="1746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s-ES_tradnl" altLang="en-US" sz="3600" dirty="0"/>
              <a:t>Gracias por su atención</a:t>
            </a:r>
            <a:endParaRPr lang="es-ES_tradnl" altLang="en-US" sz="36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true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anose="020B0604020202020204" pitchFamily="34" charset="0"/>
              </a:rPr>
              <a:t>Agenda </a:t>
            </a:r>
            <a:endParaRPr lang="en-US" sz="3600" dirty="0"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true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4815"/>
            <a:chOff x="3851840" y="1356248"/>
            <a:chExt cx="4392568" cy="544815"/>
          </a:xfrm>
        </p:grpSpPr>
        <p:sp>
          <p:nvSpPr>
            <p:cNvPr id="30" name="TextBox 29"/>
            <p:cNvSpPr txBox="true"/>
            <p:nvPr/>
          </p:nvSpPr>
          <p:spPr>
            <a:xfrm>
              <a:off x="3851840" y="1356248"/>
              <a:ext cx="43925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Colisionadores y Sonido</a:t>
              </a:r>
              <a:endParaRPr lang="es-ES_tradnl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true"/>
            <p:nvPr/>
          </p:nvSpPr>
          <p:spPr>
            <a:xfrm>
              <a:off x="3851840" y="1625473"/>
              <a:ext cx="4392568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ES_tradnl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Colisionadores y </a:t>
            </a:r>
            <a:endParaRPr lang="es-ES_tradnl" altLang="en-US" dirty="0"/>
          </a:p>
          <a:p>
            <a:r>
              <a:rPr lang="es-ES_tradnl" altLang="en-US" dirty="0"/>
              <a:t>sonido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s-ES_tradnl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Colisionadores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971435"/>
            <a:chOff x="2063141" y="1065139"/>
            <a:chExt cx="1755755" cy="5347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Son aquellos objetos que nos permitirán detectar las colisiones de nuestros objetos </a:t>
              </a:r>
              <a:r>
                <a:rPr lang="es-MX" sz="1400" dirty="0" err="1">
                  <a:sym typeface="+mn-ea"/>
                </a:rPr>
                <a:t>graficos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2038985"/>
            <a:ext cx="3401695" cy="2776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10" y="1959610"/>
            <a:ext cx="3886835" cy="2917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Colisionadores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910093"/>
            <a:chOff x="2063141" y="1065139"/>
            <a:chExt cx="1755755" cy="160190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2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>
                  <a:sym typeface="+mn-ea"/>
                </a:rPr>
                <a:t>Principalmente se manejan en 3</a:t>
              </a:r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Caja, tiene cuatro puntos, y si un objeto esta colisionando y se </a:t>
              </a:r>
              <a:r>
                <a:rPr lang="es-MX" sz="1400" dirty="0" err="1">
                  <a:sym typeface="+mn-ea"/>
                </a:rPr>
                <a:t>sobrelapan</a:t>
              </a:r>
              <a:r>
                <a:rPr lang="es-MX" sz="1400" dirty="0">
                  <a:sym typeface="+mn-ea"/>
                </a:rPr>
                <a:t> existe una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 err="1">
                  <a:sym typeface="+mn-ea"/>
                </a:rPr>
                <a:t>colision</a:t>
              </a:r>
              <a:r>
                <a:rPr lang="es-ES_tradnl" altLang="es-MX" sz="1400" dirty="0" err="1">
                  <a:sym typeface="+mn-ea"/>
                </a:rPr>
                <a:t>.</a:t>
              </a:r>
              <a:endParaRPr lang="es-MX" sz="1400" dirty="0" err="1">
                <a:sym typeface="+mn-ea"/>
              </a:endParaRPr>
            </a:p>
            <a:p>
              <a:pPr lvl="1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Circulo, este se tomara en cuenta desde el centro de nuestro objeto grafico, y se creara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una circunferencia alrededor de este, si 2 circunferencias se </a:t>
              </a:r>
              <a:r>
                <a:rPr lang="es-MX" sz="1400" dirty="0" err="1">
                  <a:sym typeface="+mn-ea"/>
                </a:rPr>
                <a:t>sobrelapan</a:t>
              </a:r>
              <a:r>
                <a:rPr lang="es-MX" sz="1400" dirty="0">
                  <a:sym typeface="+mn-ea"/>
                </a:rPr>
                <a:t>, existe colisión</a:t>
              </a:r>
              <a:r>
                <a:rPr lang="es-ES_tradnl" altLang="es-MX" sz="1400" dirty="0">
                  <a:sym typeface="+mn-ea"/>
                </a:rPr>
                <a:t>.</a:t>
              </a:r>
              <a:endParaRPr lang="es-ES_tradnl" altLang="es-MX" sz="1400" dirty="0">
                <a:sym typeface="+mn-ea"/>
              </a:endParaRPr>
            </a:p>
            <a:p>
              <a:pPr lvl="1"/>
              <a:endParaRPr lang="es-MX" sz="1400" dirty="0"/>
            </a:p>
            <a:p>
              <a:pPr lvl="1"/>
              <a:r>
                <a:rPr lang="es-ES_tradnl" altLang="es-MX" sz="1400" dirty="0">
                  <a:sym typeface="+mn-ea"/>
                </a:rPr>
                <a:t>* </a:t>
              </a:r>
              <a:r>
                <a:rPr lang="es-MX" sz="1400" dirty="0">
                  <a:sym typeface="+mn-ea"/>
                </a:rPr>
                <a:t>Poligonal, son formas de mas de 4 lados, comúnmente para lograr la detección de este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se requerirá dividirse en figuras mas simples y hacer las colisiones por separado, aunque </a:t>
              </a:r>
              <a:endParaRPr lang="es-MX" sz="1400" dirty="0">
                <a:sym typeface="+mn-ea"/>
              </a:endParaRPr>
            </a:p>
            <a:p>
              <a:pPr lvl="1"/>
              <a:r>
                <a:rPr lang="es-MX" sz="1400" dirty="0">
                  <a:sym typeface="+mn-ea"/>
                </a:rPr>
                <a:t>son mas precisas, también son aquellas que gastan mas procesamiento.</a:t>
              </a:r>
              <a:endParaRPr lang="es-ES_tradnl" altLang="es-MX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Colisionadores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1186709"/>
            <a:chOff x="2063141" y="1065139"/>
            <a:chExt cx="1755755" cy="653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2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Aunque los colisionadores poligonales son muy precisos es muy común que sea mas simple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usar múltiples colisionadores de caja, porque incluso </a:t>
              </a:r>
              <a:r>
                <a:rPr lang="es-MX" sz="1400" dirty="0" err="1">
                  <a:sym typeface="+mn-ea"/>
                </a:rPr>
                <a:t>asi</a:t>
              </a:r>
              <a:r>
                <a:rPr lang="es-MX" sz="1400" dirty="0">
                  <a:sym typeface="+mn-ea"/>
                </a:rPr>
                <a:t> se gasta menos procesamiento.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2463165"/>
            <a:ext cx="559117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</a:t>
            </a:r>
            <a:r>
              <a:rPr lang="es-ES_tradnl" altLang="en-US" sz="3500" dirty="0"/>
              <a:t>Colisionadores Algoritmos</a:t>
            </a:r>
            <a:endParaRPr lang="es-ES_tradnl" altLang="en-US" sz="3500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79565"/>
            <a:chOff x="2063141" y="1065139"/>
            <a:chExt cx="1755755" cy="13649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Existen diversos algoritmos de detección de </a:t>
              </a:r>
              <a:r>
                <a:rPr lang="es-MX" sz="1400" dirty="0" err="1">
                  <a:sym typeface="+mn-ea"/>
                </a:rPr>
                <a:t>colision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Entre ellos existe uno especial para los colisionadores de caja conocido como</a:t>
              </a:r>
              <a:endParaRPr lang="es-MX" sz="1400" dirty="0"/>
            </a:p>
            <a:p>
              <a:pPr algn="l"/>
              <a:r>
                <a:rPr lang="es-MX" sz="1400" b="1" dirty="0">
                  <a:sym typeface="+mn-ea"/>
                </a:rPr>
                <a:t>AABB o Axis-</a:t>
              </a:r>
              <a:r>
                <a:rPr lang="es-MX" sz="1400" b="1" dirty="0" err="1">
                  <a:sym typeface="+mn-ea"/>
                </a:rPr>
                <a:t>Aligned</a:t>
              </a:r>
              <a:r>
                <a:rPr lang="es-MX" sz="1400" b="1" dirty="0">
                  <a:sym typeface="+mn-ea"/>
                </a:rPr>
                <a:t> </a:t>
              </a:r>
              <a:r>
                <a:rPr lang="es-MX" sz="1400" b="1" dirty="0" err="1">
                  <a:sym typeface="+mn-ea"/>
                </a:rPr>
                <a:t>Bounding</a:t>
              </a:r>
              <a:r>
                <a:rPr lang="es-MX" sz="1400" b="1" dirty="0">
                  <a:sym typeface="+mn-ea"/>
                </a:rPr>
                <a:t> Box</a:t>
              </a:r>
              <a:endParaRPr lang="es-MX" sz="1400" b="1" dirty="0">
                <a:sym typeface="+mn-ea"/>
              </a:endParaRPr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Esta </a:t>
              </a:r>
              <a:r>
                <a:rPr lang="es-MX" sz="1400" dirty="0" err="1">
                  <a:sym typeface="+mn-ea"/>
                </a:rPr>
                <a:t>colision</a:t>
              </a:r>
              <a:r>
                <a:rPr lang="es-MX" sz="1400" dirty="0">
                  <a:sym typeface="+mn-ea"/>
                </a:rPr>
                <a:t> nos permite tomar en cuenta únicamente dos puntos, el mas cercano al origen y el mas lejano a este</a:t>
              </a:r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Con esto se puede obtener de manera virtual el área de uso de nuestros colisionadores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Reproduccion de sonido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2479565"/>
            <a:chOff x="2063141" y="1065139"/>
            <a:chExt cx="1755755" cy="136491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9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Para nosotros poder reproducir sonido en nuestra aplicación 2D requeriremos de una función </a:t>
              </a:r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llamada </a:t>
              </a:r>
              <a:r>
                <a:rPr lang="es-MX" sz="1400" b="1" dirty="0" err="1">
                  <a:sym typeface="+mn-ea"/>
                </a:rPr>
                <a:t>PlaySound</a:t>
              </a:r>
              <a:endParaRPr lang="es-MX" sz="1400" dirty="0"/>
            </a:p>
            <a:p>
              <a:pPr algn="l"/>
              <a:endParaRPr lang="es-MX" sz="1400" dirty="0">
                <a:sym typeface="+mn-ea"/>
              </a:endParaRPr>
            </a:p>
            <a:p>
              <a:pPr algn="l"/>
              <a:r>
                <a:rPr lang="es-MX" sz="1400" dirty="0">
                  <a:sym typeface="+mn-ea"/>
                </a:rPr>
                <a:t>Esta recibirá como parámetros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El archivo a reproducir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El controlador de ejecución</a:t>
              </a:r>
              <a:endParaRPr lang="es-MX" sz="1400" dirty="0"/>
            </a:p>
            <a:p>
              <a:pPr lvl="1"/>
              <a:r>
                <a:rPr lang="es-MX" sz="1400" dirty="0">
                  <a:sym typeface="+mn-ea"/>
                </a:rPr>
                <a:t>Banderas para reproducción de sonido</a:t>
              </a:r>
              <a:endParaRPr lang="es-MX" sz="1400" dirty="0"/>
            </a:p>
            <a:p>
              <a:pPr marL="0" indent="0">
                <a:buNone/>
              </a:pPr>
              <a:r>
                <a:rPr lang="es-MX" sz="1400" dirty="0">
                  <a:sym typeface="+mn-ea"/>
                  <a:hlinkClick r:id="rId1"/>
                </a:rPr>
                <a:t>https://docs.microsoft.com/en-us/previous-versions/dd743680(v%3Dvs.85)</a:t>
              </a:r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altLang="en-US" dirty="0"/>
              <a:t>Aplicaciones 2D - Reproduccion de sonido</a:t>
            </a:r>
            <a:endParaRPr lang="es-ES_tradnl" alt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5000" y="988060"/>
            <a:ext cx="7969883" cy="3341257"/>
            <a:chOff x="2063141" y="1065139"/>
            <a:chExt cx="1755755" cy="183924"/>
          </a:xfrm>
        </p:grpSpPr>
        <p:sp>
          <p:nvSpPr>
            <p:cNvPr id="16" name="TextBox 15"/>
            <p:cNvSpPr txBox="true"/>
            <p:nvPr/>
          </p:nvSpPr>
          <p:spPr>
            <a:xfrm>
              <a:off x="2084124" y="1101730"/>
              <a:ext cx="1734772" cy="14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dirty="0">
                  <a:sym typeface="+mn-ea"/>
                </a:rPr>
                <a:t>Reproducción de un archivo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PlaySound</a:t>
              </a:r>
              <a:r>
                <a:rPr lang="es-MX" sz="1400" dirty="0">
                  <a:sym typeface="+mn-ea"/>
                </a:rPr>
                <a:t>(TEXT(“sound.wav”),NULL, SND_FILENAME);</a:t>
              </a:r>
              <a:endParaRPr lang="es-MX" sz="1400" dirty="0">
                <a:sym typeface="+mn-ea"/>
              </a:endParaRPr>
            </a:p>
            <a:p>
              <a:pPr lvl="1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Reproducción de un sonido de sistema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PlaySound</a:t>
              </a:r>
              <a:r>
                <a:rPr lang="es-MX" sz="1400" dirty="0">
                  <a:sym typeface="+mn-ea"/>
                </a:rPr>
                <a:t>(TEXT(“</a:t>
              </a:r>
              <a:r>
                <a:rPr lang="es-MX" sz="1400" dirty="0" err="1">
                  <a:sym typeface="+mn-ea"/>
                </a:rPr>
                <a:t>SystemStart</a:t>
              </a:r>
              <a:r>
                <a:rPr lang="es-MX" sz="1400" dirty="0">
                  <a:sym typeface="+mn-ea"/>
                </a:rPr>
                <a:t>”), NULL, SND_ALIAS);</a:t>
              </a:r>
              <a:endParaRPr lang="es-MX" sz="1400" dirty="0">
                <a:sym typeface="+mn-ea"/>
              </a:endParaRPr>
            </a:p>
            <a:p>
              <a:pPr lvl="1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Detener Sonidos</a:t>
              </a:r>
              <a:endParaRPr lang="es-MX" sz="1400" dirty="0"/>
            </a:p>
            <a:p>
              <a:pPr lvl="1"/>
              <a:r>
                <a:rPr lang="es-MX" sz="1400" dirty="0" err="1">
                  <a:sym typeface="+mn-ea"/>
                </a:rPr>
                <a:t>PlaySound</a:t>
              </a:r>
              <a:r>
                <a:rPr lang="es-MX" sz="1400" dirty="0">
                  <a:sym typeface="+mn-ea"/>
                </a:rPr>
                <a:t>(NULL,0,0);</a:t>
              </a:r>
              <a:endParaRPr lang="es-MX" sz="1400" dirty="0"/>
            </a:p>
            <a:p>
              <a:pPr lvl="1"/>
              <a:endParaRPr lang="es-MX" sz="1400" dirty="0"/>
            </a:p>
            <a:p>
              <a:pPr algn="l"/>
              <a:r>
                <a:rPr lang="es-MX" sz="1400" dirty="0">
                  <a:sym typeface="+mn-ea"/>
                </a:rPr>
                <a:t>Para usar dicha función es muy importante usar </a:t>
              </a:r>
              <a:r>
                <a:rPr lang="es-MX" sz="1400" b="1" dirty="0">
                  <a:sym typeface="+mn-ea"/>
                </a:rPr>
                <a:t>winmm.lib </a:t>
              </a:r>
              <a:r>
                <a:rPr lang="es-MX" sz="1400" dirty="0">
                  <a:sym typeface="+mn-ea"/>
                </a:rPr>
                <a:t> esta es una librería que tendremos que agregar, una manera simple es agregarlo a los vinculadores de entrada</a:t>
              </a:r>
              <a:endParaRPr lang="es-MX" sz="1400" dirty="0"/>
            </a:p>
            <a:p>
              <a:pPr algn="l"/>
              <a:endParaRPr lang="es-ES_tradnl" altLang="es-MX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249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false" anchor="ctr" anchorCtr="false" forceAA="false" compatLnSpc="true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2419</Words>
  <Application>WPS Presentation</Application>
  <PresentationFormat>화면 슬라이드 쇼(16:9)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微软雅黑</vt:lpstr>
      <vt:lpstr>Arial Unicode MS</vt:lpstr>
      <vt:lpstr>Calibri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carlos</cp:lastModifiedBy>
  <cp:revision>147</cp:revision>
  <dcterms:created xsi:type="dcterms:W3CDTF">2021-05-12T02:58:55Z</dcterms:created>
  <dcterms:modified xsi:type="dcterms:W3CDTF">2021-05-12T02:58:55Z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