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sldIdLst>
    <p:sldId id="256" r:id="rId5"/>
    <p:sldId id="261" r:id="rId6"/>
    <p:sldId id="264" r:id="rId7"/>
    <p:sldId id="316" r:id="rId8"/>
    <p:sldId id="453" r:id="rId9"/>
    <p:sldId id="455" r:id="rId10"/>
    <p:sldId id="457" r:id="rId11"/>
    <p:sldId id="458" r:id="rId12"/>
    <p:sldId id="460" r:id="rId13"/>
    <p:sldId id="422" r:id="rId14"/>
    <p:sldId id="469" r:id="rId15"/>
    <p:sldId id="461" r:id="rId16"/>
    <p:sldId id="462" r:id="rId17"/>
    <p:sldId id="463" r:id="rId18"/>
    <p:sldId id="464" r:id="rId19"/>
    <p:sldId id="465" r:id="rId20"/>
    <p:sldId id="459" r:id="rId21"/>
    <p:sldId id="26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37" d="100"/>
          <a:sy n="137" d="100"/>
        </p:scale>
        <p:origin x="2616" y="114"/>
      </p:cViewPr>
      <p:guideLst>
        <p:guide orient="horz" pos="1370"/>
        <p:guide pos="291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맑은 고딕" panose="020B0503020000020004" pitchFamily="50" charset="-127"/>
              </a:rPr>
              <a:t>FREE </a:t>
            </a:r>
            <a:endParaRPr lang="en-US" altLang="ko-KR" dirty="0">
              <a:ea typeface="맑은 고딕" panose="020B0503020000020004" pitchFamily="50" charset="-127"/>
            </a:endParaRPr>
          </a:p>
          <a:p>
            <a:r>
              <a:rPr lang="en-US" altLang="ko-KR" dirty="0">
                <a:ea typeface="맑은 고딕"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endParaRPr lang="en-US" altLang="ko-KR" b="1" dirty="0"/>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s-ES_tradnl" altLang="en-US" sz="3600" dirty="0">
                <a:ea typeface="맑은 고딕" panose="020B0503020000020004" pitchFamily="50" charset="-127"/>
              </a:rPr>
              <a:t>Ordenamiento</a:t>
            </a:r>
            <a:endParaRPr lang="es-ES_tradnl" altLang="en-US" sz="3600" dirty="0"/>
          </a:p>
        </p:txBody>
      </p:sp>
      <p:sp>
        <p:nvSpPr>
          <p:cNvPr id="4" name="Text Placeholder 3"/>
          <p:cNvSpPr>
            <a:spLocks noGrp="1"/>
          </p:cNvSpPr>
          <p:nvPr>
            <p:ph type="body" sz="quarter" idx="11"/>
          </p:nvPr>
        </p:nvSpPr>
        <p:spPr/>
        <p:txBody>
          <a:bodyPr/>
          <a:lstStyle/>
          <a:p>
            <a:pPr>
              <a:spcBef>
                <a:spcPts val="0"/>
              </a:spcBef>
              <a:defRPr/>
            </a:pPr>
            <a:r>
              <a:rPr lang="es-ES_tradnl" altLang="en-US" b="1" dirty="0"/>
              <a:t>Programacion Avanzada</a:t>
            </a:r>
            <a:endParaRPr lang="en-US" altLang="ko-KR" b="1" dirty="0"/>
          </a:p>
          <a:p>
            <a:pPr>
              <a:spcBef>
                <a:spcPts val="0"/>
              </a:spcBef>
              <a:defRPr/>
            </a:pPr>
            <a:r>
              <a:rPr lang="es-ES_tradnl" altLang="en-US" b="1" dirty="0"/>
              <a:t>Lic. Carlos Israel Orta Orta</a:t>
            </a:r>
            <a:endParaRPr lang="es-ES_tradnl"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Tipos de ordenamiento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3772421"/>
            <a:chOff x="2063141" y="1065139"/>
            <a:chExt cx="1755755" cy="207658"/>
          </a:xfrm>
        </p:grpSpPr>
        <p:sp>
          <p:nvSpPr>
            <p:cNvPr id="16" name="TextBox 15"/>
            <p:cNvSpPr txBox="1"/>
            <p:nvPr/>
          </p:nvSpPr>
          <p:spPr>
            <a:xfrm>
              <a:off x="2084124" y="1101730"/>
              <a:ext cx="1734772" cy="171067"/>
            </a:xfrm>
            <a:prstGeom prst="rect">
              <a:avLst/>
            </a:prstGeom>
            <a:noFill/>
          </p:spPr>
          <p:txBody>
            <a:bodyPr wrap="square" rtlCol="0">
              <a:spAutoFit/>
            </a:bodyPr>
            <a:lstStyle/>
            <a:p>
              <a:pPr algn="l"/>
              <a:r>
                <a:rPr lang="es-MX" sz="1400" dirty="0">
                  <a:sym typeface="+mn-ea"/>
                </a:rPr>
                <a:t>Tipos de Ordenamiento:</a:t>
              </a:r>
              <a:endParaRPr lang="es-MX" sz="1400" dirty="0">
                <a:sym typeface="+mn-ea"/>
              </a:endParaRPr>
            </a:p>
            <a:p>
              <a:pPr marL="285750" indent="-285750" algn="l">
                <a:buFont typeface="Arial" panose="020B0604020202020204" pitchFamily="34" charset="0"/>
                <a:buChar char="•"/>
              </a:pPr>
              <a:r>
                <a:rPr lang="es-MX" sz="1400" dirty="0">
                  <a:sym typeface="+mn-ea"/>
                </a:rPr>
                <a:t>Ordenamiento Interno </a:t>
              </a:r>
              <a:r>
                <a:rPr lang="es-ES_tradnl" altLang="es-MX" sz="1400" dirty="0">
                  <a:sym typeface="+mn-ea"/>
                </a:rPr>
                <a:t>-&gt; </a:t>
              </a:r>
              <a:r>
                <a:rPr lang="es-MX" sz="1400" dirty="0">
                  <a:sym typeface="+mn-ea"/>
                </a:rPr>
                <a:t>Ordenamiento de datos en Memoria Principal. (La lectura y </a:t>
              </a:r>
              <a:endParaRPr lang="es-MX" sz="1400" dirty="0">
                <a:sym typeface="+mn-ea"/>
              </a:endParaRPr>
            </a:p>
            <a:p>
              <a:pPr indent="0" algn="l">
                <a:buFont typeface="Arial" panose="020B0604020202020204" pitchFamily="34" charset="0"/>
                <a:buNone/>
              </a:pPr>
              <a:r>
                <a:rPr lang="es-MX" sz="1400" dirty="0">
                  <a:sym typeface="+mn-ea"/>
                </a:rPr>
                <a:t>grabación se hacen en registros)</a:t>
              </a:r>
              <a:endParaRPr lang="es-MX" sz="1400" dirty="0">
                <a:sym typeface="+mn-ea"/>
              </a:endParaRPr>
            </a:p>
            <a:p>
              <a:pPr marL="285750" indent="-285750" algn="l">
                <a:buFont typeface="Arial" panose="020B0604020202020204" pitchFamily="34" charset="0"/>
                <a:buChar char="•"/>
              </a:pPr>
              <a:r>
                <a:rPr lang="es-MX" sz="1400" dirty="0">
                  <a:sym typeface="+mn-ea"/>
                </a:rPr>
                <a:t>Ordenamiento Externo  </a:t>
              </a:r>
              <a:r>
                <a:rPr lang="es-ES_tradnl" altLang="es-MX" sz="1400" dirty="0">
                  <a:sym typeface="+mn-ea"/>
                </a:rPr>
                <a:t>-&gt; </a:t>
              </a:r>
              <a:r>
                <a:rPr lang="es-MX" sz="1400" dirty="0">
                  <a:sym typeface="+mn-ea"/>
                </a:rPr>
                <a:t>Ordenamiento de datos en Disco.</a:t>
              </a:r>
              <a:endParaRPr lang="es-MX" sz="1400" dirty="0">
                <a:sym typeface="+mn-ea"/>
              </a:endParaRPr>
            </a:p>
            <a:p>
              <a:pPr marL="285750" indent="-285750" algn="l">
                <a:buFont typeface="Arial" panose="020B0604020202020204" pitchFamily="34" charset="0"/>
                <a:buChar char="•"/>
              </a:pPr>
              <a:endParaRPr lang="es-MX" sz="1400" dirty="0">
                <a:sym typeface="+mn-ea"/>
              </a:endParaRPr>
            </a:p>
            <a:p>
              <a:pPr indent="0" algn="l">
                <a:buFont typeface="Arial" panose="020B0604020202020204" pitchFamily="34" charset="0"/>
                <a:buNone/>
              </a:pPr>
              <a:r>
                <a:rPr lang="es-MX" sz="1400" dirty="0">
                  <a:sym typeface="+mn-ea"/>
                </a:rPr>
                <a:t>Métodos de Ordenamiento Elementales:</a:t>
              </a:r>
              <a:endParaRPr lang="es-MX" sz="1400" dirty="0">
                <a:sym typeface="+mn-ea"/>
              </a:endParaRPr>
            </a:p>
            <a:p>
              <a:pPr marL="285750" indent="-285750" algn="l">
                <a:buFont typeface="Arial" panose="020B0604020202020204" pitchFamily="34" charset="0"/>
                <a:buChar char="•"/>
              </a:pPr>
              <a:r>
                <a:rPr lang="es-MX" sz="1400" dirty="0">
                  <a:sym typeface="+mn-ea"/>
                </a:rPr>
                <a:t>Inserción</a:t>
              </a:r>
              <a:endParaRPr lang="es-MX" sz="1400" dirty="0">
                <a:sym typeface="+mn-ea"/>
              </a:endParaRPr>
            </a:p>
            <a:p>
              <a:pPr marL="285750" indent="-285750" algn="l">
                <a:buFont typeface="Arial" panose="020B0604020202020204" pitchFamily="34" charset="0"/>
                <a:buChar char="•"/>
              </a:pPr>
              <a:r>
                <a:rPr lang="es-MX" sz="1400" dirty="0">
                  <a:sym typeface="+mn-ea"/>
                </a:rPr>
                <a:t>Selección</a:t>
              </a:r>
              <a:endParaRPr lang="es-MX" sz="1400" dirty="0">
                <a:sym typeface="+mn-ea"/>
              </a:endParaRPr>
            </a:p>
            <a:p>
              <a:pPr marL="285750" indent="-285750" algn="l">
                <a:buFont typeface="Arial" panose="020B0604020202020204" pitchFamily="34" charset="0"/>
                <a:buChar char="•"/>
              </a:pPr>
              <a:r>
                <a:rPr lang="es-ES_tradnl" altLang="es-MX" sz="1400" dirty="0">
                  <a:sym typeface="+mn-ea"/>
                </a:rPr>
                <a:t>Burbuja</a:t>
              </a:r>
              <a:endParaRPr lang="es-ES_tradnl" altLang="es-MX" sz="1400" dirty="0">
                <a:sym typeface="+mn-ea"/>
              </a:endParaRPr>
            </a:p>
            <a:p>
              <a:pPr marL="285750" indent="-285750" algn="l">
                <a:buFont typeface="Arial" panose="020B0604020202020204" pitchFamily="34" charset="0"/>
                <a:buChar char="•"/>
              </a:pPr>
              <a:endParaRPr lang="es-MX" sz="1400" dirty="0">
                <a:sym typeface="+mn-ea"/>
              </a:endParaRPr>
            </a:p>
            <a:p>
              <a:pPr indent="0" algn="l">
                <a:buFont typeface="Arial" panose="020B0604020202020204" pitchFamily="34" charset="0"/>
                <a:buNone/>
              </a:pPr>
              <a:r>
                <a:rPr lang="es-MX" sz="1400" dirty="0">
                  <a:sym typeface="+mn-ea"/>
                </a:rPr>
                <a:t>Métodos de Ordenamiento no Elementales:</a:t>
              </a:r>
              <a:endParaRPr lang="es-MX" sz="1400" dirty="0">
                <a:sym typeface="+mn-ea"/>
              </a:endParaRPr>
            </a:p>
            <a:p>
              <a:pPr marL="285750" indent="-285750" algn="l">
                <a:buFont typeface="Arial" panose="020B0604020202020204" pitchFamily="34" charset="0"/>
                <a:buChar char="•"/>
              </a:pPr>
              <a:r>
                <a:rPr lang="es-MX" sz="1400" dirty="0">
                  <a:sym typeface="+mn-ea"/>
                </a:rPr>
                <a:t>Shell</a:t>
              </a:r>
              <a:endParaRPr lang="es-MX" sz="1400" dirty="0">
                <a:sym typeface="+mn-ea"/>
              </a:endParaRPr>
            </a:p>
            <a:p>
              <a:pPr marL="285750" indent="-285750" algn="l">
                <a:buFont typeface="Arial" panose="020B0604020202020204" pitchFamily="34" charset="0"/>
                <a:buChar char="•"/>
              </a:pPr>
              <a:r>
                <a:rPr lang="es-MX" sz="1400" dirty="0">
                  <a:sym typeface="+mn-ea"/>
                </a:rPr>
                <a:t>Quick Sort</a:t>
              </a:r>
              <a:endParaRPr lang="es-MX" sz="1400" dirty="0">
                <a:sym typeface="+mn-ea"/>
              </a:endParaRPr>
            </a:p>
            <a:p>
              <a:pPr marL="285750" indent="-285750" algn="l">
                <a:buFont typeface="Arial" panose="020B0604020202020204" pitchFamily="34" charset="0"/>
                <a:buChar char="•"/>
              </a:pPr>
              <a:r>
                <a:rPr lang="es-MX" sz="1400" dirty="0">
                  <a:sym typeface="+mn-ea"/>
                </a:rPr>
                <a:t>Fusión</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Tipos de ordenamiento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971436"/>
            <a:chOff x="2063141" y="1065139"/>
            <a:chExt cx="1755755" cy="53474"/>
          </a:xfrm>
        </p:grpSpPr>
        <p:sp>
          <p:nvSpPr>
            <p:cNvPr id="16" name="TextBox 15"/>
            <p:cNvSpPr txBox="1"/>
            <p:nvPr/>
          </p:nvSpPr>
          <p:spPr>
            <a:xfrm>
              <a:off x="2084124" y="1101730"/>
              <a:ext cx="1734772" cy="16883"/>
            </a:xfrm>
            <a:prstGeom prst="rect">
              <a:avLst/>
            </a:prstGeom>
            <a:noFill/>
          </p:spPr>
          <p:txBody>
            <a:bodyPr wrap="square" rtlCol="0">
              <a:spAutoFit/>
            </a:bodyPr>
            <a:lstStyle/>
            <a:p>
              <a:pPr algn="l"/>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p:cNvPicPr>
            <a:picLocks noChangeAspect="1"/>
          </p:cNvPicPr>
          <p:nvPr/>
        </p:nvPicPr>
        <p:blipFill>
          <a:blip r:embed="rId1"/>
          <a:srcRect t="1466" r="1499" b="1906"/>
          <a:stretch>
            <a:fillRect/>
          </a:stretch>
        </p:blipFill>
        <p:spPr>
          <a:xfrm>
            <a:off x="634365" y="1440815"/>
            <a:ext cx="7875270" cy="34480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Burbuja</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Burbuja</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833128"/>
            <a:chOff x="2063141" y="1065139"/>
            <a:chExt cx="1755755" cy="100907"/>
          </a:xfrm>
        </p:grpSpPr>
        <p:sp>
          <p:nvSpPr>
            <p:cNvPr id="16" name="TextBox 15"/>
            <p:cNvSpPr txBox="1"/>
            <p:nvPr/>
          </p:nvSpPr>
          <p:spPr>
            <a:xfrm>
              <a:off x="2084124" y="1101730"/>
              <a:ext cx="1734772" cy="64316"/>
            </a:xfrm>
            <a:prstGeom prst="rect">
              <a:avLst/>
            </a:prstGeom>
            <a:noFill/>
          </p:spPr>
          <p:txBody>
            <a:bodyPr wrap="square" rtlCol="0">
              <a:spAutoFit/>
            </a:bodyPr>
            <a:lstStyle/>
            <a:p>
              <a:pPr algn="l"/>
              <a:r>
                <a:rPr lang="es-MX" sz="1400" dirty="0">
                  <a:sym typeface="+mn-ea"/>
                </a:rPr>
                <a:t>El ordenamiento burbuja hace múltiples pasadas a lo largo de una lista. Compara los ítems </a:t>
              </a:r>
              <a:endParaRPr lang="es-MX" sz="1400" dirty="0">
                <a:sym typeface="+mn-ea"/>
              </a:endParaRPr>
            </a:p>
            <a:p>
              <a:pPr algn="l"/>
              <a:r>
                <a:rPr lang="es-ES_tradnl" altLang="es-MX" sz="1400" dirty="0">
                  <a:sym typeface="+mn-ea"/>
                </a:rPr>
                <a:t>siguientes</a:t>
              </a:r>
              <a:r>
                <a:rPr lang="es-MX" sz="1400" dirty="0">
                  <a:sym typeface="+mn-ea"/>
                </a:rPr>
                <a:t> e intercambia los que no están en orden. Cada pasada a lo largo de la lista ubica el </a:t>
              </a:r>
              <a:endParaRPr lang="es-MX" sz="1400" dirty="0">
                <a:sym typeface="+mn-ea"/>
              </a:endParaRPr>
            </a:p>
            <a:p>
              <a:pPr algn="l"/>
              <a:r>
                <a:rPr lang="es-MX" sz="1400" dirty="0">
                  <a:sym typeface="+mn-ea"/>
                </a:rPr>
                <a:t>siguiente valor más grande en su lugar apropiado. En esencia, cada </a:t>
              </a:r>
              <a:r>
                <a:rPr lang="es-ES_tradnl" altLang="es-MX" sz="1400" dirty="0">
                  <a:sym typeface="+mn-ea"/>
                </a:rPr>
                <a:t>elemento</a:t>
              </a:r>
              <a:r>
                <a:rPr lang="es-MX" sz="1400" dirty="0">
                  <a:sym typeface="+mn-ea"/>
                </a:rPr>
                <a:t> “burbujea” hasta el lugar al que pertenece.</a:t>
              </a:r>
              <a:endParaRPr lang="es-MX" sz="1400" dirty="0">
                <a:sym typeface="+mn-ea"/>
              </a:endParaRPr>
            </a:p>
            <a:p>
              <a:pPr algn="l"/>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descr="Bubble"/>
          <p:cNvPicPr>
            <a:picLocks noChangeAspect="1"/>
          </p:cNvPicPr>
          <p:nvPr/>
        </p:nvPicPr>
        <p:blipFill>
          <a:blip r:embed="rId1"/>
          <a:stretch>
            <a:fillRect/>
          </a:stretch>
        </p:blipFill>
        <p:spPr>
          <a:xfrm>
            <a:off x="2771775" y="2355850"/>
            <a:ext cx="4923790" cy="25006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Burbuja</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833128"/>
            <a:chOff x="2063141" y="1065139"/>
            <a:chExt cx="1755755" cy="100907"/>
          </a:xfrm>
        </p:grpSpPr>
        <p:sp>
          <p:nvSpPr>
            <p:cNvPr id="16" name="TextBox 15"/>
            <p:cNvSpPr txBox="1"/>
            <p:nvPr/>
          </p:nvSpPr>
          <p:spPr>
            <a:xfrm>
              <a:off x="2084124" y="1101730"/>
              <a:ext cx="1734772" cy="64316"/>
            </a:xfrm>
            <a:prstGeom prst="rect">
              <a:avLst/>
            </a:prstGeom>
            <a:noFill/>
          </p:spPr>
          <p:txBody>
            <a:bodyPr wrap="square" rtlCol="0">
              <a:spAutoFit/>
            </a:bodyPr>
            <a:lstStyle/>
            <a:p>
              <a:pPr algn="l"/>
              <a:r>
                <a:rPr lang="es-ES_tradnl" sz="1400" dirty="0">
                  <a:sym typeface="+mn-ea"/>
                </a:rPr>
                <a:t>Para trabajar con el ordenamiento burbuja, en el caso de un arreglo se necesita el uso de 2 </a:t>
              </a:r>
              <a:endParaRPr lang="es-ES_tradnl" sz="1400" dirty="0">
                <a:sym typeface="+mn-ea"/>
              </a:endParaRPr>
            </a:p>
            <a:p>
              <a:pPr algn="l"/>
              <a:r>
                <a:rPr lang="es-ES_tradnl" sz="1400" dirty="0">
                  <a:sym typeface="+mn-ea"/>
                </a:rPr>
                <a:t>ciclos for, este metodo se caracteriza por comparar en un todos contra todos para ordenar el </a:t>
              </a:r>
              <a:endParaRPr lang="es-ES_tradnl" sz="1400" dirty="0">
                <a:sym typeface="+mn-ea"/>
              </a:endParaRPr>
            </a:p>
            <a:p>
              <a:pPr algn="l"/>
              <a:r>
                <a:rPr lang="es-ES_tradnl" sz="1400" dirty="0">
                  <a:sym typeface="+mn-ea"/>
                </a:rPr>
                <a:t>arreglo, el metodo burbuja optimizado compara el elemento, lo ordena y una vez que ese </a:t>
              </a:r>
              <a:endParaRPr lang="es-ES_tradnl" sz="1400" dirty="0">
                <a:sym typeface="+mn-ea"/>
              </a:endParaRPr>
            </a:p>
            <a:p>
              <a:pPr algn="l"/>
              <a:r>
                <a:rPr lang="es-ES_tradnl" sz="1400" dirty="0">
                  <a:sym typeface="+mn-ea"/>
                </a:rPr>
                <a:t>elemento esta ordenado entonces pasa al siguiente elemento y se repite el proceso.</a:t>
              </a:r>
              <a:endParaRPr lang="es-ES_tradnl" sz="1400" dirty="0">
                <a:sym typeface="+mn-ea"/>
              </a:endParaRPr>
            </a:p>
            <a:p>
              <a:pPr algn="l"/>
              <a:endParaRPr lang="es-ES_tradnl"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Burbuja - Arreglos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3679717"/>
            <a:chOff x="2063141" y="1065139"/>
            <a:chExt cx="1755755" cy="202555"/>
          </a:xfrm>
        </p:grpSpPr>
        <p:sp>
          <p:nvSpPr>
            <p:cNvPr id="16" name="TextBox 15"/>
            <p:cNvSpPr txBox="1"/>
            <p:nvPr/>
          </p:nvSpPr>
          <p:spPr>
            <a:xfrm>
              <a:off x="2084124" y="1101730"/>
              <a:ext cx="1734772" cy="165964"/>
            </a:xfrm>
            <a:prstGeom prst="rect">
              <a:avLst/>
            </a:prstGeom>
            <a:noFill/>
          </p:spPr>
          <p:txBody>
            <a:bodyPr wrap="square" rtlCol="0">
              <a:spAutoFit/>
            </a:bodyPr>
            <a:lstStyle/>
            <a:p>
              <a:pPr algn="l"/>
              <a:r>
                <a:rPr lang="es-ES_tradnl" sz="1000" dirty="0">
                  <a:sym typeface="+mn-ea"/>
                </a:rPr>
                <a:t>    int arreglo[10] = {8,4,5,7,6,9,0,3,2,1};</a:t>
              </a:r>
              <a:endParaRPr lang="es-ES_tradnl" sz="1000" dirty="0">
                <a:sym typeface="+mn-ea"/>
              </a:endParaRPr>
            </a:p>
            <a:p>
              <a:pPr algn="l"/>
              <a:r>
                <a:rPr lang="es-ES_tradnl" sz="1000" dirty="0">
                  <a:sym typeface="+mn-ea"/>
                </a:rPr>
                <a:t>    for (int i = 0; i &lt; 10; i++)</a:t>
              </a:r>
              <a:endParaRPr lang="es-ES_tradnl" sz="1000" dirty="0">
                <a:sym typeface="+mn-ea"/>
              </a:endParaRPr>
            </a:p>
            <a:p>
              <a:pPr algn="l"/>
              <a:r>
                <a:rPr lang="es-ES_tradnl" sz="1000" dirty="0">
                  <a:sym typeface="+mn-ea"/>
                </a:rPr>
                <a:t>        cout &lt;&lt; arreglo[i] &lt;&lt; ", ";</a:t>
              </a:r>
              <a:endParaRPr lang="es-ES_tradnl" sz="1000" dirty="0">
                <a:sym typeface="+mn-ea"/>
              </a:endParaRPr>
            </a:p>
            <a:p>
              <a:pPr algn="l"/>
              <a:r>
                <a:rPr lang="es-ES_tradnl" sz="1000" dirty="0">
                  <a:sym typeface="+mn-ea"/>
                </a:rPr>
                <a:t>    cout &lt;&lt; endl;</a:t>
              </a:r>
              <a:endParaRPr lang="es-ES_tradnl" sz="1000" dirty="0">
                <a:sym typeface="+mn-ea"/>
              </a:endParaRPr>
            </a:p>
            <a:p>
              <a:pPr algn="l"/>
              <a:r>
                <a:rPr lang="es-ES_tradnl" sz="1000" dirty="0">
                  <a:sym typeface="+mn-ea"/>
                </a:rPr>
                <a:t>////////////////////////////////////////////////////</a:t>
              </a:r>
              <a:endParaRPr lang="es-ES_tradnl" sz="1000" dirty="0">
                <a:sym typeface="+mn-ea"/>
              </a:endParaRPr>
            </a:p>
            <a:p>
              <a:pPr algn="l"/>
              <a:r>
                <a:rPr lang="es-ES_tradnl" sz="1000" dirty="0">
                  <a:sym typeface="+mn-ea"/>
                </a:rPr>
                <a:t>    for (int i = 0; i &lt; 10; i++){</a:t>
              </a:r>
              <a:endParaRPr lang="es-ES_tradnl" sz="1000" dirty="0">
                <a:sym typeface="+mn-ea"/>
              </a:endParaRPr>
            </a:p>
            <a:p>
              <a:pPr algn="l"/>
              <a:r>
                <a:rPr lang="es-ES_tradnl" sz="1000" dirty="0">
                  <a:sym typeface="+mn-ea"/>
                </a:rPr>
                <a:t>        int tmp = 0;</a:t>
              </a:r>
              <a:endParaRPr lang="es-ES_tradnl" sz="1000" dirty="0">
                <a:sym typeface="+mn-ea"/>
              </a:endParaRPr>
            </a:p>
            <a:p>
              <a:pPr algn="l"/>
              <a:r>
                <a:rPr lang="es-ES_tradnl" sz="1000" dirty="0">
                  <a:sym typeface="+mn-ea"/>
                </a:rPr>
                <a:t>        for (int j = i + 1; j &lt; 10; j++){</a:t>
              </a:r>
              <a:endParaRPr lang="es-ES_tradnl" sz="1000" dirty="0">
                <a:sym typeface="+mn-ea"/>
              </a:endParaRPr>
            </a:p>
            <a:p>
              <a:pPr algn="l"/>
              <a:r>
                <a:rPr lang="es-ES_tradnl" sz="1000" dirty="0">
                  <a:sym typeface="+mn-ea"/>
                </a:rPr>
                <a:t>            if (arreglo[i] &lt; arreglo[j]){</a:t>
              </a:r>
              <a:endParaRPr lang="es-ES_tradnl" sz="1000" dirty="0">
                <a:sym typeface="+mn-ea"/>
              </a:endParaRPr>
            </a:p>
            <a:p>
              <a:pPr algn="l"/>
              <a:r>
                <a:rPr lang="es-ES_tradnl" sz="1000" dirty="0">
                  <a:sym typeface="+mn-ea"/>
                </a:rPr>
                <a:t>                tmp = arreglo[i];</a:t>
              </a:r>
              <a:endParaRPr lang="es-ES_tradnl" sz="1000" dirty="0">
                <a:sym typeface="+mn-ea"/>
              </a:endParaRPr>
            </a:p>
            <a:p>
              <a:pPr algn="l"/>
              <a:r>
                <a:rPr lang="es-ES_tradnl" sz="1000" dirty="0">
                  <a:sym typeface="+mn-ea"/>
                </a:rPr>
                <a:t>                arreglo[i] = arreglo[j];</a:t>
              </a:r>
              <a:endParaRPr lang="es-ES_tradnl" sz="1000" dirty="0">
                <a:sym typeface="+mn-ea"/>
              </a:endParaRPr>
            </a:p>
            <a:p>
              <a:pPr algn="l"/>
              <a:r>
                <a:rPr lang="es-ES_tradnl" sz="1000" dirty="0">
                  <a:sym typeface="+mn-ea"/>
                </a:rPr>
                <a:t>                arreglo[j] = tmp;</a:t>
              </a:r>
              <a:endParaRPr lang="es-ES_tradnl" sz="1000" dirty="0">
                <a:sym typeface="+mn-ea"/>
              </a:endParaRPr>
            </a:p>
            <a:p>
              <a:pPr algn="l"/>
              <a:r>
                <a:rPr lang="es-ES_tradnl" sz="1000" dirty="0">
                  <a:sym typeface="+mn-ea"/>
                </a:rPr>
                <a:t>            }</a:t>
              </a:r>
              <a:endParaRPr lang="es-ES_tradnl" sz="1000" dirty="0">
                <a:sym typeface="+mn-ea"/>
              </a:endParaRPr>
            </a:p>
            <a:p>
              <a:pPr algn="l"/>
              <a:r>
                <a:rPr lang="es-ES_tradnl" sz="1000" dirty="0">
                  <a:sym typeface="+mn-ea"/>
                </a:rPr>
                <a:t>        }</a:t>
              </a:r>
              <a:endParaRPr lang="es-ES_tradnl" sz="1000" dirty="0">
                <a:sym typeface="+mn-ea"/>
              </a:endParaRPr>
            </a:p>
            <a:p>
              <a:pPr algn="l"/>
              <a:r>
                <a:rPr lang="es-ES_tradnl" sz="1000" dirty="0">
                  <a:sym typeface="+mn-ea"/>
                </a:rPr>
                <a:t>    }</a:t>
              </a:r>
              <a:endParaRPr lang="es-ES_tradnl" sz="1000" dirty="0">
                <a:sym typeface="+mn-ea"/>
              </a:endParaRPr>
            </a:p>
            <a:p>
              <a:pPr algn="l"/>
              <a:r>
                <a:rPr lang="es-ES_tradnl" sz="1000" dirty="0">
                  <a:sym typeface="+mn-ea"/>
                </a:rPr>
                <a:t>////////////////////////////////////////////////////</a:t>
              </a:r>
              <a:endParaRPr lang="es-ES_tradnl" sz="1000" dirty="0">
                <a:sym typeface="+mn-ea"/>
              </a:endParaRPr>
            </a:p>
            <a:p>
              <a:pPr algn="l"/>
              <a:r>
                <a:rPr lang="es-ES_tradnl" sz="1000" dirty="0">
                  <a:sym typeface="+mn-ea"/>
                </a:rPr>
                <a:t>    for (int i = 0; i &lt; 10; i++)</a:t>
              </a:r>
              <a:endParaRPr lang="es-ES_tradnl" sz="1000" dirty="0">
                <a:sym typeface="+mn-ea"/>
              </a:endParaRPr>
            </a:p>
            <a:p>
              <a:pPr algn="l"/>
              <a:r>
                <a:rPr lang="es-ES_tradnl" sz="1000" dirty="0">
                  <a:sym typeface="+mn-ea"/>
                </a:rPr>
                <a:t>        cout &lt;&lt; arreglo[i] &lt;&lt; ", ";</a:t>
              </a:r>
              <a:endParaRPr lang="es-ES_tradnl" sz="1000" dirty="0">
                <a:sym typeface="+mn-ea"/>
              </a:endParaRPr>
            </a:p>
            <a:p>
              <a:pPr algn="l"/>
              <a:r>
                <a:rPr lang="es-ES_tradnl" sz="1000" dirty="0">
                  <a:sym typeface="+mn-ea"/>
                </a:rPr>
                <a:t>    cout &lt;&lt; endl;</a:t>
              </a:r>
              <a:endParaRPr lang="es-ES_tradnl" sz="10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Burbuja - Listas simples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4018159"/>
            <a:chOff x="2063141" y="1065139"/>
            <a:chExt cx="1755755" cy="221185"/>
          </a:xfrm>
        </p:grpSpPr>
        <p:sp>
          <p:nvSpPr>
            <p:cNvPr id="16" name="TextBox 15"/>
            <p:cNvSpPr txBox="1"/>
            <p:nvPr/>
          </p:nvSpPr>
          <p:spPr>
            <a:xfrm>
              <a:off x="2084124" y="1101730"/>
              <a:ext cx="1734772" cy="184594"/>
            </a:xfrm>
            <a:prstGeom prst="rect">
              <a:avLst/>
            </a:prstGeom>
            <a:noFill/>
          </p:spPr>
          <p:txBody>
            <a:bodyPr wrap="square" rtlCol="0">
              <a:spAutoFit/>
            </a:bodyPr>
            <a:lstStyle/>
            <a:p>
              <a:pPr algn="l"/>
              <a:r>
                <a:rPr lang="es-ES_tradnl" sz="400" dirty="0">
                  <a:sym typeface="+mn-ea"/>
                </a:rPr>
                <a:t>struct NODO{</a:t>
              </a:r>
              <a:endParaRPr lang="es-ES_tradnl" sz="400" dirty="0">
                <a:sym typeface="+mn-ea"/>
              </a:endParaRPr>
            </a:p>
            <a:p>
              <a:pPr algn="l"/>
              <a:r>
                <a:rPr lang="es-ES_tradnl" sz="400" dirty="0">
                  <a:sym typeface="+mn-ea"/>
                </a:rPr>
                <a:t>  int valor;</a:t>
              </a:r>
              <a:endParaRPr lang="es-ES_tradnl" sz="400" dirty="0">
                <a:sym typeface="+mn-ea"/>
              </a:endParaRPr>
            </a:p>
            <a:p>
              <a:pPr algn="l"/>
              <a:r>
                <a:rPr lang="es-ES_tradnl" sz="400" dirty="0">
                  <a:sym typeface="+mn-ea"/>
                </a:rPr>
                <a:t>  struct NODO * siguiente;</a:t>
              </a:r>
              <a:endParaRPr lang="es-ES_tradnl" sz="400" dirty="0">
                <a:sym typeface="+mn-ea"/>
              </a:endParaRPr>
            </a:p>
            <a:p>
              <a:pPr algn="l"/>
              <a:r>
                <a:rPr lang="es-ES_tradnl" sz="400" dirty="0">
                  <a:sym typeface="+mn-ea"/>
                </a:rPr>
                <a:t>}*ORIGEN;</a:t>
              </a:r>
              <a:endParaRPr lang="es-ES_tradnl" sz="400" dirty="0">
                <a:sym typeface="+mn-ea"/>
              </a:endParaRPr>
            </a:p>
            <a:p>
              <a:pPr algn="l"/>
              <a:r>
                <a:rPr lang="es-ES_tradnl" sz="400" dirty="0">
                  <a:sym typeface="+mn-ea"/>
                </a:rPr>
                <a:t>NODO *nuevoNodo(int valor);void agregarAlFinal(struct NODO *nodo);</a:t>
              </a:r>
              <a:endParaRPr lang="es-ES_tradnl" sz="400" dirty="0">
                <a:sym typeface="+mn-ea"/>
              </a:endParaRPr>
            </a:p>
            <a:p>
              <a:pPr algn="l"/>
              <a:r>
                <a:rPr lang="es-ES_tradnl" sz="400" dirty="0">
                  <a:sym typeface="+mn-ea"/>
                </a:rPr>
                <a:t>int main(int argc, char **argv){</a:t>
              </a:r>
              <a:endParaRPr lang="es-ES_tradnl" sz="400" dirty="0">
                <a:sym typeface="+mn-ea"/>
              </a:endParaRPr>
            </a:p>
            <a:p>
              <a:pPr algn="l"/>
              <a:r>
                <a:rPr lang="es-ES_tradnl" sz="400" dirty="0">
                  <a:sym typeface="+mn-ea"/>
                </a:rPr>
                <a:t>	ORIGEN = NULL;</a:t>
              </a:r>
              <a:endParaRPr lang="es-ES_tradnl" sz="400" dirty="0">
                <a:sym typeface="+mn-ea"/>
              </a:endParaRPr>
            </a:p>
            <a:p>
              <a:pPr algn="l"/>
              <a:r>
                <a:rPr lang="es-ES_tradnl" sz="400" dirty="0">
                  <a:sym typeface="+mn-ea"/>
                </a:rPr>
                <a:t>	agregarAlFinal(nuevoNodo(8)); agregarAlFinal(nuevoNodo(4)); agregarAlFinal(nuevoNodo(5)); agregarAlFinal(nuevoNodo(7));agregarAlFinal(nuevoNodo(6)); agregarAlFinal(nuevoNodo(9)); agregarAlFinal(nuevoNodo(0)); agregarAlFinal(nuevoNodo(3));agregarAlFinal(nuevoNodo(2)); agregarAlFinal(nuevoNodo(1));</a:t>
              </a:r>
              <a:endParaRPr lang="es-ES_tradnl" sz="400" dirty="0">
                <a:sym typeface="+mn-ea"/>
              </a:endParaRPr>
            </a:p>
            <a:p>
              <a:pPr algn="l"/>
              <a:r>
                <a:rPr lang="es-ES_tradnl" sz="400" dirty="0">
                  <a:sym typeface="+mn-ea"/>
                </a:rPr>
                <a:t>	struct NODO* indice = ORIGEN;</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	struct NODO* anterior = NULL, * PRIMERO = NULL;</a:t>
              </a:r>
              <a:endParaRPr lang="es-ES_tradnl" sz="400" dirty="0">
                <a:sym typeface="+mn-ea"/>
              </a:endParaRPr>
            </a:p>
            <a:p>
              <a:pPr algn="l"/>
              <a:r>
                <a:rPr lang="es-ES_tradnl" sz="400" dirty="0">
                  <a:sym typeface="+mn-ea"/>
                </a:rPr>
                <a:t>	while (indice != NULL) {</a:t>
              </a:r>
              <a:endParaRPr lang="es-ES_tradnl" sz="400" dirty="0">
                <a:sym typeface="+mn-ea"/>
              </a:endParaRPr>
            </a:p>
            <a:p>
              <a:pPr algn="l"/>
              <a:r>
                <a:rPr lang="es-ES_tradnl" sz="400" dirty="0">
                  <a:sym typeface="+mn-ea"/>
                </a:rPr>
                <a:t>		struct NODO* indice2 = indice-&gt;siguiente, *anterior2 = indice;</a:t>
              </a:r>
              <a:endParaRPr lang="es-ES_tradnl" sz="400" dirty="0">
                <a:sym typeface="+mn-ea"/>
              </a:endParaRPr>
            </a:p>
            <a:p>
              <a:pPr algn="l"/>
              <a:r>
                <a:rPr lang="es-ES_tradnl" sz="400" dirty="0">
                  <a:sym typeface="+mn-ea"/>
                </a:rPr>
                <a:t>		while (indice2 != NULL) {</a:t>
              </a:r>
              <a:endParaRPr lang="es-ES_tradnl" sz="400" dirty="0">
                <a:sym typeface="+mn-ea"/>
              </a:endParaRPr>
            </a:p>
            <a:p>
              <a:pPr algn="l"/>
              <a:r>
                <a:rPr lang="es-ES_tradnl" sz="400" dirty="0">
                  <a:sym typeface="+mn-ea"/>
                </a:rPr>
                <a:t>			if (indice-&gt;valor &gt; indice2-&gt;valor) {</a:t>
              </a:r>
              <a:endParaRPr lang="es-ES_tradnl" sz="400" dirty="0">
                <a:sym typeface="+mn-ea"/>
              </a:endParaRPr>
            </a:p>
            <a:p>
              <a:pPr algn="l"/>
              <a:r>
                <a:rPr lang="es-ES_tradnl" sz="400" dirty="0">
                  <a:sym typeface="+mn-ea"/>
                </a:rPr>
                <a:t>				anterior2-&gt;siguiente = indice;</a:t>
              </a:r>
              <a:endParaRPr lang="es-ES_tradnl" sz="400" dirty="0">
                <a:sym typeface="+mn-ea"/>
              </a:endParaRPr>
            </a:p>
            <a:p>
              <a:pPr algn="l"/>
              <a:r>
                <a:rPr lang="es-ES_tradnl" sz="400" dirty="0">
                  <a:sym typeface="+mn-ea"/>
                </a:rPr>
                <a:t>				if (anterior != NULL)</a:t>
              </a:r>
              <a:endParaRPr lang="es-ES_tradnl" sz="400" dirty="0">
                <a:sym typeface="+mn-ea"/>
              </a:endParaRPr>
            </a:p>
            <a:p>
              <a:pPr algn="l"/>
              <a:r>
                <a:rPr lang="es-ES_tradnl" sz="400" dirty="0">
                  <a:sym typeface="+mn-ea"/>
                </a:rPr>
                <a:t>					anterior-&gt;siguiente = indice2;</a:t>
              </a:r>
              <a:endParaRPr lang="es-ES_tradnl" sz="400" dirty="0">
                <a:sym typeface="+mn-ea"/>
              </a:endParaRPr>
            </a:p>
            <a:p>
              <a:pPr algn="l"/>
              <a:r>
                <a:rPr lang="es-ES_tradnl" sz="400" dirty="0">
                  <a:sym typeface="+mn-ea"/>
                </a:rPr>
                <a:t>				struct NODO* tmp = indice-&gt;siguiente;</a:t>
              </a:r>
              <a:endParaRPr lang="es-ES_tradnl" sz="400" dirty="0">
                <a:sym typeface="+mn-ea"/>
              </a:endParaRPr>
            </a:p>
            <a:p>
              <a:pPr algn="l"/>
              <a:r>
                <a:rPr lang="es-ES_tradnl" sz="400" dirty="0">
                  <a:sym typeface="+mn-ea"/>
                </a:rPr>
                <a:t>				indice-&gt;siguiente = indice2-&gt;siguiente;</a:t>
              </a:r>
              <a:endParaRPr lang="es-ES_tradnl" sz="400" dirty="0">
                <a:sym typeface="+mn-ea"/>
              </a:endParaRPr>
            </a:p>
            <a:p>
              <a:pPr algn="l"/>
              <a:r>
                <a:rPr lang="es-ES_tradnl" sz="400" dirty="0">
                  <a:sym typeface="+mn-ea"/>
                </a:rPr>
                <a:t>				indice2-&gt;siguiente = tmp;</a:t>
              </a:r>
              <a:endParaRPr lang="es-ES_tradnl" sz="400" dirty="0">
                <a:sym typeface="+mn-ea"/>
              </a:endParaRPr>
            </a:p>
            <a:p>
              <a:pPr algn="l"/>
              <a:r>
                <a:rPr lang="es-ES_tradnl" sz="400" dirty="0">
                  <a:sym typeface="+mn-ea"/>
                </a:rPr>
                <a:t>				tmp = indice;</a:t>
              </a:r>
              <a:endParaRPr lang="es-ES_tradnl" sz="400" dirty="0">
                <a:sym typeface="+mn-ea"/>
              </a:endParaRPr>
            </a:p>
            <a:p>
              <a:pPr algn="l"/>
              <a:r>
                <a:rPr lang="es-ES_tradnl" sz="400" dirty="0">
                  <a:sym typeface="+mn-ea"/>
                </a:rPr>
                <a:t>				indice = indice2;</a:t>
              </a:r>
              <a:endParaRPr lang="es-ES_tradnl" sz="400" dirty="0">
                <a:sym typeface="+mn-ea"/>
              </a:endParaRPr>
            </a:p>
            <a:p>
              <a:pPr algn="l"/>
              <a:r>
                <a:rPr lang="es-ES_tradnl" sz="400" dirty="0">
                  <a:sym typeface="+mn-ea"/>
                </a:rPr>
                <a:t>				indice2 = tmp;</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			anterior2 = indice2;</a:t>
              </a:r>
              <a:endParaRPr lang="es-ES_tradnl" sz="400" dirty="0">
                <a:sym typeface="+mn-ea"/>
              </a:endParaRPr>
            </a:p>
            <a:p>
              <a:pPr algn="l"/>
              <a:r>
                <a:rPr lang="es-ES_tradnl" sz="400" dirty="0">
                  <a:sym typeface="+mn-ea"/>
                </a:rPr>
                <a:t>			indice2 = indice2-&gt;siguiente;</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		if (PRIMERO == NULL) PRIMERO = indice;</a:t>
              </a:r>
              <a:endParaRPr lang="es-ES_tradnl" sz="400" dirty="0">
                <a:sym typeface="+mn-ea"/>
              </a:endParaRPr>
            </a:p>
            <a:p>
              <a:pPr algn="l"/>
              <a:r>
                <a:rPr lang="es-ES_tradnl" sz="400" dirty="0">
                  <a:sym typeface="+mn-ea"/>
                </a:rPr>
                <a:t>		anterior = indice;</a:t>
              </a:r>
              <a:endParaRPr lang="es-ES_tradnl" sz="400" dirty="0">
                <a:sym typeface="+mn-ea"/>
              </a:endParaRPr>
            </a:p>
            <a:p>
              <a:pPr algn="l"/>
              <a:r>
                <a:rPr lang="es-ES_tradnl" sz="400" dirty="0">
                  <a:sym typeface="+mn-ea"/>
                </a:rPr>
                <a:t>		indice = indice-&gt;siguiente;</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	ORIGEN = PRIMERO;</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	return 0;</a:t>
              </a:r>
              <a:endParaRPr lang="es-ES_tradnl" sz="400" dirty="0">
                <a:sym typeface="+mn-ea"/>
              </a:endParaRPr>
            </a:p>
            <a:p>
              <a:pPr algn="l"/>
              <a:r>
                <a:rPr lang="es-ES_tradnl" sz="400" dirty="0">
                  <a:sym typeface="+mn-ea"/>
                </a:rPr>
                <a:t>}</a:t>
              </a:r>
              <a:endParaRPr lang="es-ES_tradnl" sz="400" dirty="0">
                <a:sym typeface="+mn-ea"/>
              </a:endParaRPr>
            </a:p>
            <a:p>
              <a:pPr algn="l"/>
              <a:r>
                <a:rPr lang="es-ES_tradnl" sz="400" dirty="0">
                  <a:sym typeface="+mn-ea"/>
                </a:rPr>
                <a:t>void agregarAlFinal(struct NODO* nodo) {</a:t>
              </a:r>
              <a:endParaRPr lang="es-ES_tradnl" sz="400" dirty="0">
                <a:sym typeface="+mn-ea"/>
              </a:endParaRPr>
            </a:p>
            <a:p>
              <a:pPr algn="l"/>
              <a:r>
                <a:rPr lang="es-ES_tradnl" sz="400" dirty="0">
                  <a:sym typeface="+mn-ea"/>
                </a:rPr>
                <a:t>	if (ORIGEN == NULL) {</a:t>
              </a:r>
              <a:endParaRPr lang="es-ES_tradnl" sz="400" dirty="0">
                <a:sym typeface="+mn-ea"/>
              </a:endParaRPr>
            </a:p>
            <a:p>
              <a:pPr algn="l"/>
              <a:r>
                <a:rPr lang="es-ES_tradnl" sz="400" dirty="0">
                  <a:sym typeface="+mn-ea"/>
                </a:rPr>
                <a:t>		ORIGEN = nodo;</a:t>
              </a:r>
              <a:endParaRPr lang="es-ES_tradnl" sz="400" dirty="0">
                <a:sym typeface="+mn-ea"/>
              </a:endParaRPr>
            </a:p>
            <a:p>
              <a:pPr algn="l"/>
              <a:r>
                <a:rPr lang="es-ES_tradnl" sz="400" dirty="0">
                  <a:sym typeface="+mn-ea"/>
                </a:rPr>
                <a:t>	} else {</a:t>
              </a:r>
              <a:endParaRPr lang="es-ES_tradnl" sz="400" dirty="0">
                <a:sym typeface="+mn-ea"/>
              </a:endParaRPr>
            </a:p>
            <a:p>
              <a:pPr algn="l"/>
              <a:r>
                <a:rPr lang="es-ES_tradnl" sz="400" dirty="0">
                  <a:sym typeface="+mn-ea"/>
                </a:rPr>
                <a:t>		struct NODO* indice = ORIGEN;</a:t>
              </a:r>
              <a:endParaRPr lang="es-ES_tradnl" sz="400" dirty="0">
                <a:sym typeface="+mn-ea"/>
              </a:endParaRPr>
            </a:p>
            <a:p>
              <a:pPr algn="l"/>
              <a:r>
                <a:rPr lang="es-ES_tradnl" sz="400" dirty="0">
                  <a:sym typeface="+mn-ea"/>
                </a:rPr>
                <a:t>		while (indice-&gt;siguiente != NULL)</a:t>
              </a:r>
              <a:endParaRPr lang="es-ES_tradnl" sz="400" dirty="0">
                <a:sym typeface="+mn-ea"/>
              </a:endParaRPr>
            </a:p>
            <a:p>
              <a:pPr algn="l"/>
              <a:r>
                <a:rPr lang="es-ES_tradnl" sz="400" dirty="0">
                  <a:sym typeface="+mn-ea"/>
                </a:rPr>
                <a:t>			indice = indice-&gt;siguiente;</a:t>
              </a:r>
              <a:endParaRPr lang="es-ES_tradnl" sz="400" dirty="0">
                <a:sym typeface="+mn-ea"/>
              </a:endParaRPr>
            </a:p>
            <a:p>
              <a:pPr algn="l"/>
              <a:r>
                <a:rPr lang="es-ES_tradnl" sz="400" dirty="0">
                  <a:sym typeface="+mn-ea"/>
                </a:rPr>
                <a:t>		indice-&gt;siguiente = nodo;</a:t>
              </a:r>
              <a:endParaRPr lang="es-ES_tradnl" sz="400" dirty="0">
                <a:sym typeface="+mn-ea"/>
              </a:endParaRPr>
            </a:p>
            <a:p>
              <a:pPr algn="l"/>
              <a:r>
                <a:rPr lang="es-ES_tradnl" sz="400" dirty="0">
                  <a:sym typeface="+mn-ea"/>
                </a:rPr>
                <a:t>	}</a:t>
              </a:r>
              <a:endParaRPr lang="es-ES_tradnl" sz="400" dirty="0">
                <a:sym typeface="+mn-ea"/>
              </a:endParaRPr>
            </a:p>
            <a:p>
              <a:pPr algn="l"/>
              <a:r>
                <a:rPr lang="es-ES_tradnl" sz="400" dirty="0">
                  <a:sym typeface="+mn-ea"/>
                </a:rPr>
                <a:t>}</a:t>
              </a:r>
              <a:endParaRPr lang="es-ES_tradnl" sz="400" dirty="0">
                <a:sym typeface="+mn-ea"/>
              </a:endParaRPr>
            </a:p>
            <a:p>
              <a:pPr algn="l"/>
              <a:r>
                <a:rPr lang="es-ES_tradnl" sz="400" dirty="0">
                  <a:sym typeface="+mn-ea"/>
                </a:rPr>
                <a:t>NODO* nuevoNodo(int valor) {</a:t>
              </a:r>
              <a:endParaRPr lang="es-ES_tradnl" sz="400" dirty="0">
                <a:sym typeface="+mn-ea"/>
              </a:endParaRPr>
            </a:p>
            <a:p>
              <a:pPr algn="l"/>
              <a:r>
                <a:rPr lang="es-ES_tradnl" sz="400" dirty="0">
                  <a:sym typeface="+mn-ea"/>
                </a:rPr>
                <a:t>	struct NODO* nuevo = new struct NODO;</a:t>
              </a:r>
              <a:endParaRPr lang="es-ES_tradnl" sz="400" dirty="0">
                <a:sym typeface="+mn-ea"/>
              </a:endParaRPr>
            </a:p>
            <a:p>
              <a:pPr algn="l"/>
              <a:r>
                <a:rPr lang="es-ES_tradnl" sz="400" dirty="0">
                  <a:sym typeface="+mn-ea"/>
                </a:rPr>
                <a:t>	nuevo-&gt;valor = valor;</a:t>
              </a:r>
              <a:endParaRPr lang="es-ES_tradnl" sz="400" dirty="0">
                <a:sym typeface="+mn-ea"/>
              </a:endParaRPr>
            </a:p>
            <a:p>
              <a:pPr algn="l"/>
              <a:r>
                <a:rPr lang="es-ES_tradnl" sz="400" dirty="0">
                  <a:sym typeface="+mn-ea"/>
                </a:rPr>
                <a:t>	nuevo-&gt;siguiente = NULL;</a:t>
              </a:r>
              <a:endParaRPr lang="es-ES_tradnl" sz="400" dirty="0">
                <a:sym typeface="+mn-ea"/>
              </a:endParaRPr>
            </a:p>
            <a:p>
              <a:pPr algn="l"/>
              <a:r>
                <a:rPr lang="es-ES_tradnl" sz="400" dirty="0">
                  <a:sym typeface="+mn-ea"/>
                </a:rPr>
                <a:t>	return nuevo;</a:t>
              </a:r>
              <a:endParaRPr lang="es-ES_tradnl" sz="400" dirty="0">
                <a:sym typeface="+mn-ea"/>
              </a:endParaRPr>
            </a:p>
            <a:p>
              <a:pPr algn="l"/>
              <a:r>
                <a:rPr lang="es-ES_tradnl" sz="400" dirty="0">
                  <a:sym typeface="+mn-ea"/>
                </a:rPr>
                <a:t>}</a:t>
              </a:r>
              <a:endParaRPr lang="es-ES_tradnl" sz="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Bibliografia</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401964"/>
            <a:chOff x="2063141" y="1065139"/>
            <a:chExt cx="1755755" cy="77173"/>
          </a:xfrm>
        </p:grpSpPr>
        <p:sp>
          <p:nvSpPr>
            <p:cNvPr id="16" name="TextBox 15"/>
            <p:cNvSpPr txBox="1"/>
            <p:nvPr/>
          </p:nvSpPr>
          <p:spPr>
            <a:xfrm>
              <a:off x="2084124" y="1101730"/>
              <a:ext cx="1734772" cy="40582"/>
            </a:xfrm>
            <a:prstGeom prst="rect">
              <a:avLst/>
            </a:prstGeom>
            <a:noFill/>
          </p:spPr>
          <p:txBody>
            <a:bodyPr wrap="square" rtlCol="0">
              <a:spAutoFit/>
            </a:bodyPr>
            <a:lstStyle/>
            <a:p>
              <a:pPr algn="l"/>
              <a:r>
                <a:rPr lang="es-MX" sz="1400" dirty="0">
                  <a:sym typeface="+mn-ea"/>
                </a:rPr>
                <a:t>https://medium.com/@charlie_fuentes/notacion-big-0-para-principiantes-f9cbb4b6bec8</a:t>
              </a:r>
              <a:endParaRPr lang="es-MX" sz="1400" dirty="0">
                <a:sym typeface="+mn-ea"/>
              </a:endParaRPr>
            </a:p>
            <a:p>
              <a:pPr algn="l"/>
              <a:r>
                <a:rPr lang="es-MX" sz="1400" dirty="0">
                  <a:sym typeface="+mn-ea"/>
                </a:rPr>
                <a:t>https://www.unlam.edu.ar/descargas/1_Metodos.doc#:~:text=Es%20la%20operaci%C3%B3n%20de%20arreglar,los%20miembros%20del%20conjunto%20ordenado.</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s-ES_tradnl" altLang="en-US" sz="3600" dirty="0"/>
              <a:t>Gracias por su atención</a:t>
            </a:r>
            <a:endParaRPr lang="es-ES_tradnl" altLang="en-US" sz="3600" dirty="0"/>
          </a:p>
        </p:txBody>
      </p:sp>
      <p:sp>
        <p:nvSpPr>
          <p:cNvPr id="3" name="Text Placeholder 2"/>
          <p:cNvSpPr>
            <a:spLocks noGrp="1"/>
          </p:cNvSpPr>
          <p:nvPr>
            <p:ph type="body" sz="quarter" idx="11"/>
          </p:nvPr>
        </p:nvSpPr>
        <p:spPr>
          <a:xfrm>
            <a:off x="-148" y="4122018"/>
            <a:ext cx="9144000" cy="288032"/>
          </a:xfrm>
        </p:spPr>
        <p:txBody>
          <a:bodyPr/>
          <a:lstStyle/>
          <a:p>
            <a:pPr lvl="0"/>
            <a:endParaRPr lang="en-US" altLang="ko-K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anose="020B0604020202020204" pitchFamily="34" charset="0"/>
              </a:rPr>
              <a:t>Agenda </a:t>
            </a:r>
            <a:endParaRPr lang="en-US" sz="3600" dirty="0">
              <a:cs typeface="Arial" panose="020B0604020202020204"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grpSp>
        <p:nvGrpSpPr>
          <p:cNvPr id="7" name="Group 6"/>
          <p:cNvGrpSpPr/>
          <p:nvPr/>
        </p:nvGrpSpPr>
        <p:grpSpPr>
          <a:xfrm>
            <a:off x="3851840" y="1356248"/>
            <a:ext cx="4392568" cy="544815"/>
            <a:chOff x="3851840" y="1356248"/>
            <a:chExt cx="4392568" cy="544815"/>
          </a:xfrm>
        </p:grpSpPr>
        <p:sp>
          <p:nvSpPr>
            <p:cNvPr id="30" name="TextBox 2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Ordenamiento en programacion</a:t>
              </a:r>
              <a:endParaRPr lang="es-ES_tradnl" altLang="en-US" sz="1400" b="1" dirty="0">
                <a:solidFill>
                  <a:schemeClr val="tx1">
                    <a:lumMod val="75000"/>
                    <a:lumOff val="25000"/>
                  </a:schemeClr>
                </a:solidFill>
                <a:cs typeface="Arial" panose="020B0604020202020204" pitchFamily="34" charset="0"/>
              </a:endParaRPr>
            </a:p>
          </p:txBody>
        </p:sp>
        <p:sp>
          <p:nvSpPr>
            <p:cNvPr id="31" name="TextBox 30"/>
            <p:cNvSpPr txBox="1"/>
            <p:nvPr/>
          </p:nvSpPr>
          <p:spPr>
            <a:xfrm>
              <a:off x="3851840" y="1625473"/>
              <a:ext cx="4392568" cy="275590"/>
            </a:xfrm>
            <a:prstGeom prst="rect">
              <a:avLst/>
            </a:prstGeom>
            <a:noFill/>
          </p:spPr>
          <p:txBody>
            <a:bodyPr wrap="square" rtlCol="0">
              <a:spAutoFit/>
            </a:bodyPr>
            <a:lstStyle/>
            <a:p>
              <a:endParaRPr lang="es-ES_tradnl" sz="1200" dirty="0">
                <a:solidFill>
                  <a:schemeClr val="tx1">
                    <a:lumMod val="75000"/>
                    <a:lumOff val="25000"/>
                  </a:schemeClr>
                </a:solidFill>
                <a:cs typeface="Arial" panose="020B0604020202020204" pitchFamily="34" charset="0"/>
              </a:endParaRPr>
            </a:p>
          </p:txBody>
        </p:sp>
      </p:grpSp>
      <p:grpSp>
        <p:nvGrpSpPr>
          <p:cNvPr id="4" name="Group 3"/>
          <p:cNvGrpSpPr/>
          <p:nvPr/>
        </p:nvGrpSpPr>
        <p:grpSpPr>
          <a:xfrm>
            <a:off x="3131840" y="2149366"/>
            <a:ext cx="5256584" cy="720000"/>
            <a:chOff x="3131840" y="1491630"/>
            <a:chExt cx="5256584" cy="576064"/>
          </a:xfrm>
        </p:grpSpPr>
        <p:sp>
          <p:nvSpPr>
            <p:cNvPr id="8"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sp>
          <p:nvSpPr>
            <p:cNvPr id="9" name="Right Triangle 8"/>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p>
          </p:txBody>
        </p:sp>
      </p:grpSp>
      <p:sp>
        <p:nvSpPr>
          <p:cNvPr id="10" name="TextBox 25"/>
          <p:cNvSpPr txBox="1"/>
          <p:nvPr/>
        </p:nvSpPr>
        <p:spPr>
          <a:xfrm>
            <a:off x="3131840" y="2149366"/>
            <a:ext cx="533164" cy="398780"/>
          </a:xfrm>
          <a:prstGeom prst="rect">
            <a:avLst/>
          </a:prstGeom>
          <a:noFill/>
        </p:spPr>
        <p:txBody>
          <a:bodyPr wrap="square" rtlCol="0">
            <a:spAutoFit/>
          </a:bodyPr>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2</a:t>
            </a:r>
            <a:endParaRPr lang="es-ES_tradnl" altLang="en-US" sz="2000" b="1" dirty="0">
              <a:solidFill>
                <a:schemeClr val="bg1"/>
              </a:solidFill>
              <a:cs typeface="Arial" panose="020B0604020202020204" pitchFamily="34" charset="0"/>
            </a:endParaRPr>
          </a:p>
        </p:txBody>
      </p:sp>
      <p:grpSp>
        <p:nvGrpSpPr>
          <p:cNvPr id="11" name="Group 10"/>
          <p:cNvGrpSpPr/>
          <p:nvPr/>
        </p:nvGrpSpPr>
        <p:grpSpPr>
          <a:xfrm>
            <a:off x="3851840" y="2230008"/>
            <a:ext cx="4392568" cy="544815"/>
            <a:chOff x="3851840" y="1356248"/>
            <a:chExt cx="4392568" cy="544815"/>
          </a:xfrm>
        </p:grpSpPr>
        <p:sp>
          <p:nvSpPr>
            <p:cNvPr id="12" name="TextBox 29"/>
            <p:cNvSpPr txBox="1"/>
            <p:nvPr/>
          </p:nvSpPr>
          <p:spPr>
            <a:xfrm>
              <a:off x="3851840" y="1356248"/>
              <a:ext cx="4392567" cy="306705"/>
            </a:xfrm>
            <a:prstGeom prst="rect">
              <a:avLst/>
            </a:prstGeom>
            <a:noFill/>
          </p:spPr>
          <p:txBody>
            <a:bodyPr wrap="square" rtlCol="0">
              <a:spAutoFit/>
            </a:bodyPr>
            <a:p>
              <a:r>
                <a:rPr lang="es-ES_tradnl" altLang="en-US" sz="1400" b="1" dirty="0">
                  <a:solidFill>
                    <a:schemeClr val="tx1">
                      <a:lumMod val="75000"/>
                      <a:lumOff val="25000"/>
                    </a:schemeClr>
                  </a:solidFill>
                  <a:cs typeface="Arial" panose="020B0604020202020204" pitchFamily="34" charset="0"/>
                  <a:sym typeface="+mn-ea"/>
                </a:rPr>
                <a:t>Tipos de ordenamiento</a:t>
              </a:r>
              <a:endParaRPr lang="es-ES_tradnl" altLang="en-US" sz="1400" b="1" dirty="0">
                <a:solidFill>
                  <a:schemeClr val="tx1">
                    <a:lumMod val="75000"/>
                    <a:lumOff val="25000"/>
                  </a:schemeClr>
                </a:solidFill>
                <a:cs typeface="Arial" panose="020B0604020202020204" pitchFamily="34" charset="0"/>
              </a:endParaRPr>
            </a:p>
          </p:txBody>
        </p:sp>
        <p:sp>
          <p:nvSpPr>
            <p:cNvPr id="13" name="TextBox 30"/>
            <p:cNvSpPr txBox="1"/>
            <p:nvPr/>
          </p:nvSpPr>
          <p:spPr>
            <a:xfrm>
              <a:off x="3851840" y="1625473"/>
              <a:ext cx="4392568" cy="275590"/>
            </a:xfrm>
            <a:prstGeom prst="rect">
              <a:avLst/>
            </a:prstGeom>
            <a:noFill/>
          </p:spPr>
          <p:txBody>
            <a:bodyPr wrap="square" rtlCol="0">
              <a:spAutoFit/>
            </a:bodyPr>
            <a:p>
              <a:endParaRPr lang="es-ES_tradnl" sz="1200" dirty="0">
                <a:solidFill>
                  <a:schemeClr val="tx1">
                    <a:lumMod val="75000"/>
                    <a:lumOff val="25000"/>
                  </a:schemeClr>
                </a:solidFill>
                <a:cs typeface="Arial" panose="020B0604020202020204" pitchFamily="34" charset="0"/>
              </a:endParaRPr>
            </a:p>
          </p:txBody>
        </p:sp>
      </p:grpSp>
      <p:grpSp>
        <p:nvGrpSpPr>
          <p:cNvPr id="14" name="Group 13"/>
          <p:cNvGrpSpPr/>
          <p:nvPr/>
        </p:nvGrpSpPr>
        <p:grpSpPr>
          <a:xfrm>
            <a:off x="3131840" y="3013601"/>
            <a:ext cx="5256584" cy="720000"/>
            <a:chOff x="3131840" y="1491630"/>
            <a:chExt cx="5256584" cy="576064"/>
          </a:xfrm>
        </p:grpSpPr>
        <p:sp>
          <p:nvSpPr>
            <p:cNvPr id="15"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a:p>
          </p:txBody>
        </p:sp>
        <p:sp>
          <p:nvSpPr>
            <p:cNvPr id="16" name="Right Triangle 15"/>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dirty="0"/>
            </a:p>
          </p:txBody>
        </p:sp>
      </p:grpSp>
      <p:sp>
        <p:nvSpPr>
          <p:cNvPr id="17" name="TextBox 25"/>
          <p:cNvSpPr txBox="1"/>
          <p:nvPr/>
        </p:nvSpPr>
        <p:spPr>
          <a:xfrm>
            <a:off x="3131840" y="3013601"/>
            <a:ext cx="533164" cy="398780"/>
          </a:xfrm>
          <a:prstGeom prst="rect">
            <a:avLst/>
          </a:prstGeom>
          <a:noFill/>
        </p:spPr>
        <p:txBody>
          <a:bodyPr wrap="square" rtlCol="0">
            <a:spAutoFit/>
          </a:bodyPr>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3</a:t>
            </a:r>
            <a:endParaRPr lang="es-ES_tradnl" altLang="en-US" sz="2000" b="1" dirty="0">
              <a:solidFill>
                <a:schemeClr val="bg1"/>
              </a:solidFill>
              <a:cs typeface="Arial" panose="020B0604020202020204" pitchFamily="34" charset="0"/>
            </a:endParaRPr>
          </a:p>
        </p:txBody>
      </p:sp>
      <p:grpSp>
        <p:nvGrpSpPr>
          <p:cNvPr id="18" name="Group 17"/>
          <p:cNvGrpSpPr/>
          <p:nvPr/>
        </p:nvGrpSpPr>
        <p:grpSpPr>
          <a:xfrm>
            <a:off x="3851840" y="3094243"/>
            <a:ext cx="4392568" cy="544815"/>
            <a:chOff x="3851840" y="1356248"/>
            <a:chExt cx="4392568" cy="544815"/>
          </a:xfrm>
        </p:grpSpPr>
        <p:sp>
          <p:nvSpPr>
            <p:cNvPr id="19" name="TextBox 29"/>
            <p:cNvSpPr txBox="1"/>
            <p:nvPr/>
          </p:nvSpPr>
          <p:spPr>
            <a:xfrm>
              <a:off x="3851840" y="1356248"/>
              <a:ext cx="4392567" cy="306705"/>
            </a:xfrm>
            <a:prstGeom prst="rect">
              <a:avLst/>
            </a:prstGeom>
            <a:noFill/>
          </p:spPr>
          <p:txBody>
            <a:bodyPr wrap="square" rtlCol="0">
              <a:spAutoFit/>
            </a:bodyPr>
            <a:p>
              <a:r>
                <a:rPr lang="es-ES_tradnl" altLang="en-US" sz="1400" b="1" dirty="0">
                  <a:solidFill>
                    <a:schemeClr val="tx1">
                      <a:lumMod val="75000"/>
                      <a:lumOff val="25000"/>
                    </a:schemeClr>
                  </a:solidFill>
                  <a:cs typeface="Arial" panose="020B0604020202020204" pitchFamily="34" charset="0"/>
                </a:rPr>
                <a:t>Ordenamiento burbuja</a:t>
              </a:r>
              <a:endParaRPr lang="es-ES_tradnl" altLang="en-US" sz="1400" b="1" dirty="0">
                <a:solidFill>
                  <a:schemeClr val="tx1">
                    <a:lumMod val="75000"/>
                    <a:lumOff val="25000"/>
                  </a:schemeClr>
                </a:solidFill>
                <a:cs typeface="Arial" panose="020B0604020202020204" pitchFamily="34" charset="0"/>
              </a:endParaRPr>
            </a:p>
          </p:txBody>
        </p:sp>
        <p:sp>
          <p:nvSpPr>
            <p:cNvPr id="20" name="TextBox 30"/>
            <p:cNvSpPr txBox="1"/>
            <p:nvPr/>
          </p:nvSpPr>
          <p:spPr>
            <a:xfrm>
              <a:off x="3851840" y="1625473"/>
              <a:ext cx="4392568" cy="275590"/>
            </a:xfrm>
            <a:prstGeom prst="rect">
              <a:avLst/>
            </a:prstGeom>
            <a:noFill/>
          </p:spPr>
          <p:txBody>
            <a:bodyPr wrap="square" rtlCol="0">
              <a:spAutoFit/>
            </a:bodyPr>
            <a:p>
              <a:endParaRPr lang="es-ES_tradnl"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a:t>
            </a:r>
            <a:endParaRPr lang="es-ES_tradnl" altLang="en-US" dirty="0"/>
          </a:p>
          <a:p>
            <a:r>
              <a:rPr lang="es-ES_tradnl" altLang="en-US" dirty="0"/>
              <a:t>programacion</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programacion</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694820"/>
            <a:chOff x="2063141" y="1065139"/>
            <a:chExt cx="1755755" cy="148340"/>
          </a:xfrm>
        </p:grpSpPr>
        <p:sp>
          <p:nvSpPr>
            <p:cNvPr id="16" name="TextBox 15"/>
            <p:cNvSpPr txBox="1"/>
            <p:nvPr/>
          </p:nvSpPr>
          <p:spPr>
            <a:xfrm>
              <a:off x="2084124" y="1101730"/>
              <a:ext cx="1734772" cy="111749"/>
            </a:xfrm>
            <a:prstGeom prst="rect">
              <a:avLst/>
            </a:prstGeom>
            <a:noFill/>
          </p:spPr>
          <p:txBody>
            <a:bodyPr wrap="square" rtlCol="0">
              <a:spAutoFit/>
            </a:bodyPr>
            <a:lstStyle/>
            <a:p>
              <a:pPr algn="ctr"/>
              <a:r>
                <a:rPr lang="es-MX" sz="1400" dirty="0">
                  <a:sym typeface="+mn-ea"/>
                </a:rPr>
                <a:t>Es la operación de arreglar los registros de una tabla en algún orden secuencial de acuerdo a un criterio de ordenamiento. El ordenamiento se efectúa con base en el valor de algún campo en un registro. El propósito principal de un ordenamiento es el de facilitar las búsquedas de los </a:t>
              </a:r>
              <a:endParaRPr lang="es-MX" sz="1400" dirty="0">
                <a:sym typeface="+mn-ea"/>
              </a:endParaRPr>
            </a:p>
            <a:p>
              <a:pPr algn="ctr"/>
              <a:r>
                <a:rPr lang="es-MX" sz="1400" dirty="0">
                  <a:sym typeface="+mn-ea"/>
                </a:rPr>
                <a:t>miembros del conjunto ordenado.</a:t>
              </a:r>
              <a:endParaRPr lang="es-MX" sz="1400" dirty="0">
                <a:sym typeface="+mn-ea"/>
              </a:endParaRPr>
            </a:p>
            <a:p>
              <a:pPr algn="r"/>
              <a:endParaRPr lang="es-MX" sz="1400" dirty="0">
                <a:sym typeface="+mn-ea"/>
              </a:endParaRPr>
            </a:p>
            <a:p>
              <a:pPr algn="r"/>
              <a:r>
                <a:rPr lang="es-MX" sz="1400" dirty="0">
                  <a:sym typeface="+mn-ea"/>
                </a:rPr>
                <a:t>El ordenar un grupo de datos significa mover los datos o sus referencias para que queden en </a:t>
              </a:r>
              <a:endParaRPr lang="es-MX" sz="1400" dirty="0">
                <a:sym typeface="+mn-ea"/>
              </a:endParaRPr>
            </a:p>
            <a:p>
              <a:pPr algn="r"/>
              <a:r>
                <a:rPr lang="es-MX" sz="1400" dirty="0">
                  <a:sym typeface="+mn-ea"/>
                </a:rPr>
                <a:t>una secuencia tal que represente un orden, el cual puede ser </a:t>
              </a:r>
              <a:endParaRPr lang="es-MX" sz="1400" dirty="0">
                <a:sym typeface="+mn-ea"/>
              </a:endParaRPr>
            </a:p>
            <a:p>
              <a:pPr algn="r"/>
              <a:r>
                <a:rPr lang="es-MX" sz="1400" dirty="0">
                  <a:sym typeface="+mn-ea"/>
                </a:rPr>
                <a:t>numérico, alfabético o incluso alfanumérico, ascendente o </a:t>
              </a:r>
              <a:endParaRPr lang="es-MX" sz="1400" dirty="0">
                <a:sym typeface="+mn-ea"/>
              </a:endParaRPr>
            </a:p>
            <a:p>
              <a:pPr algn="r"/>
              <a:r>
                <a:rPr lang="es-MX" sz="1400" dirty="0">
                  <a:sym typeface="+mn-ea"/>
                </a:rPr>
                <a:t>descendente.</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p:cNvPicPr>
            <a:picLocks noChangeAspect="1"/>
          </p:cNvPicPr>
          <p:nvPr/>
        </p:nvPicPr>
        <p:blipFill>
          <a:blip r:embed="rId1"/>
          <a:stretch>
            <a:fillRect/>
          </a:stretch>
        </p:blipFill>
        <p:spPr>
          <a:xfrm>
            <a:off x="107315" y="3003550"/>
            <a:ext cx="2857500" cy="1914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programacion - Big 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1833128"/>
            <a:chOff x="2063141" y="1065139"/>
            <a:chExt cx="1755755" cy="100907"/>
          </a:xfrm>
        </p:grpSpPr>
        <p:sp>
          <p:nvSpPr>
            <p:cNvPr id="16" name="TextBox 15"/>
            <p:cNvSpPr txBox="1"/>
            <p:nvPr/>
          </p:nvSpPr>
          <p:spPr>
            <a:xfrm>
              <a:off x="2084124" y="1101730"/>
              <a:ext cx="1734772" cy="64316"/>
            </a:xfrm>
            <a:prstGeom prst="rect">
              <a:avLst/>
            </a:prstGeom>
            <a:noFill/>
          </p:spPr>
          <p:txBody>
            <a:bodyPr wrap="square" rtlCol="0">
              <a:spAutoFit/>
            </a:bodyPr>
            <a:lstStyle/>
            <a:p>
              <a:pPr algn="ctr"/>
              <a:r>
                <a:rPr lang="es-MX" sz="1400" dirty="0">
                  <a:sym typeface="+mn-ea"/>
                </a:rPr>
                <a:t>La notación Big O es una herramienta muy funcional para determinar la complejidad de un </a:t>
              </a:r>
              <a:endParaRPr lang="es-MX" sz="1400" dirty="0">
                <a:sym typeface="+mn-ea"/>
              </a:endParaRPr>
            </a:p>
            <a:p>
              <a:pPr algn="ctr"/>
              <a:r>
                <a:rPr lang="es-MX" sz="1400" dirty="0">
                  <a:sym typeface="+mn-ea"/>
                </a:rPr>
                <a:t>algoritmo que estemos utilizando, permitiéndonos medir su rendimiento en cuanto a uso de </a:t>
              </a:r>
              <a:endParaRPr lang="es-MX" sz="1400" dirty="0">
                <a:sym typeface="+mn-ea"/>
              </a:endParaRPr>
            </a:p>
            <a:p>
              <a:pPr algn="ctr"/>
              <a:r>
                <a:rPr lang="es-MX" sz="1400" dirty="0">
                  <a:sym typeface="+mn-ea"/>
                </a:rPr>
                <a:t>espacio en disco, recursos (memoria y ciclos del reloj del CPU) y tiempo de ejecución, entre </a:t>
              </a:r>
              <a:endParaRPr lang="es-MX" sz="1400" dirty="0">
                <a:sym typeface="+mn-ea"/>
              </a:endParaRPr>
            </a:p>
            <a:p>
              <a:pPr algn="ctr"/>
              <a:r>
                <a:rPr lang="es-MX" sz="1400" dirty="0">
                  <a:sym typeface="+mn-ea"/>
                </a:rPr>
                <a:t>otras, ayudándonos a identificar el peor escenario donde el algoritmo llegue a su más alto punto de exigencia.</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5" name="Picture 4"/>
          <p:cNvPicPr>
            <a:picLocks noChangeAspect="1"/>
          </p:cNvPicPr>
          <p:nvPr/>
        </p:nvPicPr>
        <p:blipFill>
          <a:blip r:embed="rId1"/>
          <a:stretch>
            <a:fillRect/>
          </a:stretch>
        </p:blipFill>
        <p:spPr>
          <a:xfrm>
            <a:off x="827405" y="2643505"/>
            <a:ext cx="2857500" cy="213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programacion - Big 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910093"/>
            <a:chOff x="2063141" y="1065139"/>
            <a:chExt cx="1755755" cy="160190"/>
          </a:xfrm>
        </p:grpSpPr>
        <p:sp>
          <p:nvSpPr>
            <p:cNvPr id="16" name="TextBox 15"/>
            <p:cNvSpPr txBox="1"/>
            <p:nvPr/>
          </p:nvSpPr>
          <p:spPr>
            <a:xfrm>
              <a:off x="2084124" y="1101730"/>
              <a:ext cx="1734772" cy="123599"/>
            </a:xfrm>
            <a:prstGeom prst="rect">
              <a:avLst/>
            </a:prstGeom>
            <a:noFill/>
          </p:spPr>
          <p:txBody>
            <a:bodyPr wrap="square" rtlCol="0">
              <a:spAutoFit/>
            </a:bodyPr>
            <a:lstStyle/>
            <a:p>
              <a:pPr algn="ctr"/>
              <a:r>
                <a:rPr lang="es-MX" sz="1400" dirty="0">
                  <a:sym typeface="+mn-ea"/>
                </a:rPr>
                <a:t>O(1): Complejidad Constante</a:t>
              </a:r>
              <a:endParaRPr lang="es-MX" sz="1400" dirty="0">
                <a:sym typeface="+mn-ea"/>
              </a:endParaRPr>
            </a:p>
            <a:p>
              <a:pPr algn="ctr"/>
              <a:r>
                <a:rPr lang="es-MX" sz="1400" dirty="0">
                  <a:sym typeface="+mn-ea"/>
                </a:rPr>
                <a:t>La complejidad constante nos indica que, sin importar el tamaño de entrada o salida, el tiempo </a:t>
              </a:r>
              <a:endParaRPr lang="es-MX" sz="1400" dirty="0">
                <a:sym typeface="+mn-ea"/>
              </a:endParaRPr>
            </a:p>
            <a:p>
              <a:pPr algn="ctr"/>
              <a:r>
                <a:rPr lang="es-MX" sz="1400" dirty="0">
                  <a:sym typeface="+mn-ea"/>
                </a:rPr>
                <a:t>de ejecución y recursos utilizados por nuestro algoritmo siempre será el mismo. Podemos verlas </a:t>
              </a:r>
              <a:endParaRPr lang="es-MX" sz="1400" dirty="0">
                <a:sym typeface="+mn-ea"/>
              </a:endParaRPr>
            </a:p>
            <a:p>
              <a:pPr algn="ctr"/>
              <a:r>
                <a:rPr lang="es-MX" sz="1400" dirty="0">
                  <a:sym typeface="+mn-ea"/>
                </a:rPr>
                <a:t>como funciones “estáticas” debido a que siempre se comportarán de la misma manera, no </a:t>
              </a:r>
              <a:endParaRPr lang="es-MX" sz="1400" dirty="0">
                <a:sym typeface="+mn-ea"/>
              </a:endParaRPr>
            </a:p>
            <a:p>
              <a:pPr algn="ctr"/>
              <a:r>
                <a:rPr lang="es-MX" sz="1400" dirty="0">
                  <a:sym typeface="+mn-ea"/>
                </a:rPr>
                <a:t>importa las veces que sea ejecutada ni donde.</a:t>
              </a:r>
              <a:endParaRPr lang="es-MX" sz="1400" dirty="0">
                <a:sym typeface="+mn-ea"/>
              </a:endParaRPr>
            </a:p>
            <a:p>
              <a:pPr algn="ctr"/>
              <a:endParaRPr lang="es-MX" sz="1400" dirty="0">
                <a:sym typeface="+mn-ea"/>
              </a:endParaRPr>
            </a:p>
            <a:p>
              <a:pPr algn="ctr"/>
              <a:r>
                <a:rPr lang="es-MX" sz="1400" dirty="0">
                  <a:sym typeface="+mn-ea"/>
                </a:rPr>
                <a:t>O(n): Complejidad Linear</a:t>
              </a:r>
              <a:endParaRPr lang="es-MX" sz="1400" dirty="0">
                <a:sym typeface="+mn-ea"/>
              </a:endParaRPr>
            </a:p>
            <a:p>
              <a:pPr algn="ctr"/>
              <a:r>
                <a:rPr lang="es-MX" sz="1400" dirty="0">
                  <a:sym typeface="+mn-ea"/>
                </a:rPr>
                <a:t>Decimos que un algoritmo tiene complejidad linear, cuando su tiempo de ejecución y/o uso de </a:t>
              </a:r>
              <a:endParaRPr lang="es-MX" sz="1400" dirty="0">
                <a:sym typeface="+mn-ea"/>
              </a:endParaRPr>
            </a:p>
            <a:p>
              <a:pPr algn="ctr"/>
              <a:r>
                <a:rPr lang="es-MX" sz="1400" dirty="0">
                  <a:sym typeface="+mn-ea"/>
                </a:rPr>
                <a:t>recursos es directamente proporcional (es decir que se incrementa linealmente) al tamaño del </a:t>
              </a:r>
              <a:endParaRPr lang="es-MX" sz="1400" dirty="0">
                <a:sym typeface="+mn-ea"/>
              </a:endParaRPr>
            </a:p>
            <a:p>
              <a:pPr algn="ctr"/>
              <a:r>
                <a:rPr lang="es-MX" sz="1400" dirty="0">
                  <a:sym typeface="+mn-ea"/>
                </a:rPr>
                <a:t>valor de entrada necesario para la ejecución del algoritmo.</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programacion - Big 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3341257"/>
            <a:chOff x="2063141" y="1065139"/>
            <a:chExt cx="1755755" cy="183924"/>
          </a:xfrm>
        </p:grpSpPr>
        <p:sp>
          <p:nvSpPr>
            <p:cNvPr id="16" name="TextBox 15"/>
            <p:cNvSpPr txBox="1"/>
            <p:nvPr/>
          </p:nvSpPr>
          <p:spPr>
            <a:xfrm>
              <a:off x="2084124" y="1101730"/>
              <a:ext cx="1734772" cy="147333"/>
            </a:xfrm>
            <a:prstGeom prst="rect">
              <a:avLst/>
            </a:prstGeom>
            <a:noFill/>
          </p:spPr>
          <p:txBody>
            <a:bodyPr wrap="square" rtlCol="0">
              <a:spAutoFit/>
            </a:bodyPr>
            <a:lstStyle/>
            <a:p>
              <a:pPr algn="ctr"/>
              <a:r>
                <a:rPr lang="es-MX" sz="1400" dirty="0">
                  <a:sym typeface="+mn-ea"/>
                </a:rPr>
                <a:t>O(log n): Complejidad Logarítmica</a:t>
              </a:r>
              <a:endParaRPr lang="es-MX" sz="1400" dirty="0">
                <a:sym typeface="+mn-ea"/>
              </a:endParaRPr>
            </a:p>
            <a:p>
              <a:pPr algn="ctr"/>
              <a:r>
                <a:rPr lang="es-MX" sz="1400" dirty="0">
                  <a:sym typeface="+mn-ea"/>
                </a:rPr>
                <a:t>La complejidad logarítmica es dada cuando el tiempo de ejecución o uso de recursos es </a:t>
              </a:r>
              <a:endParaRPr lang="es-MX" sz="1400" dirty="0">
                <a:sym typeface="+mn-ea"/>
              </a:endParaRPr>
            </a:p>
            <a:p>
              <a:pPr algn="ctr"/>
              <a:r>
                <a:rPr lang="es-MX" sz="1400" dirty="0">
                  <a:sym typeface="+mn-ea"/>
                </a:rPr>
                <a:t>directamente proporcional al resultado logarítmico del tamaño del valor de entrada. Es decir, si </a:t>
              </a:r>
              <a:endParaRPr lang="es-MX" sz="1400" dirty="0">
                <a:sym typeface="+mn-ea"/>
              </a:endParaRPr>
            </a:p>
            <a:p>
              <a:pPr algn="ctr"/>
              <a:r>
                <a:rPr lang="es-MX" sz="1400" dirty="0">
                  <a:sym typeface="+mn-ea"/>
                </a:rPr>
                <a:t>tenemos un dato de entrada cuyo tamaño es 10 y nos toma 1 segundo en la implementación del algoritmo, significa que por un valor de entrada cuyo tamaño es 100, nos debe tomar 2 segundos en realizar el algoritmo, un valor de 1000 nos debe tomar 3 segundos y así consecuentemente.</a:t>
              </a:r>
              <a:endParaRPr lang="es-MX" sz="1400" dirty="0">
                <a:sym typeface="+mn-ea"/>
              </a:endParaRPr>
            </a:p>
            <a:p>
              <a:pPr algn="ctr"/>
              <a:endParaRPr lang="es-MX" sz="1400" dirty="0">
                <a:sym typeface="+mn-ea"/>
              </a:endParaRPr>
            </a:p>
            <a:p>
              <a:pPr algn="ctr"/>
              <a:r>
                <a:rPr lang="es-MX" sz="1400" dirty="0">
                  <a:sym typeface="+mn-ea"/>
                </a:rPr>
                <a:t>O(n ^ 2): Complejidad Cuadrática</a:t>
              </a:r>
              <a:endParaRPr lang="es-MX" sz="1400" dirty="0">
                <a:sym typeface="+mn-ea"/>
              </a:endParaRPr>
            </a:p>
            <a:p>
              <a:pPr algn="ctr"/>
              <a:r>
                <a:rPr lang="es-MX" sz="1400" dirty="0">
                  <a:sym typeface="+mn-ea"/>
                </a:rPr>
                <a:t>Encontramos complejidad cuadrática en los algoritmos, cuando su rendimiento es directamente proporcional al cuadrado del tamaño del valor de entrada. Es decir, si tenemos como dato de entrada un arreglo con un tamaño de 4 elementos que queremos comparar para ver si hay elementos repetidos, tendremos que hacer 16 comparaciones en total para completar nuestro algoritmo.</a:t>
              </a: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Ordenamiento en programacion - Big 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264292"/>
            <a:chOff x="2063141" y="1065139"/>
            <a:chExt cx="1755755" cy="124641"/>
          </a:xfrm>
        </p:grpSpPr>
        <p:sp>
          <p:nvSpPr>
            <p:cNvPr id="16" name="TextBox 15"/>
            <p:cNvSpPr txBox="1"/>
            <p:nvPr/>
          </p:nvSpPr>
          <p:spPr>
            <a:xfrm>
              <a:off x="2084124" y="1101730"/>
              <a:ext cx="1734772" cy="88050"/>
            </a:xfrm>
            <a:prstGeom prst="rect">
              <a:avLst/>
            </a:prstGeom>
            <a:noFill/>
          </p:spPr>
          <p:txBody>
            <a:bodyPr wrap="square" rtlCol="0">
              <a:spAutoFit/>
            </a:bodyPr>
            <a:lstStyle/>
            <a:p>
              <a:pPr algn="ctr"/>
              <a:r>
                <a:rPr lang="es-MX" sz="1400" dirty="0">
                  <a:sym typeface="+mn-ea"/>
                </a:rPr>
                <a:t>O(2 ^ n): Complejidad Exponencial</a:t>
              </a:r>
              <a:endParaRPr lang="es-MX" sz="1400" dirty="0">
                <a:sym typeface="+mn-ea"/>
              </a:endParaRPr>
            </a:p>
            <a:p>
              <a:pPr algn="ctr"/>
              <a:r>
                <a:rPr lang="es-MX" sz="1400" dirty="0">
                  <a:sym typeface="+mn-ea"/>
                </a:rPr>
                <a:t>Cuando un algoritmo tiene complejidad exponencial, su rendimiento se incrementa al doble cada vez que se agregue un nuevo dato al valor de entrada, por ende, incrementando su tamaño de manera exponencial. Esto quiere decir que si tenemos un arreglo con 1 elemento y nos toma 10 segundos ejecutar el algoritmo, con 2 elementos nos deberá tomar 100 segundos, con 3 nos deberá tomar 1000, continuando de manera sucesiva.</a:t>
              </a:r>
              <a:endParaRPr lang="es-MX" sz="1400" dirty="0">
                <a:sym typeface="+mn-ea"/>
              </a:endParaRPr>
            </a:p>
            <a:p>
              <a:pPr algn="ctr"/>
              <a:endParaRPr lang="es-MX" sz="14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Tipos de ordenamiento</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6826</Words>
  <Application>WPS Presentation</Application>
  <PresentationFormat>화면 슬라이드 쇼(16:9)</PresentationFormat>
  <Paragraphs>190</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18</vt:i4>
      </vt:variant>
    </vt:vector>
  </HeadingPairs>
  <TitlesOfParts>
    <vt:vector size="28" baseType="lpstr">
      <vt:lpstr>Arial</vt:lpstr>
      <vt:lpstr>SimSun</vt:lpstr>
      <vt:lpstr>Wingdings</vt:lpstr>
      <vt:lpstr>맑은 고딕</vt:lpstr>
      <vt:lpstr>微软雅黑</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carlos</cp:lastModifiedBy>
  <cp:revision>156</cp:revision>
  <dcterms:created xsi:type="dcterms:W3CDTF">2021-10-26T16:16:11Z</dcterms:created>
  <dcterms:modified xsi:type="dcterms:W3CDTF">2021-10-26T16:16:11Z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