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0"/>
  </p:notesMasterIdLst>
  <p:handoutMasterIdLst>
    <p:handoutMasterId r:id="rId21"/>
  </p:handoutMasterIdLst>
  <p:sldIdLst>
    <p:sldId id="265" r:id="rId3"/>
    <p:sldId id="316" r:id="rId4"/>
    <p:sldId id="322" r:id="rId5"/>
    <p:sldId id="323" r:id="rId6"/>
    <p:sldId id="324" r:id="rId7"/>
    <p:sldId id="330" r:id="rId8"/>
    <p:sldId id="329" r:id="rId9"/>
    <p:sldId id="331" r:id="rId10"/>
    <p:sldId id="325" r:id="rId11"/>
    <p:sldId id="326" r:id="rId12"/>
    <p:sldId id="332" r:id="rId13"/>
    <p:sldId id="328" r:id="rId14"/>
    <p:sldId id="327" r:id="rId15"/>
    <p:sldId id="334" r:id="rId16"/>
    <p:sldId id="335" r:id="rId17"/>
    <p:sldId id="336" r:id="rId18"/>
    <p:sldId id="321" r:id="rId19"/>
  </p:sldIdLst>
  <p:sldSz cx="9144000" cy="6858000" type="screen4x3"/>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4030" userDrawn="1">
          <p15:clr>
            <a:srgbClr val="A4A3A4"/>
          </p15:clr>
        </p15:guide>
        <p15:guide id="3" orient="horz" pos="1200" userDrawn="1">
          <p15:clr>
            <a:srgbClr val="A4A3A4"/>
          </p15:clr>
        </p15:guide>
        <p15:guide id="4" orient="horz" pos="1008" userDrawn="1">
          <p15:clr>
            <a:srgbClr val="A4A3A4"/>
          </p15:clr>
        </p15:guide>
        <p15:guide id="5" orient="horz" pos="3792" userDrawn="1">
          <p15:clr>
            <a:srgbClr val="A4A3A4"/>
          </p15:clr>
        </p15:guide>
        <p15:guide id="6" orient="horz" userDrawn="1">
          <p15:clr>
            <a:srgbClr val="A4A3A4"/>
          </p15:clr>
        </p15:guide>
        <p15:guide id="7" orient="horz" pos="3360" userDrawn="1">
          <p15:clr>
            <a:srgbClr val="A4A3A4"/>
          </p15:clr>
        </p15:guide>
        <p15:guide id="8" orient="horz" pos="3312" userDrawn="1">
          <p15:clr>
            <a:srgbClr val="A4A3A4"/>
          </p15:clr>
        </p15:guide>
        <p15:guide id="9" orient="horz" pos="240" userDrawn="1">
          <p15:clr>
            <a:srgbClr val="A4A3A4"/>
          </p15:clr>
        </p15:guide>
        <p15:guide id="10" orient="horz" pos="432" userDrawn="1">
          <p15:clr>
            <a:srgbClr val="A4A3A4"/>
          </p15:clr>
        </p15:guide>
        <p15:guide id="11" orient="horz" pos="2784" userDrawn="1">
          <p15:clr>
            <a:srgbClr val="A4A3A4"/>
          </p15:clr>
        </p15:guide>
        <p15:guide id="12" pos="2880" userDrawn="1">
          <p15:clr>
            <a:srgbClr val="A4A3A4"/>
          </p15:clr>
        </p15:guide>
        <p15:guide id="13" pos="719" userDrawn="1">
          <p15:clr>
            <a:srgbClr val="A4A3A4"/>
          </p15:clr>
        </p15:guide>
        <p15:guide id="14" pos="4608" userDrawn="1">
          <p15:clr>
            <a:srgbClr val="A4A3A4"/>
          </p15:clr>
        </p15:guide>
        <p15:guide id="15" pos="935" userDrawn="1">
          <p15:clr>
            <a:srgbClr val="A4A3A4"/>
          </p15:clr>
        </p15:guide>
        <p15:guide id="16" pos="5257" userDrawn="1">
          <p15:clr>
            <a:srgbClr val="A4A3A4"/>
          </p15:clr>
        </p15:guide>
        <p15:guide id="17" pos="4392" userDrawn="1">
          <p15:clr>
            <a:srgbClr val="A4A3A4"/>
          </p15:clr>
        </p15:guide>
        <p15:guide id="18" pos="503" userDrawn="1">
          <p15:clr>
            <a:srgbClr val="A4A3A4"/>
          </p15:clr>
        </p15:guide>
        <p15:guide id="19" pos="5365" userDrawn="1">
          <p15:clr>
            <a:srgbClr val="A4A3A4"/>
          </p15:clr>
        </p15:guide>
        <p15:guide id="20" pos="23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6586" autoAdjust="0"/>
  </p:normalViewPr>
  <p:slideViewPr>
    <p:cSldViewPr showGuides="1">
      <p:cViewPr varScale="1">
        <p:scale>
          <a:sx n="117" d="100"/>
          <a:sy n="117" d="100"/>
        </p:scale>
        <p:origin x="1356" y="114"/>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2880"/>
        <p:guide pos="719"/>
        <p:guide pos="4608"/>
        <p:guide pos="935"/>
        <p:guide pos="5257"/>
        <p:guide pos="4392"/>
        <p:guide pos="503"/>
        <p:guide pos="5365"/>
        <p:guide pos="2340"/>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notesViewPr>
    <p:cSldViewPr showGuides="1">
      <p:cViewPr varScale="1">
        <p:scale>
          <a:sx n="83" d="100"/>
          <a:sy n="83" d="100"/>
        </p:scale>
        <p:origin x="200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dirty="0"/>
          </a:p>
        </p:txBody>
      </p:sp>
      <p:sp>
        <p:nvSpPr>
          <p:cNvPr id="3" name="Marcador de Posição d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pt-PT" smtClean="0"/>
              <a:t>02/07/2014</a:t>
            </a:fld>
            <a:endParaRPr lang="pt-PT" dirty="0"/>
          </a:p>
        </p:txBody>
      </p:sp>
      <p:sp>
        <p:nvSpPr>
          <p:cNvPr id="4" name="Marcador de Posição do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dirty="0"/>
          </a:p>
        </p:txBody>
      </p:sp>
      <p:sp>
        <p:nvSpPr>
          <p:cNvPr id="5" name="Marcador de Posição do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lang="pt-PT" smtClean="0"/>
              <a:t>‹nº›</a:t>
            </a:fld>
            <a:endParaRPr lang="pt-PT"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dirty="0"/>
          </a:p>
        </p:txBody>
      </p:sp>
      <p:sp>
        <p:nvSpPr>
          <p:cNvPr id="3" name="Marcador de Posição d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pt-PT" smtClean="0"/>
              <a:t>02/07/2014</a:t>
            </a:fld>
            <a:endParaRPr lang="pt-PT" dirty="0"/>
          </a:p>
        </p:txBody>
      </p:sp>
      <p:sp>
        <p:nvSpPr>
          <p:cNvPr id="4" name="Marcador de Posição da Imagem do Diapositivo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PT" dirty="0"/>
          </a:p>
        </p:txBody>
      </p:sp>
      <p:sp>
        <p:nvSpPr>
          <p:cNvPr id="5" name="Marcador de Posição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PT" dirty="0" smtClean="0"/>
              <a:t>Clique para editar os estilos</a:t>
            </a:r>
          </a:p>
          <a:p>
            <a:pPr lvl="1"/>
            <a:r>
              <a:rPr lang="pt-PT" dirty="0" smtClean="0"/>
              <a:t>Segundo nível</a:t>
            </a:r>
          </a:p>
          <a:p>
            <a:pPr lvl="2"/>
            <a:r>
              <a:rPr lang="pt-PT" dirty="0" smtClean="0"/>
              <a:t>Terceiro nível</a:t>
            </a:r>
          </a:p>
          <a:p>
            <a:pPr lvl="3"/>
            <a:r>
              <a:rPr lang="pt-PT" dirty="0" smtClean="0"/>
              <a:t>Quarto nível</a:t>
            </a:r>
          </a:p>
          <a:p>
            <a:pPr lvl="4"/>
            <a:r>
              <a:rPr lang="pt-PT" dirty="0" smtClean="0"/>
              <a:t>Quinto nível</a:t>
            </a:r>
            <a:endParaRPr lang="pt-PT" dirty="0"/>
          </a:p>
        </p:txBody>
      </p:sp>
      <p:sp>
        <p:nvSpPr>
          <p:cNvPr id="6" name="Marcador de Posição do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dirty="0"/>
          </a:p>
        </p:txBody>
      </p:sp>
      <p:sp>
        <p:nvSpPr>
          <p:cNvPr id="7" name="Marcador de Posição do Número do Diapositivo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pt-PT" smtClean="0"/>
              <a:t>‹nº›</a:t>
            </a:fld>
            <a:endParaRPr lang="pt-PT"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US" dirty="0"/>
          </a:p>
        </p:txBody>
      </p:sp>
      <p:sp>
        <p:nvSpPr>
          <p:cNvPr id="4" name="Marcador de Posição do Número do Diapositivo 3"/>
          <p:cNvSpPr>
            <a:spLocks noGrp="1"/>
          </p:cNvSpPr>
          <p:nvPr>
            <p:ph type="sldNum" sz="quarter" idx="10"/>
          </p:nvPr>
        </p:nvSpPr>
        <p:spPr/>
        <p:txBody>
          <a:bodyPr/>
          <a:lstStyle/>
          <a:p>
            <a:fld id="{F93199CD-3E1B-4AE6-990F-76F925F5EA9F}" type="slidenum">
              <a:rPr lang="pt-PT" smtClean="0"/>
              <a:t>1</a:t>
            </a:fld>
            <a:endParaRPr lang="pt-PT" dirty="0"/>
          </a:p>
        </p:txBody>
      </p:sp>
    </p:spTree>
    <p:extLst>
      <p:ext uri="{BB962C8B-B14F-4D97-AF65-F5344CB8AC3E}">
        <p14:creationId xmlns:p14="http://schemas.microsoft.com/office/powerpoint/2010/main" val="711158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fld id="{F93199CD-3E1B-4AE6-990F-76F925F5EA9F}" type="slidenum">
              <a:rPr lang="pt-PT" smtClean="0"/>
              <a:t>17</a:t>
            </a:fld>
            <a:endParaRPr lang="pt-PT" dirty="0"/>
          </a:p>
        </p:txBody>
      </p:sp>
    </p:spTree>
    <p:extLst>
      <p:ext uri="{BB962C8B-B14F-4D97-AF65-F5344CB8AC3E}">
        <p14:creationId xmlns:p14="http://schemas.microsoft.com/office/powerpoint/2010/main" val="14455122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799118" y="1828800"/>
            <a:ext cx="6173808" cy="2895600"/>
          </a:xfrm>
        </p:spPr>
        <p:txBody>
          <a:bodyPr anchor="b">
            <a:normAutofit/>
          </a:bodyPr>
          <a:lstStyle>
            <a:lvl1pPr>
              <a:lnSpc>
                <a:spcPct val="80000"/>
              </a:lnSpc>
              <a:defRPr sz="4951">
                <a:solidFill>
                  <a:schemeClr val="tx1"/>
                </a:solidFill>
              </a:defRPr>
            </a:lvl1pPr>
          </a:lstStyle>
          <a:p>
            <a:r>
              <a:rPr lang="pt-PT" smtClean="0"/>
              <a:t>Clique para editar o estilo</a:t>
            </a:r>
            <a:endParaRPr lang="pt-PT" dirty="0"/>
          </a:p>
        </p:txBody>
      </p:sp>
      <p:sp>
        <p:nvSpPr>
          <p:cNvPr id="3" name="Subtítulo 2"/>
          <p:cNvSpPr>
            <a:spLocks noGrp="1"/>
          </p:cNvSpPr>
          <p:nvPr>
            <p:ph type="subTitle" idx="1"/>
          </p:nvPr>
        </p:nvSpPr>
        <p:spPr>
          <a:xfrm>
            <a:off x="799118" y="4800600"/>
            <a:ext cx="6173808" cy="1219200"/>
          </a:xfrm>
        </p:spPr>
        <p:txBody>
          <a:bodyPr>
            <a:normAutofit/>
          </a:bodyPr>
          <a:lstStyle>
            <a:lvl1pPr marL="0" indent="0" algn="l">
              <a:spcBef>
                <a:spcPts val="0"/>
              </a:spcBef>
              <a:buNone/>
              <a:defRPr sz="1500" cap="all" spc="150" baseline="0">
                <a:solidFill>
                  <a:schemeClr val="accent1"/>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pt-PT" smtClean="0"/>
              <a:t>Faça clique para editar o estilo</a:t>
            </a:r>
            <a:endParaRPr lang="pt-PT"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dirty="0"/>
          </a:p>
        </p:txBody>
      </p:sp>
      <p:sp>
        <p:nvSpPr>
          <p:cNvPr id="3" name="Marcador de Posição de Texto Vertical 2"/>
          <p:cNvSpPr>
            <a:spLocks noGrp="1"/>
          </p:cNvSpPr>
          <p:nvPr>
            <p:ph type="body" orient="vert" idx="1"/>
          </p:nvPr>
        </p:nvSpPr>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dirty="0"/>
          </a:p>
        </p:txBody>
      </p:sp>
      <p:sp>
        <p:nvSpPr>
          <p:cNvPr id="4" name="Marcador de Posição da Data 3"/>
          <p:cNvSpPr>
            <a:spLocks noGrp="1"/>
          </p:cNvSpPr>
          <p:nvPr>
            <p:ph type="dt" sz="half" idx="10"/>
          </p:nvPr>
        </p:nvSpPr>
        <p:spPr/>
        <p:txBody>
          <a:bodyPr/>
          <a:lstStyle/>
          <a:p>
            <a:endParaRPr lang="pt-PT" dirty="0"/>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2A013F82-EE5E-44EE-A61D-E31C6657F26F}" type="slidenum">
              <a:rPr lang="pt-PT" smtClean="0"/>
              <a:t>‹nº›</a:t>
            </a:fld>
            <a:endParaRPr lang="pt-PT"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58596" y="381001"/>
            <a:ext cx="1143298" cy="5638800"/>
          </a:xfrm>
        </p:spPr>
        <p:txBody>
          <a:bodyPr vert="eaVert"/>
          <a:lstStyle/>
          <a:p>
            <a:r>
              <a:rPr lang="pt-PT" smtClean="0"/>
              <a:t>Clique para editar o estilo</a:t>
            </a:r>
            <a:endParaRPr lang="pt-PT" dirty="0"/>
          </a:p>
        </p:txBody>
      </p:sp>
      <p:sp>
        <p:nvSpPr>
          <p:cNvPr id="3" name="Marcador de Posição de Texto Vertical 2"/>
          <p:cNvSpPr>
            <a:spLocks noGrp="1"/>
          </p:cNvSpPr>
          <p:nvPr>
            <p:ph type="body" orient="vert" idx="1"/>
          </p:nvPr>
        </p:nvSpPr>
        <p:spPr>
          <a:xfrm>
            <a:off x="1142108" y="381001"/>
            <a:ext cx="5544993" cy="5638800"/>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dirty="0"/>
          </a:p>
        </p:txBody>
      </p:sp>
      <p:sp>
        <p:nvSpPr>
          <p:cNvPr id="4" name="Marcador de Posição da Data 3"/>
          <p:cNvSpPr>
            <a:spLocks noGrp="1"/>
          </p:cNvSpPr>
          <p:nvPr>
            <p:ph type="dt" sz="half" idx="10"/>
          </p:nvPr>
        </p:nvSpPr>
        <p:spPr/>
        <p:txBody>
          <a:bodyPr/>
          <a:lstStyle/>
          <a:p>
            <a:endParaRPr lang="pt-PT" dirty="0"/>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2A013F82-EE5E-44EE-A61D-E31C6657F26F}" type="slidenum">
              <a:rPr lang="pt-PT" smtClean="0"/>
              <a:t>‹nº›</a:t>
            </a:fld>
            <a:endParaRPr lang="pt-PT"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a:xfrm>
            <a:off x="611560" y="381000"/>
            <a:ext cx="7928657" cy="527720"/>
          </a:xfrm>
        </p:spPr>
        <p:txBody>
          <a:bodyPr>
            <a:normAutofit/>
          </a:bodyPr>
          <a:lstStyle>
            <a:lvl1pPr>
              <a:defRPr sz="2800" b="1">
                <a:solidFill>
                  <a:srgbClr val="92D050"/>
                </a:solidFill>
                <a:effectLst/>
              </a:defRPr>
            </a:lvl1pPr>
          </a:lstStyle>
          <a:p>
            <a:r>
              <a:rPr lang="pt-PT" dirty="0" smtClean="0"/>
              <a:t>Clique para editar o estilo</a:t>
            </a:r>
            <a:endParaRPr lang="pt-PT" dirty="0"/>
          </a:p>
        </p:txBody>
      </p:sp>
      <p:sp>
        <p:nvSpPr>
          <p:cNvPr id="3" name="Marcador de Posição de Conteúdo 2"/>
          <p:cNvSpPr>
            <a:spLocks noGrp="1"/>
          </p:cNvSpPr>
          <p:nvPr>
            <p:ph idx="1"/>
          </p:nvPr>
        </p:nvSpPr>
        <p:spPr>
          <a:xfrm>
            <a:off x="612116" y="980728"/>
            <a:ext cx="7920324" cy="5184576"/>
          </a:xfrm>
        </p:spPr>
        <p:txBody>
          <a:bodyPr/>
          <a:lstStyle>
            <a:lvl5pPr>
              <a:defRPr/>
            </a:lvl5pPr>
            <a:lvl6pPr>
              <a:defRPr/>
            </a:lvl6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dirty="0"/>
          </a:p>
        </p:txBody>
      </p:sp>
      <p:sp>
        <p:nvSpPr>
          <p:cNvPr id="4" name="Marcador de Posição da Data 3"/>
          <p:cNvSpPr>
            <a:spLocks noGrp="1"/>
          </p:cNvSpPr>
          <p:nvPr>
            <p:ph type="dt" sz="half" idx="10"/>
          </p:nvPr>
        </p:nvSpPr>
        <p:spPr>
          <a:xfrm>
            <a:off x="6395218" y="6416842"/>
            <a:ext cx="1087325" cy="276228"/>
          </a:xfrm>
        </p:spPr>
        <p:txBody>
          <a:bodyPr/>
          <a:lstStyle/>
          <a:p>
            <a:endParaRPr lang="pt-PT" dirty="0"/>
          </a:p>
        </p:txBody>
      </p:sp>
      <p:sp>
        <p:nvSpPr>
          <p:cNvPr id="5" name="Marcador de Posição do Rodapé 4"/>
          <p:cNvSpPr>
            <a:spLocks noGrp="1"/>
          </p:cNvSpPr>
          <p:nvPr>
            <p:ph type="ftr" sz="quarter" idx="11"/>
          </p:nvPr>
        </p:nvSpPr>
        <p:spPr>
          <a:xfrm>
            <a:off x="971600" y="6400800"/>
            <a:ext cx="5303116" cy="276228"/>
          </a:xfrm>
        </p:spPr>
        <p:txBody>
          <a:bodyPr/>
          <a:lstStyle/>
          <a:p>
            <a:endParaRPr lang="pt-PT" dirty="0"/>
          </a:p>
        </p:txBody>
      </p:sp>
      <p:sp>
        <p:nvSpPr>
          <p:cNvPr id="6" name="Marcador de Posição do Número do Diapositivo 5"/>
          <p:cNvSpPr>
            <a:spLocks noGrp="1"/>
          </p:cNvSpPr>
          <p:nvPr>
            <p:ph type="sldNum" sz="quarter" idx="12"/>
          </p:nvPr>
        </p:nvSpPr>
        <p:spPr>
          <a:xfrm>
            <a:off x="7603045" y="6400800"/>
            <a:ext cx="628815" cy="276228"/>
          </a:xfrm>
        </p:spPr>
        <p:txBody>
          <a:bodyPr/>
          <a:lstStyle/>
          <a:p>
            <a:fld id="{2A013F82-EE5E-44EE-A61D-E31C6657F26F}" type="slidenum">
              <a:rPr lang="pt-PT" smtClean="0"/>
              <a:t>‹nº›</a:t>
            </a:fld>
            <a:endParaRPr lang="pt-PT"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94919" y="2514600"/>
            <a:ext cx="6520997" cy="2819400"/>
          </a:xfrm>
        </p:spPr>
        <p:txBody>
          <a:bodyPr anchor="b">
            <a:normAutofit/>
          </a:bodyPr>
          <a:lstStyle>
            <a:lvl1pPr algn="l">
              <a:lnSpc>
                <a:spcPct val="80000"/>
              </a:lnSpc>
              <a:defRPr sz="3601" b="0" cap="none" baseline="0"/>
            </a:lvl1pPr>
          </a:lstStyle>
          <a:p>
            <a:r>
              <a:rPr lang="pt-PT" smtClean="0"/>
              <a:t>Clique para editar o estilo</a:t>
            </a:r>
            <a:endParaRPr lang="pt-PT" dirty="0"/>
          </a:p>
        </p:txBody>
      </p:sp>
      <p:sp>
        <p:nvSpPr>
          <p:cNvPr id="3" name="Marcador de Posição do Texto 2"/>
          <p:cNvSpPr>
            <a:spLocks noGrp="1"/>
          </p:cNvSpPr>
          <p:nvPr>
            <p:ph type="body" idx="1"/>
          </p:nvPr>
        </p:nvSpPr>
        <p:spPr>
          <a:xfrm>
            <a:off x="799119" y="5410203"/>
            <a:ext cx="6517197" cy="609601"/>
          </a:xfrm>
        </p:spPr>
        <p:txBody>
          <a:bodyPr anchor="t">
            <a:normAutofit/>
          </a:bodyPr>
          <a:lstStyle>
            <a:lvl1pPr marL="0" indent="0">
              <a:spcBef>
                <a:spcPts val="0"/>
              </a:spcBef>
              <a:buNone/>
              <a:defRPr sz="1500" cap="all" spc="150" baseline="0">
                <a:solidFill>
                  <a:schemeClr val="accent1"/>
                </a:solidFill>
              </a:defRPr>
            </a:lvl1pPr>
            <a:lvl2pPr marL="342991" indent="0">
              <a:buNone/>
              <a:defRPr sz="1350">
                <a:solidFill>
                  <a:schemeClr val="tx1">
                    <a:tint val="75000"/>
                  </a:schemeClr>
                </a:solidFill>
              </a:defRPr>
            </a:lvl2pPr>
            <a:lvl3pPr marL="685983" indent="0">
              <a:buNone/>
              <a:defRPr sz="1200">
                <a:solidFill>
                  <a:schemeClr val="tx1">
                    <a:tint val="75000"/>
                  </a:schemeClr>
                </a:solidFill>
              </a:defRPr>
            </a:lvl3pPr>
            <a:lvl4pPr marL="1028974" indent="0">
              <a:buNone/>
              <a:defRPr sz="1050">
                <a:solidFill>
                  <a:schemeClr val="tx1">
                    <a:tint val="75000"/>
                  </a:schemeClr>
                </a:solidFill>
              </a:defRPr>
            </a:lvl4pPr>
            <a:lvl5pPr marL="1371966" indent="0">
              <a:buNone/>
              <a:defRPr sz="1050">
                <a:solidFill>
                  <a:schemeClr val="tx1">
                    <a:tint val="75000"/>
                  </a:schemeClr>
                </a:solidFill>
              </a:defRPr>
            </a:lvl5pPr>
            <a:lvl6pPr marL="1714957" indent="0">
              <a:buNone/>
              <a:defRPr sz="1050">
                <a:solidFill>
                  <a:schemeClr val="tx1">
                    <a:tint val="75000"/>
                  </a:schemeClr>
                </a:solidFill>
              </a:defRPr>
            </a:lvl6pPr>
            <a:lvl7pPr marL="2057949" indent="0">
              <a:buNone/>
              <a:defRPr sz="1050">
                <a:solidFill>
                  <a:schemeClr val="tx1">
                    <a:tint val="75000"/>
                  </a:schemeClr>
                </a:solidFill>
              </a:defRPr>
            </a:lvl7pPr>
            <a:lvl8pPr marL="2400940" indent="0">
              <a:buNone/>
              <a:defRPr sz="1050">
                <a:solidFill>
                  <a:schemeClr val="tx1">
                    <a:tint val="75000"/>
                  </a:schemeClr>
                </a:solidFill>
              </a:defRPr>
            </a:lvl8pPr>
            <a:lvl9pPr marL="2743932" indent="0">
              <a:buNone/>
              <a:defRPr sz="1050">
                <a:solidFill>
                  <a:schemeClr val="tx1">
                    <a:tint val="75000"/>
                  </a:schemeClr>
                </a:solidFill>
              </a:defRPr>
            </a:lvl9pPr>
          </a:lstStyle>
          <a:p>
            <a:pPr lvl="0"/>
            <a:r>
              <a:rPr lang="pt-PT" smtClean="0"/>
              <a:t>Clique para editar os estilos</a:t>
            </a:r>
          </a:p>
        </p:txBody>
      </p:sp>
      <p:sp>
        <p:nvSpPr>
          <p:cNvPr id="4" name="Marcador de Posição da Data 3"/>
          <p:cNvSpPr>
            <a:spLocks noGrp="1"/>
          </p:cNvSpPr>
          <p:nvPr>
            <p:ph type="dt" sz="half" idx="10"/>
          </p:nvPr>
        </p:nvSpPr>
        <p:spPr/>
        <p:txBody>
          <a:bodyPr/>
          <a:lstStyle/>
          <a:p>
            <a:endParaRPr lang="pt-PT" dirty="0"/>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2A013F82-EE5E-44EE-A61D-E31C6657F26F}" type="slidenum">
              <a:rPr lang="pt-PT" smtClean="0"/>
              <a:t>‹nº›</a:t>
            </a:fld>
            <a:endParaRPr lang="pt-PT"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a:xfrm>
            <a:off x="1142106" y="381000"/>
            <a:ext cx="6859788" cy="1371600"/>
          </a:xfrm>
        </p:spPr>
        <p:txBody>
          <a:bodyPr/>
          <a:lstStyle/>
          <a:p>
            <a:r>
              <a:rPr lang="pt-PT" smtClean="0"/>
              <a:t>Clique para editar o estilo</a:t>
            </a:r>
            <a:endParaRPr lang="pt-PT" dirty="0"/>
          </a:p>
        </p:txBody>
      </p:sp>
      <p:sp>
        <p:nvSpPr>
          <p:cNvPr id="3" name="Marcador de Posição de Conteúdo 2"/>
          <p:cNvSpPr>
            <a:spLocks noGrp="1"/>
          </p:cNvSpPr>
          <p:nvPr>
            <p:ph sz="half" idx="1"/>
          </p:nvPr>
        </p:nvSpPr>
        <p:spPr>
          <a:xfrm>
            <a:off x="1128881" y="1905001"/>
            <a:ext cx="3315563" cy="4114800"/>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dirty="0"/>
          </a:p>
        </p:txBody>
      </p:sp>
      <p:sp>
        <p:nvSpPr>
          <p:cNvPr id="4" name="Marcador de Posição de Conteúdo 3"/>
          <p:cNvSpPr>
            <a:spLocks noGrp="1"/>
          </p:cNvSpPr>
          <p:nvPr>
            <p:ph sz="half" idx="2"/>
          </p:nvPr>
        </p:nvSpPr>
        <p:spPr>
          <a:xfrm>
            <a:off x="4673105" y="1905001"/>
            <a:ext cx="3315563" cy="4114800"/>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dirty="0"/>
          </a:p>
        </p:txBody>
      </p:sp>
      <p:sp>
        <p:nvSpPr>
          <p:cNvPr id="5" name="Marcador de Posição da Data 4"/>
          <p:cNvSpPr>
            <a:spLocks noGrp="1"/>
          </p:cNvSpPr>
          <p:nvPr>
            <p:ph type="dt" sz="half" idx="10"/>
          </p:nvPr>
        </p:nvSpPr>
        <p:spPr/>
        <p:txBody>
          <a:bodyPr/>
          <a:lstStyle/>
          <a:p>
            <a:endParaRPr lang="pt-PT" dirty="0"/>
          </a:p>
        </p:txBody>
      </p:sp>
      <p:sp>
        <p:nvSpPr>
          <p:cNvPr id="6" name="Marcador de Posição do Rodapé 5"/>
          <p:cNvSpPr>
            <a:spLocks noGrp="1"/>
          </p:cNvSpPr>
          <p:nvPr>
            <p:ph type="ftr" sz="quarter" idx="11"/>
          </p:nvPr>
        </p:nvSpPr>
        <p:spPr/>
        <p:txBody>
          <a:bodyPr/>
          <a:lstStyle/>
          <a:p>
            <a:endParaRPr lang="pt-PT" dirty="0"/>
          </a:p>
        </p:txBody>
      </p:sp>
      <p:sp>
        <p:nvSpPr>
          <p:cNvPr id="7" name="Marcador de Posição do Número do Diapositivo 6"/>
          <p:cNvSpPr>
            <a:spLocks noGrp="1"/>
          </p:cNvSpPr>
          <p:nvPr>
            <p:ph type="sldNum" sz="quarter" idx="12"/>
          </p:nvPr>
        </p:nvSpPr>
        <p:spPr/>
        <p:txBody>
          <a:bodyPr/>
          <a:lstStyle/>
          <a:p>
            <a:fld id="{2A013F82-EE5E-44EE-A61D-E31C6657F26F}" type="slidenum">
              <a:rPr lang="pt-PT" smtClean="0"/>
              <a:t>‹nº›</a:t>
            </a:fld>
            <a:endParaRPr lang="pt-PT"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1142106" y="381000"/>
            <a:ext cx="6859788" cy="1371600"/>
          </a:xfrm>
        </p:spPr>
        <p:txBody>
          <a:bodyPr/>
          <a:lstStyle>
            <a:lvl1pPr>
              <a:defRPr/>
            </a:lvl1pPr>
          </a:lstStyle>
          <a:p>
            <a:r>
              <a:rPr lang="pt-PT" smtClean="0"/>
              <a:t>Clique para editar o estilo</a:t>
            </a:r>
            <a:endParaRPr lang="pt-PT" dirty="0"/>
          </a:p>
        </p:txBody>
      </p:sp>
      <p:sp>
        <p:nvSpPr>
          <p:cNvPr id="3" name="Marcador de Posição do Texto 2"/>
          <p:cNvSpPr>
            <a:spLocks noGrp="1"/>
          </p:cNvSpPr>
          <p:nvPr>
            <p:ph type="body" idx="1"/>
          </p:nvPr>
        </p:nvSpPr>
        <p:spPr>
          <a:xfrm>
            <a:off x="1142106" y="1905000"/>
            <a:ext cx="3313277" cy="762000"/>
          </a:xfrm>
        </p:spPr>
        <p:txBody>
          <a:bodyPr anchor="ctr">
            <a:noAutofit/>
          </a:bodyPr>
          <a:lstStyle>
            <a:lvl1pPr marL="0" indent="0">
              <a:spcBef>
                <a:spcPts val="0"/>
              </a:spcBef>
              <a:buNone/>
              <a:defRPr sz="1500" b="0" cap="all" spc="150" baseline="0">
                <a:solidFill>
                  <a:schemeClr val="accent1"/>
                </a:solidFill>
              </a:defRPr>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pt-PT" smtClean="0"/>
              <a:t>Clique para editar os estilos</a:t>
            </a:r>
          </a:p>
        </p:txBody>
      </p:sp>
      <p:sp>
        <p:nvSpPr>
          <p:cNvPr id="4" name="Marcador de Posição de Conteúdo 3"/>
          <p:cNvSpPr>
            <a:spLocks noGrp="1"/>
          </p:cNvSpPr>
          <p:nvPr>
            <p:ph sz="half" idx="2"/>
          </p:nvPr>
        </p:nvSpPr>
        <p:spPr>
          <a:xfrm>
            <a:off x="1142106" y="2743201"/>
            <a:ext cx="3313277" cy="3276600"/>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dirty="0"/>
          </a:p>
        </p:txBody>
      </p:sp>
      <p:sp>
        <p:nvSpPr>
          <p:cNvPr id="5" name="Marcador de Posição do Texto 4"/>
          <p:cNvSpPr>
            <a:spLocks noGrp="1"/>
          </p:cNvSpPr>
          <p:nvPr>
            <p:ph type="body" sz="quarter" idx="3"/>
          </p:nvPr>
        </p:nvSpPr>
        <p:spPr>
          <a:xfrm>
            <a:off x="4688617" y="1905000"/>
            <a:ext cx="3313277" cy="762000"/>
          </a:xfrm>
        </p:spPr>
        <p:txBody>
          <a:bodyPr anchor="ctr">
            <a:noAutofit/>
          </a:bodyPr>
          <a:lstStyle>
            <a:lvl1pPr marL="0" indent="0">
              <a:spcBef>
                <a:spcPts val="0"/>
              </a:spcBef>
              <a:buNone/>
              <a:defRPr sz="1500" b="0" cap="all" spc="150" baseline="0">
                <a:solidFill>
                  <a:schemeClr val="accent1"/>
                </a:solidFill>
              </a:defRPr>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pt-PT" smtClean="0"/>
              <a:t>Clique para editar os estilos</a:t>
            </a:r>
          </a:p>
        </p:txBody>
      </p:sp>
      <p:sp>
        <p:nvSpPr>
          <p:cNvPr id="6" name="Marcador de Posição de Conteúdo 5"/>
          <p:cNvSpPr>
            <a:spLocks noGrp="1"/>
          </p:cNvSpPr>
          <p:nvPr>
            <p:ph sz="quarter" idx="4"/>
          </p:nvPr>
        </p:nvSpPr>
        <p:spPr>
          <a:xfrm>
            <a:off x="4688617" y="2743201"/>
            <a:ext cx="3313277" cy="3276600"/>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dirty="0"/>
          </a:p>
        </p:txBody>
      </p:sp>
      <p:sp>
        <p:nvSpPr>
          <p:cNvPr id="7" name="Marcador de Posição da Data 6"/>
          <p:cNvSpPr>
            <a:spLocks noGrp="1"/>
          </p:cNvSpPr>
          <p:nvPr>
            <p:ph type="dt" sz="half" idx="10"/>
          </p:nvPr>
        </p:nvSpPr>
        <p:spPr/>
        <p:txBody>
          <a:bodyPr/>
          <a:lstStyle/>
          <a:p>
            <a:endParaRPr lang="pt-PT" dirty="0"/>
          </a:p>
        </p:txBody>
      </p:sp>
      <p:sp>
        <p:nvSpPr>
          <p:cNvPr id="8" name="Marcador de Posição do Rodapé 7"/>
          <p:cNvSpPr>
            <a:spLocks noGrp="1"/>
          </p:cNvSpPr>
          <p:nvPr>
            <p:ph type="ftr" sz="quarter" idx="11"/>
          </p:nvPr>
        </p:nvSpPr>
        <p:spPr/>
        <p:txBody>
          <a:bodyPr/>
          <a:lstStyle/>
          <a:p>
            <a:endParaRPr lang="pt-PT" dirty="0"/>
          </a:p>
        </p:txBody>
      </p:sp>
      <p:sp>
        <p:nvSpPr>
          <p:cNvPr id="9" name="Marcador de Posição do Número do Diapositivo 8"/>
          <p:cNvSpPr>
            <a:spLocks noGrp="1"/>
          </p:cNvSpPr>
          <p:nvPr>
            <p:ph type="sldNum" sz="quarter" idx="12"/>
          </p:nvPr>
        </p:nvSpPr>
        <p:spPr/>
        <p:txBody>
          <a:bodyPr/>
          <a:lstStyle/>
          <a:p>
            <a:fld id="{2A013F82-EE5E-44EE-A61D-E31C6657F26F}" type="slidenum">
              <a:rPr lang="pt-PT" smtClean="0"/>
              <a:t>‹nº›</a:t>
            </a:fld>
            <a:endParaRPr lang="pt-PT"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dirty="0"/>
          </a:p>
        </p:txBody>
      </p:sp>
      <p:sp>
        <p:nvSpPr>
          <p:cNvPr id="3" name="Marcador de Posição da Data 2"/>
          <p:cNvSpPr>
            <a:spLocks noGrp="1"/>
          </p:cNvSpPr>
          <p:nvPr>
            <p:ph type="dt" sz="half" idx="10"/>
          </p:nvPr>
        </p:nvSpPr>
        <p:spPr/>
        <p:txBody>
          <a:bodyPr/>
          <a:lstStyle/>
          <a:p>
            <a:endParaRPr lang="pt-PT" dirty="0"/>
          </a:p>
        </p:txBody>
      </p:sp>
      <p:sp>
        <p:nvSpPr>
          <p:cNvPr id="4" name="Marcador de Posição do Rodapé 3"/>
          <p:cNvSpPr>
            <a:spLocks noGrp="1"/>
          </p:cNvSpPr>
          <p:nvPr>
            <p:ph type="ftr" sz="quarter" idx="11"/>
          </p:nvPr>
        </p:nvSpPr>
        <p:spPr/>
        <p:txBody>
          <a:bodyPr/>
          <a:lstStyle/>
          <a:p>
            <a:endParaRPr lang="pt-PT" dirty="0"/>
          </a:p>
        </p:txBody>
      </p:sp>
      <p:sp>
        <p:nvSpPr>
          <p:cNvPr id="5" name="Marcador de Posição do Número do Diapositivo 4"/>
          <p:cNvSpPr>
            <a:spLocks noGrp="1"/>
          </p:cNvSpPr>
          <p:nvPr>
            <p:ph type="sldNum" sz="quarter" idx="12"/>
          </p:nvPr>
        </p:nvSpPr>
        <p:spPr/>
        <p:txBody>
          <a:bodyPr/>
          <a:lstStyle/>
          <a:p>
            <a:fld id="{2A013F82-EE5E-44EE-A61D-E31C6657F26F}" type="slidenum">
              <a:rPr lang="pt-PT" smtClean="0"/>
              <a:t>‹nº›</a:t>
            </a:fld>
            <a:endParaRPr lang="pt-PT"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bg>
      <p:bgPr>
        <a:solidFill>
          <a:schemeClr val="bg2"/>
        </a:solidFill>
        <a:effectLst/>
      </p:bgPr>
    </p:bg>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endParaRPr lang="pt-PT" dirty="0"/>
          </a:p>
        </p:txBody>
      </p:sp>
      <p:sp>
        <p:nvSpPr>
          <p:cNvPr id="3" name="Marcador de Posição do Rodapé 2"/>
          <p:cNvSpPr>
            <a:spLocks noGrp="1"/>
          </p:cNvSpPr>
          <p:nvPr>
            <p:ph type="ftr" sz="quarter" idx="11"/>
          </p:nvPr>
        </p:nvSpPr>
        <p:spPr/>
        <p:txBody>
          <a:bodyPr/>
          <a:lstStyle/>
          <a:p>
            <a:endParaRPr lang="pt-PT" dirty="0"/>
          </a:p>
        </p:txBody>
      </p:sp>
      <p:sp>
        <p:nvSpPr>
          <p:cNvPr id="4" name="Marcador de Posição do Número do Diapositivo 3"/>
          <p:cNvSpPr>
            <a:spLocks noGrp="1"/>
          </p:cNvSpPr>
          <p:nvPr>
            <p:ph type="sldNum" sz="quarter" idx="12"/>
          </p:nvPr>
        </p:nvSpPr>
        <p:spPr/>
        <p:txBody>
          <a:bodyPr/>
          <a:lstStyle/>
          <a:p>
            <a:fld id="{2A013F82-EE5E-44EE-A61D-E31C6657F26F}" type="slidenum">
              <a:rPr lang="pt-PT" smtClean="0"/>
              <a:t>‹nº›</a:t>
            </a:fld>
            <a:endParaRPr lang="pt-PT"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91910" y="1905000"/>
            <a:ext cx="2698158" cy="2667000"/>
          </a:xfrm>
        </p:spPr>
        <p:txBody>
          <a:bodyPr anchor="b">
            <a:noAutofit/>
          </a:bodyPr>
          <a:lstStyle>
            <a:lvl1pPr algn="l">
              <a:lnSpc>
                <a:spcPct val="90000"/>
              </a:lnSpc>
              <a:defRPr sz="2701" b="0" baseline="0">
                <a:solidFill>
                  <a:schemeClr val="tx1"/>
                </a:solidFill>
              </a:defRPr>
            </a:lvl1pPr>
          </a:lstStyle>
          <a:p>
            <a:r>
              <a:rPr lang="pt-PT" smtClean="0"/>
              <a:t>Clique para editar o estilo</a:t>
            </a:r>
            <a:endParaRPr lang="pt-PT" dirty="0"/>
          </a:p>
        </p:txBody>
      </p:sp>
      <p:sp>
        <p:nvSpPr>
          <p:cNvPr id="3" name="Marcador de Posição de Conteúdo 2"/>
          <p:cNvSpPr>
            <a:spLocks noGrp="1"/>
          </p:cNvSpPr>
          <p:nvPr>
            <p:ph idx="1"/>
          </p:nvPr>
        </p:nvSpPr>
        <p:spPr>
          <a:xfrm>
            <a:off x="3714528" y="685800"/>
            <a:ext cx="4801850" cy="5334000"/>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dirty="0"/>
          </a:p>
        </p:txBody>
      </p:sp>
      <p:sp>
        <p:nvSpPr>
          <p:cNvPr id="4" name="Marcador de Posição do Texto 3"/>
          <p:cNvSpPr>
            <a:spLocks noGrp="1"/>
          </p:cNvSpPr>
          <p:nvPr>
            <p:ph type="body" sz="half" idx="2"/>
          </p:nvPr>
        </p:nvSpPr>
        <p:spPr>
          <a:xfrm>
            <a:off x="799119" y="4648200"/>
            <a:ext cx="2686749" cy="1371600"/>
          </a:xfrm>
        </p:spPr>
        <p:txBody>
          <a:bodyPr>
            <a:normAutofit/>
          </a:bodyPr>
          <a:lstStyle>
            <a:lvl1pPr marL="0" indent="0">
              <a:lnSpc>
                <a:spcPct val="90000"/>
              </a:lnSpc>
              <a:spcBef>
                <a:spcPts val="900"/>
              </a:spcBef>
              <a:buNone/>
              <a:defRPr sz="135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pt-PT" smtClean="0"/>
              <a:t>Clique para editar os estilos</a:t>
            </a:r>
          </a:p>
        </p:txBody>
      </p:sp>
      <p:sp>
        <p:nvSpPr>
          <p:cNvPr id="5" name="Marcador de Posição da Data 4"/>
          <p:cNvSpPr>
            <a:spLocks noGrp="1"/>
          </p:cNvSpPr>
          <p:nvPr>
            <p:ph type="dt" sz="half" idx="10"/>
          </p:nvPr>
        </p:nvSpPr>
        <p:spPr/>
        <p:txBody>
          <a:bodyPr/>
          <a:lstStyle/>
          <a:p>
            <a:endParaRPr lang="pt-PT" dirty="0"/>
          </a:p>
        </p:txBody>
      </p:sp>
      <p:sp>
        <p:nvSpPr>
          <p:cNvPr id="6" name="Marcador de Posição do Rodapé 5"/>
          <p:cNvSpPr>
            <a:spLocks noGrp="1"/>
          </p:cNvSpPr>
          <p:nvPr>
            <p:ph type="ftr" sz="quarter" idx="11"/>
          </p:nvPr>
        </p:nvSpPr>
        <p:spPr/>
        <p:txBody>
          <a:bodyPr/>
          <a:lstStyle/>
          <a:p>
            <a:endParaRPr lang="pt-PT" dirty="0"/>
          </a:p>
        </p:txBody>
      </p:sp>
      <p:sp>
        <p:nvSpPr>
          <p:cNvPr id="7" name="Marcador de Posição do Número do Diapositivo 6"/>
          <p:cNvSpPr>
            <a:spLocks noGrp="1"/>
          </p:cNvSpPr>
          <p:nvPr>
            <p:ph type="sldNum" sz="quarter" idx="12"/>
          </p:nvPr>
        </p:nvSpPr>
        <p:spPr/>
        <p:txBody>
          <a:bodyPr/>
          <a:lstStyle/>
          <a:p>
            <a:fld id="{2A013F82-EE5E-44EE-A61D-E31C6657F26F}" type="slidenum">
              <a:rPr lang="pt-PT" smtClean="0"/>
              <a:t>‹nº›</a:t>
            </a:fld>
            <a:endParaRPr lang="pt-PT"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Marcador de Posição da Imagem 2"/>
          <p:cNvSpPr>
            <a:spLocks noGrp="1"/>
          </p:cNvSpPr>
          <p:nvPr>
            <p:ph type="pic" idx="1"/>
          </p:nvPr>
        </p:nvSpPr>
        <p:spPr>
          <a:xfrm>
            <a:off x="3714528" y="685800"/>
            <a:ext cx="4801850" cy="5334000"/>
          </a:xfrm>
          <a:solidFill>
            <a:schemeClr val="bg2"/>
          </a:solidFill>
          <a:ln w="76200">
            <a:solidFill>
              <a:schemeClr val="tx1"/>
            </a:solidFill>
            <a:miter lim="800000"/>
          </a:ln>
        </p:spPr>
        <p:txBody>
          <a:bodyPr>
            <a:normAutofit/>
          </a:bodyPr>
          <a:lstStyle>
            <a:lvl1pPr marL="0" indent="0" algn="ctr">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pt-PT" dirty="0" smtClean="0"/>
              <a:t>Clique no ícone para adicionar uma imagem</a:t>
            </a:r>
            <a:endParaRPr lang="pt-PT" dirty="0"/>
          </a:p>
        </p:txBody>
      </p:sp>
      <p:sp>
        <p:nvSpPr>
          <p:cNvPr id="2" name="Título 1"/>
          <p:cNvSpPr>
            <a:spLocks noGrp="1"/>
          </p:cNvSpPr>
          <p:nvPr>
            <p:ph type="title"/>
          </p:nvPr>
        </p:nvSpPr>
        <p:spPr>
          <a:xfrm>
            <a:off x="791910" y="1905000"/>
            <a:ext cx="2698158" cy="2667000"/>
          </a:xfrm>
        </p:spPr>
        <p:txBody>
          <a:bodyPr anchor="b">
            <a:normAutofit/>
          </a:bodyPr>
          <a:lstStyle>
            <a:lvl1pPr algn="l">
              <a:lnSpc>
                <a:spcPct val="90000"/>
              </a:lnSpc>
              <a:defRPr sz="2701" b="0" i="0" baseline="0">
                <a:solidFill>
                  <a:schemeClr val="tx1"/>
                </a:solidFill>
              </a:defRPr>
            </a:lvl1pPr>
          </a:lstStyle>
          <a:p>
            <a:r>
              <a:rPr lang="pt-PT" smtClean="0"/>
              <a:t>Clique para editar o estilo</a:t>
            </a:r>
            <a:endParaRPr lang="pt-PT" dirty="0"/>
          </a:p>
        </p:txBody>
      </p:sp>
      <p:sp>
        <p:nvSpPr>
          <p:cNvPr id="4" name="Marcador de Posição do Texto 3"/>
          <p:cNvSpPr>
            <a:spLocks noGrp="1"/>
          </p:cNvSpPr>
          <p:nvPr>
            <p:ph type="body" sz="half" idx="2"/>
          </p:nvPr>
        </p:nvSpPr>
        <p:spPr>
          <a:xfrm>
            <a:off x="799119" y="4648200"/>
            <a:ext cx="2686749" cy="1371600"/>
          </a:xfrm>
        </p:spPr>
        <p:txBody>
          <a:bodyPr>
            <a:normAutofit/>
          </a:bodyPr>
          <a:lstStyle>
            <a:lvl1pPr marL="0" indent="0">
              <a:lnSpc>
                <a:spcPct val="90000"/>
              </a:lnSpc>
              <a:spcBef>
                <a:spcPts val="900"/>
              </a:spcBef>
              <a:buNone/>
              <a:defRPr sz="135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pt-PT" smtClean="0"/>
              <a:t>Clique para editar os estilos</a:t>
            </a:r>
          </a:p>
        </p:txBody>
      </p:sp>
      <p:sp>
        <p:nvSpPr>
          <p:cNvPr id="5" name="Marcador de Posição da Data 4"/>
          <p:cNvSpPr>
            <a:spLocks noGrp="1"/>
          </p:cNvSpPr>
          <p:nvPr>
            <p:ph type="dt" sz="half" idx="10"/>
          </p:nvPr>
        </p:nvSpPr>
        <p:spPr/>
        <p:txBody>
          <a:bodyPr/>
          <a:lstStyle/>
          <a:p>
            <a:endParaRPr lang="pt-PT" dirty="0"/>
          </a:p>
        </p:txBody>
      </p:sp>
      <p:sp>
        <p:nvSpPr>
          <p:cNvPr id="6" name="Marcador de Posição do Rodapé 5"/>
          <p:cNvSpPr>
            <a:spLocks noGrp="1"/>
          </p:cNvSpPr>
          <p:nvPr>
            <p:ph type="ftr" sz="quarter" idx="11"/>
          </p:nvPr>
        </p:nvSpPr>
        <p:spPr/>
        <p:txBody>
          <a:bodyPr/>
          <a:lstStyle/>
          <a:p>
            <a:endParaRPr lang="pt-PT" dirty="0"/>
          </a:p>
        </p:txBody>
      </p:sp>
      <p:sp>
        <p:nvSpPr>
          <p:cNvPr id="7" name="Marcador de Posição do Número do Diapositivo 6"/>
          <p:cNvSpPr>
            <a:spLocks noGrp="1"/>
          </p:cNvSpPr>
          <p:nvPr>
            <p:ph type="sldNum" sz="quarter" idx="12"/>
          </p:nvPr>
        </p:nvSpPr>
        <p:spPr/>
        <p:txBody>
          <a:bodyPr/>
          <a:lstStyle/>
          <a:p>
            <a:fld id="{2A013F82-EE5E-44EE-A61D-E31C6657F26F}" type="slidenum">
              <a:rPr lang="pt-PT" smtClean="0"/>
              <a:pPr/>
              <a:t>‹nº›</a:t>
            </a:fld>
            <a:endParaRPr lang="pt-PT"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1142109" y="381000"/>
            <a:ext cx="6859787" cy="1371600"/>
          </a:xfrm>
          <a:prstGeom prst="rect">
            <a:avLst/>
          </a:prstGeom>
        </p:spPr>
        <p:txBody>
          <a:bodyPr vert="horz" lIns="91440" tIns="45720" rIns="91440" bIns="45720" rtlCol="0" anchor="b">
            <a:normAutofit/>
          </a:bodyPr>
          <a:lstStyle/>
          <a:p>
            <a:r>
              <a:rPr lang="pt-PT" dirty="0" smtClean="0"/>
              <a:t>Clique para editar o estilo</a:t>
            </a:r>
            <a:endParaRPr lang="pt-PT" dirty="0"/>
          </a:p>
        </p:txBody>
      </p:sp>
      <p:sp>
        <p:nvSpPr>
          <p:cNvPr id="3" name="Marcador de Posição do Texto 2"/>
          <p:cNvSpPr>
            <a:spLocks noGrp="1"/>
          </p:cNvSpPr>
          <p:nvPr>
            <p:ph type="body" idx="1"/>
          </p:nvPr>
        </p:nvSpPr>
        <p:spPr>
          <a:xfrm>
            <a:off x="1142107" y="1904999"/>
            <a:ext cx="6852578" cy="4114801"/>
          </a:xfrm>
          <a:prstGeom prst="rect">
            <a:avLst/>
          </a:prstGeom>
        </p:spPr>
        <p:txBody>
          <a:bodyPr vert="horz" lIns="91440" tIns="45720" rIns="91440" bIns="45720" rtlCol="0">
            <a:normAutofit/>
          </a:bodyPr>
          <a:lstStyle/>
          <a:p>
            <a:pPr lvl="0"/>
            <a:r>
              <a:rPr lang="pt-PT" dirty="0" smtClean="0"/>
              <a:t>Clique para editar os estilos</a:t>
            </a:r>
          </a:p>
          <a:p>
            <a:pPr lvl="1"/>
            <a:r>
              <a:rPr lang="pt-PT" dirty="0" smtClean="0"/>
              <a:t>Segundo nível</a:t>
            </a:r>
          </a:p>
          <a:p>
            <a:pPr lvl="2"/>
            <a:r>
              <a:rPr lang="pt-PT" dirty="0" smtClean="0"/>
              <a:t>Terceiro nível</a:t>
            </a:r>
          </a:p>
          <a:p>
            <a:pPr lvl="3"/>
            <a:r>
              <a:rPr lang="pt-PT" dirty="0" smtClean="0"/>
              <a:t>Quarto nível</a:t>
            </a:r>
          </a:p>
          <a:p>
            <a:pPr lvl="4"/>
            <a:r>
              <a:rPr lang="pt-PT" dirty="0" smtClean="0"/>
              <a:t>Quinto nível</a:t>
            </a:r>
            <a:endParaRPr lang="pt-PT" dirty="0"/>
          </a:p>
        </p:txBody>
      </p:sp>
      <p:sp>
        <p:nvSpPr>
          <p:cNvPr id="4" name="Marcador de Posição da Data 3"/>
          <p:cNvSpPr>
            <a:spLocks noGrp="1"/>
          </p:cNvSpPr>
          <p:nvPr>
            <p:ph type="dt" sz="half" idx="2"/>
          </p:nvPr>
        </p:nvSpPr>
        <p:spPr>
          <a:xfrm>
            <a:off x="6171425" y="6400800"/>
            <a:ext cx="1087325" cy="276228"/>
          </a:xfrm>
          <a:prstGeom prst="rect">
            <a:avLst/>
          </a:prstGeom>
        </p:spPr>
        <p:txBody>
          <a:bodyPr vert="horz" lIns="91440" tIns="45720" rIns="91440" bIns="45720" rtlCol="0" anchor="ctr"/>
          <a:lstStyle>
            <a:lvl1pPr algn="r">
              <a:defRPr sz="750">
                <a:solidFill>
                  <a:schemeClr val="tx1">
                    <a:tint val="75000"/>
                  </a:schemeClr>
                </a:solidFill>
              </a:defRPr>
            </a:lvl1pPr>
          </a:lstStyle>
          <a:p>
            <a:endParaRPr lang="pt-PT" dirty="0"/>
          </a:p>
        </p:txBody>
      </p:sp>
      <p:sp>
        <p:nvSpPr>
          <p:cNvPr id="5" name="Marcador de Posição do Rodapé 4"/>
          <p:cNvSpPr>
            <a:spLocks noGrp="1"/>
          </p:cNvSpPr>
          <p:nvPr>
            <p:ph type="ftr" sz="quarter" idx="3"/>
          </p:nvPr>
        </p:nvSpPr>
        <p:spPr>
          <a:xfrm>
            <a:off x="1142107" y="6400800"/>
            <a:ext cx="4916180" cy="276228"/>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pt-PT" dirty="0"/>
          </a:p>
        </p:txBody>
      </p:sp>
      <p:sp>
        <p:nvSpPr>
          <p:cNvPr id="6" name="Marcador de Posição do Número do Diapositivo 5"/>
          <p:cNvSpPr>
            <a:spLocks noGrp="1"/>
          </p:cNvSpPr>
          <p:nvPr>
            <p:ph type="sldNum" sz="quarter" idx="4"/>
          </p:nvPr>
        </p:nvSpPr>
        <p:spPr>
          <a:xfrm>
            <a:off x="7373078" y="6400800"/>
            <a:ext cx="628815" cy="276228"/>
          </a:xfrm>
          <a:prstGeom prst="rect">
            <a:avLst/>
          </a:prstGeom>
        </p:spPr>
        <p:txBody>
          <a:bodyPr vert="horz" lIns="91440" tIns="45720" rIns="91440" bIns="45720" rtlCol="0" anchor="ctr"/>
          <a:lstStyle>
            <a:lvl1pPr algn="r">
              <a:defRPr sz="750">
                <a:solidFill>
                  <a:schemeClr val="tx1">
                    <a:tint val="75000"/>
                  </a:schemeClr>
                </a:solidFill>
              </a:defRPr>
            </a:lvl1pPr>
          </a:lstStyle>
          <a:p>
            <a:fld id="{2A013F82-EE5E-44EE-A61D-E31C6657F26F}" type="slidenum">
              <a:rPr lang="pt-PT" smtClean="0"/>
              <a:pPr/>
              <a:t>‹nº›</a:t>
            </a:fld>
            <a:endParaRPr lang="pt-PT"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85983" rtl="0" eaLnBrk="1" latinLnBrk="0" hangingPunct="1">
        <a:lnSpc>
          <a:spcPct val="90000"/>
        </a:lnSpc>
        <a:spcBef>
          <a:spcPct val="0"/>
        </a:spcBef>
        <a:buNone/>
        <a:defRPr sz="2701" kern="1200" spc="75" baseline="0">
          <a:solidFill>
            <a:schemeClr val="tx1"/>
          </a:solidFill>
          <a:latin typeface="+mj-lt"/>
          <a:ea typeface="+mj-ea"/>
          <a:cs typeface="+mj-cs"/>
        </a:defRPr>
      </a:lvl1pPr>
    </p:titleStyle>
    <p:bodyStyle>
      <a:lvl1pPr marL="167923" indent="-167923" algn="l" defTabSz="685983" rtl="0" eaLnBrk="1" latinLnBrk="0" hangingPunct="1">
        <a:lnSpc>
          <a:spcPct val="90000"/>
        </a:lnSpc>
        <a:spcBef>
          <a:spcPts val="1350"/>
        </a:spcBef>
        <a:buClr>
          <a:schemeClr val="accent1"/>
        </a:buClr>
        <a:buSzPct val="100000"/>
        <a:buFont typeface="Arial" pitchFamily="34" charset="0"/>
        <a:buChar char="•"/>
        <a:defRPr sz="1800" kern="1200">
          <a:solidFill>
            <a:schemeClr val="tx1"/>
          </a:solidFill>
          <a:latin typeface="+mn-lt"/>
          <a:ea typeface="+mn-ea"/>
          <a:cs typeface="+mn-cs"/>
        </a:defRPr>
      </a:lvl1pPr>
      <a:lvl2pPr marL="347755" indent="-173878" algn="l" defTabSz="685983" rtl="0" eaLnBrk="1" latinLnBrk="0" hangingPunct="1">
        <a:lnSpc>
          <a:spcPct val="90000"/>
        </a:lnSpc>
        <a:spcBef>
          <a:spcPts val="900"/>
        </a:spcBef>
        <a:buClr>
          <a:schemeClr val="accent1"/>
        </a:buClr>
        <a:buSzPct val="100000"/>
        <a:buFont typeface="Arial" pitchFamily="34" charset="0"/>
        <a:buChar char="•"/>
        <a:defRPr sz="1500" kern="1200">
          <a:solidFill>
            <a:schemeClr val="tx1"/>
          </a:solidFill>
          <a:latin typeface="+mn-lt"/>
          <a:ea typeface="+mn-ea"/>
          <a:cs typeface="+mn-cs"/>
        </a:defRPr>
      </a:lvl2pPr>
      <a:lvl3pPr marL="512105" indent="-164350" algn="l" defTabSz="685983" rtl="0" eaLnBrk="1" latinLnBrk="0" hangingPunct="1">
        <a:lnSpc>
          <a:spcPct val="90000"/>
        </a:lnSpc>
        <a:spcBef>
          <a:spcPts val="450"/>
        </a:spcBef>
        <a:buClr>
          <a:schemeClr val="accent1"/>
        </a:buClr>
        <a:buSzPct val="100000"/>
        <a:buFont typeface="Arial" pitchFamily="34" charset="0"/>
        <a:buChar char="•"/>
        <a:defRPr sz="1350" kern="1200">
          <a:solidFill>
            <a:schemeClr val="tx1"/>
          </a:solidFill>
          <a:latin typeface="+mn-lt"/>
          <a:ea typeface="+mn-ea"/>
          <a:cs typeface="+mn-cs"/>
        </a:defRPr>
      </a:lvl3pPr>
      <a:lvl4pPr marL="643109" indent="-131004" algn="l" defTabSz="685983" rtl="0" eaLnBrk="1" latinLnBrk="0" hangingPunct="1">
        <a:lnSpc>
          <a:spcPct val="90000"/>
        </a:lnSpc>
        <a:spcBef>
          <a:spcPts val="450"/>
        </a:spcBef>
        <a:buClr>
          <a:schemeClr val="accent1"/>
        </a:buClr>
        <a:buSzPct val="100000"/>
        <a:buFont typeface="Arial" pitchFamily="34" charset="0"/>
        <a:buChar char="•"/>
        <a:defRPr sz="1200" kern="1200">
          <a:solidFill>
            <a:schemeClr val="tx1"/>
          </a:solidFill>
          <a:latin typeface="+mn-lt"/>
          <a:ea typeface="+mn-ea"/>
          <a:cs typeface="+mn-cs"/>
        </a:defRPr>
      </a:lvl4pPr>
      <a:lvl5pPr marL="772922" indent="-129813" algn="l" defTabSz="685983" rtl="0" eaLnBrk="1" latinLnBrk="0" hangingPunct="1">
        <a:lnSpc>
          <a:spcPct val="90000"/>
        </a:lnSpc>
        <a:spcBef>
          <a:spcPts val="450"/>
        </a:spcBef>
        <a:buClr>
          <a:schemeClr val="accent1"/>
        </a:buClr>
        <a:buSzPct val="100000"/>
        <a:buFont typeface="Arial" pitchFamily="34" charset="0"/>
        <a:buChar char="•"/>
        <a:defRPr sz="1200" kern="1200">
          <a:solidFill>
            <a:schemeClr val="tx1"/>
          </a:solidFill>
          <a:latin typeface="+mn-lt"/>
          <a:ea typeface="+mn-ea"/>
          <a:cs typeface="+mn-cs"/>
        </a:defRPr>
      </a:lvl5pPr>
      <a:lvl6pPr marL="905497"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6pPr>
      <a:lvl7pPr marL="1035834"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7pPr>
      <a:lvl8pPr marL="1166171"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8pPr>
      <a:lvl9pPr marL="1296508"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e.up.p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arlosmccosta/Distributed-Prime-Sieve" TargetMode="External"/><Relationship Id="rId2" Type="http://schemas.openxmlformats.org/officeDocument/2006/relationships/hyperlink" Target="https://www.grid.fe.up.pt/web/guest/cluster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22459" y="2606823"/>
            <a:ext cx="8209981" cy="1038201"/>
          </a:xfrm>
        </p:spPr>
        <p:txBody>
          <a:bodyPr>
            <a:noAutofit/>
          </a:bodyPr>
          <a:lstStyle/>
          <a:p>
            <a:pPr algn="ctr">
              <a:lnSpc>
                <a:spcPct val="100000"/>
              </a:lnSpc>
            </a:pPr>
            <a:r>
              <a:rPr lang="en-US" sz="3200" b="1"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Distributed Prime Sieve in </a:t>
            </a:r>
            <a:r>
              <a:rPr lang="en-US" sz="3200" b="1"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Heterogeneous Computer Clusters</a:t>
            </a:r>
            <a:endParaRPr lang="en-US" sz="3200" b="1"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1028" name="Picture 4" descr="Logótip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836712"/>
            <a:ext cx="2880320" cy="1137728"/>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p:cNvSpPr txBox="1"/>
          <p:nvPr/>
        </p:nvSpPr>
        <p:spPr>
          <a:xfrm>
            <a:off x="2063394" y="4149080"/>
            <a:ext cx="4873194" cy="630942"/>
          </a:xfrm>
          <a:prstGeom prst="rect">
            <a:avLst/>
          </a:prstGeom>
          <a:noFill/>
        </p:spPr>
        <p:txBody>
          <a:bodyPr wrap="none" rtlCol="0">
            <a:spAutoFit/>
          </a:bodyPr>
          <a:lstStyle/>
          <a:p>
            <a:pPr algn="ctr">
              <a:lnSpc>
                <a:spcPct val="125000"/>
              </a:lnSpc>
            </a:pPr>
            <a:r>
              <a:rPr lang="pt-PT" sz="1400" i="1" dirty="0">
                <a:latin typeface="Trebuchet MS" panose="020B0603020202020204" pitchFamily="34" charset="0"/>
              </a:rPr>
              <a:t>Carlos M. Costa, Altino M. Sampaio, </a:t>
            </a:r>
            <a:r>
              <a:rPr lang="en-US" sz="1400" i="1" dirty="0" smtClean="0">
                <a:latin typeface="Trebuchet MS" panose="020B0603020202020204" pitchFamily="34" charset="0"/>
              </a:rPr>
              <a:t>and</a:t>
            </a:r>
            <a:r>
              <a:rPr lang="pt-PT" sz="1400" i="1" dirty="0" smtClean="0">
                <a:latin typeface="Trebuchet MS" panose="020B0603020202020204" pitchFamily="34" charset="0"/>
              </a:rPr>
              <a:t> </a:t>
            </a:r>
            <a:r>
              <a:rPr lang="pt-PT" sz="1400" i="1" dirty="0">
                <a:latin typeface="Trebuchet MS" panose="020B0603020202020204" pitchFamily="34" charset="0"/>
              </a:rPr>
              <a:t>Jorge G. </a:t>
            </a:r>
            <a:r>
              <a:rPr lang="pt-PT" sz="1400" i="1" dirty="0" smtClean="0">
                <a:latin typeface="Trebuchet MS" panose="020B0603020202020204" pitchFamily="34" charset="0"/>
              </a:rPr>
              <a:t>Barbosa</a:t>
            </a:r>
          </a:p>
          <a:p>
            <a:pPr algn="ctr">
              <a:lnSpc>
                <a:spcPct val="125000"/>
              </a:lnSpc>
            </a:pPr>
            <a:r>
              <a:rPr lang="pt-PT" sz="1400" i="1" dirty="0">
                <a:latin typeface="Trebuchet MS" panose="020B0603020202020204" pitchFamily="34" charset="0"/>
              </a:rPr>
              <a:t>{carlos.costa,pro09002,jbarbosa}@</a:t>
            </a:r>
            <a:r>
              <a:rPr lang="pt-PT" sz="1400" i="1" dirty="0" smtClean="0">
                <a:latin typeface="Trebuchet MS" panose="020B0603020202020204" pitchFamily="34" charset="0"/>
              </a:rPr>
              <a:t>fe.up.pt</a:t>
            </a:r>
            <a:endParaRPr lang="pt-PT" sz="1400" i="1" dirty="0">
              <a:latin typeface="Trebuchet MS" panose="020B0603020202020204" pitchFamily="34" charset="0"/>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sz="3200" dirty="0" smtClean="0">
                <a:solidFill>
                  <a:srgbClr val="92D050"/>
                </a:solidFill>
              </a:rPr>
              <a:t>Distributed sieve</a:t>
            </a:r>
            <a:endParaRPr lang="en-US" sz="3200" dirty="0">
              <a:solidFill>
                <a:srgbClr val="92D050"/>
              </a:solidFill>
            </a:endParaRPr>
          </a:p>
        </p:txBody>
      </p:sp>
      <p:sp>
        <p:nvSpPr>
          <p:cNvPr id="3" name="Marcador de Posição de Conteúdo 2"/>
          <p:cNvSpPr>
            <a:spLocks noGrp="1"/>
          </p:cNvSpPr>
          <p:nvPr>
            <p:ph idx="1"/>
          </p:nvPr>
        </p:nvSpPr>
        <p:spPr/>
        <p:txBody>
          <a:bodyPr>
            <a:normAutofit/>
          </a:bodyPr>
          <a:lstStyle/>
          <a:p>
            <a:pPr algn="just">
              <a:lnSpc>
                <a:spcPts val="3000"/>
              </a:lnSpc>
              <a:spcBef>
                <a:spcPts val="600"/>
              </a:spcBef>
            </a:pPr>
            <a:r>
              <a:rPr lang="en-US" u="sng" dirty="0" smtClean="0"/>
              <a:t>Computing prime numbers to near 2</a:t>
            </a:r>
            <a:r>
              <a:rPr lang="en-US" u="sng" baseline="30000" dirty="0" smtClean="0"/>
              <a:t>64</a:t>
            </a:r>
            <a:r>
              <a:rPr lang="en-US" u="sng" dirty="0" smtClean="0"/>
              <a:t> can take a very long time.</a:t>
            </a:r>
          </a:p>
          <a:p>
            <a:pPr algn="just">
              <a:lnSpc>
                <a:spcPts val="3000"/>
              </a:lnSpc>
              <a:spcBef>
                <a:spcPts val="600"/>
              </a:spcBef>
            </a:pPr>
            <a:r>
              <a:rPr lang="en-US" dirty="0" smtClean="0"/>
              <a:t>To speedup the processing, a </a:t>
            </a:r>
            <a:r>
              <a:rPr lang="en-US" u="sng" dirty="0" smtClean="0"/>
              <a:t>computer cluster can be used</a:t>
            </a:r>
            <a:r>
              <a:rPr lang="en-US" dirty="0" smtClean="0"/>
              <a:t>.</a:t>
            </a:r>
          </a:p>
          <a:p>
            <a:pPr algn="just">
              <a:lnSpc>
                <a:spcPts val="3000"/>
              </a:lnSpc>
              <a:spcBef>
                <a:spcPts val="600"/>
              </a:spcBef>
            </a:pPr>
            <a:r>
              <a:rPr lang="en-US" sz="1800" dirty="0" smtClean="0"/>
              <a:t>But some clusters can have very </a:t>
            </a:r>
            <a:r>
              <a:rPr lang="en-US" sz="1800" u="sng" dirty="0" smtClean="0"/>
              <a:t>heterogeneous hardware</a:t>
            </a:r>
            <a:r>
              <a:rPr lang="en-US" sz="1800" dirty="0" smtClean="0"/>
              <a:t>.</a:t>
            </a:r>
          </a:p>
          <a:p>
            <a:pPr algn="just">
              <a:lnSpc>
                <a:spcPts val="3000"/>
              </a:lnSpc>
              <a:spcBef>
                <a:spcPts val="600"/>
              </a:spcBef>
            </a:pPr>
            <a:r>
              <a:rPr lang="en-US" dirty="0" smtClean="0"/>
              <a:t>To solve this problem, it was implemented a </a:t>
            </a:r>
            <a:r>
              <a:rPr lang="en-US" u="sng" dirty="0" smtClean="0"/>
              <a:t>dynamic scheduling algorithm</a:t>
            </a:r>
            <a:r>
              <a:rPr lang="en-US" dirty="0" smtClean="0"/>
              <a:t> to distribute segments across cluster nodes.</a:t>
            </a:r>
          </a:p>
          <a:p>
            <a:pPr algn="just">
              <a:lnSpc>
                <a:spcPts val="3000"/>
              </a:lnSpc>
              <a:spcBef>
                <a:spcPts val="600"/>
              </a:spcBef>
            </a:pPr>
            <a:r>
              <a:rPr lang="en-US" sz="1800" dirty="0" smtClean="0"/>
              <a:t>This is a </a:t>
            </a:r>
            <a:r>
              <a:rPr lang="en-US" sz="1800" u="sng" dirty="0" smtClean="0"/>
              <a:t>hybrid implementation</a:t>
            </a:r>
            <a:r>
              <a:rPr lang="en-US" sz="1800" dirty="0" smtClean="0"/>
              <a:t> in which OpenMPI is </a:t>
            </a:r>
            <a:r>
              <a:rPr lang="en-US" sz="1800" dirty="0" smtClean="0"/>
              <a:t>employed </a:t>
            </a:r>
            <a:r>
              <a:rPr lang="en-US" sz="1800" dirty="0" smtClean="0"/>
              <a:t>to coordinate the workload and OpenMP is used inside each cluster node.</a:t>
            </a:r>
          </a:p>
          <a:p>
            <a:pPr lvl="1" algn="just">
              <a:lnSpc>
                <a:spcPts val="3000"/>
              </a:lnSpc>
              <a:spcBef>
                <a:spcPts val="600"/>
              </a:spcBef>
              <a:spcAft>
                <a:spcPts val="600"/>
              </a:spcAft>
            </a:pPr>
            <a:endParaRPr lang="en-US" sz="1900" dirty="0"/>
          </a:p>
        </p:txBody>
      </p:sp>
      <p:sp>
        <p:nvSpPr>
          <p:cNvPr id="6" name="Marcador de Posição do Número do Diapositivo 3"/>
          <p:cNvSpPr>
            <a:spLocks noGrp="1"/>
          </p:cNvSpPr>
          <p:nvPr>
            <p:ph type="sldNum" sz="quarter" idx="12"/>
          </p:nvPr>
        </p:nvSpPr>
        <p:spPr>
          <a:xfrm>
            <a:off x="8001896" y="6165304"/>
            <a:ext cx="827585" cy="276228"/>
          </a:xfrm>
        </p:spPr>
        <p:txBody>
          <a:bodyPr/>
          <a:lstStyle/>
          <a:p>
            <a:pPr algn="ctr"/>
            <a:r>
              <a:rPr lang="pt-PT" sz="1400" dirty="0" smtClean="0"/>
              <a:t>9 / 15</a:t>
            </a:r>
            <a:endParaRPr lang="pt-PT" sz="1400" dirty="0"/>
          </a:p>
        </p:txBody>
      </p:sp>
    </p:spTree>
    <p:extLst>
      <p:ext uri="{BB962C8B-B14F-4D97-AF65-F5344CB8AC3E}">
        <p14:creationId xmlns:p14="http://schemas.microsoft.com/office/powerpoint/2010/main" val="181147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sz="3200" dirty="0" smtClean="0">
                <a:solidFill>
                  <a:srgbClr val="92D050"/>
                </a:solidFill>
              </a:rPr>
              <a:t>Distributed sieve</a:t>
            </a:r>
            <a:endParaRPr lang="en-US" sz="3200" dirty="0">
              <a:solidFill>
                <a:srgbClr val="92D050"/>
              </a:solidFill>
            </a:endParaRPr>
          </a:p>
        </p:txBody>
      </p:sp>
      <p:sp>
        <p:nvSpPr>
          <p:cNvPr id="3" name="Marcador de Posição de Conteúdo 2"/>
          <p:cNvSpPr>
            <a:spLocks noGrp="1"/>
          </p:cNvSpPr>
          <p:nvPr>
            <p:ph idx="1"/>
          </p:nvPr>
        </p:nvSpPr>
        <p:spPr/>
        <p:txBody>
          <a:bodyPr>
            <a:normAutofit lnSpcReduction="10000"/>
          </a:bodyPr>
          <a:lstStyle/>
          <a:p>
            <a:pPr algn="just">
              <a:lnSpc>
                <a:spcPts val="3000"/>
              </a:lnSpc>
              <a:spcBef>
                <a:spcPts val="600"/>
              </a:spcBef>
            </a:pPr>
            <a:r>
              <a:rPr lang="en-US" b="1" i="1" u="sng" dirty="0" smtClean="0">
                <a:solidFill>
                  <a:schemeClr val="accent3">
                    <a:lumMod val="60000"/>
                    <a:lumOff val="40000"/>
                  </a:schemeClr>
                </a:solidFill>
              </a:rPr>
              <a:t>Dynamic scheduling algorithm:</a:t>
            </a:r>
          </a:p>
          <a:p>
            <a:pPr lvl="1" algn="just">
              <a:lnSpc>
                <a:spcPct val="100000"/>
              </a:lnSpc>
              <a:spcBef>
                <a:spcPts val="600"/>
              </a:spcBef>
            </a:pPr>
            <a:r>
              <a:rPr lang="en-US" dirty="0" smtClean="0"/>
              <a:t>Start a master process with a queue of segments for each cluster node.</a:t>
            </a:r>
          </a:p>
          <a:p>
            <a:pPr lvl="1" algn="just">
              <a:lnSpc>
                <a:spcPct val="100000"/>
              </a:lnSpc>
              <a:spcBef>
                <a:spcPts val="600"/>
              </a:spcBef>
            </a:pPr>
            <a:r>
              <a:rPr lang="en-US" dirty="0" smtClean="0"/>
              <a:t>Spawn slave processes (that will process the segments)</a:t>
            </a:r>
          </a:p>
          <a:p>
            <a:pPr lvl="1" algn="just">
              <a:lnSpc>
                <a:spcPct val="100000"/>
              </a:lnSpc>
              <a:spcBef>
                <a:spcPts val="600"/>
              </a:spcBef>
            </a:pPr>
            <a:r>
              <a:rPr lang="en-US" dirty="0" smtClean="0"/>
              <a:t>Each slave process asks the master for a new segment until all of then are processed</a:t>
            </a:r>
          </a:p>
          <a:p>
            <a:pPr lvl="1" algn="just">
              <a:lnSpc>
                <a:spcPct val="100000"/>
              </a:lnSpc>
              <a:spcBef>
                <a:spcPts val="600"/>
              </a:spcBef>
            </a:pPr>
            <a:r>
              <a:rPr lang="en-US" dirty="0" smtClean="0"/>
              <a:t>Every time the master process receives a request for a new segment, it replies </a:t>
            </a:r>
            <a:r>
              <a:rPr lang="en-US" dirty="0" smtClean="0"/>
              <a:t>with:</a:t>
            </a:r>
            <a:endParaRPr lang="en-US" dirty="0" smtClean="0"/>
          </a:p>
          <a:p>
            <a:pPr lvl="2" algn="just">
              <a:lnSpc>
                <a:spcPct val="100000"/>
              </a:lnSpc>
              <a:spcBef>
                <a:spcPts val="600"/>
              </a:spcBef>
            </a:pPr>
            <a:r>
              <a:rPr lang="en-US" dirty="0" smtClean="0"/>
              <a:t>Last segment from the queue associated to the slave process</a:t>
            </a:r>
          </a:p>
          <a:p>
            <a:pPr lvl="2" algn="just">
              <a:lnSpc>
                <a:spcPct val="100000"/>
              </a:lnSpc>
              <a:spcBef>
                <a:spcPts val="600"/>
              </a:spcBef>
            </a:pPr>
            <a:r>
              <a:rPr lang="en-US" dirty="0" smtClean="0"/>
              <a:t>If queue is empty, selects segment from the largest queue (associated to other slave process)</a:t>
            </a:r>
          </a:p>
          <a:p>
            <a:pPr lvl="2" algn="just">
              <a:lnSpc>
                <a:spcPct val="100000"/>
              </a:lnSpc>
              <a:spcBef>
                <a:spcPts val="600"/>
              </a:spcBef>
            </a:pPr>
            <a:r>
              <a:rPr lang="en-US" dirty="0" smtClean="0"/>
              <a:t>Removes selected segment from the queue</a:t>
            </a:r>
          </a:p>
          <a:p>
            <a:pPr lvl="1" algn="just">
              <a:lnSpc>
                <a:spcPct val="100000"/>
              </a:lnSpc>
              <a:spcBef>
                <a:spcPts val="600"/>
              </a:spcBef>
            </a:pPr>
            <a:r>
              <a:rPr lang="en-US" dirty="0" smtClean="0"/>
              <a:t>After all segments are processed and results are collected, master replies to slaves that all work is done and they can terminate execution</a:t>
            </a:r>
          </a:p>
          <a:p>
            <a:pPr algn="just">
              <a:lnSpc>
                <a:spcPct val="100000"/>
              </a:lnSpc>
              <a:spcBef>
                <a:spcPts val="600"/>
              </a:spcBef>
            </a:pPr>
            <a:endParaRPr lang="en-US" dirty="0"/>
          </a:p>
          <a:p>
            <a:pPr algn="just">
              <a:lnSpc>
                <a:spcPct val="100000"/>
              </a:lnSpc>
              <a:spcBef>
                <a:spcPts val="600"/>
              </a:spcBef>
            </a:pPr>
            <a:r>
              <a:rPr lang="en-US" b="1" i="1" u="sng" dirty="0">
                <a:solidFill>
                  <a:schemeClr val="accent3">
                    <a:lumMod val="60000"/>
                    <a:lumOff val="40000"/>
                  </a:schemeClr>
                </a:solidFill>
              </a:rPr>
              <a:t>System </a:t>
            </a:r>
            <a:r>
              <a:rPr lang="en-US" b="1" i="1" u="sng" dirty="0" smtClean="0">
                <a:solidFill>
                  <a:schemeClr val="accent3">
                    <a:lumMod val="60000"/>
                    <a:lumOff val="40000"/>
                  </a:schemeClr>
                </a:solidFill>
              </a:rPr>
              <a:t>performance</a:t>
            </a:r>
          </a:p>
          <a:p>
            <a:pPr lvl="1" algn="just">
              <a:lnSpc>
                <a:spcPct val="100000"/>
              </a:lnSpc>
              <a:spcBef>
                <a:spcPts val="600"/>
              </a:spcBef>
            </a:pPr>
            <a:r>
              <a:rPr lang="en-US" dirty="0" smtClean="0"/>
              <a:t>By employing the dynamic scheduling algorithm, </a:t>
            </a:r>
            <a:r>
              <a:rPr lang="en-US" u="sng" dirty="0" smtClean="0"/>
              <a:t>cluster nodes with high processing capability can keep contributing to the workload even after they have finished the processing</a:t>
            </a:r>
            <a:r>
              <a:rPr lang="en-US" dirty="0" smtClean="0"/>
              <a:t> of the segments that were initially allocated to then.</a:t>
            </a:r>
          </a:p>
          <a:p>
            <a:pPr lvl="1" algn="just">
              <a:lnSpc>
                <a:spcPct val="100000"/>
              </a:lnSpc>
              <a:spcBef>
                <a:spcPts val="600"/>
              </a:spcBef>
            </a:pPr>
            <a:r>
              <a:rPr lang="en-US" dirty="0"/>
              <a:t>This </a:t>
            </a:r>
            <a:r>
              <a:rPr lang="en-US" dirty="0" smtClean="0"/>
              <a:t>way the </a:t>
            </a:r>
            <a:r>
              <a:rPr lang="en-US" u="sng" dirty="0" smtClean="0"/>
              <a:t>system can adapt to different cluster topologies</a:t>
            </a:r>
            <a:r>
              <a:rPr lang="en-US" dirty="0" smtClean="0"/>
              <a:t> and avoids clusters node bottlenecks (in a static scheduling system, the processing time would be equivalent to the slowest cluster node).</a:t>
            </a:r>
            <a:endParaRPr lang="en-US" b="1" i="1" u="sng" dirty="0">
              <a:solidFill>
                <a:schemeClr val="accent3">
                  <a:lumMod val="60000"/>
                  <a:lumOff val="40000"/>
                </a:schemeClr>
              </a:solidFill>
            </a:endParaRPr>
          </a:p>
          <a:p>
            <a:pPr lvl="1" algn="just">
              <a:lnSpc>
                <a:spcPts val="3000"/>
              </a:lnSpc>
              <a:spcBef>
                <a:spcPts val="600"/>
              </a:spcBef>
              <a:spcAft>
                <a:spcPts val="600"/>
              </a:spcAft>
            </a:pPr>
            <a:endParaRPr lang="en-US" sz="1900" dirty="0"/>
          </a:p>
        </p:txBody>
      </p:sp>
      <p:sp>
        <p:nvSpPr>
          <p:cNvPr id="6" name="Marcador de Posição do Número do Diapositivo 3"/>
          <p:cNvSpPr>
            <a:spLocks noGrp="1"/>
          </p:cNvSpPr>
          <p:nvPr>
            <p:ph type="sldNum" sz="quarter" idx="12"/>
          </p:nvPr>
        </p:nvSpPr>
        <p:spPr>
          <a:xfrm>
            <a:off x="8001896" y="6165304"/>
            <a:ext cx="827585" cy="276228"/>
          </a:xfrm>
        </p:spPr>
        <p:txBody>
          <a:bodyPr/>
          <a:lstStyle/>
          <a:p>
            <a:pPr algn="ctr"/>
            <a:r>
              <a:rPr lang="pt-PT" sz="1400" dirty="0" smtClean="0"/>
              <a:t>10 / 15</a:t>
            </a:r>
            <a:endParaRPr lang="pt-PT" sz="1400" dirty="0"/>
          </a:p>
        </p:txBody>
      </p:sp>
    </p:spTree>
    <p:extLst>
      <p:ext uri="{BB962C8B-B14F-4D97-AF65-F5344CB8AC3E}">
        <p14:creationId xmlns:p14="http://schemas.microsoft.com/office/powerpoint/2010/main" val="246475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just"/>
            <a:r>
              <a:rPr lang="en-US" sz="3200" dirty="0" smtClean="0"/>
              <a:t>Testing</a:t>
            </a:r>
            <a:r>
              <a:rPr lang="en-US" sz="3200" dirty="0" smtClean="0">
                <a:solidFill>
                  <a:srgbClr val="92D050"/>
                </a:solidFill>
              </a:rPr>
              <a:t> platforms</a:t>
            </a:r>
            <a:endParaRPr lang="en-US" sz="3200" dirty="0">
              <a:solidFill>
                <a:srgbClr val="92D050"/>
              </a:solidFill>
            </a:endParaRPr>
          </a:p>
        </p:txBody>
      </p:sp>
      <p:sp>
        <p:nvSpPr>
          <p:cNvPr id="3" name="Marcador de Posição de Conteúdo 2"/>
          <p:cNvSpPr>
            <a:spLocks noGrp="1"/>
          </p:cNvSpPr>
          <p:nvPr>
            <p:ph idx="1"/>
          </p:nvPr>
        </p:nvSpPr>
        <p:spPr/>
        <p:txBody>
          <a:bodyPr>
            <a:normAutofit/>
          </a:bodyPr>
          <a:lstStyle/>
          <a:p>
            <a:pPr>
              <a:lnSpc>
                <a:spcPts val="3000"/>
              </a:lnSpc>
              <a:spcBef>
                <a:spcPts val="1800"/>
              </a:spcBef>
            </a:pPr>
            <a:r>
              <a:rPr lang="en-US" dirty="0" smtClean="0"/>
              <a:t>The sieving implementations were tested in two different platforms:</a:t>
            </a:r>
          </a:p>
          <a:p>
            <a:pPr lvl="1">
              <a:lnSpc>
                <a:spcPts val="3000"/>
              </a:lnSpc>
              <a:spcBef>
                <a:spcPts val="600"/>
              </a:spcBef>
            </a:pPr>
            <a:r>
              <a:rPr lang="en-US" sz="1500" b="1" i="1" u="sng" dirty="0" smtClean="0">
                <a:solidFill>
                  <a:srgbClr val="FFC000"/>
                </a:solidFill>
              </a:rPr>
              <a:t>Two laptops:</a:t>
            </a:r>
          </a:p>
          <a:p>
            <a:pPr lvl="2">
              <a:lnSpc>
                <a:spcPct val="150000"/>
              </a:lnSpc>
              <a:spcBef>
                <a:spcPts val="0"/>
              </a:spcBef>
            </a:pPr>
            <a:r>
              <a:rPr lang="en-US" u="sng" dirty="0"/>
              <a:t>Clevo P370EM</a:t>
            </a:r>
          </a:p>
          <a:p>
            <a:pPr lvl="3">
              <a:lnSpc>
                <a:spcPct val="100000"/>
              </a:lnSpc>
              <a:spcBef>
                <a:spcPts val="0"/>
              </a:spcBef>
            </a:pPr>
            <a:r>
              <a:rPr lang="en-US" dirty="0"/>
              <a:t>Intel i7-3630QM (quad core processor with Hyper-Threading – </a:t>
            </a:r>
            <a:r>
              <a:rPr lang="en-US" dirty="0" smtClean="0"/>
              <a:t>2400 -&gt; 3400 </a:t>
            </a:r>
            <a:r>
              <a:rPr lang="en-US" dirty="0"/>
              <a:t>MHz clock rate)</a:t>
            </a:r>
          </a:p>
          <a:p>
            <a:pPr lvl="3">
              <a:lnSpc>
                <a:spcPct val="100000"/>
              </a:lnSpc>
              <a:spcBef>
                <a:spcPts val="0"/>
              </a:spcBef>
            </a:pPr>
            <a:r>
              <a:rPr lang="en-US" dirty="0"/>
              <a:t>16 GB of RAM DDR3 1600 </a:t>
            </a:r>
            <a:r>
              <a:rPr lang="en-US" dirty="0" smtClean="0"/>
              <a:t>MHz</a:t>
            </a:r>
          </a:p>
          <a:p>
            <a:pPr lvl="2">
              <a:lnSpc>
                <a:spcPct val="150000"/>
              </a:lnSpc>
              <a:spcBef>
                <a:spcPts val="0"/>
              </a:spcBef>
            </a:pPr>
            <a:r>
              <a:rPr lang="en-US" u="sng" dirty="0" smtClean="0"/>
              <a:t>Asus G51J</a:t>
            </a:r>
          </a:p>
          <a:p>
            <a:pPr lvl="3">
              <a:lnSpc>
                <a:spcPct val="100000"/>
              </a:lnSpc>
              <a:spcBef>
                <a:spcPts val="0"/>
              </a:spcBef>
            </a:pPr>
            <a:r>
              <a:rPr lang="en-US" dirty="0"/>
              <a:t>Intel </a:t>
            </a:r>
            <a:r>
              <a:rPr lang="en-US" dirty="0" smtClean="0"/>
              <a:t>i7-720QM </a:t>
            </a:r>
            <a:r>
              <a:rPr lang="en-US" dirty="0"/>
              <a:t>(quad core processor with Hyper-Threading – </a:t>
            </a:r>
            <a:r>
              <a:rPr lang="en-US" dirty="0" smtClean="0"/>
              <a:t>1600 -&gt; 2800 </a:t>
            </a:r>
            <a:r>
              <a:rPr lang="en-US" dirty="0"/>
              <a:t>MHz clock rate)</a:t>
            </a:r>
          </a:p>
          <a:p>
            <a:pPr lvl="3">
              <a:lnSpc>
                <a:spcPct val="100000"/>
              </a:lnSpc>
              <a:spcBef>
                <a:spcPts val="0"/>
              </a:spcBef>
            </a:pPr>
            <a:r>
              <a:rPr lang="en-US" dirty="0"/>
              <a:t>4</a:t>
            </a:r>
            <a:r>
              <a:rPr lang="en-US" dirty="0" smtClean="0"/>
              <a:t> </a:t>
            </a:r>
            <a:r>
              <a:rPr lang="en-US" dirty="0"/>
              <a:t>GB of RAM DDR3 </a:t>
            </a:r>
            <a:r>
              <a:rPr lang="en-US" dirty="0" smtClean="0"/>
              <a:t>1066 MHz</a:t>
            </a:r>
          </a:p>
          <a:p>
            <a:pPr lvl="1">
              <a:lnSpc>
                <a:spcPct val="100000"/>
              </a:lnSpc>
              <a:spcBef>
                <a:spcPts val="1800"/>
              </a:spcBef>
            </a:pPr>
            <a:r>
              <a:rPr lang="en-US" b="1" i="1" u="sng" dirty="0" smtClean="0">
                <a:solidFill>
                  <a:schemeClr val="accent3">
                    <a:lumMod val="60000"/>
                    <a:lumOff val="40000"/>
                  </a:schemeClr>
                </a:solidFill>
                <a:hlinkClick r:id="rId2"/>
              </a:rPr>
              <a:t>Computer cluster (Avalanche - Grid FEUP):</a:t>
            </a:r>
            <a:endParaRPr lang="en-US" b="1" i="1" u="sng" dirty="0" smtClean="0">
              <a:solidFill>
                <a:schemeClr val="accent3">
                  <a:lumMod val="60000"/>
                  <a:lumOff val="40000"/>
                </a:schemeClr>
              </a:solidFill>
            </a:endParaRPr>
          </a:p>
          <a:p>
            <a:pPr lvl="2">
              <a:lnSpc>
                <a:spcPct val="150000"/>
              </a:lnSpc>
              <a:spcBef>
                <a:spcPts val="0"/>
              </a:spcBef>
            </a:pPr>
            <a:r>
              <a:rPr lang="en-US" dirty="0"/>
              <a:t>Each </a:t>
            </a:r>
            <a:r>
              <a:rPr lang="en-US" dirty="0" smtClean="0"/>
              <a:t>cluster node with:</a:t>
            </a:r>
          </a:p>
          <a:p>
            <a:pPr lvl="3">
              <a:lnSpc>
                <a:spcPct val="150000"/>
              </a:lnSpc>
              <a:spcBef>
                <a:spcPts val="0"/>
              </a:spcBef>
            </a:pPr>
            <a:r>
              <a:rPr lang="en-US" dirty="0" smtClean="0"/>
              <a:t>16 cores -&gt; two Intel Xeon E5-2450 (2100 -&gt; 2900 MHz clock rate)</a:t>
            </a:r>
          </a:p>
          <a:p>
            <a:pPr lvl="3">
              <a:lnSpc>
                <a:spcPct val="150000"/>
              </a:lnSpc>
              <a:spcBef>
                <a:spcPts val="0"/>
              </a:spcBef>
            </a:pPr>
            <a:r>
              <a:rPr lang="en-US" dirty="0" smtClean="0"/>
              <a:t>64 GB RAM DDR3 1600 MHz</a:t>
            </a:r>
            <a:endParaRPr lang="en-US" dirty="0"/>
          </a:p>
          <a:p>
            <a:pPr>
              <a:lnSpc>
                <a:spcPct val="100000"/>
              </a:lnSpc>
              <a:spcBef>
                <a:spcPts val="2400"/>
              </a:spcBef>
              <a:spcAft>
                <a:spcPts val="600"/>
              </a:spcAft>
            </a:pPr>
            <a:r>
              <a:rPr lang="en-US" dirty="0"/>
              <a:t>The source code is available at:</a:t>
            </a:r>
          </a:p>
          <a:p>
            <a:pPr lvl="1">
              <a:lnSpc>
                <a:spcPct val="100000"/>
              </a:lnSpc>
              <a:spcBef>
                <a:spcPts val="0"/>
              </a:spcBef>
            </a:pPr>
            <a:r>
              <a:rPr lang="en-US" dirty="0">
                <a:hlinkClick r:id="rId3"/>
              </a:rPr>
              <a:t>https://github.com/carlosmccosta/Distributed-Prime-Sieve</a:t>
            </a:r>
            <a:endParaRPr lang="en-US" dirty="0"/>
          </a:p>
          <a:p>
            <a:pPr lvl="1">
              <a:lnSpc>
                <a:spcPts val="3000"/>
              </a:lnSpc>
              <a:spcAft>
                <a:spcPts val="600"/>
              </a:spcAft>
            </a:pPr>
            <a:endParaRPr lang="en-US" sz="1900" dirty="0"/>
          </a:p>
        </p:txBody>
      </p:sp>
      <p:sp>
        <p:nvSpPr>
          <p:cNvPr id="6" name="Marcador de Posição do Número do Diapositivo 3"/>
          <p:cNvSpPr>
            <a:spLocks noGrp="1"/>
          </p:cNvSpPr>
          <p:nvPr>
            <p:ph type="sldNum" sz="quarter" idx="12"/>
          </p:nvPr>
        </p:nvSpPr>
        <p:spPr>
          <a:xfrm>
            <a:off x="8001896" y="6165304"/>
            <a:ext cx="827585" cy="276228"/>
          </a:xfrm>
        </p:spPr>
        <p:txBody>
          <a:bodyPr/>
          <a:lstStyle/>
          <a:p>
            <a:pPr algn="ctr"/>
            <a:r>
              <a:rPr lang="pt-PT" sz="1400" dirty="0" smtClean="0"/>
              <a:t>11 / 15</a:t>
            </a:r>
            <a:endParaRPr lang="pt-PT" sz="1400" dirty="0"/>
          </a:p>
        </p:txBody>
      </p:sp>
    </p:spTree>
    <p:extLst>
      <p:ext uri="{BB962C8B-B14F-4D97-AF65-F5344CB8AC3E}">
        <p14:creationId xmlns:p14="http://schemas.microsoft.com/office/powerpoint/2010/main" val="142648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sz="3200" dirty="0" smtClean="0">
                <a:solidFill>
                  <a:srgbClr val="92D050"/>
                </a:solidFill>
              </a:rPr>
              <a:t>Results - speedup</a:t>
            </a:r>
            <a:endParaRPr lang="en-US" sz="3200" dirty="0">
              <a:solidFill>
                <a:srgbClr val="92D050"/>
              </a:solidFill>
            </a:endParaRPr>
          </a:p>
        </p:txBody>
      </p:sp>
      <p:sp>
        <p:nvSpPr>
          <p:cNvPr id="6" name="Marcador de Posição do Número do Diapositivo 3"/>
          <p:cNvSpPr>
            <a:spLocks noGrp="1"/>
          </p:cNvSpPr>
          <p:nvPr>
            <p:ph type="sldNum" sz="quarter" idx="12"/>
          </p:nvPr>
        </p:nvSpPr>
        <p:spPr>
          <a:xfrm>
            <a:off x="8001896" y="6165304"/>
            <a:ext cx="827585" cy="276228"/>
          </a:xfrm>
        </p:spPr>
        <p:txBody>
          <a:bodyPr/>
          <a:lstStyle/>
          <a:p>
            <a:pPr algn="ctr"/>
            <a:r>
              <a:rPr lang="pt-PT" sz="1400" dirty="0" smtClean="0"/>
              <a:t>12 / 15</a:t>
            </a:r>
            <a:endParaRPr lang="pt-PT" sz="1400"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941034"/>
            <a:ext cx="5472608" cy="5224270"/>
          </a:xfrm>
          <a:prstGeom prst="rect">
            <a:avLst/>
          </a:prstGeom>
        </p:spPr>
      </p:pic>
      <p:sp>
        <p:nvSpPr>
          <p:cNvPr id="5" name="CaixaDeTexto 4"/>
          <p:cNvSpPr txBox="1"/>
          <p:nvPr/>
        </p:nvSpPr>
        <p:spPr>
          <a:xfrm>
            <a:off x="2914912" y="6183712"/>
            <a:ext cx="3314177" cy="341632"/>
          </a:xfrm>
          <a:prstGeom prst="rect">
            <a:avLst/>
          </a:prstGeom>
          <a:noFill/>
        </p:spPr>
        <p:txBody>
          <a:bodyPr wrap="none" rtlCol="0">
            <a:spAutoFit/>
          </a:bodyPr>
          <a:lstStyle/>
          <a:p>
            <a:pPr>
              <a:lnSpc>
                <a:spcPct val="90000"/>
              </a:lnSpc>
            </a:pPr>
            <a:r>
              <a:rPr lang="en-US" dirty="0" smtClean="0"/>
              <a:t>Speedup achieved with 2 laptops</a:t>
            </a:r>
            <a:endParaRPr lang="en-US" dirty="0"/>
          </a:p>
        </p:txBody>
      </p:sp>
    </p:spTree>
    <p:extLst>
      <p:ext uri="{BB962C8B-B14F-4D97-AF65-F5344CB8AC3E}">
        <p14:creationId xmlns:p14="http://schemas.microsoft.com/office/powerpoint/2010/main" val="129522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sz="3200" dirty="0" smtClean="0">
                <a:solidFill>
                  <a:srgbClr val="92D050"/>
                </a:solidFill>
              </a:rPr>
              <a:t>Results – cluster speedup</a:t>
            </a:r>
            <a:endParaRPr lang="en-US" sz="3200" dirty="0">
              <a:solidFill>
                <a:srgbClr val="92D050"/>
              </a:solidFill>
            </a:endParaRPr>
          </a:p>
        </p:txBody>
      </p:sp>
      <p:sp>
        <p:nvSpPr>
          <p:cNvPr id="6" name="Marcador de Posição do Número do Diapositivo 3"/>
          <p:cNvSpPr>
            <a:spLocks noGrp="1"/>
          </p:cNvSpPr>
          <p:nvPr>
            <p:ph type="sldNum" sz="quarter" idx="12"/>
          </p:nvPr>
        </p:nvSpPr>
        <p:spPr>
          <a:xfrm>
            <a:off x="8001896" y="6165304"/>
            <a:ext cx="827585" cy="276228"/>
          </a:xfrm>
        </p:spPr>
        <p:txBody>
          <a:bodyPr/>
          <a:lstStyle/>
          <a:p>
            <a:pPr algn="ctr"/>
            <a:r>
              <a:rPr lang="pt-PT" sz="1400" dirty="0" smtClean="0"/>
              <a:t>13 / 15</a:t>
            </a:r>
            <a:endParaRPr lang="pt-PT" sz="1400" dirty="0"/>
          </a:p>
        </p:txBody>
      </p:sp>
      <p:sp>
        <p:nvSpPr>
          <p:cNvPr id="5" name="CaixaDeTexto 4"/>
          <p:cNvSpPr txBox="1"/>
          <p:nvPr/>
        </p:nvSpPr>
        <p:spPr>
          <a:xfrm>
            <a:off x="2555776" y="5262876"/>
            <a:ext cx="4218271" cy="341632"/>
          </a:xfrm>
          <a:prstGeom prst="rect">
            <a:avLst/>
          </a:prstGeom>
          <a:noFill/>
        </p:spPr>
        <p:txBody>
          <a:bodyPr wrap="none" rtlCol="0">
            <a:spAutoFit/>
          </a:bodyPr>
          <a:lstStyle/>
          <a:p>
            <a:pPr>
              <a:lnSpc>
                <a:spcPct val="90000"/>
              </a:lnSpc>
            </a:pPr>
            <a:r>
              <a:rPr lang="en-US" dirty="0" smtClean="0"/>
              <a:t>Speedup achieved with a computer cluster</a:t>
            </a:r>
            <a:endParaRPr lang="en-US" dirty="0"/>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255" y="1814286"/>
            <a:ext cx="8103490" cy="3376581"/>
          </a:xfrm>
          <a:prstGeom prst="rect">
            <a:avLst/>
          </a:prstGeom>
        </p:spPr>
      </p:pic>
    </p:spTree>
    <p:extLst>
      <p:ext uri="{BB962C8B-B14F-4D97-AF65-F5344CB8AC3E}">
        <p14:creationId xmlns:p14="http://schemas.microsoft.com/office/powerpoint/2010/main" val="1278719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sz="3200" dirty="0" smtClean="0">
                <a:solidFill>
                  <a:srgbClr val="92D050"/>
                </a:solidFill>
              </a:rPr>
              <a:t>Results - efficiency</a:t>
            </a:r>
            <a:endParaRPr lang="en-US" sz="3200" dirty="0">
              <a:solidFill>
                <a:srgbClr val="92D050"/>
              </a:solidFill>
            </a:endParaRPr>
          </a:p>
        </p:txBody>
      </p:sp>
      <p:sp>
        <p:nvSpPr>
          <p:cNvPr id="3" name="Marcador de Posição de Conteúdo 2"/>
          <p:cNvSpPr>
            <a:spLocks noGrp="1"/>
          </p:cNvSpPr>
          <p:nvPr>
            <p:ph idx="1"/>
          </p:nvPr>
        </p:nvSpPr>
        <p:spPr/>
        <p:txBody>
          <a:bodyPr>
            <a:normAutofit/>
          </a:bodyPr>
          <a:lstStyle/>
          <a:p>
            <a:pPr>
              <a:lnSpc>
                <a:spcPts val="3000"/>
              </a:lnSpc>
              <a:spcBef>
                <a:spcPts val="1800"/>
              </a:spcBef>
            </a:pPr>
            <a:endParaRPr lang="en-US" sz="1800" dirty="0" smtClean="0"/>
          </a:p>
          <a:p>
            <a:pPr lvl="1">
              <a:lnSpc>
                <a:spcPts val="3000"/>
              </a:lnSpc>
              <a:spcAft>
                <a:spcPts val="600"/>
              </a:spcAft>
            </a:pPr>
            <a:endParaRPr lang="en-US" sz="1900" dirty="0"/>
          </a:p>
        </p:txBody>
      </p:sp>
      <p:sp>
        <p:nvSpPr>
          <p:cNvPr id="6" name="Marcador de Posição do Número do Diapositivo 3"/>
          <p:cNvSpPr>
            <a:spLocks noGrp="1"/>
          </p:cNvSpPr>
          <p:nvPr>
            <p:ph type="sldNum" sz="quarter" idx="12"/>
          </p:nvPr>
        </p:nvSpPr>
        <p:spPr>
          <a:xfrm>
            <a:off x="8001896" y="6165304"/>
            <a:ext cx="827585" cy="276228"/>
          </a:xfrm>
        </p:spPr>
        <p:txBody>
          <a:bodyPr/>
          <a:lstStyle/>
          <a:p>
            <a:pPr algn="ctr"/>
            <a:r>
              <a:rPr lang="pt-PT" sz="1400" dirty="0" smtClean="0"/>
              <a:t>14 / 15</a:t>
            </a:r>
            <a:endParaRPr lang="pt-PT" sz="1400" dirty="0"/>
          </a:p>
        </p:txBody>
      </p:sp>
      <p:sp>
        <p:nvSpPr>
          <p:cNvPr id="5" name="CaixaDeTexto 4"/>
          <p:cNvSpPr txBox="1"/>
          <p:nvPr/>
        </p:nvSpPr>
        <p:spPr>
          <a:xfrm>
            <a:off x="2915189" y="6183712"/>
            <a:ext cx="3399136" cy="341632"/>
          </a:xfrm>
          <a:prstGeom prst="rect">
            <a:avLst/>
          </a:prstGeom>
          <a:noFill/>
        </p:spPr>
        <p:txBody>
          <a:bodyPr wrap="none" rtlCol="0">
            <a:spAutoFit/>
          </a:bodyPr>
          <a:lstStyle/>
          <a:p>
            <a:pPr>
              <a:lnSpc>
                <a:spcPct val="90000"/>
              </a:lnSpc>
            </a:pPr>
            <a:r>
              <a:rPr lang="en-US" dirty="0" smtClean="0"/>
              <a:t>Efficiency achieved with 2 laptops</a:t>
            </a:r>
            <a:endParaRPr lang="en-US" dirty="0"/>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320" y="994850"/>
            <a:ext cx="5357915" cy="5114781"/>
          </a:xfrm>
          <a:prstGeom prst="rect">
            <a:avLst/>
          </a:prstGeom>
        </p:spPr>
      </p:pic>
    </p:spTree>
    <p:extLst>
      <p:ext uri="{BB962C8B-B14F-4D97-AF65-F5344CB8AC3E}">
        <p14:creationId xmlns:p14="http://schemas.microsoft.com/office/powerpoint/2010/main" val="4186956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sz="3200" dirty="0" smtClean="0">
                <a:solidFill>
                  <a:srgbClr val="92D050"/>
                </a:solidFill>
              </a:rPr>
              <a:t>Results – cluster efficiency</a:t>
            </a:r>
            <a:endParaRPr lang="en-US" sz="3200" dirty="0">
              <a:solidFill>
                <a:srgbClr val="92D050"/>
              </a:solidFill>
            </a:endParaRPr>
          </a:p>
        </p:txBody>
      </p:sp>
      <p:sp>
        <p:nvSpPr>
          <p:cNvPr id="3" name="Marcador de Posição de Conteúdo 2"/>
          <p:cNvSpPr>
            <a:spLocks noGrp="1"/>
          </p:cNvSpPr>
          <p:nvPr>
            <p:ph idx="1"/>
          </p:nvPr>
        </p:nvSpPr>
        <p:spPr/>
        <p:txBody>
          <a:bodyPr>
            <a:normAutofit/>
          </a:bodyPr>
          <a:lstStyle/>
          <a:p>
            <a:pPr>
              <a:lnSpc>
                <a:spcPts val="3000"/>
              </a:lnSpc>
              <a:spcBef>
                <a:spcPts val="1800"/>
              </a:spcBef>
            </a:pPr>
            <a:endParaRPr lang="en-US" sz="1800" dirty="0" smtClean="0"/>
          </a:p>
          <a:p>
            <a:pPr lvl="1">
              <a:lnSpc>
                <a:spcPts val="3000"/>
              </a:lnSpc>
              <a:spcAft>
                <a:spcPts val="600"/>
              </a:spcAft>
            </a:pPr>
            <a:endParaRPr lang="en-US" sz="1900" dirty="0"/>
          </a:p>
        </p:txBody>
      </p:sp>
      <p:sp>
        <p:nvSpPr>
          <p:cNvPr id="6" name="Marcador de Posição do Número do Diapositivo 3"/>
          <p:cNvSpPr>
            <a:spLocks noGrp="1"/>
          </p:cNvSpPr>
          <p:nvPr>
            <p:ph type="sldNum" sz="quarter" idx="12"/>
          </p:nvPr>
        </p:nvSpPr>
        <p:spPr>
          <a:xfrm>
            <a:off x="8001896" y="6165304"/>
            <a:ext cx="827585" cy="276228"/>
          </a:xfrm>
        </p:spPr>
        <p:txBody>
          <a:bodyPr/>
          <a:lstStyle/>
          <a:p>
            <a:pPr algn="ctr"/>
            <a:r>
              <a:rPr lang="pt-PT" sz="1400" dirty="0" smtClean="0"/>
              <a:t>15 / 15</a:t>
            </a:r>
            <a:endParaRPr lang="pt-PT" sz="1400" dirty="0"/>
          </a:p>
        </p:txBody>
      </p:sp>
      <p:sp>
        <p:nvSpPr>
          <p:cNvPr id="5" name="CaixaDeTexto 4"/>
          <p:cNvSpPr txBox="1"/>
          <p:nvPr/>
        </p:nvSpPr>
        <p:spPr>
          <a:xfrm>
            <a:off x="2555776" y="5262876"/>
            <a:ext cx="4303229" cy="341632"/>
          </a:xfrm>
          <a:prstGeom prst="rect">
            <a:avLst/>
          </a:prstGeom>
          <a:noFill/>
        </p:spPr>
        <p:txBody>
          <a:bodyPr wrap="none" rtlCol="0">
            <a:spAutoFit/>
          </a:bodyPr>
          <a:lstStyle/>
          <a:p>
            <a:pPr>
              <a:lnSpc>
                <a:spcPct val="90000"/>
              </a:lnSpc>
            </a:pPr>
            <a:r>
              <a:rPr lang="en-US" dirty="0" smtClean="0"/>
              <a:t>Efficiency achieved with a computer cluster</a:t>
            </a:r>
            <a:endParaRPr lang="en-US"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35" y="1727866"/>
            <a:ext cx="7878274" cy="3463002"/>
          </a:xfrm>
          <a:prstGeom prst="rect">
            <a:avLst/>
          </a:prstGeom>
        </p:spPr>
      </p:pic>
    </p:spTree>
    <p:extLst>
      <p:ext uri="{BB962C8B-B14F-4D97-AF65-F5344CB8AC3E}">
        <p14:creationId xmlns:p14="http://schemas.microsoft.com/office/powerpoint/2010/main" val="2742928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9631" y="3429000"/>
            <a:ext cx="6520997" cy="1296144"/>
          </a:xfrm>
        </p:spPr>
        <p:txBody>
          <a:bodyPr anchor="ctr">
            <a:noAutofit/>
          </a:bodyPr>
          <a:lstStyle/>
          <a:p>
            <a:pPr algn="ctr"/>
            <a:r>
              <a:rPr lang="en-US" sz="6000" dirty="0" smtClean="0">
                <a:solidFill>
                  <a:schemeClr val="accent2">
                    <a:lumMod val="60000"/>
                    <a:lumOff val="40000"/>
                  </a:schemeClr>
                </a:solidFill>
              </a:rPr>
              <a:t>Questions?</a:t>
            </a:r>
            <a:endParaRPr lang="en-US" sz="6000" dirty="0">
              <a:solidFill>
                <a:schemeClr val="accent2">
                  <a:lumMod val="60000"/>
                  <a:lumOff val="40000"/>
                </a:schemeClr>
              </a:solidFill>
            </a:endParaRPr>
          </a:p>
        </p:txBody>
      </p:sp>
      <p:sp>
        <p:nvSpPr>
          <p:cNvPr id="4" name="Título 1"/>
          <p:cNvSpPr txBox="1">
            <a:spLocks/>
          </p:cNvSpPr>
          <p:nvPr/>
        </p:nvSpPr>
        <p:spPr>
          <a:xfrm>
            <a:off x="1259631" y="2060848"/>
            <a:ext cx="6520997" cy="1296144"/>
          </a:xfrm>
          <a:prstGeom prst="rect">
            <a:avLst/>
          </a:prstGeom>
        </p:spPr>
        <p:txBody>
          <a:bodyPr vert="horz" lIns="91440" tIns="45720" rIns="91440" bIns="45720" rtlCol="0" anchor="ctr">
            <a:noAutofit/>
          </a:bodyPr>
          <a:lstStyle>
            <a:lvl1pPr algn="l" defTabSz="685983" rtl="0" eaLnBrk="1" latinLnBrk="0" hangingPunct="1">
              <a:lnSpc>
                <a:spcPct val="80000"/>
              </a:lnSpc>
              <a:spcBef>
                <a:spcPct val="0"/>
              </a:spcBef>
              <a:buNone/>
              <a:defRPr sz="3601" b="0" kern="1200" cap="none" spc="75" baseline="0">
                <a:solidFill>
                  <a:schemeClr val="tx1"/>
                </a:solidFill>
                <a:latin typeface="+mj-lt"/>
                <a:ea typeface="+mj-ea"/>
                <a:cs typeface="+mj-cs"/>
              </a:defRPr>
            </a:lvl1pPr>
          </a:lstStyle>
          <a:p>
            <a:pPr algn="ctr"/>
            <a:r>
              <a:rPr lang="en-US" sz="6000" dirty="0" smtClean="0"/>
              <a:t>Thank you!</a:t>
            </a:r>
            <a:endParaRPr lang="en-US" sz="6000" dirty="0"/>
          </a:p>
        </p:txBody>
      </p:sp>
    </p:spTree>
    <p:extLst>
      <p:ext uri="{BB962C8B-B14F-4D97-AF65-F5344CB8AC3E}">
        <p14:creationId xmlns:p14="http://schemas.microsoft.com/office/powerpoint/2010/main" val="415416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sz="3200" dirty="0" smtClean="0">
                <a:solidFill>
                  <a:srgbClr val="92D050"/>
                </a:solidFill>
              </a:rPr>
              <a:t>Context</a:t>
            </a:r>
            <a:endParaRPr lang="en-US" sz="3200" dirty="0">
              <a:solidFill>
                <a:srgbClr val="92D050"/>
              </a:solidFill>
            </a:endParaRPr>
          </a:p>
        </p:txBody>
      </p:sp>
      <p:sp>
        <p:nvSpPr>
          <p:cNvPr id="3" name="Marcador de Posição de Conteúdo 2"/>
          <p:cNvSpPr>
            <a:spLocks noGrp="1"/>
          </p:cNvSpPr>
          <p:nvPr>
            <p:ph idx="1"/>
          </p:nvPr>
        </p:nvSpPr>
        <p:spPr/>
        <p:txBody>
          <a:bodyPr>
            <a:normAutofit/>
          </a:bodyPr>
          <a:lstStyle/>
          <a:p>
            <a:pPr>
              <a:lnSpc>
                <a:spcPts val="3000"/>
              </a:lnSpc>
              <a:spcBef>
                <a:spcPts val="1800"/>
              </a:spcBef>
            </a:pPr>
            <a:r>
              <a:rPr lang="en-US" sz="2000" b="1" i="1" u="sng" dirty="0" smtClean="0">
                <a:solidFill>
                  <a:schemeClr val="accent3">
                    <a:lumMod val="60000"/>
                    <a:lumOff val="40000"/>
                  </a:schemeClr>
                </a:solidFill>
              </a:rPr>
              <a:t>Prime number</a:t>
            </a:r>
          </a:p>
          <a:p>
            <a:pPr lvl="1">
              <a:lnSpc>
                <a:spcPct val="100000"/>
              </a:lnSpc>
              <a:spcBef>
                <a:spcPts val="0"/>
              </a:spcBef>
              <a:spcAft>
                <a:spcPts val="600"/>
              </a:spcAft>
            </a:pPr>
            <a:r>
              <a:rPr lang="en-US" sz="1800" dirty="0" smtClean="0"/>
              <a:t>Natural number greater than 1 that has no positive divisors other than 1 and itself</a:t>
            </a:r>
            <a:endParaRPr lang="en-US" sz="1800" dirty="0"/>
          </a:p>
          <a:p>
            <a:pPr>
              <a:lnSpc>
                <a:spcPts val="3000"/>
              </a:lnSpc>
              <a:spcBef>
                <a:spcPts val="1800"/>
              </a:spcBef>
            </a:pPr>
            <a:r>
              <a:rPr lang="en-US" sz="2000" b="1" i="1" u="sng" dirty="0" smtClean="0">
                <a:solidFill>
                  <a:schemeClr val="accent3">
                    <a:lumMod val="60000"/>
                    <a:lumOff val="40000"/>
                  </a:schemeClr>
                </a:solidFill>
              </a:rPr>
              <a:t>Prime </a:t>
            </a:r>
            <a:r>
              <a:rPr lang="en-US" sz="2000" b="1" i="1" u="sng" dirty="0">
                <a:solidFill>
                  <a:schemeClr val="accent3">
                    <a:lumMod val="60000"/>
                    <a:lumOff val="40000"/>
                  </a:schemeClr>
                </a:solidFill>
              </a:rPr>
              <a:t>n</a:t>
            </a:r>
            <a:r>
              <a:rPr lang="en-US" sz="2000" b="1" i="1" u="sng" dirty="0" smtClean="0">
                <a:solidFill>
                  <a:schemeClr val="accent3">
                    <a:lumMod val="60000"/>
                    <a:lumOff val="40000"/>
                  </a:schemeClr>
                </a:solidFill>
              </a:rPr>
              <a:t>umber sieve</a:t>
            </a:r>
          </a:p>
          <a:p>
            <a:pPr lvl="1">
              <a:lnSpc>
                <a:spcPts val="3000"/>
              </a:lnSpc>
              <a:spcBef>
                <a:spcPts val="0"/>
              </a:spcBef>
              <a:spcAft>
                <a:spcPts val="600"/>
              </a:spcAft>
            </a:pPr>
            <a:r>
              <a:rPr lang="en-US" sz="1800" dirty="0" smtClean="0"/>
              <a:t>Algorithm able to find prime numbers up to a given limit</a:t>
            </a:r>
          </a:p>
          <a:p>
            <a:pPr>
              <a:lnSpc>
                <a:spcPts val="3000"/>
              </a:lnSpc>
              <a:spcBef>
                <a:spcPts val="1800"/>
              </a:spcBef>
            </a:pPr>
            <a:r>
              <a:rPr lang="en-US" sz="2000" b="1" i="1" u="sng" dirty="0">
                <a:solidFill>
                  <a:schemeClr val="accent3">
                    <a:lumMod val="60000"/>
                    <a:lumOff val="40000"/>
                  </a:schemeClr>
                </a:solidFill>
              </a:rPr>
              <a:t>Prime number applications</a:t>
            </a:r>
          </a:p>
          <a:p>
            <a:pPr lvl="1">
              <a:lnSpc>
                <a:spcPts val="3000"/>
              </a:lnSpc>
              <a:spcBef>
                <a:spcPts val="0"/>
              </a:spcBef>
              <a:spcAft>
                <a:spcPts val="600"/>
              </a:spcAft>
            </a:pPr>
            <a:r>
              <a:rPr lang="en-US" sz="1800" dirty="0" smtClean="0"/>
              <a:t>Cryptography</a:t>
            </a:r>
          </a:p>
          <a:p>
            <a:pPr lvl="2">
              <a:lnSpc>
                <a:spcPts val="3000"/>
              </a:lnSpc>
              <a:spcBef>
                <a:spcPts val="0"/>
              </a:spcBef>
              <a:spcAft>
                <a:spcPts val="600"/>
              </a:spcAft>
            </a:pPr>
            <a:r>
              <a:rPr lang="en-US" sz="1600" dirty="0" smtClean="0"/>
              <a:t>Asymmetric public key algorithms (RSA)</a:t>
            </a:r>
          </a:p>
          <a:p>
            <a:pPr lvl="2">
              <a:lnSpc>
                <a:spcPts val="3000"/>
              </a:lnSpc>
              <a:spcBef>
                <a:spcPts val="0"/>
              </a:spcBef>
              <a:spcAft>
                <a:spcPts val="600"/>
              </a:spcAft>
            </a:pPr>
            <a:r>
              <a:rPr lang="en-US" sz="1600" dirty="0" smtClean="0"/>
              <a:t>Deffie-Hellman key exchange algorithm</a:t>
            </a:r>
          </a:p>
          <a:p>
            <a:pPr lvl="1">
              <a:lnSpc>
                <a:spcPts val="3000"/>
              </a:lnSpc>
              <a:spcBef>
                <a:spcPts val="0"/>
              </a:spcBef>
              <a:spcAft>
                <a:spcPts val="600"/>
              </a:spcAft>
            </a:pPr>
            <a:r>
              <a:rPr lang="en-US" sz="1800" dirty="0" smtClean="0"/>
              <a:t>Hash functions</a:t>
            </a:r>
          </a:p>
          <a:p>
            <a:pPr lvl="1">
              <a:lnSpc>
                <a:spcPts val="3000"/>
              </a:lnSpc>
              <a:spcBef>
                <a:spcPts val="0"/>
              </a:spcBef>
              <a:spcAft>
                <a:spcPts val="600"/>
              </a:spcAft>
            </a:pPr>
            <a:r>
              <a:rPr lang="en-US" sz="1800" dirty="0" smtClean="0"/>
              <a:t>Pseudo-random number generators</a:t>
            </a:r>
          </a:p>
          <a:p>
            <a:pPr lvl="1">
              <a:lnSpc>
                <a:spcPts val="3000"/>
              </a:lnSpc>
              <a:spcAft>
                <a:spcPts val="600"/>
              </a:spcAft>
            </a:pPr>
            <a:endParaRPr lang="en-US" sz="1900" dirty="0"/>
          </a:p>
        </p:txBody>
      </p:sp>
      <p:sp>
        <p:nvSpPr>
          <p:cNvPr id="6" name="Marcador de Posição do Número do Diapositivo 3"/>
          <p:cNvSpPr>
            <a:spLocks noGrp="1"/>
          </p:cNvSpPr>
          <p:nvPr>
            <p:ph type="sldNum" sz="quarter" idx="12"/>
          </p:nvPr>
        </p:nvSpPr>
        <p:spPr>
          <a:xfrm>
            <a:off x="8001896" y="6165304"/>
            <a:ext cx="827585" cy="276228"/>
          </a:xfrm>
        </p:spPr>
        <p:txBody>
          <a:bodyPr/>
          <a:lstStyle/>
          <a:p>
            <a:pPr algn="ctr"/>
            <a:r>
              <a:rPr lang="pt-PT" sz="1400" dirty="0" smtClean="0"/>
              <a:t>1 / 15</a:t>
            </a:r>
            <a:endParaRPr lang="pt-PT" sz="1400" dirty="0"/>
          </a:p>
        </p:txBody>
      </p:sp>
    </p:spTree>
    <p:extLst>
      <p:ext uri="{BB962C8B-B14F-4D97-AF65-F5344CB8AC3E}">
        <p14:creationId xmlns:p14="http://schemas.microsoft.com/office/powerpoint/2010/main" val="91800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sz="3200" dirty="0" smtClean="0">
                <a:solidFill>
                  <a:srgbClr val="92D050"/>
                </a:solidFill>
              </a:rPr>
              <a:t>Prime number sieves</a:t>
            </a:r>
            <a:endParaRPr lang="en-US" sz="3200" dirty="0">
              <a:solidFill>
                <a:srgbClr val="92D050"/>
              </a:solidFill>
            </a:endParaRPr>
          </a:p>
        </p:txBody>
      </p:sp>
      <p:sp>
        <p:nvSpPr>
          <p:cNvPr id="3" name="Marcador de Posição de Conteúdo 2"/>
          <p:cNvSpPr>
            <a:spLocks noGrp="1"/>
          </p:cNvSpPr>
          <p:nvPr>
            <p:ph idx="1"/>
          </p:nvPr>
        </p:nvSpPr>
        <p:spPr/>
        <p:txBody>
          <a:bodyPr>
            <a:normAutofit/>
          </a:bodyPr>
          <a:lstStyle/>
          <a:p>
            <a:pPr>
              <a:lnSpc>
                <a:spcPts val="3000"/>
              </a:lnSpc>
              <a:spcBef>
                <a:spcPts val="1800"/>
              </a:spcBef>
            </a:pPr>
            <a:r>
              <a:rPr lang="en-US" sz="2000" b="1" i="1" u="sng" dirty="0" smtClean="0">
                <a:solidFill>
                  <a:schemeClr val="accent3">
                    <a:lumMod val="60000"/>
                    <a:lumOff val="40000"/>
                  </a:schemeClr>
                </a:solidFill>
              </a:rPr>
              <a:t>Sieve of Atkin</a:t>
            </a:r>
          </a:p>
          <a:p>
            <a:pPr lvl="1">
              <a:lnSpc>
                <a:spcPts val="3000"/>
              </a:lnSpc>
              <a:spcBef>
                <a:spcPts val="0"/>
              </a:spcBef>
            </a:pPr>
            <a:r>
              <a:rPr lang="en-US" sz="1800" dirty="0" smtClean="0"/>
              <a:t>O(n / (log log n) operations</a:t>
            </a:r>
          </a:p>
          <a:p>
            <a:pPr>
              <a:lnSpc>
                <a:spcPts val="3000"/>
              </a:lnSpc>
              <a:spcBef>
                <a:spcPts val="1800"/>
              </a:spcBef>
            </a:pPr>
            <a:r>
              <a:rPr lang="en-US" sz="2000" b="1" i="1" u="sng" dirty="0" smtClean="0">
                <a:solidFill>
                  <a:schemeClr val="accent3">
                    <a:lumMod val="60000"/>
                    <a:lumOff val="40000"/>
                  </a:schemeClr>
                </a:solidFill>
              </a:rPr>
              <a:t>Sieve of Sundaram</a:t>
            </a:r>
          </a:p>
          <a:p>
            <a:pPr lvl="1">
              <a:lnSpc>
                <a:spcPts val="3000"/>
              </a:lnSpc>
              <a:spcBef>
                <a:spcPts val="0"/>
              </a:spcBef>
            </a:pPr>
            <a:r>
              <a:rPr lang="en-US" sz="1800" dirty="0" smtClean="0"/>
              <a:t>O(n log n) operations</a:t>
            </a:r>
          </a:p>
          <a:p>
            <a:pPr>
              <a:lnSpc>
                <a:spcPts val="3000"/>
              </a:lnSpc>
              <a:spcBef>
                <a:spcPts val="1800"/>
              </a:spcBef>
            </a:pPr>
            <a:r>
              <a:rPr lang="en-US" sz="2000" b="1" i="1" u="sng" dirty="0">
                <a:solidFill>
                  <a:schemeClr val="accent3">
                    <a:lumMod val="60000"/>
                    <a:lumOff val="40000"/>
                  </a:schemeClr>
                </a:solidFill>
              </a:rPr>
              <a:t>Sieve of Eratosthenes</a:t>
            </a:r>
          </a:p>
          <a:p>
            <a:pPr lvl="1">
              <a:lnSpc>
                <a:spcPts val="3000"/>
              </a:lnSpc>
              <a:spcBef>
                <a:spcPts val="0"/>
              </a:spcBef>
            </a:pPr>
            <a:r>
              <a:rPr lang="en-US" sz="1800" dirty="0"/>
              <a:t>O(n log log n) </a:t>
            </a:r>
            <a:r>
              <a:rPr lang="en-US" sz="1800" dirty="0" smtClean="0"/>
              <a:t>operations</a:t>
            </a:r>
            <a:endParaRPr lang="en-US" sz="1800" dirty="0"/>
          </a:p>
        </p:txBody>
      </p:sp>
      <p:sp>
        <p:nvSpPr>
          <p:cNvPr id="6" name="Marcador de Posição do Número do Diapositivo 3"/>
          <p:cNvSpPr>
            <a:spLocks noGrp="1"/>
          </p:cNvSpPr>
          <p:nvPr>
            <p:ph type="sldNum" sz="quarter" idx="12"/>
          </p:nvPr>
        </p:nvSpPr>
        <p:spPr>
          <a:xfrm>
            <a:off x="8001896" y="6165304"/>
            <a:ext cx="827585" cy="276228"/>
          </a:xfrm>
        </p:spPr>
        <p:txBody>
          <a:bodyPr/>
          <a:lstStyle/>
          <a:p>
            <a:pPr algn="ctr"/>
            <a:r>
              <a:rPr lang="pt-PT" sz="1400" dirty="0" smtClean="0"/>
              <a:t>2 / 15</a:t>
            </a:r>
            <a:endParaRPr lang="pt-PT" sz="1400" dirty="0"/>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8970" y="1052736"/>
            <a:ext cx="3386718" cy="2808312"/>
          </a:xfrm>
          <a:prstGeom prst="rect">
            <a:avLst/>
          </a:prstGeom>
        </p:spPr>
      </p:pic>
      <p:sp>
        <p:nvSpPr>
          <p:cNvPr id="9" name="CaixaDeTexto 8"/>
          <p:cNvSpPr txBox="1"/>
          <p:nvPr/>
        </p:nvSpPr>
        <p:spPr>
          <a:xfrm>
            <a:off x="5428192" y="3882880"/>
            <a:ext cx="2588273" cy="286232"/>
          </a:xfrm>
          <a:prstGeom prst="rect">
            <a:avLst/>
          </a:prstGeom>
          <a:noFill/>
        </p:spPr>
        <p:txBody>
          <a:bodyPr wrap="none" rtlCol="0">
            <a:spAutoFit/>
          </a:bodyPr>
          <a:lstStyle/>
          <a:p>
            <a:pPr>
              <a:lnSpc>
                <a:spcPct val="90000"/>
              </a:lnSpc>
            </a:pPr>
            <a:r>
              <a:rPr lang="en-US" sz="1400" dirty="0" smtClean="0"/>
              <a:t>Sieve of Eratosthenes animation</a:t>
            </a:r>
            <a:endParaRPr lang="en-US" sz="1400" dirty="0"/>
          </a:p>
        </p:txBody>
      </p:sp>
      <p:pic>
        <p:nvPicPr>
          <p:cNvPr id="11" name="Imagem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90234" y="4374232"/>
            <a:ext cx="5364088" cy="2079104"/>
          </a:xfrm>
          <a:prstGeom prst="rect">
            <a:avLst/>
          </a:prstGeom>
        </p:spPr>
      </p:pic>
    </p:spTree>
    <p:extLst>
      <p:ext uri="{BB962C8B-B14F-4D97-AF65-F5344CB8AC3E}">
        <p14:creationId xmlns:p14="http://schemas.microsoft.com/office/powerpoint/2010/main" val="314964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sz="3200" dirty="0" smtClean="0">
                <a:solidFill>
                  <a:srgbClr val="92D050"/>
                </a:solidFill>
              </a:rPr>
              <a:t>Wheel factorization</a:t>
            </a:r>
            <a:endParaRPr lang="en-US" sz="3200" dirty="0">
              <a:solidFill>
                <a:srgbClr val="92D050"/>
              </a:solidFill>
            </a:endParaRPr>
          </a:p>
        </p:txBody>
      </p:sp>
      <p:sp>
        <p:nvSpPr>
          <p:cNvPr id="3" name="Marcador de Posição de Conteúdo 2"/>
          <p:cNvSpPr>
            <a:spLocks noGrp="1"/>
          </p:cNvSpPr>
          <p:nvPr>
            <p:ph idx="1"/>
          </p:nvPr>
        </p:nvSpPr>
        <p:spPr>
          <a:xfrm>
            <a:off x="612116" y="980728"/>
            <a:ext cx="4967996" cy="5184576"/>
          </a:xfrm>
        </p:spPr>
        <p:txBody>
          <a:bodyPr>
            <a:normAutofit/>
          </a:bodyPr>
          <a:lstStyle/>
          <a:p>
            <a:pPr>
              <a:lnSpc>
                <a:spcPts val="3000"/>
              </a:lnSpc>
              <a:spcBef>
                <a:spcPts val="1800"/>
              </a:spcBef>
            </a:pPr>
            <a:r>
              <a:rPr lang="en-US" dirty="0" smtClean="0"/>
              <a:t>Sieving optimization that can cross off multiples of several sieving primes.</a:t>
            </a:r>
          </a:p>
          <a:p>
            <a:pPr>
              <a:lnSpc>
                <a:spcPts val="3000"/>
              </a:lnSpc>
              <a:spcBef>
                <a:spcPts val="1800"/>
              </a:spcBef>
            </a:pPr>
            <a:r>
              <a:rPr lang="en-US" sz="1800" dirty="0" smtClean="0"/>
              <a:t>A 210 (2*3*5*7) wheel can remove as much as 77% of composite numbers.</a:t>
            </a:r>
          </a:p>
          <a:p>
            <a:pPr lvl="1">
              <a:lnSpc>
                <a:spcPts val="3000"/>
              </a:lnSpc>
              <a:spcAft>
                <a:spcPts val="600"/>
              </a:spcAft>
            </a:pPr>
            <a:endParaRPr lang="en-US" sz="1900" dirty="0"/>
          </a:p>
        </p:txBody>
      </p:sp>
      <p:sp>
        <p:nvSpPr>
          <p:cNvPr id="6" name="Marcador de Posição do Número do Diapositivo 3"/>
          <p:cNvSpPr>
            <a:spLocks noGrp="1"/>
          </p:cNvSpPr>
          <p:nvPr>
            <p:ph type="sldNum" sz="quarter" idx="12"/>
          </p:nvPr>
        </p:nvSpPr>
        <p:spPr>
          <a:xfrm>
            <a:off x="8001896" y="6165304"/>
            <a:ext cx="827585" cy="276228"/>
          </a:xfrm>
        </p:spPr>
        <p:txBody>
          <a:bodyPr/>
          <a:lstStyle/>
          <a:p>
            <a:pPr algn="ctr"/>
            <a:r>
              <a:rPr lang="pt-PT" sz="1400" dirty="0"/>
              <a:t>3</a:t>
            </a:r>
            <a:r>
              <a:rPr lang="pt-PT" sz="1400" dirty="0" smtClean="0"/>
              <a:t> / 15</a:t>
            </a:r>
            <a:endParaRPr lang="pt-PT" sz="1400" dirty="0"/>
          </a:p>
        </p:txBody>
      </p:sp>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1680" y="3813510"/>
            <a:ext cx="5436096" cy="2586965"/>
          </a:xfrm>
          <a:prstGeom prst="rect">
            <a:avLst/>
          </a:prstGeom>
        </p:spPr>
      </p:pic>
      <p:pic>
        <p:nvPicPr>
          <p:cNvPr id="7" name="Image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0703" y="764704"/>
            <a:ext cx="2879514" cy="287951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72777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sz="3200" dirty="0" smtClean="0">
                <a:solidFill>
                  <a:srgbClr val="92D050"/>
                </a:solidFill>
              </a:rPr>
              <a:t>Sequential sieve with fast marking</a:t>
            </a:r>
            <a:endParaRPr lang="en-US" sz="3200" dirty="0">
              <a:solidFill>
                <a:srgbClr val="92D050"/>
              </a:solidFill>
            </a:endParaRPr>
          </a:p>
        </p:txBody>
      </p:sp>
      <mc:AlternateContent xmlns:mc="http://schemas.openxmlformats.org/markup-compatibility/2006" xmlns:a14="http://schemas.microsoft.com/office/drawing/2010/main">
        <mc:Choice Requires="a14">
          <p:sp>
            <p:nvSpPr>
              <p:cNvPr id="3" name="Marcador de Posição de Conteúdo 2"/>
              <p:cNvSpPr>
                <a:spLocks noGrp="1"/>
              </p:cNvSpPr>
              <p:nvPr>
                <p:ph idx="1"/>
              </p:nvPr>
            </p:nvSpPr>
            <p:spPr/>
            <p:txBody>
              <a:bodyPr>
                <a:normAutofit/>
              </a:bodyPr>
              <a:lstStyle/>
              <a:p>
                <a:pPr algn="just">
                  <a:lnSpc>
                    <a:spcPts val="3000"/>
                  </a:lnSpc>
                  <a:spcBef>
                    <a:spcPts val="1800"/>
                  </a:spcBef>
                </a:pPr>
                <a:r>
                  <a:rPr lang="en-US" sz="2000" i="1" u="sng" dirty="0" smtClean="0">
                    <a:solidFill>
                      <a:schemeClr val="accent3">
                        <a:lumMod val="60000"/>
                        <a:lumOff val="40000"/>
                      </a:schemeClr>
                    </a:solidFill>
                  </a:rPr>
                  <a:t>Improvements over original Sieve of Eratosthenes:</a:t>
                </a:r>
              </a:p>
              <a:p>
                <a:pPr lvl="1" algn="just">
                  <a:lnSpc>
                    <a:spcPts val="3000"/>
                  </a:lnSpc>
                  <a:spcBef>
                    <a:spcPts val="0"/>
                  </a:spcBef>
                </a:pPr>
                <a:r>
                  <a:rPr lang="en-US" sz="1600" u="sng" dirty="0" smtClean="0"/>
                  <a:t>Sieving can start at i</a:t>
                </a:r>
                <a:r>
                  <a:rPr lang="en-US" sz="1600" u="sng" baseline="30000" dirty="0" smtClean="0"/>
                  <a:t>2</a:t>
                </a:r>
                <a:r>
                  <a:rPr lang="en-US" sz="1600" u="sng" dirty="0" smtClean="0"/>
                  <a:t> (instead of 2i) and stop at </a:t>
                </a:r>
                <a14:m>
                  <m:oMath xmlns:m="http://schemas.openxmlformats.org/officeDocument/2006/math">
                    <m:rad>
                      <m:radPr>
                        <m:degHide m:val="on"/>
                        <m:ctrlPr>
                          <a:rPr lang="en-US" sz="1600" i="1" u="sng" smtClean="0">
                            <a:latin typeface="Cambria Math" panose="02040503050406030204" pitchFamily="18" charset="0"/>
                          </a:rPr>
                        </m:ctrlPr>
                      </m:radPr>
                      <m:deg/>
                      <m:e>
                        <m:r>
                          <a:rPr lang="en-US" sz="1600" b="0" i="1" u="sng" smtClean="0">
                            <a:latin typeface="Cambria Math" panose="02040503050406030204" pitchFamily="18" charset="0"/>
                          </a:rPr>
                          <m:t>𝑛</m:t>
                        </m:r>
                      </m:e>
                    </m:rad>
                  </m:oMath>
                </a14:m>
                <a:r>
                  <a:rPr lang="en-US" sz="1600" u="sng" dirty="0" smtClean="0"/>
                  <a:t> (instead of n)</a:t>
                </a:r>
              </a:p>
              <a:p>
                <a:pPr lvl="2" algn="just">
                  <a:lnSpc>
                    <a:spcPct val="100000"/>
                  </a:lnSpc>
                  <a:spcBef>
                    <a:spcPts val="0"/>
                  </a:spcBef>
                </a:pPr>
                <a:r>
                  <a:rPr lang="en-US" dirty="0"/>
                  <a:t>A</a:t>
                </a:r>
                <a:r>
                  <a:rPr lang="en-US" sz="1350" dirty="0" smtClean="0"/>
                  <a:t>voids marking the same composite number multiple times</a:t>
                </a:r>
              </a:p>
              <a:p>
                <a:pPr lvl="1" algn="just">
                  <a:lnSpc>
                    <a:spcPts val="3000"/>
                  </a:lnSpc>
                  <a:spcBef>
                    <a:spcPts val="0"/>
                  </a:spcBef>
                </a:pPr>
                <a:r>
                  <a:rPr lang="en-US" sz="1600" u="sng" dirty="0"/>
                  <a:t>All even numbers </a:t>
                </a:r>
                <a:r>
                  <a:rPr lang="en-US" sz="1600" u="sng" dirty="0" smtClean="0"/>
                  <a:t>are skipped from sieving</a:t>
                </a:r>
              </a:p>
              <a:p>
                <a:pPr lvl="2" algn="just">
                  <a:lnSpc>
                    <a:spcPct val="100000"/>
                  </a:lnSpc>
                  <a:spcBef>
                    <a:spcPts val="0"/>
                  </a:spcBef>
                </a:pPr>
                <a:r>
                  <a:rPr lang="en-US" dirty="0" smtClean="0"/>
                  <a:t>Reduces sieving computations and memory consumption by 50% </a:t>
                </a:r>
              </a:p>
              <a:p>
                <a:pPr lvl="1" algn="just">
                  <a:lnSpc>
                    <a:spcPts val="3000"/>
                  </a:lnSpc>
                  <a:spcBef>
                    <a:spcPts val="0"/>
                  </a:spcBef>
                </a:pPr>
                <a:r>
                  <a:rPr lang="en-US" sz="1600" u="sng" dirty="0" smtClean="0"/>
                  <a:t>Uses additions instead of multiplications to reduce CPU cycles</a:t>
                </a:r>
              </a:p>
              <a:p>
                <a:pPr lvl="2" algn="just">
                  <a:lnSpc>
                    <a:spcPct val="100000"/>
                  </a:lnSpc>
                  <a:spcBef>
                    <a:spcPts val="0"/>
                  </a:spcBef>
                </a:pPr>
                <a:r>
                  <a:rPr lang="en-US" dirty="0" smtClean="0"/>
                  <a:t>According to the Intel optimization manual (table C-20a. General Purpose Instructions), an add instruction has a latency of 1 and a throughput of 0.33, while an imul instruction has a latency of 3 and a throughput of 1. Which means an add instruction can be much faster than an imul when using pipelining.</a:t>
                </a:r>
                <a:endParaRPr lang="en-US" dirty="0"/>
              </a:p>
            </p:txBody>
          </p:sp>
        </mc:Choice>
        <mc:Fallback xmlns="">
          <p:sp>
            <p:nvSpPr>
              <p:cNvPr id="3" name="Marcador de Posição de Conteúdo 2"/>
              <p:cNvSpPr>
                <a:spLocks noGrp="1" noRot="1" noChangeAspect="1" noMove="1" noResize="1" noEditPoints="1" noAdjustHandles="1" noChangeArrowheads="1" noChangeShapeType="1" noTextEdit="1"/>
              </p:cNvSpPr>
              <p:nvPr>
                <p:ph idx="1"/>
              </p:nvPr>
            </p:nvSpPr>
            <p:spPr>
              <a:blipFill rotWithShape="0">
                <a:blip r:embed="rId2"/>
                <a:stretch>
                  <a:fillRect l="-692" r="-154"/>
                </a:stretch>
              </a:blipFill>
            </p:spPr>
            <p:txBody>
              <a:bodyPr/>
              <a:lstStyle/>
              <a:p>
                <a:r>
                  <a:rPr lang="en-US">
                    <a:noFill/>
                  </a:rPr>
                  <a:t> </a:t>
                </a:r>
              </a:p>
            </p:txBody>
          </p:sp>
        </mc:Fallback>
      </mc:AlternateContent>
      <p:sp>
        <p:nvSpPr>
          <p:cNvPr id="6" name="Marcador de Posição do Número do Diapositivo 3"/>
          <p:cNvSpPr>
            <a:spLocks noGrp="1"/>
          </p:cNvSpPr>
          <p:nvPr>
            <p:ph type="sldNum" sz="quarter" idx="12"/>
          </p:nvPr>
        </p:nvSpPr>
        <p:spPr>
          <a:xfrm>
            <a:off x="8001896" y="6165304"/>
            <a:ext cx="827585" cy="276228"/>
          </a:xfrm>
        </p:spPr>
        <p:txBody>
          <a:bodyPr/>
          <a:lstStyle/>
          <a:p>
            <a:pPr algn="ctr"/>
            <a:r>
              <a:rPr lang="pt-PT" sz="1400" dirty="0" smtClean="0"/>
              <a:t>4 / 15</a:t>
            </a:r>
            <a:endParaRPr lang="pt-PT" sz="1400" dirty="0"/>
          </a:p>
        </p:txBody>
      </p: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573" y="3855109"/>
            <a:ext cx="6768752" cy="2603366"/>
          </a:xfrm>
          <a:prstGeom prst="rect">
            <a:avLst/>
          </a:prstGeom>
        </p:spPr>
      </p:pic>
    </p:spTree>
    <p:extLst>
      <p:ext uri="{BB962C8B-B14F-4D97-AF65-F5344CB8AC3E}">
        <p14:creationId xmlns:p14="http://schemas.microsoft.com/office/powerpoint/2010/main" val="111336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n-US" sz="2900" dirty="0" smtClean="0">
                <a:solidFill>
                  <a:srgbClr val="92D050"/>
                </a:solidFill>
              </a:rPr>
              <a:t>Sequential sieve with block decomposition</a:t>
            </a:r>
            <a:endParaRPr lang="en-US" sz="2900" dirty="0">
              <a:solidFill>
                <a:srgbClr val="92D050"/>
              </a:solidFill>
            </a:endParaRPr>
          </a:p>
        </p:txBody>
      </p:sp>
      <p:sp>
        <p:nvSpPr>
          <p:cNvPr id="6" name="Marcador de Posição do Número do Diapositivo 3"/>
          <p:cNvSpPr>
            <a:spLocks noGrp="1"/>
          </p:cNvSpPr>
          <p:nvPr>
            <p:ph type="sldNum" sz="quarter" idx="12"/>
          </p:nvPr>
        </p:nvSpPr>
        <p:spPr>
          <a:xfrm>
            <a:off x="8001896" y="6165304"/>
            <a:ext cx="827585" cy="276228"/>
          </a:xfrm>
        </p:spPr>
        <p:txBody>
          <a:bodyPr/>
          <a:lstStyle/>
          <a:p>
            <a:pPr algn="ctr"/>
            <a:r>
              <a:rPr lang="pt-PT" sz="1400" dirty="0" smtClean="0"/>
              <a:t>5 / 15</a:t>
            </a:r>
            <a:endParaRPr lang="pt-PT" sz="1400" dirty="0"/>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364" y="969037"/>
            <a:ext cx="5349273" cy="5445224"/>
          </a:xfrm>
          <a:prstGeom prst="rect">
            <a:avLst/>
          </a:prstGeom>
        </p:spPr>
      </p:pic>
    </p:spTree>
    <p:extLst>
      <p:ext uri="{BB962C8B-B14F-4D97-AF65-F5344CB8AC3E}">
        <p14:creationId xmlns:p14="http://schemas.microsoft.com/office/powerpoint/2010/main" val="231844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n-US" sz="2900" dirty="0" smtClean="0">
                <a:solidFill>
                  <a:srgbClr val="92D050"/>
                </a:solidFill>
              </a:rPr>
              <a:t>Sequential sieve with block decomposition</a:t>
            </a:r>
            <a:endParaRPr lang="en-US" sz="2900" dirty="0">
              <a:solidFill>
                <a:srgbClr val="92D050"/>
              </a:solidFill>
            </a:endParaRPr>
          </a:p>
        </p:txBody>
      </p:sp>
      <p:sp>
        <p:nvSpPr>
          <p:cNvPr id="3" name="Marcador de Posição de Conteúdo 2"/>
          <p:cNvSpPr>
            <a:spLocks noGrp="1"/>
          </p:cNvSpPr>
          <p:nvPr>
            <p:ph idx="1"/>
          </p:nvPr>
        </p:nvSpPr>
        <p:spPr/>
        <p:txBody>
          <a:bodyPr>
            <a:normAutofit/>
          </a:bodyPr>
          <a:lstStyle/>
          <a:p>
            <a:pPr algn="just">
              <a:lnSpc>
                <a:spcPts val="3000"/>
              </a:lnSpc>
              <a:spcBef>
                <a:spcPts val="1800"/>
              </a:spcBef>
            </a:pPr>
            <a:r>
              <a:rPr lang="en-US" sz="2000" i="1" u="sng" dirty="0">
                <a:solidFill>
                  <a:schemeClr val="accent3">
                    <a:lumMod val="60000"/>
                    <a:lumOff val="40000"/>
                  </a:schemeClr>
                </a:solidFill>
              </a:rPr>
              <a:t>Improvements over </a:t>
            </a:r>
            <a:r>
              <a:rPr lang="en-US" sz="2000" i="1" u="sng" dirty="0" smtClean="0">
                <a:solidFill>
                  <a:schemeClr val="accent3">
                    <a:lumMod val="60000"/>
                    <a:lumOff val="40000"/>
                  </a:schemeClr>
                </a:solidFill>
              </a:rPr>
              <a:t>previous algorithm:</a:t>
            </a:r>
          </a:p>
          <a:p>
            <a:pPr lvl="1" algn="just">
              <a:lnSpc>
                <a:spcPct val="100000"/>
              </a:lnSpc>
              <a:spcBef>
                <a:spcPts val="600"/>
              </a:spcBef>
            </a:pPr>
            <a:r>
              <a:rPr lang="en-US" sz="1800" dirty="0" smtClean="0"/>
              <a:t>Block decomposition of the sieving range </a:t>
            </a:r>
            <a:r>
              <a:rPr lang="en-US" sz="1800" u="sng" dirty="0" smtClean="0"/>
              <a:t>greatly improves cache usage</a:t>
            </a:r>
            <a:r>
              <a:rPr lang="en-US" sz="1800" dirty="0" smtClean="0"/>
              <a:t>, because instead of picking a prime and removing all it’s multiples, it removes all multiples of the sieving primes block by block. This achieves better performance because the sieving primes can remain in cache memory longer, reducing cache misses.</a:t>
            </a:r>
          </a:p>
          <a:p>
            <a:pPr lvl="1" algn="just">
              <a:lnSpc>
                <a:spcPct val="100000"/>
              </a:lnSpc>
              <a:spcBef>
                <a:spcPts val="1800"/>
              </a:spcBef>
            </a:pPr>
            <a:r>
              <a:rPr lang="en-US" sz="1800" dirty="0"/>
              <a:t>The </a:t>
            </a:r>
            <a:r>
              <a:rPr lang="en-US" sz="1800" dirty="0" smtClean="0"/>
              <a:t>reduction of cache misses improves performance because cache memory access is much faster than main memory (RAM) access.</a:t>
            </a:r>
          </a:p>
        </p:txBody>
      </p:sp>
      <p:sp>
        <p:nvSpPr>
          <p:cNvPr id="6" name="Marcador de Posição do Número do Diapositivo 3"/>
          <p:cNvSpPr>
            <a:spLocks noGrp="1"/>
          </p:cNvSpPr>
          <p:nvPr>
            <p:ph type="sldNum" sz="quarter" idx="12"/>
          </p:nvPr>
        </p:nvSpPr>
        <p:spPr>
          <a:xfrm>
            <a:off x="8001896" y="6165304"/>
            <a:ext cx="827585" cy="276228"/>
          </a:xfrm>
        </p:spPr>
        <p:txBody>
          <a:bodyPr/>
          <a:lstStyle/>
          <a:p>
            <a:pPr algn="ctr"/>
            <a:r>
              <a:rPr lang="pt-PT" sz="1400" dirty="0" smtClean="0"/>
              <a:t>6 / 15</a:t>
            </a:r>
            <a:endParaRPr lang="pt-PT" sz="1400" dirty="0"/>
          </a:p>
        </p:txBody>
      </p:sp>
    </p:spTree>
    <p:extLst>
      <p:ext uri="{BB962C8B-B14F-4D97-AF65-F5344CB8AC3E}">
        <p14:creationId xmlns:p14="http://schemas.microsoft.com/office/powerpoint/2010/main" val="235873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n-US" sz="2900" dirty="0" smtClean="0">
                <a:solidFill>
                  <a:srgbClr val="92D050"/>
                </a:solidFill>
              </a:rPr>
              <a:t>Sequential sieve with block decomposition</a:t>
            </a:r>
            <a:endParaRPr lang="en-US" sz="2900" dirty="0">
              <a:solidFill>
                <a:srgbClr val="92D050"/>
              </a:solidFill>
            </a:endParaRPr>
          </a:p>
        </p:txBody>
      </p:sp>
      <p:sp>
        <p:nvSpPr>
          <p:cNvPr id="3" name="Marcador de Posição de Conteúdo 2"/>
          <p:cNvSpPr>
            <a:spLocks noGrp="1"/>
          </p:cNvSpPr>
          <p:nvPr>
            <p:ph idx="1"/>
          </p:nvPr>
        </p:nvSpPr>
        <p:spPr/>
        <p:txBody>
          <a:bodyPr>
            <a:normAutofit lnSpcReduction="10000"/>
          </a:bodyPr>
          <a:lstStyle/>
          <a:p>
            <a:pPr algn="just">
              <a:lnSpc>
                <a:spcPct val="100000"/>
              </a:lnSpc>
              <a:spcBef>
                <a:spcPts val="1800"/>
              </a:spcBef>
            </a:pPr>
            <a:r>
              <a:rPr lang="en-US" sz="1900" i="1" u="sng" dirty="0" smtClean="0">
                <a:solidFill>
                  <a:schemeClr val="accent3">
                    <a:lumMod val="60000"/>
                    <a:lumOff val="40000"/>
                  </a:schemeClr>
                </a:solidFill>
              </a:rPr>
              <a:t>Other improvements</a:t>
            </a:r>
          </a:p>
          <a:p>
            <a:pPr lvl="1" algn="just">
              <a:lnSpc>
                <a:spcPct val="100000"/>
              </a:lnSpc>
              <a:spcBef>
                <a:spcPts val="1200"/>
              </a:spcBef>
            </a:pPr>
            <a:r>
              <a:rPr lang="en-US" sz="1800" dirty="0"/>
              <a:t>Line </a:t>
            </a:r>
            <a:r>
              <a:rPr lang="en-US" sz="1800" dirty="0" smtClean="0"/>
              <a:t>20 of algorithm 4 spends a considerable amount of time </a:t>
            </a:r>
            <a:r>
              <a:rPr lang="en-US" sz="1800" u="sng" dirty="0" smtClean="0"/>
              <a:t>computing the closest prime </a:t>
            </a:r>
            <a:r>
              <a:rPr lang="en-US" sz="1800" dirty="0" smtClean="0"/>
              <a:t>multiple to the beginning of the block. To avoid this, </a:t>
            </a:r>
            <a:r>
              <a:rPr lang="en-US" sz="1800" u="sng" dirty="0" smtClean="0"/>
              <a:t>each sieving prime is associated with its last multiple.</a:t>
            </a:r>
          </a:p>
          <a:p>
            <a:pPr lvl="1" algn="just">
              <a:lnSpc>
                <a:spcPct val="100000"/>
              </a:lnSpc>
              <a:spcBef>
                <a:spcPts val="1200"/>
              </a:spcBef>
            </a:pPr>
            <a:r>
              <a:rPr lang="en-US" sz="1800" dirty="0" smtClean="0"/>
              <a:t>Moreover, in line 18, we can see that the </a:t>
            </a:r>
            <a:r>
              <a:rPr lang="en-US" sz="1800" u="sng" dirty="0" smtClean="0"/>
              <a:t>bitset of numbers is searched again</a:t>
            </a:r>
            <a:r>
              <a:rPr lang="en-US" sz="1800" dirty="0" smtClean="0"/>
              <a:t> to select the sieving primes. To avoid this extensive loop, a data structure with the sieving primes doubles and their last used multiples is kept in memory.</a:t>
            </a:r>
          </a:p>
          <a:p>
            <a:pPr lvl="1" algn="just">
              <a:lnSpc>
                <a:spcPct val="100000"/>
              </a:lnSpc>
              <a:spcBef>
                <a:spcPts val="1200"/>
              </a:spcBef>
            </a:pPr>
            <a:r>
              <a:rPr lang="en-US" sz="1800" dirty="0" smtClean="0"/>
              <a:t>In algorithm 4, all numbers are stored in memory instead of only the odd ones. Both memory storage versions were implemented to test the overhead of the memory offset computations. </a:t>
            </a:r>
            <a:r>
              <a:rPr lang="en-US" sz="1800" u="sng" dirty="0"/>
              <a:t>T</a:t>
            </a:r>
            <a:r>
              <a:rPr lang="en-US" sz="1800" u="sng" dirty="0" smtClean="0"/>
              <a:t>he results show that for small ranges, direct memory access has better performance, but for large ranges, storing only the odd numbers is better</a:t>
            </a:r>
            <a:r>
              <a:rPr lang="en-US" sz="1800" dirty="0" smtClean="0"/>
              <a:t>. This is due to the fact that cache usage for large ranges has more impact than offset computations.</a:t>
            </a:r>
          </a:p>
          <a:p>
            <a:pPr lvl="1" algn="just">
              <a:lnSpc>
                <a:spcPct val="100000"/>
              </a:lnSpc>
              <a:spcBef>
                <a:spcPts val="1200"/>
              </a:spcBef>
            </a:pPr>
            <a:r>
              <a:rPr lang="en-US" sz="1800" dirty="0"/>
              <a:t>A </a:t>
            </a:r>
            <a:r>
              <a:rPr lang="en-US" sz="1800" dirty="0" smtClean="0"/>
              <a:t>modified 210 wheel sieved was also added to reduce the number of composites to check. In this case the </a:t>
            </a:r>
            <a:r>
              <a:rPr lang="en-US" sz="1800" u="sng" dirty="0" smtClean="0"/>
              <a:t>wheel is used to compute the next composite number that needs to be checked</a:t>
            </a:r>
            <a:r>
              <a:rPr lang="en-US" sz="1800" dirty="0" smtClean="0"/>
              <a:t> (instead of being used to pre-sieve the numbers bitset).</a:t>
            </a:r>
          </a:p>
        </p:txBody>
      </p:sp>
      <p:sp>
        <p:nvSpPr>
          <p:cNvPr id="6" name="Marcador de Posição do Número do Diapositivo 3"/>
          <p:cNvSpPr>
            <a:spLocks noGrp="1"/>
          </p:cNvSpPr>
          <p:nvPr>
            <p:ph type="sldNum" sz="quarter" idx="12"/>
          </p:nvPr>
        </p:nvSpPr>
        <p:spPr>
          <a:xfrm>
            <a:off x="8001896" y="6165304"/>
            <a:ext cx="827585" cy="276228"/>
          </a:xfrm>
        </p:spPr>
        <p:txBody>
          <a:bodyPr/>
          <a:lstStyle/>
          <a:p>
            <a:pPr algn="ctr"/>
            <a:r>
              <a:rPr lang="pt-PT" sz="1400" dirty="0" smtClean="0"/>
              <a:t>7 / 15</a:t>
            </a:r>
            <a:endParaRPr lang="pt-PT" sz="1400" dirty="0"/>
          </a:p>
        </p:txBody>
      </p:sp>
    </p:spTree>
    <p:extLst>
      <p:ext uri="{BB962C8B-B14F-4D97-AF65-F5344CB8AC3E}">
        <p14:creationId xmlns:p14="http://schemas.microsoft.com/office/powerpoint/2010/main" val="2648819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sz="3200" dirty="0" smtClean="0">
                <a:solidFill>
                  <a:srgbClr val="92D050"/>
                </a:solidFill>
              </a:rPr>
              <a:t>Parallel segmented sieve</a:t>
            </a:r>
            <a:endParaRPr lang="en-US" sz="3200" dirty="0">
              <a:solidFill>
                <a:srgbClr val="92D050"/>
              </a:solidFill>
            </a:endParaRPr>
          </a:p>
        </p:txBody>
      </p:sp>
      <p:sp>
        <p:nvSpPr>
          <p:cNvPr id="3" name="Marcador de Posição de Conteúdo 2"/>
          <p:cNvSpPr>
            <a:spLocks noGrp="1"/>
          </p:cNvSpPr>
          <p:nvPr>
            <p:ph idx="1"/>
          </p:nvPr>
        </p:nvSpPr>
        <p:spPr/>
        <p:txBody>
          <a:bodyPr>
            <a:normAutofit/>
          </a:bodyPr>
          <a:lstStyle/>
          <a:p>
            <a:pPr algn="just">
              <a:lnSpc>
                <a:spcPts val="3000"/>
              </a:lnSpc>
              <a:spcBef>
                <a:spcPts val="1800"/>
              </a:spcBef>
            </a:pPr>
            <a:r>
              <a:rPr lang="en-US" dirty="0" smtClean="0"/>
              <a:t>Given that the sequential sieve was already using block decomposition, the parallelization was achieved by </a:t>
            </a:r>
            <a:r>
              <a:rPr lang="en-US" u="sng" dirty="0" smtClean="0"/>
              <a:t>assigning different groups of blocks to different threads</a:t>
            </a:r>
            <a:r>
              <a:rPr lang="en-US" dirty="0" smtClean="0"/>
              <a:t>.</a:t>
            </a:r>
          </a:p>
          <a:p>
            <a:pPr algn="just">
              <a:lnSpc>
                <a:spcPts val="3000"/>
              </a:lnSpc>
              <a:spcBef>
                <a:spcPts val="1800"/>
              </a:spcBef>
            </a:pPr>
            <a:r>
              <a:rPr lang="en-US" sz="1800" dirty="0" smtClean="0"/>
              <a:t>This lead to the implementation of a segmented sieve, in which only the segment (group of blocks) that is being sieved is stored in memory (no longer stores all odd numbers). Thi</a:t>
            </a:r>
            <a:r>
              <a:rPr lang="en-US" dirty="0" smtClean="0"/>
              <a:t>s allows the computation of primes to near 2</a:t>
            </a:r>
            <a:r>
              <a:rPr lang="en-US" baseline="30000" dirty="0" smtClean="0"/>
              <a:t>64</a:t>
            </a:r>
            <a:r>
              <a:rPr lang="en-US" dirty="0" smtClean="0"/>
              <a:t> with minimal memory requirements.</a:t>
            </a:r>
            <a:endParaRPr lang="en-US" sz="1800" dirty="0" smtClean="0"/>
          </a:p>
          <a:p>
            <a:pPr lvl="1" algn="just">
              <a:lnSpc>
                <a:spcPts val="3000"/>
              </a:lnSpc>
              <a:spcAft>
                <a:spcPts val="600"/>
              </a:spcAft>
            </a:pPr>
            <a:endParaRPr lang="en-US" sz="1900" dirty="0"/>
          </a:p>
        </p:txBody>
      </p:sp>
      <p:sp>
        <p:nvSpPr>
          <p:cNvPr id="6" name="Marcador de Posição do Número do Diapositivo 3"/>
          <p:cNvSpPr>
            <a:spLocks noGrp="1"/>
          </p:cNvSpPr>
          <p:nvPr>
            <p:ph type="sldNum" sz="quarter" idx="12"/>
          </p:nvPr>
        </p:nvSpPr>
        <p:spPr>
          <a:xfrm>
            <a:off x="8001896" y="6165304"/>
            <a:ext cx="827585" cy="276228"/>
          </a:xfrm>
        </p:spPr>
        <p:txBody>
          <a:bodyPr/>
          <a:lstStyle/>
          <a:p>
            <a:pPr algn="ctr"/>
            <a:r>
              <a:rPr lang="pt-PT" sz="1400" dirty="0" smtClean="0"/>
              <a:t>8 / 15</a:t>
            </a:r>
            <a:endParaRPr lang="pt-PT" sz="1400" dirty="0"/>
          </a:p>
        </p:txBody>
      </p:sp>
    </p:spTree>
    <p:extLst>
      <p:ext uri="{BB962C8B-B14F-4D97-AF65-F5344CB8AC3E}">
        <p14:creationId xmlns:p14="http://schemas.microsoft.com/office/powerpoint/2010/main" val="3425027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Digital Blue Tunne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nSpc>
            <a:spcPct val="90000"/>
          </a:lnSpc>
          <a:defRPr/>
        </a:defPPr>
      </a:lstStyle>
    </a:txDef>
  </a:objectDefaults>
  <a:extraClrSchemeLst/>
</a:theme>
</file>

<file path=ppt/theme/theme2.xml><?xml version="1.0" encoding="utf-8"?>
<a:theme xmlns:a="http://schemas.openxmlformats.org/drawingml/2006/main" name="Escritório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Digital Blue Tunne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Escritório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Digital Blue Tunne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E257D54-B65D-4775-8A47-BF76CA13EE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Apresentação de túnel digital azul (ecrã panorâmico)</Template>
  <TotalTime>0</TotalTime>
  <Words>1023</Words>
  <Application>Microsoft Office PowerPoint</Application>
  <PresentationFormat>Apresentação no Ecrã (4:3)</PresentationFormat>
  <Paragraphs>109</Paragraphs>
  <Slides>17</Slides>
  <Notes>2</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17</vt:i4>
      </vt:variant>
    </vt:vector>
  </HeadingPairs>
  <TitlesOfParts>
    <vt:vector size="22" baseType="lpstr">
      <vt:lpstr>Arial</vt:lpstr>
      <vt:lpstr>Cambria Math</vt:lpstr>
      <vt:lpstr>Corbel</vt:lpstr>
      <vt:lpstr>Trebuchet MS</vt:lpstr>
      <vt:lpstr>Digital Blue Tunnel 16x9</vt:lpstr>
      <vt:lpstr>Distributed Prime Sieve in Heterogeneous Computer Clusters</vt:lpstr>
      <vt:lpstr>Context</vt:lpstr>
      <vt:lpstr>Prime number sieves</vt:lpstr>
      <vt:lpstr>Wheel factorization</vt:lpstr>
      <vt:lpstr>Sequential sieve with fast marking</vt:lpstr>
      <vt:lpstr>Sequential sieve with block decomposition</vt:lpstr>
      <vt:lpstr>Sequential sieve with block decomposition</vt:lpstr>
      <vt:lpstr>Sequential sieve with block decomposition</vt:lpstr>
      <vt:lpstr>Parallel segmented sieve</vt:lpstr>
      <vt:lpstr>Distributed sieve</vt:lpstr>
      <vt:lpstr>Distributed sieve</vt:lpstr>
      <vt:lpstr>Testing platforms</vt:lpstr>
      <vt:lpstr>Results - speedup</vt:lpstr>
      <vt:lpstr>Results – cluster speedup</vt:lpstr>
      <vt:lpstr>Results - efficiency</vt:lpstr>
      <vt:lpstr>Results – cluster efficiency</vt:lpstr>
      <vt:lpstr>Questions?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Prime Sieve</dc:title>
  <dc:creator/>
  <cp:keywords/>
  <cp:lastModifiedBy/>
  <cp:revision>2</cp:revision>
  <dcterms:created xsi:type="dcterms:W3CDTF">2013-12-03T17:56:49Z</dcterms:created>
  <dcterms:modified xsi:type="dcterms:W3CDTF">2014-07-02T08:04:26Z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