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69" r:id="rId7"/>
    <p:sldId id="278" r:id="rId8"/>
    <p:sldId id="275" r:id="rId9"/>
    <p:sldId id="274" r:id="rId10"/>
    <p:sldId id="270" r:id="rId11"/>
    <p:sldId id="271" r:id="rId12"/>
    <p:sldId id="272" r:id="rId13"/>
    <p:sldId id="279" r:id="rId14"/>
    <p:sldId id="273" r:id="rId15"/>
    <p:sldId id="277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5" d="100"/>
          <a:sy n="85" d="100"/>
        </p:scale>
        <p:origin x="590" y="53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16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7F99CF-3882-45AE-8CC4-3834564BFEC2}" type="datetime1">
              <a:rPr lang="es-ES" smtClean="0"/>
              <a:t>14/05/2023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328996C-DF1E-45F4-80FD-86472FDB10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1BD09-679C-4B8B-85E5-538CA303FFC9}" type="datetime1">
              <a:rPr lang="es-ES" smtClean="0"/>
              <a:pPr/>
              <a:t>14/05/2023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84F9E0D-698A-43BF-878F-1776EF78DB8B}" type="datetime1">
              <a:rPr lang="es-ES" noProof="0" smtClean="0"/>
              <a:t>14/05/2023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0553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A908C23-D35E-4507-97F5-136D18D8BB62}" type="datetime1">
              <a:rPr lang="es-ES" noProof="0" smtClean="0"/>
              <a:t>14/05/2023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6146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CB5E8E-F11C-4254-B00E-A11692AFECF0}" type="datetime1">
              <a:rPr lang="es-ES" noProof="0" smtClean="0"/>
              <a:t>14/05/2023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7515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F6A8A8-A334-4F40-96A8-49065A259EDE}" type="datetime1">
              <a:rPr lang="es-ES" noProof="0" smtClean="0"/>
              <a:t>14/05/2023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887459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F6A8A8-A334-4F40-96A8-49065A259EDE}" type="datetime1">
              <a:rPr lang="es-ES" noProof="0" smtClean="0"/>
              <a:t>14/05/2023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685536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F6A8A8-A334-4F40-96A8-49065A259EDE}" type="datetime1">
              <a:rPr lang="es-ES" noProof="0" smtClean="0"/>
              <a:t>14/05/2023</a:t>
            </a:fld>
            <a:endParaRPr lang="es-ES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501903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FC7CA9-7B0B-4BC1-AB91-625E3C65E0F1}" type="datetime1">
              <a:rPr lang="es-ES" noProof="0" smtClean="0"/>
              <a:t>14/05/2023</a:t>
            </a:fld>
            <a:endParaRPr lang="es-ES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7842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46086BC-FCE6-4C7B-8E8D-9CC90AC2D24B}" type="datetime1">
              <a:rPr lang="es-ES" noProof="0" smtClean="0"/>
              <a:t>14/05/2023</a:t>
            </a:fld>
            <a:endParaRPr lang="es-E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3724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93E54C-144A-463D-A4E3-33AC7C87F5F6}" type="datetime1">
              <a:rPr lang="es-ES" noProof="0" smtClean="0"/>
              <a:t>14/05/2023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7553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589846-4C40-4AE3-A19B-621CBA593CB4}" type="datetime1">
              <a:rPr lang="es-ES" noProof="0" smtClean="0"/>
              <a:t>14/05/2023</a:t>
            </a:fld>
            <a:endParaRPr lang="es-ES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140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F6A8A8-A334-4F40-96A8-49065A259EDE}" type="datetime1">
              <a:rPr lang="es-ES" noProof="0" smtClean="0"/>
              <a:t>14/05/2023</a:t>
            </a:fld>
            <a:endParaRPr lang="es-ES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105674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BF6A8A8-A334-4F40-96A8-49065A259EDE}" type="datetime1">
              <a:rPr lang="es-ES" noProof="0" smtClean="0"/>
              <a:t>14/05/2023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6692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Diapositiva de recursos humanos 1</a:t>
            </a:r>
          </a:p>
        </p:txBody>
      </p:sp>
      <p:grpSp>
        <p:nvGrpSpPr>
          <p:cNvPr id="56" name="Grupo 55" descr="Esta imagen es un icono de tres figuras humanas conectadas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33192" y="1872875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orma libre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58" name="Forma libre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59" name="Forma libre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60" name="Forma libre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74" name="Forma libre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75" name="Forma libre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76" name="Forma libre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77" name="Forma libre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78" name="Forma libre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</p:grpSp>
      <p:sp>
        <p:nvSpPr>
          <p:cNvPr id="24" name="Cuadro de tex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621120" y="2541776"/>
            <a:ext cx="6636929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</a:t>
            </a:r>
            <a:r>
              <a:rPr lang="es-ES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Learning</a:t>
            </a:r>
            <a:r>
              <a:rPr lang="es-E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Proyect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4341673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Carlos María del Pino</a:t>
            </a:r>
          </a:p>
          <a:p>
            <a:pPr rtl="0"/>
            <a:r>
              <a:rPr lang="es-E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Lamlih</a:t>
            </a:r>
            <a:r>
              <a: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s-E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Houssam</a:t>
            </a:r>
            <a:endParaRPr lang="es-E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F67878-5078-B9EB-6F11-A33F0F0A9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241" y="5290915"/>
            <a:ext cx="1854322" cy="66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6C94E-3CF0-412A-8F28-7D3B9EAF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Methodology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F003419-B63A-2335-AB12-87556931B67F}"/>
              </a:ext>
            </a:extLst>
          </p:cNvPr>
          <p:cNvSpPr/>
          <p:nvPr/>
        </p:nvSpPr>
        <p:spPr>
          <a:xfrm>
            <a:off x="4401671" y="836915"/>
            <a:ext cx="663388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Gradient</a:t>
            </a:r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Boosting</a:t>
            </a:r>
            <a:endParaRPr lang="es-E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D583B7B-32C8-92F7-33F8-B71AC539E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080" y="2102294"/>
            <a:ext cx="4120013" cy="2868273"/>
          </a:xfrm>
          <a:prstGeom prst="rect">
            <a:avLst/>
          </a:prstGeom>
        </p:spPr>
      </p:pic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135A595-E824-B2EA-4553-C195B54DE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143" y="2102294"/>
            <a:ext cx="4120012" cy="303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2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6C94E-3CF0-412A-8F28-7D3B9EAF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Methodology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F003419-B63A-2335-AB12-87556931B67F}"/>
              </a:ext>
            </a:extLst>
          </p:cNvPr>
          <p:cNvSpPr/>
          <p:nvPr/>
        </p:nvSpPr>
        <p:spPr>
          <a:xfrm>
            <a:off x="5262283" y="866611"/>
            <a:ext cx="44285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Random</a:t>
            </a:r>
            <a:r>
              <a:rPr lang="es-E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Forest</a:t>
            </a:r>
            <a:endParaRPr lang="es-E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AFB6606-039F-3A64-9FE7-095F4FA6A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348" y="1758311"/>
            <a:ext cx="5266954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6C94E-3CF0-412A-8F28-7D3B9EAF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Methodology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F003419-B63A-2335-AB12-87556931B67F}"/>
              </a:ext>
            </a:extLst>
          </p:cNvPr>
          <p:cNvSpPr/>
          <p:nvPr/>
        </p:nvSpPr>
        <p:spPr>
          <a:xfrm>
            <a:off x="5177118" y="354396"/>
            <a:ext cx="44285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Random</a:t>
            </a:r>
            <a:r>
              <a:rPr lang="es-E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Forest</a:t>
            </a:r>
            <a:endParaRPr lang="es-E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Imagen 4" descr="Calendario&#10;&#10;Descripción generada automáticamente">
            <a:extLst>
              <a:ext uri="{FF2B5EF4-FFF2-40B4-BE49-F238E27FC236}">
                <a16:creationId xmlns:a16="http://schemas.microsoft.com/office/drawing/2014/main" id="{AA319AA0-C0B5-EEB6-B4A8-E6DC7FAA8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574" y="1276349"/>
            <a:ext cx="5833302" cy="484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07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5E58EE06-9B03-4D70-A63C-13660A9C8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520A257B-6D54-40C8-8E37-BA113BEB8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EF92EDE9-7E29-473D-8499-DB2B58541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381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B73C44C-E686-9C91-B8E8-A58AB785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114" y="1083731"/>
            <a:ext cx="8184221" cy="47587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spc="-10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515850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5B8360-8DFE-69C6-283A-2857A6643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s-ES"/>
              <a:t>Index</a:t>
            </a:r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3B5626-6A83-86C5-EDD3-24803AC01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ES">
                <a:solidFill>
                  <a:schemeClr val="tx1"/>
                </a:solidFill>
              </a:rPr>
              <a:t>Exploratory Data Analysis</a:t>
            </a:r>
          </a:p>
          <a:p>
            <a:pPr>
              <a:buFont typeface="+mj-lt"/>
              <a:buAutoNum type="arabicPeriod"/>
            </a:pPr>
            <a:r>
              <a:rPr lang="es-ES">
                <a:solidFill>
                  <a:schemeClr val="tx1"/>
                </a:solidFill>
              </a:rPr>
              <a:t>Methodology</a:t>
            </a:r>
          </a:p>
          <a:p>
            <a:pPr lvl="1">
              <a:buFont typeface="+mj-lt"/>
              <a:buAutoNum type="arabicPeriod"/>
            </a:pPr>
            <a:r>
              <a:rPr lang="es-ES">
                <a:solidFill>
                  <a:schemeClr val="tx1"/>
                </a:solidFill>
              </a:rPr>
              <a:t>KNN</a:t>
            </a:r>
          </a:p>
          <a:p>
            <a:pPr lvl="1">
              <a:buFont typeface="+mj-lt"/>
              <a:buAutoNum type="arabicPeriod"/>
            </a:pPr>
            <a:r>
              <a:rPr lang="es-ES">
                <a:solidFill>
                  <a:schemeClr val="tx1"/>
                </a:solidFill>
              </a:rPr>
              <a:t>Logistic Regression</a:t>
            </a:r>
          </a:p>
          <a:p>
            <a:pPr lvl="1">
              <a:buFont typeface="+mj-lt"/>
              <a:buAutoNum type="arabicPeriod"/>
            </a:pPr>
            <a:r>
              <a:rPr lang="es-ES">
                <a:solidFill>
                  <a:schemeClr val="tx1"/>
                </a:solidFill>
              </a:rPr>
              <a:t>Gradient Boosting</a:t>
            </a:r>
          </a:p>
          <a:p>
            <a:pPr lvl="1">
              <a:buFont typeface="+mj-lt"/>
              <a:buAutoNum type="arabicPeriod"/>
            </a:pPr>
            <a:r>
              <a:rPr lang="es-ES">
                <a:solidFill>
                  <a:schemeClr val="tx1"/>
                </a:solidFill>
              </a:rPr>
              <a:t>LDA (Discriminat Analysis)</a:t>
            </a:r>
          </a:p>
          <a:p>
            <a:pPr lvl="1">
              <a:buFont typeface="+mj-lt"/>
              <a:buAutoNum type="arabicPeriod"/>
            </a:pPr>
            <a:r>
              <a:rPr lang="es-ES">
                <a:solidFill>
                  <a:schemeClr val="tx1"/>
                </a:solidFill>
              </a:rPr>
              <a:t>Randon Forest</a:t>
            </a:r>
          </a:p>
          <a:p>
            <a:pPr>
              <a:buFont typeface="+mj-lt"/>
              <a:buAutoNum type="arabicPeriod"/>
            </a:pPr>
            <a:r>
              <a:rPr lang="es-ES">
                <a:solidFill>
                  <a:schemeClr val="tx1"/>
                </a:solidFill>
              </a:rPr>
              <a:t>Conlusions</a:t>
            </a:r>
          </a:p>
        </p:txBody>
      </p:sp>
    </p:spTree>
    <p:extLst>
      <p:ext uri="{BB962C8B-B14F-4D97-AF65-F5344CB8AC3E}">
        <p14:creationId xmlns:p14="http://schemas.microsoft.com/office/powerpoint/2010/main" val="366268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36BD2-04F9-B1C0-BECB-31A3F5AC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Exploratory</a:t>
            </a:r>
            <a:r>
              <a:rPr lang="es-ES" dirty="0"/>
              <a:t> Data </a:t>
            </a:r>
            <a:r>
              <a:rPr lang="es-ES" dirty="0" err="1"/>
              <a:t>Analysis</a:t>
            </a:r>
            <a:endParaRPr lang="es-ES" dirty="0"/>
          </a:p>
        </p:txBody>
      </p:sp>
      <p:pic>
        <p:nvPicPr>
          <p:cNvPr id="5" name="Imagen 4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3AEB7F9F-D82D-8FF8-6DEC-E17DA0067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108" y="2863214"/>
            <a:ext cx="4959864" cy="36377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BE008EF-ADA5-65C9-F1B1-91744D08E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701" y="557787"/>
            <a:ext cx="7559341" cy="19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4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36BD2-04F9-B1C0-BECB-31A3F5AC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Exploratory</a:t>
            </a:r>
            <a:r>
              <a:rPr lang="es-ES" dirty="0"/>
              <a:t> Data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5B2B451-7A2F-9A4E-0FE4-F9C383B48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understanding of the dataset</a:t>
            </a:r>
          </a:p>
          <a:p>
            <a:r>
              <a:rPr lang="en-US" dirty="0"/>
              <a:t>X1, X3, X6 or X10 are going to be suitable for using for predicting the value of  Y</a:t>
            </a:r>
          </a:p>
          <a:p>
            <a:r>
              <a:rPr lang="en-US" dirty="0"/>
              <a:t>X2 or X9 are not adequate to predict the label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764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36BD2-04F9-B1C0-BECB-31A3F5AC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Exploratory</a:t>
            </a:r>
            <a:r>
              <a:rPr lang="es-ES" dirty="0"/>
              <a:t> Data </a:t>
            </a:r>
            <a:r>
              <a:rPr lang="es-ES" dirty="0" err="1"/>
              <a:t>Analysis</a:t>
            </a:r>
            <a:endParaRPr lang="es-ES" dirty="0"/>
          </a:p>
        </p:txBody>
      </p:sp>
      <p:pic>
        <p:nvPicPr>
          <p:cNvPr id="4" name="Imagen 3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3B8FC516-1BB6-7E2B-CB6B-BB162C064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71" y="527635"/>
            <a:ext cx="7264429" cy="580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36BD2-04F9-B1C0-BECB-31A3F5AC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Exploratory</a:t>
            </a:r>
            <a:r>
              <a:rPr lang="es-ES" dirty="0"/>
              <a:t> Data </a:t>
            </a:r>
            <a:r>
              <a:rPr lang="es-ES" dirty="0" err="1"/>
              <a:t>Analysis</a:t>
            </a:r>
            <a:endParaRPr lang="es-ES" dirty="0"/>
          </a:p>
        </p:txBody>
      </p:sp>
      <p:pic>
        <p:nvPicPr>
          <p:cNvPr id="4" name="Imagen 3" descr="Gráfico, Escala de tiempo&#10;&#10;Descripción generada automáticamente">
            <a:extLst>
              <a:ext uri="{FF2B5EF4-FFF2-40B4-BE49-F238E27FC236}">
                <a16:creationId xmlns:a16="http://schemas.microsoft.com/office/drawing/2014/main" id="{894C1510-BBDD-4820-30E2-FA9DED08A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741" y="866050"/>
            <a:ext cx="6185647" cy="490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9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6C94E-3CF0-412A-8F28-7D3B9EAF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Methodology</a:t>
            </a:r>
            <a:endParaRPr lang="es-ES" dirty="0"/>
          </a:p>
        </p:txBody>
      </p:sp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6876435-AC40-4227-5B8F-7210248F1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955" y="1892469"/>
            <a:ext cx="7579565" cy="375529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F003419-B63A-2335-AB12-87556931B67F}"/>
              </a:ext>
            </a:extLst>
          </p:cNvPr>
          <p:cNvSpPr/>
          <p:nvPr/>
        </p:nvSpPr>
        <p:spPr>
          <a:xfrm>
            <a:off x="6423659" y="732140"/>
            <a:ext cx="195840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KNN</a:t>
            </a:r>
            <a:endParaRPr lang="es-E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394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6C94E-3CF0-412A-8F28-7D3B9EAF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Methodology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F003419-B63A-2335-AB12-87556931B67F}"/>
              </a:ext>
            </a:extLst>
          </p:cNvPr>
          <p:cNvSpPr/>
          <p:nvPr/>
        </p:nvSpPr>
        <p:spPr>
          <a:xfrm>
            <a:off x="4930588" y="732140"/>
            <a:ext cx="590774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Logistic</a:t>
            </a:r>
            <a:r>
              <a:rPr lang="es-E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Regression</a:t>
            </a:r>
            <a:endParaRPr lang="es-E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Imagen 3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6409AB29-361A-C5C7-4F2C-41B8D509C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330" y="1802508"/>
            <a:ext cx="5688763" cy="367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4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6C94E-3CF0-412A-8F28-7D3B9EAF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Methodology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F003419-B63A-2335-AB12-87556931B67F}"/>
              </a:ext>
            </a:extLst>
          </p:cNvPr>
          <p:cNvSpPr/>
          <p:nvPr/>
        </p:nvSpPr>
        <p:spPr>
          <a:xfrm>
            <a:off x="6096000" y="836915"/>
            <a:ext cx="332041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Naive</a:t>
            </a:r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Bayes</a:t>
            </a:r>
          </a:p>
        </p:txBody>
      </p:sp>
      <p:pic>
        <p:nvPicPr>
          <p:cNvPr id="4" name="Imagen 3" descr="Calendario&#10;&#10;Descripción generada automáticamente">
            <a:extLst>
              <a:ext uri="{FF2B5EF4-FFF2-40B4-BE49-F238E27FC236}">
                <a16:creationId xmlns:a16="http://schemas.microsoft.com/office/drawing/2014/main" id="{615DBE21-12D5-823B-47B4-E56160C76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427" y="1866899"/>
            <a:ext cx="5116629" cy="425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69094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40622C-5D03-4258-98D9-CB4F18C7FADE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sharepoint/v3"/>
    <ds:schemaRef ds:uri="http://schemas.microsoft.com/office/2006/metadata/properties"/>
    <ds:schemaRef ds:uri="http://purl.org/dc/dcmitype/"/>
    <ds:schemaRef ds:uri="http://schemas.microsoft.com/office/2006/documentManagement/types"/>
    <ds:schemaRef ds:uri="71af3243-3dd4-4a8d-8c0d-dd76da1f02a5"/>
    <ds:schemaRef ds:uri="230e9df3-be65-4c73-a93b-d1236ebd677e"/>
    <ds:schemaRef ds:uri="16c05727-aa75-4e4a-9b5f-8a80a1165891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AA17EA8-7A9B-4350-B9C2-AA100F76C2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16AB37-D7B9-4507-B21E-5D459905C6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732</TotalTime>
  <Words>98</Words>
  <Application>Microsoft Office PowerPoint</Application>
  <PresentationFormat>Panorámica</PresentationFormat>
  <Paragraphs>34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Calibri</vt:lpstr>
      <vt:lpstr>Corbel</vt:lpstr>
      <vt:lpstr>Segoe UI</vt:lpstr>
      <vt:lpstr>Wingdings 2</vt:lpstr>
      <vt:lpstr>Marco</vt:lpstr>
      <vt:lpstr>Diapositiva de recursos humanos 1</vt:lpstr>
      <vt:lpstr>Index</vt:lpstr>
      <vt:lpstr>Exploratory Data Analysis</vt:lpstr>
      <vt:lpstr>Exploratory Data Analysis</vt:lpstr>
      <vt:lpstr>Exploratory Data Analysis</vt:lpstr>
      <vt:lpstr>Exploratory Data Analysis</vt:lpstr>
      <vt:lpstr>Methodology</vt:lpstr>
      <vt:lpstr>Methodology</vt:lpstr>
      <vt:lpstr>Methodology</vt:lpstr>
      <vt:lpstr>Methodology</vt:lpstr>
      <vt:lpstr>Methodology</vt:lpstr>
      <vt:lpstr>Methodology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de recursos humanos 1</dc:title>
  <dc:creator>Carlos María del Pino</dc:creator>
  <cp:lastModifiedBy>Carlos María del Pino</cp:lastModifiedBy>
  <cp:revision>4</cp:revision>
  <dcterms:created xsi:type="dcterms:W3CDTF">2023-05-12T10:52:32Z</dcterms:created>
  <dcterms:modified xsi:type="dcterms:W3CDTF">2023-05-15T06:20:49Z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