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60" r:id="rId7"/>
    <p:sldId id="280" r:id="rId8"/>
    <p:sldId id="261" r:id="rId9"/>
    <p:sldId id="281" r:id="rId10"/>
    <p:sldId id="262" r:id="rId11"/>
    <p:sldId id="263" r:id="rId12"/>
    <p:sldId id="258" r:id="rId13"/>
    <p:sldId id="264" r:id="rId14"/>
    <p:sldId id="278" r:id="rId15"/>
    <p:sldId id="279" r:id="rId16"/>
    <p:sldId id="267" r:id="rId17"/>
    <p:sldId id="268" r:id="rId18"/>
    <p:sldId id="269" r:id="rId19"/>
    <p:sldId id="270" r:id="rId20"/>
    <p:sldId id="272" r:id="rId21"/>
    <p:sldId id="273" r:id="rId22"/>
    <p:sldId id="274" r:id="rId23"/>
    <p:sldId id="275" r:id="rId24"/>
    <p:sldId id="276" r:id="rId25"/>
    <p:sldId id="277"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6" d="100"/>
          <a:sy n="86" d="100"/>
        </p:scale>
        <p:origin x="288" y="84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179930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4988231" cy="1325563"/>
          </a:xfrm>
        </p:spPr>
        <p:txBody>
          <a:bodyPr anchor="ctr">
            <a:normAutofit fontScale="90000"/>
          </a:bodyPr>
          <a:lstStyle/>
          <a:p>
            <a:r>
              <a:rPr lang="en-US" dirty="0">
                <a:solidFill>
                  <a:srgbClr val="0E659B"/>
                </a:solidFill>
              </a:rPr>
              <a:t>Trending IT Skills for future  </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Carlos Johel Mejia </a:t>
            </a:r>
            <a:r>
              <a:rPr lang="en-US" dirty="0" err="1"/>
              <a:t>Arribasplata</a:t>
            </a:r>
            <a:endParaRPr lang="en-US" dirty="0"/>
          </a:p>
          <a:p>
            <a:pPr marL="0" indent="0">
              <a:buNone/>
            </a:pPr>
            <a:r>
              <a:rPr lang="en-US" dirty="0"/>
              <a:t>October 18,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55000" lnSpcReduction="20000"/>
          </a:bodyPr>
          <a:lstStyle/>
          <a:p>
            <a:pPr marL="0" indent="0">
              <a:buNone/>
            </a:pPr>
            <a:r>
              <a:rPr lang="en-US" b="1" dirty="0"/>
              <a:t>Findings:</a:t>
            </a:r>
            <a:endParaRPr lang="en-US" dirty="0"/>
          </a:p>
          <a:p>
            <a:pPr>
              <a:buFont typeface="Arial" panose="020B0604020202020204" pitchFamily="34" charset="0"/>
              <a:buChar char="•"/>
            </a:pPr>
            <a:r>
              <a:rPr lang="en-US" b="1" dirty="0"/>
              <a:t>JavaScript</a:t>
            </a:r>
            <a:r>
              <a:rPr lang="en-US" dirty="0"/>
              <a:t> continues to be the most in-demand programming language, both now and in the foreseeable future.</a:t>
            </a:r>
          </a:p>
          <a:p>
            <a:pPr>
              <a:buFont typeface="Arial" panose="020B0604020202020204" pitchFamily="34" charset="0"/>
              <a:buChar char="•"/>
            </a:pPr>
            <a:r>
              <a:rPr lang="en-US" b="1" dirty="0"/>
              <a:t>Python</a:t>
            </a:r>
            <a:r>
              <a:rPr lang="en-US" dirty="0"/>
              <a:t> has seen a significant surge in demand, underscoring its growing role in areas like data science, artificial intelligence, and automation.</a:t>
            </a:r>
          </a:p>
          <a:p>
            <a:pPr>
              <a:buFont typeface="Arial" panose="020B0604020202020204" pitchFamily="34" charset="0"/>
              <a:buChar char="•"/>
            </a:pPr>
            <a:r>
              <a:rPr lang="en-US" b="1" dirty="0"/>
              <a:t>Shifting Trends</a:t>
            </a:r>
            <a:r>
              <a:rPr lang="en-US" dirty="0"/>
              <a:t>: While some traditional languages remain strong, others are seeing a decline, with newer languages gaining traction in the industry.</a:t>
            </a:r>
          </a:p>
          <a:p>
            <a:pPr>
              <a:buFont typeface="Arial" panose="020B0604020202020204" pitchFamily="34" charset="0"/>
              <a:buChar char="•"/>
            </a:pPr>
            <a:r>
              <a:rPr lang="en-US" dirty="0"/>
              <a:t>The </a:t>
            </a:r>
            <a:r>
              <a:rPr lang="en-US" b="1" dirty="0"/>
              <a:t>Top 5 most in-demand programming languages</a:t>
            </a:r>
            <a:r>
              <a:rPr lang="en-US" dirty="0"/>
              <a:t> are:</a:t>
            </a:r>
          </a:p>
          <a:p>
            <a:pPr marL="742950" lvl="1" indent="-285750">
              <a:buFont typeface="Arial" panose="020B0604020202020204" pitchFamily="34" charset="0"/>
              <a:buChar char="•"/>
            </a:pPr>
            <a:r>
              <a:rPr lang="en-US" dirty="0"/>
              <a:t>JavaScript</a:t>
            </a:r>
          </a:p>
          <a:p>
            <a:pPr marL="742950" lvl="1" indent="-285750">
              <a:buFont typeface="Arial" panose="020B0604020202020204" pitchFamily="34" charset="0"/>
              <a:buChar char="•"/>
            </a:pPr>
            <a:r>
              <a:rPr lang="en-US" dirty="0"/>
              <a:t>Python</a:t>
            </a:r>
          </a:p>
          <a:p>
            <a:pPr marL="742950" lvl="1" indent="-285750">
              <a:buFont typeface="Arial" panose="020B0604020202020204" pitchFamily="34" charset="0"/>
              <a:buChar char="•"/>
            </a:pPr>
            <a:r>
              <a:rPr lang="en-US" dirty="0"/>
              <a:t>HTML/CSS</a:t>
            </a:r>
          </a:p>
          <a:p>
            <a:pPr marL="742950" lvl="1" indent="-285750">
              <a:buFont typeface="Arial" panose="020B0604020202020204" pitchFamily="34" charset="0"/>
              <a:buChar char="•"/>
            </a:pPr>
            <a:r>
              <a:rPr lang="en-US" dirty="0"/>
              <a:t>SQL</a:t>
            </a:r>
          </a:p>
          <a:p>
            <a:pPr marL="742950" lvl="1" indent="-285750">
              <a:buFont typeface="Arial" panose="020B0604020202020204" pitchFamily="34" charset="0"/>
              <a:buChar char="•"/>
            </a:pPr>
            <a:r>
              <a:rPr lang="en-US" dirty="0"/>
              <a:t>TypeScript</a:t>
            </a:r>
          </a:p>
          <a:p>
            <a:r>
              <a:rPr lang="en-US" dirty="0"/>
              <a:t>These trends highlight the evolving landscape of programming languages, with a clear emphasis on versatility and emerging technologies.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55000" lnSpcReduction="20000"/>
          </a:bodyPr>
          <a:lstStyle/>
          <a:p>
            <a:r>
              <a:rPr lang="en-US" b="1" dirty="0"/>
              <a:t>Implications:</a:t>
            </a:r>
            <a:endParaRPr lang="en-US" dirty="0"/>
          </a:p>
          <a:p>
            <a:pPr>
              <a:buFont typeface="Arial" panose="020B0604020202020204" pitchFamily="34" charset="0"/>
              <a:buChar char="•"/>
            </a:pPr>
            <a:r>
              <a:rPr lang="en-US" b="1" dirty="0"/>
              <a:t>JavaScript's Dominance</a:t>
            </a:r>
            <a:r>
              <a:rPr lang="en-US" dirty="0"/>
              <a:t>: As the most popular and widely used programming language, JavaScript remains essential for web and software development, making it a foundational skill for IT professionals.</a:t>
            </a:r>
          </a:p>
          <a:p>
            <a:pPr>
              <a:buFont typeface="Arial" panose="020B0604020202020204" pitchFamily="34" charset="0"/>
              <a:buChar char="•"/>
            </a:pPr>
            <a:r>
              <a:rPr lang="en-US" b="1" dirty="0"/>
              <a:t>Python's Rapid Growth</a:t>
            </a:r>
            <a:r>
              <a:rPr lang="en-US" dirty="0"/>
              <a:t>: With its critical role in data science, machine learning, and automation, mastering Python is becoming increasingly vital for IT professionals looking to excel in these high-demand areas.</a:t>
            </a:r>
          </a:p>
          <a:p>
            <a:pPr>
              <a:buFont typeface="Arial" panose="020B0604020202020204" pitchFamily="34" charset="0"/>
              <a:buChar char="•"/>
            </a:pPr>
            <a:r>
              <a:rPr lang="en-US" b="1" dirty="0"/>
              <a:t>In-Demand Skills</a:t>
            </a:r>
            <a:r>
              <a:rPr lang="en-US" dirty="0"/>
              <a:t>: The top 5 desired languages—JavaScript, Python, HTML/CSS, SQL, and TypeScript—illustrate the industry's growing demand for both frontend and backend development skills.</a:t>
            </a:r>
          </a:p>
          <a:p>
            <a:pPr>
              <a:buFont typeface="Arial" panose="020B0604020202020204" pitchFamily="34" charset="0"/>
              <a:buChar char="•"/>
            </a:pPr>
            <a:r>
              <a:rPr lang="en-US" b="1" dirty="0"/>
              <a:t>Adapting to Change</a:t>
            </a:r>
            <a:r>
              <a:rPr lang="en-US" dirty="0"/>
              <a:t>: The evolving landscape of programming languages highlights the importance of continuous learning, as IT professionals need to stay current with emerging trends to remain competitive.</a:t>
            </a:r>
          </a:p>
        </p:txBody>
      </p:sp>
    </p:spTree>
    <p:extLst>
      <p:ext uri="{BB962C8B-B14F-4D97-AF65-F5344CB8AC3E}">
        <p14:creationId xmlns:p14="http://schemas.microsoft.com/office/powerpoint/2010/main" val="54556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FB761EB7-CDA7-B6CB-14CA-28D2E096E43E}"/>
              </a:ext>
            </a:extLst>
          </p:cNvPr>
          <p:cNvPicPr>
            <a:picLocks noChangeAspect="1"/>
          </p:cNvPicPr>
          <p:nvPr/>
        </p:nvPicPr>
        <p:blipFill>
          <a:blip r:embed="rId2"/>
          <a:stretch>
            <a:fillRect/>
          </a:stretch>
        </p:blipFill>
        <p:spPr>
          <a:xfrm>
            <a:off x="622770" y="2327564"/>
            <a:ext cx="4839375" cy="2610214"/>
          </a:xfrm>
          <a:prstGeom prst="rect">
            <a:avLst/>
          </a:prstGeom>
        </p:spPr>
      </p:pic>
      <p:pic>
        <p:nvPicPr>
          <p:cNvPr id="9" name="Picture 8">
            <a:extLst>
              <a:ext uri="{FF2B5EF4-FFF2-40B4-BE49-F238E27FC236}">
                <a16:creationId xmlns:a16="http://schemas.microsoft.com/office/drawing/2014/main" id="{E184EA34-C55E-BFF3-2D8D-4E8021233D4D}"/>
              </a:ext>
            </a:extLst>
          </p:cNvPr>
          <p:cNvPicPr>
            <a:picLocks noChangeAspect="1"/>
          </p:cNvPicPr>
          <p:nvPr/>
        </p:nvPicPr>
        <p:blipFill>
          <a:blip r:embed="rId3"/>
          <a:stretch>
            <a:fillRect/>
          </a:stretch>
        </p:blipFill>
        <p:spPr>
          <a:xfrm>
            <a:off x="6018657" y="2346300"/>
            <a:ext cx="4740516" cy="257274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737616" y="161925"/>
            <a:ext cx="10515600" cy="1325563"/>
          </a:xfrm>
        </p:spPr>
        <p:txBody>
          <a:bodyPr/>
          <a:lstStyle/>
          <a:p>
            <a:r>
              <a:rPr lang="en-US" dirty="0"/>
              <a:t>DATABASE TRENDS – </a:t>
            </a:r>
            <a:br>
              <a:rPr lang="en-US" dirty="0"/>
            </a:br>
            <a:r>
              <a:rPr lang="en-US" dirty="0"/>
              <a:t>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1600" b="1" dirty="0"/>
              <a:t>Findings:</a:t>
            </a:r>
            <a:endParaRPr lang="en-US" sz="1600" dirty="0"/>
          </a:p>
          <a:p>
            <a:pPr>
              <a:buFont typeface="Arial" panose="020B0604020202020204" pitchFamily="34" charset="0"/>
              <a:buChar char="•"/>
            </a:pPr>
            <a:r>
              <a:rPr lang="en-US" sz="1600" b="1" dirty="0"/>
              <a:t>PostgreSQL, MongoDB, and Redis</a:t>
            </a:r>
            <a:r>
              <a:rPr lang="en-US" sz="1600" dirty="0"/>
              <a:t> are the most sought-after databases among IT professionals.</a:t>
            </a:r>
          </a:p>
          <a:p>
            <a:pPr>
              <a:buFont typeface="Arial" panose="020B0604020202020204" pitchFamily="34" charset="0"/>
              <a:buChar char="•"/>
            </a:pPr>
            <a:r>
              <a:rPr lang="en-US" sz="1600" b="1" dirty="0"/>
              <a:t>Rising Popularity</a:t>
            </a:r>
            <a:r>
              <a:rPr lang="en-US" sz="1600" dirty="0"/>
              <a:t>: Interest in </a:t>
            </a:r>
            <a:r>
              <a:rPr lang="en-US" sz="1600" b="1" dirty="0"/>
              <a:t>MongoDB, Redis,</a:t>
            </a:r>
            <a:r>
              <a:rPr lang="en-US" sz="1600" dirty="0"/>
              <a:t> and </a:t>
            </a:r>
            <a:r>
              <a:rPr lang="en-US" sz="1600" b="1" dirty="0"/>
              <a:t>Elasticsearch</a:t>
            </a:r>
            <a:r>
              <a:rPr lang="en-US" sz="1600" dirty="0"/>
              <a:t> has surged, with around 10,000 more respondents favoring these databases as their preferred choices.</a:t>
            </a:r>
          </a:p>
          <a:p>
            <a:pPr>
              <a:buFont typeface="Arial" panose="020B0604020202020204" pitchFamily="34" charset="0"/>
              <a:buChar char="•"/>
            </a:pPr>
            <a:r>
              <a:rPr lang="en-US" sz="1600" b="1" dirty="0"/>
              <a:t>Declining Popularity of Oracle</a:t>
            </a:r>
            <a:r>
              <a:rPr lang="en-US" sz="1600" dirty="0"/>
              <a:t>: </a:t>
            </a:r>
            <a:r>
              <a:rPr lang="en-US" sz="1600" b="1" dirty="0"/>
              <a:t>Oracle Database</a:t>
            </a:r>
            <a:r>
              <a:rPr lang="en-US" sz="1600" dirty="0"/>
              <a:t> has experienced a decrease in demand, becoming less favored in the industry.</a:t>
            </a:r>
          </a:p>
          <a:p>
            <a:pPr>
              <a:buFont typeface="Arial" panose="020B0604020202020204" pitchFamily="34" charset="0"/>
              <a:buChar char="•"/>
            </a:pPr>
            <a:r>
              <a:rPr lang="en-US" sz="1600" b="1" dirty="0"/>
              <a:t>Growing Demand for Database Skills</a:t>
            </a:r>
            <a:r>
              <a:rPr lang="en-US" sz="1600" dirty="0"/>
              <a:t>: There is a significant increase in the need for expertise in databases like </a:t>
            </a:r>
            <a:r>
              <a:rPr lang="en-US" sz="1600" b="1" dirty="0"/>
              <a:t>MongoDB</a:t>
            </a:r>
            <a:r>
              <a:rPr lang="en-US" sz="1600" dirty="0"/>
              <a:t> and </a:t>
            </a:r>
            <a:r>
              <a:rPr lang="en-US" sz="1600" b="1" dirty="0"/>
              <a:t>DynamoDB</a:t>
            </a:r>
            <a:r>
              <a:rPr lang="en-US" sz="1600" dirty="0"/>
              <a:t>, reflecting a shift toward more modern, scalable database solutions.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825625"/>
            <a:ext cx="5181600" cy="4351338"/>
          </a:xfrm>
        </p:spPr>
        <p:txBody>
          <a:bodyPr>
            <a:noAutofit/>
          </a:bodyPr>
          <a:lstStyle/>
          <a:p>
            <a:pPr marL="0" indent="0">
              <a:buNone/>
            </a:pPr>
            <a:r>
              <a:rPr lang="en-US" sz="1600" b="1" dirty="0"/>
              <a:t>Implications:</a:t>
            </a:r>
            <a:endParaRPr lang="en-US" sz="1600" dirty="0"/>
          </a:p>
          <a:p>
            <a:pPr>
              <a:buFont typeface="Arial" panose="020B0604020202020204" pitchFamily="34" charset="0"/>
              <a:buChar char="•"/>
            </a:pPr>
            <a:r>
              <a:rPr lang="en-US" sz="1600" b="1" dirty="0"/>
              <a:t>Top Databases</a:t>
            </a:r>
            <a:r>
              <a:rPr lang="en-US" sz="1600" dirty="0"/>
              <a:t>: PostgreSQL, MongoDB, Redis, MySQL, and Elasticsearch are now the most in-demand databases, aligning with the current needs of the industry and modern development practices.</a:t>
            </a:r>
          </a:p>
          <a:p>
            <a:pPr>
              <a:buFont typeface="Arial" panose="020B0604020202020204" pitchFamily="34" charset="0"/>
              <a:buChar char="•"/>
            </a:pPr>
            <a:r>
              <a:rPr lang="en-US" sz="1600" b="1" dirty="0"/>
              <a:t>Rising Preferences</a:t>
            </a:r>
            <a:r>
              <a:rPr lang="en-US" sz="1600" dirty="0"/>
              <a:t>: The increasing popularity of MongoDB, Redis, and Elasticsearch can be linked to their advanced functionalities, scalability, and ability to meet the demands of modern applications.</a:t>
            </a:r>
          </a:p>
          <a:p>
            <a:pPr>
              <a:buFont typeface="Arial" panose="020B0604020202020204" pitchFamily="34" charset="0"/>
              <a:buChar char="•"/>
            </a:pPr>
            <a:r>
              <a:rPr lang="en-US" sz="1600" b="1" dirty="0"/>
              <a:t>Oracle’s Decline</a:t>
            </a:r>
            <a:r>
              <a:rPr lang="en-US" sz="1600" dirty="0"/>
              <a:t>: As Oracle Database becomes less preferred, organizations may start exploring alternative database solutions that are more aligned with evolving technological landscapes.</a:t>
            </a:r>
          </a:p>
          <a:p>
            <a:pPr>
              <a:buFont typeface="Arial" panose="020B0604020202020204" pitchFamily="34" charset="0"/>
              <a:buChar char="•"/>
            </a:pPr>
            <a:r>
              <a:rPr lang="en-US" sz="1600" b="1" dirty="0"/>
              <a:t>DynamoDB's Growth</a:t>
            </a:r>
            <a:r>
              <a:rPr lang="en-US" sz="1600" dirty="0"/>
              <a:t>: The rising use of DynamoDB signals a shift toward serverless and scalable database architectures, indicating a need for IT professionals to gain deeper expertise in this area for future-proofing their skill set.</a:t>
            </a:r>
          </a:p>
        </p:txBody>
      </p:sp>
    </p:spTree>
    <p:extLst>
      <p:ext uri="{BB962C8B-B14F-4D97-AF65-F5344CB8AC3E}">
        <p14:creationId xmlns:p14="http://schemas.microsoft.com/office/powerpoint/2010/main" val="265960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629834" cy="2569239"/>
          </a:xfrm>
        </p:spPr>
        <p:txBody>
          <a:bodyPr>
            <a:normAutofit/>
          </a:bodyPr>
          <a:lstStyle/>
          <a:p>
            <a:pPr marL="0" indent="0">
              <a:buNone/>
            </a:pPr>
            <a:r>
              <a:rPr lang="en-US" sz="2200" dirty="0"/>
              <a:t>https://github.com/carlosmejia181414/DashboardProjectCognos</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819C4CF8-680B-9863-5585-FCF0D5718841}"/>
              </a:ext>
            </a:extLst>
          </p:cNvPr>
          <p:cNvPicPr>
            <a:picLocks noChangeAspect="1"/>
          </p:cNvPicPr>
          <p:nvPr/>
        </p:nvPicPr>
        <p:blipFill>
          <a:blip r:embed="rId2"/>
          <a:stretch>
            <a:fillRect/>
          </a:stretch>
        </p:blipFill>
        <p:spPr>
          <a:xfrm>
            <a:off x="838200" y="1616335"/>
            <a:ext cx="6619739" cy="4665525"/>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Picture 5">
            <a:extLst>
              <a:ext uri="{FF2B5EF4-FFF2-40B4-BE49-F238E27FC236}">
                <a16:creationId xmlns:a16="http://schemas.microsoft.com/office/drawing/2014/main" id="{4AA5BA07-C8D6-18AF-CAB0-A7DD8C07A93E}"/>
              </a:ext>
            </a:extLst>
          </p:cNvPr>
          <p:cNvPicPr>
            <a:picLocks noChangeAspect="1"/>
          </p:cNvPicPr>
          <p:nvPr/>
        </p:nvPicPr>
        <p:blipFill>
          <a:blip r:embed="rId2"/>
          <a:stretch>
            <a:fillRect/>
          </a:stretch>
        </p:blipFill>
        <p:spPr>
          <a:xfrm>
            <a:off x="838200" y="1377175"/>
            <a:ext cx="7954729" cy="502404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F51D0FD6-E28C-146A-0F0F-EC607AF5BA23}"/>
              </a:ext>
            </a:extLst>
          </p:cNvPr>
          <p:cNvPicPr>
            <a:picLocks noChangeAspect="1"/>
          </p:cNvPicPr>
          <p:nvPr/>
        </p:nvPicPr>
        <p:blipFill>
          <a:blip r:embed="rId2"/>
          <a:stretch>
            <a:fillRect/>
          </a:stretch>
        </p:blipFill>
        <p:spPr>
          <a:xfrm>
            <a:off x="838200" y="1515391"/>
            <a:ext cx="8071582" cy="445328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4" name="Content Placeholder 2">
            <a:extLst>
              <a:ext uri="{FF2B5EF4-FFF2-40B4-BE49-F238E27FC236}">
                <a16:creationId xmlns:a16="http://schemas.microsoft.com/office/drawing/2014/main" id="{6BF7A4B3-41E3-AE0B-4D5B-C76900539160}"/>
              </a:ext>
            </a:extLst>
          </p:cNvPr>
          <p:cNvSpPr txBox="1">
            <a:spLocks/>
          </p:cNvSpPr>
          <p:nvPr/>
        </p:nvSpPr>
        <p:spPr>
          <a:xfrm>
            <a:off x="5406087" y="1613189"/>
            <a:ext cx="5947713" cy="4628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200" b="1" dirty="0"/>
              <a:t>Must-Have Skills for the IT Industry:</a:t>
            </a:r>
            <a:endParaRPr lang="en-US" sz="1200" dirty="0"/>
          </a:p>
          <a:p>
            <a:pPr marL="0" indent="0">
              <a:buNone/>
            </a:pPr>
            <a:r>
              <a:rPr lang="en-US" sz="1200" dirty="0"/>
              <a:t>To stay competitive in the rapidly changing IT environment, professionals should focus on acquiring the following high-demand skills:</a:t>
            </a:r>
          </a:p>
          <a:p>
            <a:pPr>
              <a:buFont typeface="+mj-lt"/>
              <a:buAutoNum type="arabicPeriod"/>
            </a:pPr>
            <a:r>
              <a:rPr lang="en-US" sz="1200" b="1" dirty="0"/>
              <a:t>Top Programming Languages</a:t>
            </a:r>
            <a:r>
              <a:rPr lang="en-US" sz="1200" dirty="0"/>
              <a:t>:</a:t>
            </a:r>
          </a:p>
          <a:p>
            <a:pPr marL="742950" lvl="1" indent="-285750">
              <a:buFont typeface="+mj-lt"/>
              <a:buAutoNum type="arabicPeriod"/>
            </a:pPr>
            <a:r>
              <a:rPr lang="en-US" sz="1200" b="1" dirty="0"/>
              <a:t>JavaScript</a:t>
            </a:r>
            <a:r>
              <a:rPr lang="en-US" sz="1200" dirty="0"/>
              <a:t>, </a:t>
            </a:r>
            <a:r>
              <a:rPr lang="en-US" sz="1200" b="1" dirty="0"/>
              <a:t>Python</a:t>
            </a:r>
            <a:r>
              <a:rPr lang="en-US" sz="1200" dirty="0"/>
              <a:t>, </a:t>
            </a:r>
            <a:r>
              <a:rPr lang="en-US" sz="1200" b="1" dirty="0"/>
              <a:t>HTML/CSS</a:t>
            </a:r>
            <a:r>
              <a:rPr lang="en-US" sz="1200" dirty="0"/>
              <a:t>, </a:t>
            </a:r>
            <a:r>
              <a:rPr lang="en-US" sz="1200" b="1" dirty="0"/>
              <a:t>SQL</a:t>
            </a:r>
            <a:r>
              <a:rPr lang="en-US" sz="1200" dirty="0"/>
              <a:t>, and </a:t>
            </a:r>
            <a:r>
              <a:rPr lang="en-US" sz="1200" b="1" dirty="0"/>
              <a:t>TypeScript</a:t>
            </a:r>
            <a:r>
              <a:rPr lang="en-US" sz="1200" dirty="0"/>
              <a:t> are the most desired languages for the future.</a:t>
            </a:r>
          </a:p>
          <a:p>
            <a:pPr marL="742950" lvl="1" indent="-285750">
              <a:buFont typeface="+mj-lt"/>
              <a:buAutoNum type="arabicPeriod"/>
            </a:pPr>
            <a:r>
              <a:rPr lang="en-US" sz="1200" b="1" dirty="0"/>
              <a:t>JavaScript</a:t>
            </a:r>
            <a:r>
              <a:rPr lang="en-US" sz="1200" dirty="0"/>
              <a:t> and </a:t>
            </a:r>
            <a:r>
              <a:rPr lang="en-US" sz="1200" b="1" dirty="0"/>
              <a:t>Python</a:t>
            </a:r>
            <a:r>
              <a:rPr lang="en-US" sz="1200" dirty="0"/>
              <a:t> lead in demand due to their versatility, being essential in web development, data science, automation, and more.</a:t>
            </a:r>
          </a:p>
          <a:p>
            <a:pPr>
              <a:buFont typeface="+mj-lt"/>
              <a:buAutoNum type="arabicPeriod"/>
            </a:pPr>
            <a:r>
              <a:rPr lang="en-US" sz="1200" b="1" dirty="0"/>
              <a:t>Top Database Skills</a:t>
            </a:r>
            <a:r>
              <a:rPr lang="en-US" sz="1200" dirty="0"/>
              <a:t>:</a:t>
            </a:r>
          </a:p>
          <a:p>
            <a:pPr marL="742950" lvl="1" indent="-285750">
              <a:buFont typeface="+mj-lt"/>
              <a:buAutoNum type="arabicPeriod"/>
            </a:pPr>
            <a:r>
              <a:rPr lang="en-US" sz="1200" b="1" dirty="0"/>
              <a:t>PostgreSQL</a:t>
            </a:r>
            <a:r>
              <a:rPr lang="en-US" sz="1200" dirty="0"/>
              <a:t>, </a:t>
            </a:r>
            <a:r>
              <a:rPr lang="en-US" sz="1200" b="1" dirty="0"/>
              <a:t>MongoDB</a:t>
            </a:r>
            <a:r>
              <a:rPr lang="en-US" sz="1200" dirty="0"/>
              <a:t>, </a:t>
            </a:r>
            <a:r>
              <a:rPr lang="en-US" sz="1200" b="1" dirty="0"/>
              <a:t>Redis</a:t>
            </a:r>
            <a:r>
              <a:rPr lang="en-US" sz="1200" dirty="0"/>
              <a:t>, </a:t>
            </a:r>
            <a:r>
              <a:rPr lang="en-US" sz="1200" b="1" dirty="0"/>
              <a:t>MySQL</a:t>
            </a:r>
            <a:r>
              <a:rPr lang="en-US" sz="1200" dirty="0"/>
              <a:t>, and </a:t>
            </a:r>
            <a:r>
              <a:rPr lang="en-US" sz="1200" b="1" dirty="0"/>
              <a:t>Elasticsearch</a:t>
            </a:r>
            <a:r>
              <a:rPr lang="en-US" sz="1200" dirty="0"/>
              <a:t> are emerging as the most desirable databases.</a:t>
            </a:r>
          </a:p>
          <a:p>
            <a:pPr marL="742950" lvl="1" indent="-285750">
              <a:buFont typeface="+mj-lt"/>
              <a:buAutoNum type="arabicPeriod"/>
            </a:pPr>
            <a:r>
              <a:rPr lang="en-US" sz="1200" dirty="0"/>
              <a:t>This reflects a shift toward modern, scalable, and flexible data storage solutions, as these technologies increasingly replace traditional databases.</a:t>
            </a:r>
          </a:p>
          <a:p>
            <a:pPr>
              <a:buFont typeface="+mj-lt"/>
              <a:buAutoNum type="arabicPeriod"/>
            </a:pPr>
            <a:r>
              <a:rPr lang="en-US" sz="1200" b="1" dirty="0"/>
              <a:t>Popular Tools &amp; IDEs</a:t>
            </a:r>
            <a:r>
              <a:rPr lang="en-US" sz="1200" dirty="0"/>
              <a:t>:</a:t>
            </a:r>
          </a:p>
          <a:p>
            <a:pPr marL="742950" lvl="1" indent="-285750">
              <a:buFont typeface="+mj-lt"/>
              <a:buAutoNum type="arabicPeriod"/>
            </a:pPr>
            <a:r>
              <a:rPr lang="en-US" sz="1200" b="1" dirty="0"/>
              <a:t>React.js</a:t>
            </a:r>
            <a:r>
              <a:rPr lang="en-US" sz="1200" dirty="0"/>
              <a:t>, </a:t>
            </a:r>
            <a:r>
              <a:rPr lang="en-US" sz="1200" b="1" dirty="0"/>
              <a:t>Angular/Angular.js</a:t>
            </a:r>
            <a:r>
              <a:rPr lang="en-US" sz="1200" dirty="0"/>
              <a:t>, </a:t>
            </a:r>
            <a:r>
              <a:rPr lang="en-US" sz="1200" b="1" dirty="0"/>
              <a:t>Vue.js</a:t>
            </a:r>
            <a:r>
              <a:rPr lang="en-US" sz="1200" dirty="0"/>
              <a:t>, </a:t>
            </a:r>
            <a:r>
              <a:rPr lang="en-US" sz="1200" b="1" dirty="0"/>
              <a:t>jQuery</a:t>
            </a:r>
            <a:r>
              <a:rPr lang="en-US" sz="1200" dirty="0"/>
              <a:t>, and </a:t>
            </a:r>
            <a:r>
              <a:rPr lang="en-US" sz="1200" b="1" dirty="0"/>
              <a:t>ASP.NET</a:t>
            </a:r>
            <a:r>
              <a:rPr lang="en-US" sz="1200" dirty="0"/>
              <a:t> are among the most widely used frameworks and tools for web development.</a:t>
            </a:r>
          </a:p>
          <a:p>
            <a:pPr marL="742950" lvl="1" indent="-285750">
              <a:buFont typeface="+mj-lt"/>
              <a:buAutoNum type="arabicPeriod"/>
            </a:pPr>
            <a:r>
              <a:rPr lang="en-US" sz="1200" b="1" dirty="0"/>
              <a:t>React.js</a:t>
            </a:r>
            <a:r>
              <a:rPr lang="en-US" sz="1200" dirty="0"/>
              <a:t> and </a:t>
            </a:r>
            <a:r>
              <a:rPr lang="en-US" sz="1200" b="1" dirty="0"/>
              <a:t>Vue.js</a:t>
            </a:r>
            <a:r>
              <a:rPr lang="en-US" sz="1200" dirty="0"/>
              <a:t> are especially gaining traction for their advanced features and ease of use, making them essential tools for future web projects.</a:t>
            </a:r>
          </a:p>
          <a:p>
            <a:pPr marL="0" indent="0">
              <a:buNone/>
            </a:pPr>
            <a:r>
              <a:rPr lang="en-US" sz="1200" dirty="0"/>
              <a:t>These trends indicate the importance of focusing on modern technologies that support scalability, flexibility, and rapid development, ensuring professionals stay ahead in a dynamic industry.</a:t>
            </a:r>
          </a:p>
        </p:txBody>
      </p:sp>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55000" lnSpcReduction="20000"/>
          </a:bodyPr>
          <a:lstStyle/>
          <a:p>
            <a:r>
              <a:rPr lang="en-US" b="1" dirty="0"/>
              <a:t>Findings:</a:t>
            </a:r>
            <a:endParaRPr lang="en-US" dirty="0"/>
          </a:p>
          <a:p>
            <a:pPr>
              <a:buFont typeface="Arial" panose="020B0604020202020204" pitchFamily="34" charset="0"/>
              <a:buChar char="•"/>
            </a:pPr>
            <a:r>
              <a:rPr lang="en-US" b="1" dirty="0"/>
              <a:t>Top Programming Languages</a:t>
            </a:r>
            <a:r>
              <a:rPr lang="en-US" dirty="0"/>
              <a:t>: JavaScript, Python, HTML/CSS, SQL, and TypeScript are now the most sought-after programming languages, reflecting their widespread adoption across multiple IT sectors.</a:t>
            </a:r>
          </a:p>
          <a:p>
            <a:pPr>
              <a:buFont typeface="Arial" panose="020B0604020202020204" pitchFamily="34" charset="0"/>
              <a:buChar char="•"/>
            </a:pPr>
            <a:r>
              <a:rPr lang="en-US" b="1" dirty="0"/>
              <a:t>Top Databases</a:t>
            </a:r>
            <a:r>
              <a:rPr lang="en-US" dirty="0"/>
              <a:t>: PostgreSQL, MongoDB, Redis, MySQL, and Elasticsearch have become the most desired databases, as businesses increasingly opt for modern, scalable solutions.</a:t>
            </a:r>
          </a:p>
          <a:p>
            <a:pPr>
              <a:buFont typeface="Arial" panose="020B0604020202020204" pitchFamily="34" charset="0"/>
              <a:buChar char="•"/>
            </a:pPr>
            <a:r>
              <a:rPr lang="en-US" b="1" dirty="0"/>
              <a:t>Popular Frameworks and Tools</a:t>
            </a:r>
            <a:r>
              <a:rPr lang="en-US" dirty="0"/>
              <a:t>: React.js, Angular/Angular.js, Vue.js, jQuery, and ASP.NET continue to be highly favored, with frameworks like React.js and Vue.js gaining particular momentum.</a:t>
            </a:r>
          </a:p>
          <a:p>
            <a:pPr>
              <a:buFont typeface="Arial" panose="020B0604020202020204" pitchFamily="34" charset="0"/>
              <a:buChar char="•"/>
            </a:pPr>
            <a:r>
              <a:rPr lang="en-US" b="1" dirty="0"/>
              <a:t>Shifting Skill Demand</a:t>
            </a:r>
            <a:r>
              <a:rPr lang="en-US" dirty="0"/>
              <a:t>: There is a noticeable shift in skill demand for the upcoming year, with significant changes in the popularity of programming languages, databases, and frameworks. This trend underscores the importance of IT professionals staying current with emerging technologies to remain competitive.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55000" lnSpcReduction="20000"/>
          </a:bodyPr>
          <a:lstStyle/>
          <a:p>
            <a:r>
              <a:rPr lang="en-US" b="1" dirty="0"/>
              <a:t>Implications:</a:t>
            </a:r>
            <a:endParaRPr lang="en-US" dirty="0"/>
          </a:p>
          <a:p>
            <a:r>
              <a:rPr lang="en-US" b="1" dirty="0"/>
              <a:t>Future Skill Requirements</a:t>
            </a:r>
            <a:r>
              <a:rPr lang="en-US" dirty="0"/>
              <a:t>:</a:t>
            </a:r>
            <a:br>
              <a:rPr lang="en-US" dirty="0"/>
            </a:br>
            <a:r>
              <a:rPr lang="en-US" dirty="0"/>
              <a:t>To remain competitive in the fast-changing IT industry, professionals must prioritize acquiring the following essential skills:</a:t>
            </a:r>
          </a:p>
          <a:p>
            <a:pPr>
              <a:buFont typeface="Arial" panose="020B0604020202020204" pitchFamily="34" charset="0"/>
              <a:buChar char="•"/>
            </a:pPr>
            <a:r>
              <a:rPr lang="en-US" b="1" dirty="0"/>
              <a:t>Programming Languages</a:t>
            </a:r>
            <a:r>
              <a:rPr lang="en-US" dirty="0"/>
              <a:t>:</a:t>
            </a:r>
          </a:p>
          <a:p>
            <a:pPr marL="742950" lvl="1" indent="-285750">
              <a:buFont typeface="Arial" panose="020B0604020202020204" pitchFamily="34" charset="0"/>
              <a:buChar char="•"/>
            </a:pPr>
            <a:r>
              <a:rPr lang="en-US" b="1" dirty="0"/>
              <a:t>JavaScript</a:t>
            </a:r>
            <a:r>
              <a:rPr lang="en-US" dirty="0"/>
              <a:t>, </a:t>
            </a:r>
            <a:r>
              <a:rPr lang="en-US" b="1" dirty="0"/>
              <a:t>Python</a:t>
            </a:r>
            <a:r>
              <a:rPr lang="en-US" dirty="0"/>
              <a:t>, </a:t>
            </a:r>
            <a:r>
              <a:rPr lang="en-US" b="1" dirty="0"/>
              <a:t>HTML/CSS</a:t>
            </a:r>
            <a:r>
              <a:rPr lang="en-US" dirty="0"/>
              <a:t>, </a:t>
            </a:r>
            <a:r>
              <a:rPr lang="en-US" b="1" dirty="0"/>
              <a:t>SQL</a:t>
            </a:r>
            <a:r>
              <a:rPr lang="en-US" dirty="0"/>
              <a:t>, and </a:t>
            </a:r>
            <a:r>
              <a:rPr lang="en-US" b="1" dirty="0"/>
              <a:t>TypeScript</a:t>
            </a:r>
            <a:r>
              <a:rPr lang="en-US" dirty="0"/>
              <a:t> will remain critical and highly in-demand skills across various fields.</a:t>
            </a:r>
          </a:p>
          <a:p>
            <a:pPr>
              <a:buFont typeface="Arial" panose="020B0604020202020204" pitchFamily="34" charset="0"/>
              <a:buChar char="•"/>
            </a:pPr>
            <a:r>
              <a:rPr lang="en-US" b="1" dirty="0"/>
              <a:t>Databases</a:t>
            </a:r>
            <a:r>
              <a:rPr lang="en-US" dirty="0"/>
              <a:t>:</a:t>
            </a:r>
          </a:p>
          <a:p>
            <a:pPr marL="742950" lvl="1" indent="-285750">
              <a:buFont typeface="Arial" panose="020B0604020202020204" pitchFamily="34" charset="0"/>
              <a:buChar char="•"/>
            </a:pPr>
            <a:r>
              <a:rPr lang="en-US" b="1" dirty="0"/>
              <a:t>PostgreSQL</a:t>
            </a:r>
            <a:r>
              <a:rPr lang="en-US" dirty="0"/>
              <a:t>, </a:t>
            </a:r>
            <a:r>
              <a:rPr lang="en-US" b="1" dirty="0"/>
              <a:t>MongoDB</a:t>
            </a:r>
            <a:r>
              <a:rPr lang="en-US" dirty="0"/>
              <a:t>, </a:t>
            </a:r>
            <a:r>
              <a:rPr lang="en-US" b="1" dirty="0"/>
              <a:t>Redis</a:t>
            </a:r>
            <a:r>
              <a:rPr lang="en-US" dirty="0"/>
              <a:t>, </a:t>
            </a:r>
            <a:r>
              <a:rPr lang="en-US" b="1" dirty="0"/>
              <a:t>MySQL</a:t>
            </a:r>
            <a:r>
              <a:rPr lang="en-US" dirty="0"/>
              <a:t>, and </a:t>
            </a:r>
            <a:r>
              <a:rPr lang="en-US" b="1" dirty="0"/>
              <a:t>Elasticsearch</a:t>
            </a:r>
            <a:r>
              <a:rPr lang="en-US" dirty="0"/>
              <a:t> are becoming the go-to databases. There is also growing demand for newer databases like </a:t>
            </a:r>
            <a:r>
              <a:rPr lang="en-US" b="1" dirty="0"/>
              <a:t>DynamoDB</a:t>
            </a:r>
            <a:r>
              <a:rPr lang="en-US" dirty="0"/>
              <a:t>.</a:t>
            </a:r>
          </a:p>
          <a:p>
            <a:pPr>
              <a:buFont typeface="Arial" panose="020B0604020202020204" pitchFamily="34" charset="0"/>
              <a:buChar char="•"/>
            </a:pPr>
            <a:r>
              <a:rPr lang="en-US" b="1" dirty="0"/>
              <a:t>Frameworks &amp; Tools</a:t>
            </a:r>
            <a:r>
              <a:rPr lang="en-US" dirty="0"/>
              <a:t>:</a:t>
            </a:r>
          </a:p>
          <a:p>
            <a:pPr marL="742950" lvl="1" indent="-285750">
              <a:buFont typeface="Arial" panose="020B0604020202020204" pitchFamily="34" charset="0"/>
              <a:buChar char="•"/>
            </a:pPr>
            <a:r>
              <a:rPr lang="en-US" b="1" dirty="0"/>
              <a:t>React.js</a:t>
            </a:r>
            <a:r>
              <a:rPr lang="en-US" dirty="0"/>
              <a:t>, </a:t>
            </a:r>
            <a:r>
              <a:rPr lang="en-US" b="1" dirty="0"/>
              <a:t>Angular/Angular.js</a:t>
            </a:r>
            <a:r>
              <a:rPr lang="en-US" dirty="0"/>
              <a:t>, </a:t>
            </a:r>
            <a:r>
              <a:rPr lang="en-US" b="1" dirty="0"/>
              <a:t>Vue.js</a:t>
            </a:r>
            <a:r>
              <a:rPr lang="en-US" dirty="0"/>
              <a:t>, </a:t>
            </a:r>
            <a:r>
              <a:rPr lang="en-US" b="1" dirty="0"/>
              <a:t>jQuery</a:t>
            </a:r>
            <a:r>
              <a:rPr lang="en-US" dirty="0"/>
              <a:t>, and </a:t>
            </a:r>
            <a:r>
              <a:rPr lang="en-US" b="1" dirty="0"/>
              <a:t>ASP.NET</a:t>
            </a:r>
            <a:r>
              <a:rPr lang="en-US" dirty="0"/>
              <a:t> are the most popular frameworks, with increasing interest in </a:t>
            </a:r>
            <a:r>
              <a:rPr lang="en-US" b="1" dirty="0"/>
              <a:t>React.js</a:t>
            </a:r>
            <a:r>
              <a:rPr lang="en-US" dirty="0"/>
              <a:t> and </a:t>
            </a:r>
            <a:r>
              <a:rPr lang="en-US" b="1" dirty="0"/>
              <a:t>Vue.js</a:t>
            </a:r>
            <a:r>
              <a:rPr lang="en-US" dirty="0"/>
              <a:t> due to their versatility and ease of use in web development.</a:t>
            </a:r>
          </a:p>
          <a:p>
            <a:r>
              <a:rPr lang="en-US" dirty="0"/>
              <a:t>As the IT industry continues to evolve, the range of skills required to stay competitive is expanding. Professionals must stay updated on these emerging technologies to ensure long-term career success and adaptability in this dynamic landscape.</a:t>
            </a:r>
          </a:p>
        </p:txBody>
      </p:sp>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667250"/>
          </a:xfrm>
        </p:spPr>
        <p:txBody>
          <a:bodyPr>
            <a:noAutofit/>
          </a:bodyPr>
          <a:lstStyle/>
          <a:p>
            <a:r>
              <a:rPr lang="en-US" sz="1600" dirty="0"/>
              <a:t>The open-source data from Stack Overflow has been analyzed to provide a thorough understanding of current and future technology trends, aiming to reduce bias in the findings. The analysis indicates a significant shift in technology usage, emphasizing the importance for professionals to update their skills to stay competitive in the evolving IT industry.</a:t>
            </a:r>
          </a:p>
          <a:p>
            <a:r>
              <a:rPr lang="en-US" sz="1600" b="1" dirty="0"/>
              <a:t>Key areas of change include</a:t>
            </a:r>
            <a:r>
              <a:rPr lang="en-US" sz="1600" dirty="0"/>
              <a:t>:</a:t>
            </a:r>
          </a:p>
          <a:p>
            <a:pPr>
              <a:buFont typeface="Arial" panose="020B0604020202020204" pitchFamily="34" charset="0"/>
              <a:buChar char="•"/>
            </a:pPr>
            <a:r>
              <a:rPr lang="en-US" sz="1600" b="1" dirty="0"/>
              <a:t>Programming Languages</a:t>
            </a:r>
            <a:r>
              <a:rPr lang="en-US" sz="1600" dirty="0"/>
              <a:t>:</a:t>
            </a:r>
            <a:br>
              <a:rPr lang="en-US" sz="1600" dirty="0"/>
            </a:br>
            <a:r>
              <a:rPr lang="en-US" sz="1600" dirty="0"/>
              <a:t>Essential languages for future success include </a:t>
            </a:r>
            <a:r>
              <a:rPr lang="en-US" sz="1600" b="1" dirty="0"/>
              <a:t>JavaScript</a:t>
            </a:r>
            <a:r>
              <a:rPr lang="en-US" sz="1600" dirty="0"/>
              <a:t>, </a:t>
            </a:r>
            <a:r>
              <a:rPr lang="en-US" sz="1600" b="1" dirty="0"/>
              <a:t>Python</a:t>
            </a:r>
            <a:r>
              <a:rPr lang="en-US" sz="1600" dirty="0"/>
              <a:t>, </a:t>
            </a:r>
            <a:r>
              <a:rPr lang="en-US" sz="1600" b="1" dirty="0"/>
              <a:t>HTML/CSS</a:t>
            </a:r>
            <a:r>
              <a:rPr lang="en-US" sz="1600" dirty="0"/>
              <a:t>, </a:t>
            </a:r>
            <a:r>
              <a:rPr lang="en-US" sz="1600" b="1" dirty="0"/>
              <a:t>SQL</a:t>
            </a:r>
            <a:r>
              <a:rPr lang="en-US" sz="1600" dirty="0"/>
              <a:t>, and </a:t>
            </a:r>
            <a:r>
              <a:rPr lang="en-US" sz="1600" b="1" dirty="0"/>
              <a:t>TypeScript</a:t>
            </a:r>
            <a:r>
              <a:rPr lang="en-US" sz="1600" dirty="0"/>
              <a:t>.</a:t>
            </a:r>
          </a:p>
          <a:p>
            <a:pPr>
              <a:buFont typeface="Arial" panose="020B0604020202020204" pitchFamily="34" charset="0"/>
              <a:buChar char="•"/>
            </a:pPr>
            <a:r>
              <a:rPr lang="en-US" sz="1600" b="1" dirty="0"/>
              <a:t>Databases</a:t>
            </a:r>
            <a:r>
              <a:rPr lang="en-US" sz="1600" dirty="0"/>
              <a:t>:</a:t>
            </a:r>
            <a:br>
              <a:rPr lang="en-US" sz="1600" dirty="0"/>
            </a:br>
            <a:r>
              <a:rPr lang="en-US" sz="1600" dirty="0"/>
              <a:t>The most sought-after databases are </a:t>
            </a:r>
            <a:r>
              <a:rPr lang="en-US" sz="1600" b="1" dirty="0"/>
              <a:t>PostgreSQL</a:t>
            </a:r>
            <a:r>
              <a:rPr lang="en-US" sz="1600" dirty="0"/>
              <a:t>, </a:t>
            </a:r>
            <a:r>
              <a:rPr lang="en-US" sz="1600" b="1" dirty="0"/>
              <a:t>MongoDB</a:t>
            </a:r>
            <a:r>
              <a:rPr lang="en-US" sz="1600" dirty="0"/>
              <a:t>, </a:t>
            </a:r>
            <a:r>
              <a:rPr lang="en-US" sz="1600" b="1" dirty="0"/>
              <a:t>Redis</a:t>
            </a:r>
            <a:r>
              <a:rPr lang="en-US" sz="1600" dirty="0"/>
              <a:t>, </a:t>
            </a:r>
            <a:r>
              <a:rPr lang="en-US" sz="1600" b="1" dirty="0"/>
              <a:t>MySQL</a:t>
            </a:r>
            <a:r>
              <a:rPr lang="en-US" sz="1600" dirty="0"/>
              <a:t>, and </a:t>
            </a:r>
            <a:r>
              <a:rPr lang="en-US" sz="1600" b="1" dirty="0"/>
              <a:t>Elasticsearch</a:t>
            </a:r>
            <a:r>
              <a:rPr lang="en-US" sz="1600" dirty="0"/>
              <a:t>.</a:t>
            </a:r>
          </a:p>
          <a:p>
            <a:pPr>
              <a:buFont typeface="Arial" panose="020B0604020202020204" pitchFamily="34" charset="0"/>
              <a:buChar char="•"/>
            </a:pPr>
            <a:r>
              <a:rPr lang="en-US" sz="1600" b="1" dirty="0"/>
              <a:t>Frameworks &amp; IDEs</a:t>
            </a:r>
            <a:r>
              <a:rPr lang="en-US" sz="1600" dirty="0"/>
              <a:t>:</a:t>
            </a:r>
            <a:br>
              <a:rPr lang="en-US" sz="1600" dirty="0"/>
            </a:br>
            <a:r>
              <a:rPr lang="en-US" sz="1600" dirty="0"/>
              <a:t>Leading frameworks and IDEs include </a:t>
            </a:r>
            <a:r>
              <a:rPr lang="en-US" sz="1600" b="1" dirty="0"/>
              <a:t>React.js</a:t>
            </a:r>
            <a:r>
              <a:rPr lang="en-US" sz="1600" dirty="0"/>
              <a:t>, </a:t>
            </a:r>
            <a:r>
              <a:rPr lang="en-US" sz="1600" b="1" dirty="0"/>
              <a:t>Angular/Angular.js</a:t>
            </a:r>
            <a:r>
              <a:rPr lang="en-US" sz="1600" dirty="0"/>
              <a:t>, </a:t>
            </a:r>
            <a:r>
              <a:rPr lang="en-US" sz="1600" b="1" dirty="0"/>
              <a:t>Vue.js</a:t>
            </a:r>
            <a:r>
              <a:rPr lang="en-US" sz="1600" dirty="0"/>
              <a:t>, </a:t>
            </a:r>
            <a:r>
              <a:rPr lang="en-US" sz="1600" b="1" dirty="0"/>
              <a:t>jQuery</a:t>
            </a:r>
            <a:r>
              <a:rPr lang="en-US" sz="1600" dirty="0"/>
              <a:t>, and </a:t>
            </a:r>
            <a:r>
              <a:rPr lang="en-US" sz="1600" b="1" dirty="0"/>
              <a:t>ASP.NET</a:t>
            </a:r>
            <a:r>
              <a:rPr lang="en-US" sz="1600" dirty="0"/>
              <a:t>.</a:t>
            </a:r>
          </a:p>
          <a:p>
            <a:r>
              <a:rPr lang="en-US" sz="1600" dirty="0"/>
              <a:t>These findings underscore the need for IT professionals to continuously adapt and expand their skill sets to meet the changing demands of the industry.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14" name="Rectangle 8">
            <a:extLst>
              <a:ext uri="{FF2B5EF4-FFF2-40B4-BE49-F238E27FC236}">
                <a16:creationId xmlns:a16="http://schemas.microsoft.com/office/drawing/2014/main" id="{A8A32E74-935C-BC30-9A3A-DC8914579A52}"/>
              </a:ext>
            </a:extLst>
          </p:cNvPr>
          <p:cNvSpPr>
            <a:spLocks noGrp="1" noChangeArrowheads="1"/>
          </p:cNvSpPr>
          <p:nvPr>
            <p:ph sz="half" idx="2"/>
          </p:nvPr>
        </p:nvSpPr>
        <p:spPr bwMode="auto">
          <a:xfrm>
            <a:off x="4054763" y="1369806"/>
            <a:ext cx="754611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Additional Insights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Detailed Analysis of Programming Language Shifts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1">
                  <a:lumMod val="75000"/>
                </a:schemeClr>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JavaScript</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remains a dominant force in the programming world, but the rapid rise of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Python</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is remarkable. Python's versatility, especially in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data science</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machine learning</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has been a major factor driving its increased demand.</a:t>
            </a: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TypeScript</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is also gaining significant traction due to its enhanced features over JavaScript, such as better tooling and error handling, making it a strong choice for future projects that require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scalable</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maintainable</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Database Popularity and Functionalities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1">
                  <a:lumMod val="75000"/>
                </a:schemeClr>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PostgreSQL</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MongoDB</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continue to gain popularity due to their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flexibility</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scalability</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making them ideal for handling both structured and unstructured data.</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The rise of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NoSQL databases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like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MongoDB</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Redis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is driven by the demand for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high-performance applications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real-time analytics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The decline in the use of traditional relational databases such as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Oracle</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may reflect a broader industry trend towards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open-source</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cloud-native solutions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where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cost-effectiveness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ease of integration</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are critical factors.</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These insights highlight the ongoing evolution of both programming and database technologies, pointing to a future where adaptability and continuous learning are key to professional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41000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638472" y="2191385"/>
            <a:ext cx="3765203"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p:txBody>
      </p:sp>
      <p:pic>
        <p:nvPicPr>
          <p:cNvPr id="2050" name="Picture 2" descr="Output image">
            <a:extLst>
              <a:ext uri="{FF2B5EF4-FFF2-40B4-BE49-F238E27FC236}">
                <a16:creationId xmlns:a16="http://schemas.microsoft.com/office/drawing/2014/main" id="{D2673BA3-58CA-1E73-4147-B9086B370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18" y="1545853"/>
            <a:ext cx="6417676" cy="466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6" y="2191385"/>
            <a:ext cx="3730640"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2052" name="Picture 4" descr="Output image">
            <a:extLst>
              <a:ext uri="{FF2B5EF4-FFF2-40B4-BE49-F238E27FC236}">
                <a16:creationId xmlns:a16="http://schemas.microsoft.com/office/drawing/2014/main" id="{8FC61E3D-C1B5-5715-5654-81B1AC887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813" y="1806498"/>
            <a:ext cx="6528627" cy="446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r>
              <a:rPr lang="en-US" sz="1600" dirty="0"/>
              <a:t>The IT sector is fast-paced and competitive, demanding that professionals continually upgrade their programming abilities and database knowledge. This project is dedicated to examining new trends in the industry and pinpointing essential areas for skill development, ensuring that professionals remain competitive in a dynamic environment.</a:t>
            </a:r>
          </a:p>
          <a:p>
            <a:pPr marL="0" indent="0">
              <a:buNone/>
            </a:pPr>
            <a:r>
              <a:rPr lang="en-US" sz="1600" dirty="0"/>
              <a:t>Key areas of focus include:</a:t>
            </a:r>
          </a:p>
          <a:p>
            <a:pPr>
              <a:buFont typeface="Arial" panose="020B0604020202020204" pitchFamily="34" charset="0"/>
              <a:buChar char="•"/>
            </a:pPr>
            <a:r>
              <a:rPr lang="en-US" sz="1600" b="1" dirty="0"/>
              <a:t>Current Technology Adoption</a:t>
            </a:r>
            <a:r>
              <a:rPr lang="en-US" sz="1600" dirty="0"/>
              <a:t>: Gaining insights into the technologies currently prevalent in the industry.</a:t>
            </a:r>
          </a:p>
          <a:p>
            <a:pPr>
              <a:buFont typeface="Arial" panose="020B0604020202020204" pitchFamily="34" charset="0"/>
              <a:buChar char="•"/>
            </a:pPr>
            <a:r>
              <a:rPr lang="en-US" sz="1600" b="1" dirty="0"/>
              <a:t>Emerging Technology Trends</a:t>
            </a:r>
            <a:r>
              <a:rPr lang="en-US" sz="1600" dirty="0"/>
              <a:t>: Highlighting future technologies expected to shape the IT landscape.</a:t>
            </a:r>
          </a:p>
          <a:p>
            <a:pPr>
              <a:buFont typeface="Arial" panose="020B0604020202020204" pitchFamily="34" charset="0"/>
              <a:buChar char="•"/>
            </a:pPr>
            <a:r>
              <a:rPr lang="en-US" sz="1600" b="1" dirty="0"/>
              <a:t>IT Workforce Demographics</a:t>
            </a:r>
            <a:r>
              <a:rPr lang="en-US" sz="1600" dirty="0"/>
              <a:t>: Assessing the diversity and demographic changes within the industry.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1600" dirty="0"/>
              <a:t>The main objectives of this project are as follows:</a:t>
            </a:r>
          </a:p>
          <a:p>
            <a:pPr>
              <a:buFont typeface="Arial" panose="020B0604020202020204" pitchFamily="34" charset="0"/>
              <a:buChar char="•"/>
            </a:pPr>
            <a:r>
              <a:rPr lang="en-US" sz="1600" b="1" dirty="0"/>
              <a:t>Top Programming Languages</a:t>
            </a:r>
            <a:r>
              <a:rPr lang="en-US" sz="1600" dirty="0"/>
              <a:t>: Identifying the most in-demand languages for present and future industry needs.</a:t>
            </a:r>
          </a:p>
          <a:p>
            <a:pPr>
              <a:buFont typeface="Arial" panose="020B0604020202020204" pitchFamily="34" charset="0"/>
              <a:buChar char="•"/>
            </a:pPr>
            <a:r>
              <a:rPr lang="en-US" sz="1600" b="1" dirty="0"/>
              <a:t>Key Database Skills</a:t>
            </a:r>
            <a:r>
              <a:rPr lang="en-US" sz="1600" dirty="0"/>
              <a:t>: Highlighting the essential skills in database management and development that are highly sought after.</a:t>
            </a:r>
          </a:p>
          <a:p>
            <a:pPr>
              <a:buFont typeface="Arial" panose="020B0604020202020204" pitchFamily="34" charset="0"/>
              <a:buChar char="•"/>
            </a:pPr>
            <a:r>
              <a:rPr lang="en-US" sz="1600" b="1" dirty="0"/>
              <a:t>Popular IDEs</a:t>
            </a:r>
            <a:r>
              <a:rPr lang="en-US" sz="1600" dirty="0"/>
              <a:t>: Determining the most commonly used Integrated Development Environments (IDEs) among developers.</a:t>
            </a:r>
          </a:p>
          <a:p>
            <a:r>
              <a:rPr lang="en-US" sz="1600" dirty="0"/>
              <a:t>This analysis will offer a detailed view of the latest IT trends, providing valuable insights for guiding skill enhancement and career progression.</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86180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dirty="0"/>
              <a:t>In today’s fast-changing IT landscape, keeping up with emerging trends and skill demands is essential for staying competitive. As technology progresses, professionals need to continually sharpen their expertise in areas like programming, database management, and cloud computing. This presentation will examine the major trends shaping the future of IT, the most in-demand programming languages, crucial database skills, and the top Integrated Development Environments (IDEs).</a:t>
            </a:r>
          </a:p>
          <a:p>
            <a:pPr marL="0" indent="0">
              <a:buNone/>
            </a:pPr>
            <a:r>
              <a:rPr lang="en-US" sz="1600" dirty="0"/>
              <a:t>Drawing on data from job listings, training platforms, and surveys, we’ll offer insights into future skill needs, equipping both organizations and individuals to navigate this evolving industry and prepare for upcoming challenges.</a:t>
            </a:r>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43620" y="1382279"/>
            <a:ext cx="7068725" cy="4351338"/>
          </a:xfrm>
        </p:spPr>
        <p:txBody>
          <a:bodyPr>
            <a:noAutofit/>
          </a:bodyPr>
          <a:lstStyle/>
          <a:p>
            <a:endParaRPr lang="en-US" sz="1600" dirty="0"/>
          </a:p>
          <a:p>
            <a:pPr marL="0" indent="0">
              <a:buNone/>
            </a:pPr>
            <a:r>
              <a:rPr lang="en-US" sz="1600" b="1" dirty="0"/>
              <a:t>Data Sources and Methodology:</a:t>
            </a:r>
            <a:endParaRPr lang="en-US" sz="1600" dirty="0"/>
          </a:p>
          <a:p>
            <a:r>
              <a:rPr lang="en-US" sz="1600" dirty="0"/>
              <a:t>Data was obtained from Stack Overflow, focusing on two key datasets:</a:t>
            </a:r>
          </a:p>
          <a:p>
            <a:pPr marL="0" indent="0">
              <a:buNone/>
            </a:pPr>
            <a:r>
              <a:rPr lang="en-US" sz="1600" b="1" dirty="0"/>
              <a:t>Demographics Data</a:t>
            </a:r>
            <a:endParaRPr lang="en-US" sz="1600" dirty="0"/>
          </a:p>
          <a:p>
            <a:pPr marL="0" indent="0">
              <a:buNone/>
            </a:pPr>
            <a:r>
              <a:rPr lang="en-US" sz="1600" b="1" dirty="0"/>
              <a:t>Survey Data on Technologies</a:t>
            </a:r>
            <a:endParaRPr lang="en-US" sz="1600" dirty="0"/>
          </a:p>
          <a:p>
            <a:pPr marL="0" indent="0">
              <a:buNone/>
            </a:pPr>
            <a:r>
              <a:rPr lang="en-US" sz="1600" b="1" dirty="0"/>
              <a:t>Survey Data</a:t>
            </a:r>
            <a:r>
              <a:rPr lang="en-US" sz="1600" dirty="0"/>
              <a:t>:</a:t>
            </a:r>
          </a:p>
          <a:p>
            <a:pPr marL="0" indent="0">
              <a:buNone/>
            </a:pPr>
            <a:r>
              <a:rPr lang="en-US" sz="1600" dirty="0"/>
              <a:t>This dataset was analyzed to identify both current and future technology trends, examining variables such as:</a:t>
            </a:r>
          </a:p>
          <a:p>
            <a:pPr>
              <a:buFont typeface="Arial" panose="020B0604020202020204" pitchFamily="34" charset="0"/>
              <a:buChar char="•"/>
            </a:pPr>
            <a:r>
              <a:rPr lang="en-US" sz="1600" dirty="0"/>
              <a:t>Respondents</a:t>
            </a:r>
          </a:p>
          <a:p>
            <a:pPr>
              <a:buFont typeface="Arial" panose="020B0604020202020204" pitchFamily="34" charset="0"/>
              <a:buChar char="•"/>
            </a:pPr>
            <a:r>
              <a:rPr lang="en-US" sz="1600" dirty="0"/>
              <a:t>Technologies used: Programming languages, databases, platforms, web frameworks</a:t>
            </a:r>
          </a:p>
          <a:p>
            <a:pPr>
              <a:buFont typeface="Arial" panose="020B0604020202020204" pitchFamily="34" charset="0"/>
              <a:buChar char="•"/>
            </a:pPr>
            <a:r>
              <a:rPr lang="en-US" sz="1600" dirty="0"/>
              <a:t>Future interest: Desired languages, databases, platforms, and web frameworks for the next year</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321541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43620" y="1622424"/>
            <a:ext cx="7068725" cy="4351338"/>
          </a:xfrm>
        </p:spPr>
        <p:txBody>
          <a:bodyPr>
            <a:noAutofit/>
          </a:bodyPr>
          <a:lstStyle/>
          <a:p>
            <a:pPr marL="0" indent="0">
              <a:buNone/>
            </a:pPr>
            <a:r>
              <a:rPr lang="en-US" sz="1400" b="1" dirty="0"/>
              <a:t>Demographic Data</a:t>
            </a:r>
            <a:r>
              <a:rPr lang="en-US" sz="1400" dirty="0"/>
              <a:t>:</a:t>
            </a:r>
          </a:p>
          <a:p>
            <a:pPr marL="0" indent="0">
              <a:buNone/>
            </a:pPr>
            <a:r>
              <a:rPr lang="en-US" sz="1400" dirty="0"/>
              <a:t>This data provided insights into the diversity within the IT industry, including variables such as:</a:t>
            </a:r>
          </a:p>
          <a:p>
            <a:pPr>
              <a:buFont typeface="Arial" panose="020B0604020202020204" pitchFamily="34" charset="0"/>
              <a:buChar char="•"/>
            </a:pPr>
            <a:r>
              <a:rPr lang="en-US" sz="1400" dirty="0"/>
              <a:t>Gender (focused on men and women)</a:t>
            </a:r>
          </a:p>
          <a:p>
            <a:pPr>
              <a:buFont typeface="Arial" panose="020B0604020202020204" pitchFamily="34" charset="0"/>
              <a:buChar char="•"/>
            </a:pPr>
            <a:r>
              <a:rPr lang="en-US" sz="1400" dirty="0"/>
              <a:t>Age</a:t>
            </a:r>
          </a:p>
          <a:p>
            <a:pPr>
              <a:buFont typeface="Arial" panose="020B0604020202020204" pitchFamily="34" charset="0"/>
              <a:buChar char="•"/>
            </a:pPr>
            <a:r>
              <a:rPr lang="en-US" sz="1400" dirty="0"/>
              <a:t>Education levels</a:t>
            </a:r>
          </a:p>
          <a:p>
            <a:pPr>
              <a:buFont typeface="Arial" panose="020B0604020202020204" pitchFamily="34" charset="0"/>
              <a:buChar char="•"/>
            </a:pPr>
            <a:r>
              <a:rPr lang="en-US" sz="1400" dirty="0"/>
              <a:t>Country distribution</a:t>
            </a:r>
          </a:p>
          <a:p>
            <a:pPr marL="0" indent="0">
              <a:buNone/>
            </a:pPr>
            <a:r>
              <a:rPr lang="en-US" sz="1400" b="1" dirty="0"/>
              <a:t>Data Cleaning and Filtering</a:t>
            </a:r>
            <a:r>
              <a:rPr lang="en-US" sz="1400" dirty="0"/>
              <a:t>:</a:t>
            </a:r>
          </a:p>
          <a:p>
            <a:pPr>
              <a:buFont typeface="Arial" panose="020B0604020202020204" pitchFamily="34" charset="0"/>
              <a:buChar char="•"/>
            </a:pPr>
            <a:r>
              <a:rPr lang="en-US" sz="1400" dirty="0"/>
              <a:t>Null or missing data was removed.</a:t>
            </a:r>
          </a:p>
          <a:p>
            <a:pPr>
              <a:buFont typeface="Arial" panose="020B0604020202020204" pitchFamily="34" charset="0"/>
              <a:buChar char="•"/>
            </a:pPr>
            <a:r>
              <a:rPr lang="en-US" sz="1400" dirty="0"/>
              <a:t>The gender analysis was limited to men and women.</a:t>
            </a:r>
          </a:p>
          <a:p>
            <a:pPr marL="0" indent="0">
              <a:buNone/>
            </a:pPr>
            <a:r>
              <a:rPr lang="en-US" sz="1400" b="1" dirty="0"/>
              <a:t>Tools for Analysis and Visualization</a:t>
            </a:r>
            <a:r>
              <a:rPr lang="en-US" sz="1400" dirty="0"/>
              <a:t>:</a:t>
            </a:r>
          </a:p>
          <a:p>
            <a:pPr>
              <a:buFont typeface="Arial" panose="020B0604020202020204" pitchFamily="34" charset="0"/>
              <a:buChar char="•"/>
            </a:pPr>
            <a:r>
              <a:rPr lang="en-US" sz="1400" b="1" dirty="0"/>
              <a:t>Python Libraries</a:t>
            </a:r>
            <a:r>
              <a:rPr lang="en-US" sz="1400" dirty="0"/>
              <a:t>: </a:t>
            </a:r>
            <a:r>
              <a:rPr lang="en-US" sz="1400" dirty="0" err="1"/>
              <a:t>Numpy</a:t>
            </a:r>
            <a:r>
              <a:rPr lang="en-US" sz="1400" dirty="0"/>
              <a:t>, Pandas, Matplotlib, Seaborn (for data processing and visualization)</a:t>
            </a:r>
          </a:p>
          <a:p>
            <a:pPr>
              <a:buFont typeface="Arial" panose="020B0604020202020204" pitchFamily="34" charset="0"/>
              <a:buChar char="•"/>
            </a:pPr>
            <a:r>
              <a:rPr lang="en-US" sz="1400" b="1" dirty="0"/>
              <a:t>IBM Cognos Analytics/Looker Studio</a:t>
            </a:r>
            <a:r>
              <a:rPr lang="en-US" sz="1400" dirty="0"/>
              <a:t>: Used for creating interactive dashboards and visualizations</a:t>
            </a:r>
          </a:p>
          <a:p>
            <a:pPr>
              <a:buFont typeface="Arial" panose="020B0604020202020204" pitchFamily="34" charset="0"/>
              <a:buChar char="•"/>
            </a:pPr>
            <a:r>
              <a:rPr lang="en-US" sz="1400" b="1" dirty="0" err="1"/>
              <a:t>Jupyter</a:t>
            </a:r>
            <a:r>
              <a:rPr lang="en-US" sz="1400" b="1" dirty="0"/>
              <a:t> Notebook</a:t>
            </a:r>
            <a:r>
              <a:rPr lang="en-US" sz="1400" dirty="0"/>
              <a:t>: Utilized for data cleaning and detailed analysis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Content Placeholder 2">
            <a:extLst>
              <a:ext uri="{FF2B5EF4-FFF2-40B4-BE49-F238E27FC236}">
                <a16:creationId xmlns:a16="http://schemas.microsoft.com/office/drawing/2014/main" id="{A9E40806-D8A3-C0D7-A2E2-43BFA4391292}"/>
              </a:ext>
            </a:extLst>
          </p:cNvPr>
          <p:cNvSpPr txBox="1">
            <a:spLocks/>
          </p:cNvSpPr>
          <p:nvPr/>
        </p:nvSpPr>
        <p:spPr>
          <a:xfrm>
            <a:off x="838200" y="1610012"/>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b="1" dirty="0"/>
              <a:t>Analysis Overview:</a:t>
            </a:r>
            <a:r>
              <a:rPr lang="en-US" sz="1600" dirty="0"/>
              <a:t> This section compares current technology usage with future trends, emphasizing significant shifts in industry preferences:</a:t>
            </a:r>
          </a:p>
          <a:p>
            <a:pPr>
              <a:buFont typeface="+mj-lt"/>
              <a:buAutoNum type="arabicPeriod"/>
            </a:pPr>
            <a:r>
              <a:rPr lang="en-US" sz="1600" b="1" dirty="0"/>
              <a:t>Programming Language Trends</a:t>
            </a:r>
            <a:br>
              <a:rPr lang="en-US" sz="1600" dirty="0"/>
            </a:br>
            <a:r>
              <a:rPr lang="en-US" sz="1600" dirty="0"/>
              <a:t>A side-by-side analysis of the most commonly used programming languages today compared with those projected to be in high demand in the coming years.</a:t>
            </a:r>
          </a:p>
          <a:p>
            <a:pPr>
              <a:buFont typeface="+mj-lt"/>
              <a:buAutoNum type="arabicPeriod"/>
            </a:pPr>
            <a:r>
              <a:rPr lang="en-US" sz="1600" b="1" dirty="0"/>
              <a:t>Database Trends</a:t>
            </a:r>
            <a:br>
              <a:rPr lang="en-US" sz="1600" dirty="0"/>
            </a:br>
            <a:r>
              <a:rPr lang="en-US" sz="1600" dirty="0"/>
              <a:t>An in-depth look at current database technologies and the ones expected to grow in popularity, drawing insights from industry data and survey responses.</a:t>
            </a:r>
          </a:p>
          <a:p>
            <a:pPr>
              <a:buFont typeface="+mj-lt"/>
              <a:buAutoNum type="arabicPeriod"/>
            </a:pPr>
            <a:r>
              <a:rPr lang="en-US" sz="1600" b="1" dirty="0"/>
              <a:t>IDE Trends</a:t>
            </a:r>
            <a:br>
              <a:rPr lang="en-US" sz="1600" dirty="0"/>
            </a:br>
            <a:r>
              <a:rPr lang="en-US" sz="1600" dirty="0"/>
              <a:t>A comparison between the Integrated Development Environments (IDEs) that are popular among developers now and the IDEs forecasted to take the lead in the future.</a:t>
            </a:r>
          </a:p>
        </p:txBody>
      </p:sp>
    </p:spTree>
    <p:extLst>
      <p:ext uri="{BB962C8B-B14F-4D97-AF65-F5344CB8AC3E}">
        <p14:creationId xmlns:p14="http://schemas.microsoft.com/office/powerpoint/2010/main" val="146466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27CFA7F5-D9A7-9258-24FA-5C21F55C1E43}"/>
              </a:ext>
            </a:extLst>
          </p:cNvPr>
          <p:cNvPicPr>
            <a:picLocks noChangeAspect="1"/>
          </p:cNvPicPr>
          <p:nvPr/>
        </p:nvPicPr>
        <p:blipFill>
          <a:blip r:embed="rId3"/>
          <a:stretch>
            <a:fillRect/>
          </a:stretch>
        </p:blipFill>
        <p:spPr>
          <a:xfrm>
            <a:off x="713270" y="2419926"/>
            <a:ext cx="4440621" cy="2451877"/>
          </a:xfrm>
          <a:prstGeom prst="rect">
            <a:avLst/>
          </a:prstGeom>
        </p:spPr>
      </p:pic>
      <p:pic>
        <p:nvPicPr>
          <p:cNvPr id="9" name="Picture 8">
            <a:extLst>
              <a:ext uri="{FF2B5EF4-FFF2-40B4-BE49-F238E27FC236}">
                <a16:creationId xmlns:a16="http://schemas.microsoft.com/office/drawing/2014/main" id="{D0FDC336-391E-229B-444F-2B9D2AA63354}"/>
              </a:ext>
            </a:extLst>
          </p:cNvPr>
          <p:cNvPicPr>
            <a:picLocks noChangeAspect="1"/>
          </p:cNvPicPr>
          <p:nvPr/>
        </p:nvPicPr>
        <p:blipFill>
          <a:blip r:embed="rId4"/>
          <a:stretch>
            <a:fillRect/>
          </a:stretch>
        </p:blipFill>
        <p:spPr>
          <a:xfrm>
            <a:off x="5605917" y="2419926"/>
            <a:ext cx="4648849" cy="2562583"/>
          </a:xfrm>
          <a:prstGeom prst="rect">
            <a:avLst/>
          </a:prstGeom>
        </p:spPr>
      </p:pic>
    </p:spTree>
    <p:extLst>
      <p:ext uri="{BB962C8B-B14F-4D97-AF65-F5344CB8AC3E}">
        <p14:creationId xmlns:p14="http://schemas.microsoft.com/office/powerpoint/2010/main" val="1957259874"/>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1046</TotalTime>
  <Words>2149</Words>
  <Application>Microsoft Office PowerPoint</Application>
  <PresentationFormat>Widescreen</PresentationFormat>
  <Paragraphs>156</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vt:lpstr>
      <vt:lpstr>IBM Plex Mono SemiBold</vt:lpstr>
      <vt:lpstr>IBM Plex Mono Text</vt:lpstr>
      <vt:lpstr>SLIDE_TEMPLATE_skill_network</vt:lpstr>
      <vt:lpstr>Trending IT Skills for future  </vt:lpstr>
      <vt:lpstr>OUTLINE</vt:lpstr>
      <vt:lpstr>EXECUTIVE SUMMARY</vt:lpstr>
      <vt:lpstr>EXECUTIVE SUMMARY</vt:lpstr>
      <vt:lpstr>INTRODUCTION</vt:lpstr>
      <vt:lpstr>METHODOLOGY</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Carlos Mejia</cp:lastModifiedBy>
  <cp:revision>25</cp:revision>
  <dcterms:created xsi:type="dcterms:W3CDTF">2020-10-28T18:29:43Z</dcterms:created>
  <dcterms:modified xsi:type="dcterms:W3CDTF">2024-10-18T19:26:15Z</dcterms:modified>
</cp:coreProperties>
</file>