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6" roundtripDataSignature="AMtx7mikmsZ6PH2qie7j266y8IYe7Hea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B67B78-0053-455A-A67E-2FB6FFFB554C}">
  <a:tblStyle styleId="{AEB67B78-0053-455A-A67E-2FB6FFFB554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SourceCodePr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3bc34efd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23bc34efd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4"/>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4"/>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14"/>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3"/>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23"/>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 name="Shape 14"/>
        <p:cNvGrpSpPr/>
        <p:nvPr/>
      </p:nvGrpSpPr>
      <p:grpSpPr>
        <a:xfrm>
          <a:off x="0" y="0"/>
          <a:ext cx="0" cy="0"/>
          <a:chOff x="0" y="0"/>
          <a:chExt cx="0" cy="0"/>
        </a:xfrm>
      </p:grpSpPr>
      <p:sp>
        <p:nvSpPr>
          <p:cNvPr id="15" name="Google Shape;15;p15"/>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 name="Google Shape;16;p15"/>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17" name="Google Shape;17;p15"/>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8" name="Google Shape;18;p15"/>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 name="Google Shape;19;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160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160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160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160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160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160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160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1" name="Shape 21"/>
        <p:cNvGrpSpPr/>
        <p:nvPr/>
      </p:nvGrpSpPr>
      <p:grpSpPr>
        <a:xfrm>
          <a:off x="0" y="0"/>
          <a:ext cx="0" cy="0"/>
          <a:chOff x="0" y="0"/>
          <a:chExt cx="0" cy="0"/>
        </a:xfrm>
      </p:grpSpPr>
      <p:sp>
        <p:nvSpPr>
          <p:cNvPr id="22" name="Google Shape;22;p16"/>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3" name="Google Shape;2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17"/>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6" name="Google Shape;26;p1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18"/>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18"/>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9"/>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5" name="Google Shape;3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38" name="Google Shape;3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0" name="Shape 40"/>
        <p:cNvGrpSpPr/>
        <p:nvPr/>
      </p:nvGrpSpPr>
      <p:grpSpPr>
        <a:xfrm>
          <a:off x="0" y="0"/>
          <a:ext cx="0" cy="0"/>
          <a:chOff x="0" y="0"/>
          <a:chExt cx="0" cy="0"/>
        </a:xfrm>
      </p:grpSpPr>
      <p:sp>
        <p:nvSpPr>
          <p:cNvPr id="41" name="Google Shape;41;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42" name="Google Shape;4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2"/>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160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1600"/>
              </a:spcBef>
              <a:spcAft>
                <a:spcPts val="160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1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00"/>
        </a:solidFill>
      </p:bgPr>
    </p:bg>
    <p:spTree>
      <p:nvGrpSpPr>
        <p:cNvPr id="55" name="Shape 55"/>
        <p:cNvGrpSpPr/>
        <p:nvPr/>
      </p:nvGrpSpPr>
      <p:grpSpPr>
        <a:xfrm>
          <a:off x="0" y="0"/>
          <a:ext cx="0" cy="0"/>
          <a:chOff x="0" y="0"/>
          <a:chExt cx="0" cy="0"/>
        </a:xfrm>
      </p:grpSpPr>
      <p:pic>
        <p:nvPicPr>
          <p:cNvPr id="56" name="Google Shape;56;p1"/>
          <p:cNvPicPr preferRelativeResize="0"/>
          <p:nvPr/>
        </p:nvPicPr>
        <p:blipFill rotWithShape="1">
          <a:blip r:embed="rId3">
            <a:alphaModFix/>
          </a:blip>
          <a:srcRect b="0" l="0" r="0" t="0"/>
          <a:stretch/>
        </p:blipFill>
        <p:spPr>
          <a:xfrm>
            <a:off x="1671225" y="0"/>
            <a:ext cx="5801550" cy="3411100"/>
          </a:xfrm>
          <a:prstGeom prst="rect">
            <a:avLst/>
          </a:prstGeom>
          <a:noFill/>
          <a:ln>
            <a:noFill/>
          </a:ln>
        </p:spPr>
      </p:pic>
      <p:sp>
        <p:nvSpPr>
          <p:cNvPr id="57" name="Google Shape;57;p1"/>
          <p:cNvSpPr txBox="1"/>
          <p:nvPr>
            <p:ph type="ctrTitle"/>
          </p:nvPr>
        </p:nvSpPr>
        <p:spPr>
          <a:xfrm>
            <a:off x="1601100" y="0"/>
            <a:ext cx="5941800" cy="141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8000"/>
              <a:buNone/>
            </a:pPr>
            <a:r>
              <a:rPr lang="es"/>
              <a:t>safe sleep</a:t>
            </a:r>
            <a:endParaRPr/>
          </a:p>
        </p:txBody>
      </p:sp>
      <p:sp>
        <p:nvSpPr>
          <p:cNvPr id="58" name="Google Shape;58;p1"/>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100"/>
              <a:buNone/>
            </a:pPr>
            <a:r>
              <a:rPr lang="es"/>
              <a:t>Biomedical device for the prevention of sudden infant death by sensors</a:t>
            </a:r>
            <a:endParaRPr/>
          </a:p>
        </p:txBody>
      </p:sp>
      <p:sp>
        <p:nvSpPr>
          <p:cNvPr id="59" name="Google Shape;59;p1"/>
          <p:cNvSpPr txBox="1"/>
          <p:nvPr/>
        </p:nvSpPr>
        <p:spPr>
          <a:xfrm>
            <a:off x="95475" y="2231300"/>
            <a:ext cx="1866600" cy="127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s">
                <a:latin typeface="Source Code Pro"/>
                <a:ea typeface="Source Code Pro"/>
                <a:cs typeface="Source Code Pro"/>
                <a:sym typeface="Source Code Pro"/>
              </a:rPr>
              <a:t>F</a:t>
            </a:r>
            <a:r>
              <a:rPr b="0" i="0" lang="es" sz="1400" u="none" cap="none" strike="noStrike">
                <a:solidFill>
                  <a:srgbClr val="000000"/>
                </a:solidFill>
                <a:latin typeface="Source Code Pro"/>
                <a:ea typeface="Source Code Pro"/>
                <a:cs typeface="Source Code Pro"/>
                <a:sym typeface="Source Code Pro"/>
              </a:rPr>
              <a:t>or:</a:t>
            </a:r>
            <a:endParaRPr b="0" i="0" sz="1400" u="none" cap="none" strike="noStrike">
              <a:solidFill>
                <a:srgbClr val="000000"/>
              </a:solidFill>
              <a:latin typeface="Source Code Pro"/>
              <a:ea typeface="Source Code Pro"/>
              <a:cs typeface="Source Code Pro"/>
              <a:sym typeface="Source Code Pro"/>
            </a:endParaRPr>
          </a:p>
          <a:p>
            <a:pPr indent="-304800" lvl="0" marL="457200" marR="0" rtl="0" algn="l">
              <a:lnSpc>
                <a:spcPct val="100000"/>
              </a:lnSpc>
              <a:spcBef>
                <a:spcPts val="0"/>
              </a:spcBef>
              <a:spcAft>
                <a:spcPts val="0"/>
              </a:spcAft>
              <a:buClr>
                <a:srgbClr val="000000"/>
              </a:buClr>
              <a:buSzPts val="1200"/>
              <a:buFont typeface="Source Code Pro"/>
              <a:buChar char="❖"/>
            </a:pPr>
            <a:r>
              <a:rPr b="0" i="0" lang="es" sz="1200" u="none" cap="none" strike="noStrike">
                <a:solidFill>
                  <a:srgbClr val="000000"/>
                </a:solidFill>
                <a:latin typeface="Source Code Pro"/>
                <a:ea typeface="Source Code Pro"/>
                <a:cs typeface="Source Code Pro"/>
                <a:sym typeface="Source Code Pro"/>
              </a:rPr>
              <a:t>Wendy Mendoza</a:t>
            </a:r>
            <a:endParaRPr b="0" i="0" sz="1200" u="none" cap="none" strike="noStrike">
              <a:solidFill>
                <a:srgbClr val="000000"/>
              </a:solidFill>
              <a:latin typeface="Source Code Pro"/>
              <a:ea typeface="Source Code Pro"/>
              <a:cs typeface="Source Code Pro"/>
              <a:sym typeface="Source Code Pro"/>
            </a:endParaRPr>
          </a:p>
          <a:p>
            <a:pPr indent="-304800" lvl="0" marL="457200" marR="0" rtl="0" algn="l">
              <a:lnSpc>
                <a:spcPct val="100000"/>
              </a:lnSpc>
              <a:spcBef>
                <a:spcPts val="0"/>
              </a:spcBef>
              <a:spcAft>
                <a:spcPts val="0"/>
              </a:spcAft>
              <a:buClr>
                <a:srgbClr val="000000"/>
              </a:buClr>
              <a:buSzPts val="1200"/>
              <a:buFont typeface="Source Code Pro"/>
              <a:buChar char="❖"/>
            </a:pPr>
            <a:r>
              <a:rPr b="0" i="0" lang="es" sz="1200" u="none" cap="none" strike="noStrike">
                <a:solidFill>
                  <a:srgbClr val="000000"/>
                </a:solidFill>
                <a:latin typeface="Source Code Pro"/>
                <a:ea typeface="Source Code Pro"/>
                <a:cs typeface="Source Code Pro"/>
                <a:sym typeface="Source Code Pro"/>
              </a:rPr>
              <a:t>Carlos Pajuelo</a:t>
            </a:r>
            <a:endParaRPr b="0" i="0" sz="1200" u="none" cap="none" strike="noStrike">
              <a:solidFill>
                <a:srgbClr val="000000"/>
              </a:solidFill>
              <a:latin typeface="Source Code Pro"/>
              <a:ea typeface="Source Code Pro"/>
              <a:cs typeface="Source Code Pro"/>
              <a:sym typeface="Source Code Pro"/>
            </a:endParaRPr>
          </a:p>
          <a:p>
            <a:pPr indent="-304800" lvl="0" marL="457200" marR="0" rtl="0" algn="l">
              <a:lnSpc>
                <a:spcPct val="100000"/>
              </a:lnSpc>
              <a:spcBef>
                <a:spcPts val="0"/>
              </a:spcBef>
              <a:spcAft>
                <a:spcPts val="0"/>
              </a:spcAft>
              <a:buSzPts val="1200"/>
              <a:buFont typeface="Source Code Pro"/>
              <a:buChar char="❖"/>
            </a:pPr>
            <a:r>
              <a:rPr lang="es" sz="1200">
                <a:latin typeface="Source Code Pro"/>
                <a:ea typeface="Source Code Pro"/>
                <a:cs typeface="Source Code Pro"/>
                <a:sym typeface="Source Code Pro"/>
              </a:rPr>
              <a:t>Naydu Ramon Quincho</a:t>
            </a:r>
            <a:endParaRPr b="0" i="0" sz="1200" u="none" cap="none" strike="noStrike">
              <a:solidFill>
                <a:srgbClr val="000000"/>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3" name="Shape 133"/>
        <p:cNvGrpSpPr/>
        <p:nvPr/>
      </p:nvGrpSpPr>
      <p:grpSpPr>
        <a:xfrm>
          <a:off x="0" y="0"/>
          <a:ext cx="0" cy="0"/>
          <a:chOff x="0" y="0"/>
          <a:chExt cx="0" cy="0"/>
        </a:xfrm>
      </p:grpSpPr>
      <p:sp>
        <p:nvSpPr>
          <p:cNvPr id="134" name="Google Shape;134;p9"/>
          <p:cNvSpPr txBox="1"/>
          <p:nvPr>
            <p:ph idx="1" type="subTitle"/>
          </p:nvPr>
        </p:nvSpPr>
        <p:spPr>
          <a:xfrm>
            <a:off x="214800" y="1316100"/>
            <a:ext cx="4357200" cy="3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800"/>
              <a:buNone/>
            </a:pPr>
            <a:r>
              <a:rPr b="1" lang="es" sz="4400">
                <a:solidFill>
                  <a:srgbClr val="000000"/>
                </a:solidFill>
                <a:latin typeface="Amatic SC"/>
                <a:ea typeface="Amatic SC"/>
                <a:cs typeface="Amatic SC"/>
                <a:sym typeface="Amatic SC"/>
              </a:rPr>
              <a:t>inputs: push button, left and right sensor.</a:t>
            </a:r>
            <a:endParaRPr b="1" sz="4400">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SzPts val="1800"/>
              <a:buNone/>
            </a:pPr>
            <a:r>
              <a:rPr b="1" lang="es" sz="4400">
                <a:solidFill>
                  <a:srgbClr val="000000"/>
                </a:solidFill>
                <a:latin typeface="Amatic SC"/>
                <a:ea typeface="Amatic SC"/>
                <a:cs typeface="Amatic SC"/>
                <a:sym typeface="Amatic SC"/>
              </a:rPr>
              <a:t>output 1: piezo, blue led, lcd screen.</a:t>
            </a:r>
            <a:endParaRPr/>
          </a:p>
        </p:txBody>
      </p:sp>
      <p:sp>
        <p:nvSpPr>
          <p:cNvPr id="135" name="Google Shape;135;p9"/>
          <p:cNvSpPr txBox="1"/>
          <p:nvPr>
            <p:ph type="title"/>
          </p:nvPr>
        </p:nvSpPr>
        <p:spPr>
          <a:xfrm>
            <a:off x="456450" y="0"/>
            <a:ext cx="85605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programming structure</a:t>
            </a:r>
            <a:endParaRPr/>
          </a:p>
        </p:txBody>
      </p:sp>
      <p:graphicFrame>
        <p:nvGraphicFramePr>
          <p:cNvPr id="136" name="Google Shape;136;p9"/>
          <p:cNvGraphicFramePr/>
          <p:nvPr/>
        </p:nvGraphicFramePr>
        <p:xfrm>
          <a:off x="4635500" y="884695"/>
          <a:ext cx="3000000" cy="3000000"/>
        </p:xfrm>
        <a:graphic>
          <a:graphicData uri="http://schemas.openxmlformats.org/drawingml/2006/table">
            <a:tbl>
              <a:tblPr>
                <a:noFill/>
                <a:tableStyleId>{AEB67B78-0053-455A-A67E-2FB6FFFB554C}</a:tableStyleId>
              </a:tblPr>
              <a:tblGrid>
                <a:gridCol w="740825"/>
                <a:gridCol w="740825"/>
                <a:gridCol w="740825"/>
                <a:gridCol w="740825"/>
                <a:gridCol w="740825"/>
                <a:gridCol w="740825"/>
              </a:tblGrid>
              <a:tr h="554575">
                <a:tc>
                  <a:txBody>
                    <a:bodyPr/>
                    <a:lstStyle/>
                    <a:p>
                      <a:pPr indent="0" lvl="0" marL="0" rtl="0" algn="ctr">
                        <a:spcBef>
                          <a:spcPts val="0"/>
                        </a:spcBef>
                        <a:spcAft>
                          <a:spcPts val="0"/>
                        </a:spcAft>
                        <a:buNone/>
                      </a:pPr>
                      <a:r>
                        <a:rPr b="1" lang="es" sz="1300"/>
                        <a:t>Button </a:t>
                      </a:r>
                      <a:endParaRPr b="1" sz="1300"/>
                    </a:p>
                  </a:txBody>
                  <a:tcPr marT="91425" marB="91425" marR="91425" marL="91425"/>
                </a:tc>
                <a:tc>
                  <a:txBody>
                    <a:bodyPr/>
                    <a:lstStyle/>
                    <a:p>
                      <a:pPr indent="0" lvl="0" marL="0" rtl="0" algn="ctr">
                        <a:spcBef>
                          <a:spcPts val="0"/>
                        </a:spcBef>
                        <a:spcAft>
                          <a:spcPts val="0"/>
                        </a:spcAft>
                        <a:buNone/>
                      </a:pPr>
                      <a:r>
                        <a:rPr b="1" lang="es" sz="1300"/>
                        <a:t>Left exit</a:t>
                      </a:r>
                      <a:endParaRPr b="1" sz="1300"/>
                    </a:p>
                  </a:txBody>
                  <a:tcPr marT="91425" marB="91425" marR="91425" marL="91425"/>
                </a:tc>
                <a:tc>
                  <a:txBody>
                    <a:bodyPr/>
                    <a:lstStyle/>
                    <a:p>
                      <a:pPr indent="0" lvl="0" marL="0" rtl="0" algn="ctr">
                        <a:spcBef>
                          <a:spcPts val="0"/>
                        </a:spcBef>
                        <a:spcAft>
                          <a:spcPts val="0"/>
                        </a:spcAft>
                        <a:buNone/>
                      </a:pPr>
                      <a:r>
                        <a:rPr b="1" lang="es" sz="1300"/>
                        <a:t>Right exit </a:t>
                      </a:r>
                      <a:endParaRPr b="1" sz="1300"/>
                    </a:p>
                  </a:txBody>
                  <a:tcPr marT="91425" marB="91425" marR="91425" marL="91425"/>
                </a:tc>
                <a:tc>
                  <a:txBody>
                    <a:bodyPr/>
                    <a:lstStyle/>
                    <a:p>
                      <a:pPr indent="0" lvl="0" marL="0" rtl="0" algn="ctr">
                        <a:spcBef>
                          <a:spcPts val="0"/>
                        </a:spcBef>
                        <a:spcAft>
                          <a:spcPts val="0"/>
                        </a:spcAft>
                        <a:buNone/>
                      </a:pPr>
                      <a:r>
                        <a:rPr b="1" lang="es" sz="1300"/>
                        <a:t>Led</a:t>
                      </a:r>
                      <a:endParaRPr b="1" sz="1300"/>
                    </a:p>
                  </a:txBody>
                  <a:tcPr marT="91425" marB="91425" marR="91425" marL="91425"/>
                </a:tc>
                <a:tc>
                  <a:txBody>
                    <a:bodyPr/>
                    <a:lstStyle/>
                    <a:p>
                      <a:pPr indent="0" lvl="0" marL="0" rtl="0" algn="ctr">
                        <a:spcBef>
                          <a:spcPts val="0"/>
                        </a:spcBef>
                        <a:spcAft>
                          <a:spcPts val="0"/>
                        </a:spcAft>
                        <a:buNone/>
                      </a:pPr>
                      <a:r>
                        <a:rPr b="1" lang="es" sz="1300"/>
                        <a:t>Screen</a:t>
                      </a:r>
                      <a:endParaRPr b="1" sz="1300"/>
                    </a:p>
                  </a:txBody>
                  <a:tcPr marT="91425" marB="91425" marR="91425" marL="91425"/>
                </a:tc>
                <a:tc>
                  <a:txBody>
                    <a:bodyPr/>
                    <a:lstStyle/>
                    <a:p>
                      <a:pPr indent="0" lvl="0" marL="0" rtl="0" algn="ctr">
                        <a:spcBef>
                          <a:spcPts val="0"/>
                        </a:spcBef>
                        <a:spcAft>
                          <a:spcPts val="0"/>
                        </a:spcAft>
                        <a:buNone/>
                      </a:pPr>
                      <a:r>
                        <a:rPr b="1" lang="es" sz="1300"/>
                        <a:t>Piezo</a:t>
                      </a:r>
                      <a:endParaRPr b="1" sz="1300"/>
                    </a:p>
                  </a:txBody>
                  <a:tcPr marT="91425" marB="91425" marR="91425" marL="91425"/>
                </a:tc>
              </a:tr>
              <a:tr h="379425">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r h="379425">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r h="379425">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r h="379425">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r h="379425">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r h="379425">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r>
              <a:tr h="379425">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r>
              <a:tr h="379425">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c>
                  <a:txBody>
                    <a:bodyPr/>
                    <a:lstStyle/>
                    <a:p>
                      <a:pPr indent="0" lvl="0" marL="0" rtl="0" algn="ctr">
                        <a:spcBef>
                          <a:spcPts val="0"/>
                        </a:spcBef>
                        <a:spcAft>
                          <a:spcPts val="0"/>
                        </a:spcAft>
                        <a:buNone/>
                      </a:pPr>
                      <a:r>
                        <a:rPr b="1" lang="es"/>
                        <a:t>1</a:t>
                      </a:r>
                      <a:endParaRPr b="1"/>
                    </a:p>
                  </a:txBody>
                  <a:tcPr marT="91425" marB="91425" marR="91425" marL="91425"/>
                </a:tc>
                <a:tc>
                  <a:txBody>
                    <a:bodyPr/>
                    <a:lstStyle/>
                    <a:p>
                      <a:pPr indent="0" lvl="0" marL="0" rtl="0" algn="ctr">
                        <a:spcBef>
                          <a:spcPts val="0"/>
                        </a:spcBef>
                        <a:spcAft>
                          <a:spcPts val="0"/>
                        </a:spcAft>
                        <a:buNone/>
                      </a:pPr>
                      <a:r>
                        <a:rPr b="1" lang="es"/>
                        <a:t>0</a:t>
                      </a:r>
                      <a:endParaRPr b="1"/>
                    </a:p>
                  </a:txBody>
                  <a:tcPr marT="91425" marB="91425" marR="91425" marL="91425"/>
                </a:tc>
              </a:tr>
            </a:tbl>
          </a:graphicData>
        </a:graphic>
      </p:graphicFrame>
      <p:sp>
        <p:nvSpPr>
          <p:cNvPr id="137" name="Google Shape;137;p9"/>
          <p:cNvSpPr txBox="1"/>
          <p:nvPr/>
        </p:nvSpPr>
        <p:spPr>
          <a:xfrm>
            <a:off x="4483100" y="4633475"/>
            <a:ext cx="4597200" cy="600300"/>
          </a:xfrm>
          <a:prstGeom prst="rect">
            <a:avLst/>
          </a:prstGeom>
          <a:noFill/>
          <a:ln>
            <a:noFill/>
          </a:ln>
        </p:spPr>
        <p:txBody>
          <a:bodyPr anchorCtr="0" anchor="t" bIns="91425" lIns="91425" spcFirstLastPara="1" rIns="91425" wrap="square" tIns="91425">
            <a:spAutoFit/>
          </a:bodyPr>
          <a:lstStyle/>
          <a:p>
            <a:pPr indent="-285750" lvl="0" marL="457200" rtl="0" algn="just">
              <a:spcBef>
                <a:spcPts val="0"/>
              </a:spcBef>
              <a:spcAft>
                <a:spcPts val="0"/>
              </a:spcAft>
              <a:buSzPts val="900"/>
              <a:buFont typeface="Source Code Pro"/>
              <a:buChar char="➔"/>
            </a:pPr>
            <a:r>
              <a:rPr b="1" lang="es" sz="900">
                <a:latin typeface="Source Code Pro"/>
                <a:ea typeface="Source Code Pro"/>
                <a:cs typeface="Source Code Pro"/>
                <a:sym typeface="Source Code Pro"/>
              </a:rPr>
              <a:t>Table 3: Truth table of 3 inputs(on/off button, left and right movement sensor) and 3 outputs(blue led spotlight, screen and piezo).</a:t>
            </a:r>
            <a:endParaRPr b="1" sz="9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sp>
        <p:nvSpPr>
          <p:cNvPr id="142" name="Google Shape;142;p10"/>
          <p:cNvSpPr txBox="1"/>
          <p:nvPr>
            <p:ph idx="1" type="subTitle"/>
          </p:nvPr>
        </p:nvSpPr>
        <p:spPr>
          <a:xfrm>
            <a:off x="214800" y="1226000"/>
            <a:ext cx="4357200" cy="3343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800"/>
              <a:buNone/>
            </a:pPr>
            <a:r>
              <a:rPr b="1" lang="es" sz="4400">
                <a:solidFill>
                  <a:srgbClr val="000000"/>
                </a:solidFill>
                <a:latin typeface="Amatic SC"/>
                <a:ea typeface="Amatic SC"/>
                <a:cs typeface="Amatic SC"/>
                <a:sym typeface="Amatic SC"/>
              </a:rPr>
              <a:t>inputs</a:t>
            </a:r>
            <a:r>
              <a:rPr b="1" lang="es" sz="4400">
                <a:solidFill>
                  <a:srgbClr val="000000"/>
                </a:solidFill>
                <a:latin typeface="Amatic SC"/>
                <a:ea typeface="Amatic SC"/>
                <a:cs typeface="Amatic SC"/>
                <a:sym typeface="Amatic SC"/>
              </a:rPr>
              <a:t>: button, temperature sensors.</a:t>
            </a:r>
            <a:endParaRPr b="1" sz="4400">
              <a:solidFill>
                <a:srgbClr val="000000"/>
              </a:solidFill>
              <a:latin typeface="Amatic SC"/>
              <a:ea typeface="Amatic SC"/>
              <a:cs typeface="Amatic SC"/>
              <a:sym typeface="Amatic SC"/>
            </a:endParaRPr>
          </a:p>
          <a:p>
            <a:pPr indent="0" lvl="0" marL="0" marR="0" rtl="0" algn="l">
              <a:lnSpc>
                <a:spcPct val="100000"/>
              </a:lnSpc>
              <a:spcBef>
                <a:spcPts val="0"/>
              </a:spcBef>
              <a:spcAft>
                <a:spcPts val="0"/>
              </a:spcAft>
              <a:buSzPts val="1800"/>
              <a:buNone/>
            </a:pPr>
            <a:r>
              <a:rPr b="1" lang="es" sz="4400">
                <a:solidFill>
                  <a:srgbClr val="000000"/>
                </a:solidFill>
                <a:latin typeface="Amatic SC"/>
                <a:ea typeface="Amatic SC"/>
                <a:cs typeface="Amatic SC"/>
                <a:sym typeface="Amatic SC"/>
              </a:rPr>
              <a:t>output 1: PIEZO, red led, LCD screen.</a:t>
            </a:r>
            <a:endParaRPr/>
          </a:p>
        </p:txBody>
      </p:sp>
      <p:sp>
        <p:nvSpPr>
          <p:cNvPr id="143" name="Google Shape;143;p10"/>
          <p:cNvSpPr txBox="1"/>
          <p:nvPr/>
        </p:nvSpPr>
        <p:spPr>
          <a:xfrm>
            <a:off x="4508500" y="4508500"/>
            <a:ext cx="4419600" cy="646500"/>
          </a:xfrm>
          <a:prstGeom prst="rect">
            <a:avLst/>
          </a:prstGeom>
          <a:noFill/>
          <a:ln>
            <a:noFill/>
          </a:ln>
        </p:spPr>
        <p:txBody>
          <a:bodyPr anchorCtr="0" anchor="t" bIns="91425" lIns="91425" spcFirstLastPara="1" rIns="91425" wrap="square" tIns="91425">
            <a:spAutoFit/>
          </a:bodyPr>
          <a:lstStyle/>
          <a:p>
            <a:pPr indent="-292100" lvl="0" marL="457200" rtl="0" algn="just">
              <a:spcBef>
                <a:spcPts val="0"/>
              </a:spcBef>
              <a:spcAft>
                <a:spcPts val="0"/>
              </a:spcAft>
              <a:buSzPts val="1000"/>
              <a:buFont typeface="Source Code Pro"/>
              <a:buChar char="➔"/>
            </a:pPr>
            <a:r>
              <a:rPr b="1" lang="es" sz="1000">
                <a:latin typeface="Source Code Pro"/>
                <a:ea typeface="Source Code Pro"/>
                <a:cs typeface="Source Code Pro"/>
                <a:sym typeface="Source Code Pro"/>
              </a:rPr>
              <a:t>Table 6: Truth table with 5 inputs(start button, temperature sensors: T1, T2, T3 and T4) and 3 outputs(Lcd screen, alarm and red Led piezo).</a:t>
            </a:r>
            <a:endParaRPr b="1" sz="1000">
              <a:latin typeface="Source Code Pro"/>
              <a:ea typeface="Source Code Pro"/>
              <a:cs typeface="Source Code Pro"/>
              <a:sym typeface="Source Code Pro"/>
            </a:endParaRPr>
          </a:p>
        </p:txBody>
      </p:sp>
      <p:pic>
        <p:nvPicPr>
          <p:cNvPr id="144" name="Google Shape;144;p10"/>
          <p:cNvPicPr preferRelativeResize="0"/>
          <p:nvPr/>
        </p:nvPicPr>
        <p:blipFill>
          <a:blip r:embed="rId3">
            <a:alphaModFix/>
          </a:blip>
          <a:stretch>
            <a:fillRect/>
          </a:stretch>
        </p:blipFill>
        <p:spPr>
          <a:xfrm>
            <a:off x="4672500" y="111300"/>
            <a:ext cx="4357200" cy="439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8" name="Shape 148"/>
        <p:cNvGrpSpPr/>
        <p:nvPr/>
      </p:nvGrpSpPr>
      <p:grpSpPr>
        <a:xfrm>
          <a:off x="0" y="0"/>
          <a:ext cx="0" cy="0"/>
          <a:chOff x="0" y="0"/>
          <a:chExt cx="0" cy="0"/>
        </a:xfrm>
      </p:grpSpPr>
      <p:sp>
        <p:nvSpPr>
          <p:cNvPr id="149" name="Google Shape;149;p11"/>
          <p:cNvSpPr txBox="1"/>
          <p:nvPr>
            <p:ph idx="1" type="subTitle"/>
          </p:nvPr>
        </p:nvSpPr>
        <p:spPr>
          <a:xfrm>
            <a:off x="214800" y="935100"/>
            <a:ext cx="4357200" cy="4114500"/>
          </a:xfrm>
          <a:prstGeom prst="rect">
            <a:avLst/>
          </a:prstGeom>
          <a:noFill/>
          <a:ln>
            <a:noFill/>
          </a:ln>
        </p:spPr>
        <p:txBody>
          <a:bodyPr anchorCtr="0" anchor="t" bIns="91425" lIns="91425" spcFirstLastPara="1" rIns="91425" wrap="square" tIns="91425">
            <a:noAutofit/>
          </a:bodyPr>
          <a:lstStyle/>
          <a:p>
            <a:pPr indent="-508000" lvl="0" marL="457200" marR="0" rtl="0" algn="l">
              <a:lnSpc>
                <a:spcPct val="100000"/>
              </a:lnSpc>
              <a:spcBef>
                <a:spcPts val="0"/>
              </a:spcBef>
              <a:spcAft>
                <a:spcPts val="0"/>
              </a:spcAft>
              <a:buClr>
                <a:srgbClr val="000000"/>
              </a:buClr>
              <a:buSzPts val="4400"/>
              <a:buFont typeface="Amatic SC"/>
              <a:buChar char="●"/>
            </a:pPr>
            <a:r>
              <a:rPr b="1" lang="es" sz="4400">
                <a:solidFill>
                  <a:srgbClr val="000000"/>
                </a:solidFill>
                <a:latin typeface="Amatic SC"/>
                <a:ea typeface="Amatic SC"/>
                <a:cs typeface="Amatic SC"/>
                <a:sym typeface="Amatic SC"/>
              </a:rPr>
              <a:t>case</a:t>
            </a:r>
            <a:r>
              <a:rPr b="1" lang="es" sz="4400">
                <a:solidFill>
                  <a:srgbClr val="000000"/>
                </a:solidFill>
                <a:latin typeface="Amatic SC"/>
                <a:ea typeface="Amatic SC"/>
                <a:cs typeface="Amatic SC"/>
                <a:sym typeface="Amatic SC"/>
              </a:rPr>
              <a:t> 1: system power on.</a:t>
            </a:r>
            <a:endParaRPr b="1" sz="4400">
              <a:solidFill>
                <a:srgbClr val="000000"/>
              </a:solidFill>
              <a:latin typeface="Amatic SC"/>
              <a:ea typeface="Amatic SC"/>
              <a:cs typeface="Amatic SC"/>
              <a:sym typeface="Amatic SC"/>
            </a:endParaRPr>
          </a:p>
          <a:p>
            <a:pPr indent="-508000" lvl="0" marL="457200" marR="0" rtl="0" algn="l">
              <a:lnSpc>
                <a:spcPct val="100000"/>
              </a:lnSpc>
              <a:spcBef>
                <a:spcPts val="0"/>
              </a:spcBef>
              <a:spcAft>
                <a:spcPts val="0"/>
              </a:spcAft>
              <a:buClr>
                <a:srgbClr val="000000"/>
              </a:buClr>
              <a:buSzPts val="4400"/>
              <a:buFont typeface="Amatic SC"/>
              <a:buChar char="●"/>
            </a:pPr>
            <a:r>
              <a:rPr b="1" lang="es" sz="4400">
                <a:solidFill>
                  <a:srgbClr val="000000"/>
                </a:solidFill>
                <a:latin typeface="Amatic SC"/>
                <a:ea typeface="Amatic SC"/>
                <a:cs typeface="Amatic SC"/>
                <a:sym typeface="Amatic SC"/>
              </a:rPr>
              <a:t>case 2: “all good”.</a:t>
            </a:r>
            <a:endParaRPr b="1" sz="4400">
              <a:solidFill>
                <a:srgbClr val="000000"/>
              </a:solidFill>
              <a:latin typeface="Amatic SC"/>
              <a:ea typeface="Amatic SC"/>
              <a:cs typeface="Amatic SC"/>
              <a:sym typeface="Amatic SC"/>
            </a:endParaRPr>
          </a:p>
          <a:p>
            <a:pPr indent="-508000" lvl="0" marL="457200" rtl="0" algn="l">
              <a:lnSpc>
                <a:spcPct val="100000"/>
              </a:lnSpc>
              <a:spcBef>
                <a:spcPts val="0"/>
              </a:spcBef>
              <a:spcAft>
                <a:spcPts val="0"/>
              </a:spcAft>
              <a:buClr>
                <a:srgbClr val="000000"/>
              </a:buClr>
              <a:buSzPts val="4400"/>
              <a:buFont typeface="Amatic SC"/>
              <a:buChar char="●"/>
            </a:pPr>
            <a:r>
              <a:rPr b="1" lang="es" sz="4400">
                <a:solidFill>
                  <a:srgbClr val="000000"/>
                </a:solidFill>
                <a:latin typeface="Amatic SC"/>
                <a:ea typeface="Amatic SC"/>
                <a:cs typeface="Amatic SC"/>
                <a:sym typeface="Amatic SC"/>
              </a:rPr>
              <a:t>case 3: high temperature, alarm and red led.</a:t>
            </a:r>
            <a:endParaRPr b="1" sz="4400">
              <a:solidFill>
                <a:srgbClr val="000000"/>
              </a:solidFill>
              <a:latin typeface="Amatic SC"/>
              <a:ea typeface="Amatic SC"/>
              <a:cs typeface="Amatic SC"/>
              <a:sym typeface="Amatic SC"/>
            </a:endParaRPr>
          </a:p>
        </p:txBody>
      </p:sp>
      <p:sp>
        <p:nvSpPr>
          <p:cNvPr id="150" name="Google Shape;150;p11"/>
          <p:cNvSpPr txBox="1"/>
          <p:nvPr>
            <p:ph type="title"/>
          </p:nvPr>
        </p:nvSpPr>
        <p:spPr>
          <a:xfrm>
            <a:off x="364225" y="181650"/>
            <a:ext cx="85605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test cases</a:t>
            </a:r>
            <a:endParaRPr/>
          </a:p>
        </p:txBody>
      </p:sp>
      <p:sp>
        <p:nvSpPr>
          <p:cNvPr id="151" name="Google Shape;151;p11"/>
          <p:cNvSpPr txBox="1"/>
          <p:nvPr>
            <p:ph idx="1" type="subTitle"/>
          </p:nvPr>
        </p:nvSpPr>
        <p:spPr>
          <a:xfrm>
            <a:off x="4655425" y="1066350"/>
            <a:ext cx="4357200" cy="3343800"/>
          </a:xfrm>
          <a:prstGeom prst="rect">
            <a:avLst/>
          </a:prstGeom>
          <a:noFill/>
          <a:ln>
            <a:noFill/>
          </a:ln>
        </p:spPr>
        <p:txBody>
          <a:bodyPr anchorCtr="0" anchor="t" bIns="91425" lIns="91425" spcFirstLastPara="1" rIns="91425" wrap="square" tIns="91425">
            <a:noAutofit/>
          </a:bodyPr>
          <a:lstStyle/>
          <a:p>
            <a:pPr indent="-508000" lvl="0" marL="457200" marR="0" rtl="0" algn="l">
              <a:lnSpc>
                <a:spcPct val="100000"/>
              </a:lnSpc>
              <a:spcBef>
                <a:spcPts val="0"/>
              </a:spcBef>
              <a:spcAft>
                <a:spcPts val="0"/>
              </a:spcAft>
              <a:buClr>
                <a:srgbClr val="000000"/>
              </a:buClr>
              <a:buSzPts val="4400"/>
              <a:buFont typeface="Amatic SC"/>
              <a:buChar char="●"/>
            </a:pPr>
            <a:r>
              <a:rPr b="1" lang="es" sz="4400">
                <a:solidFill>
                  <a:srgbClr val="000000"/>
                </a:solidFill>
                <a:latin typeface="Amatic SC"/>
                <a:ea typeface="Amatic SC"/>
                <a:cs typeface="Amatic SC"/>
                <a:sym typeface="Amatic SC"/>
              </a:rPr>
              <a:t>case</a:t>
            </a:r>
            <a:r>
              <a:rPr b="1" lang="es" sz="4400">
                <a:solidFill>
                  <a:srgbClr val="000000"/>
                </a:solidFill>
                <a:latin typeface="Amatic SC"/>
                <a:ea typeface="Amatic SC"/>
                <a:cs typeface="Amatic SC"/>
                <a:sym typeface="Amatic SC"/>
              </a:rPr>
              <a:t> 4: low temperature, alarm and red led</a:t>
            </a:r>
            <a:endParaRPr b="1" sz="4400">
              <a:solidFill>
                <a:srgbClr val="000000"/>
              </a:solidFill>
              <a:latin typeface="Amatic SC"/>
              <a:ea typeface="Amatic SC"/>
              <a:cs typeface="Amatic SC"/>
              <a:sym typeface="Amatic SC"/>
            </a:endParaRPr>
          </a:p>
          <a:p>
            <a:pPr indent="-508000" lvl="0" marL="457200" marR="0" rtl="0" algn="l">
              <a:lnSpc>
                <a:spcPct val="100000"/>
              </a:lnSpc>
              <a:spcBef>
                <a:spcPts val="0"/>
              </a:spcBef>
              <a:spcAft>
                <a:spcPts val="0"/>
              </a:spcAft>
              <a:buClr>
                <a:srgbClr val="000000"/>
              </a:buClr>
              <a:buSzPts val="4400"/>
              <a:buFont typeface="Amatic SC"/>
              <a:buChar char="●"/>
            </a:pPr>
            <a:r>
              <a:rPr b="1" lang="es" sz="4400">
                <a:solidFill>
                  <a:srgbClr val="000000"/>
                </a:solidFill>
                <a:latin typeface="Amatic SC"/>
                <a:ea typeface="Amatic SC"/>
                <a:cs typeface="Amatic SC"/>
                <a:sym typeface="Amatic SC"/>
              </a:rPr>
              <a:t>case 5: “baby moves”, alarm, blue led.</a:t>
            </a:r>
            <a:endParaRPr b="1" sz="4400">
              <a:solidFill>
                <a:srgbClr val="000000"/>
              </a:solidFill>
              <a:latin typeface="Amatic SC"/>
              <a:ea typeface="Amatic SC"/>
              <a:cs typeface="Amatic SC"/>
              <a:sym typeface="Amatic S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5" name="Shape 155"/>
        <p:cNvGrpSpPr/>
        <p:nvPr/>
      </p:nvGrpSpPr>
      <p:grpSpPr>
        <a:xfrm>
          <a:off x="0" y="0"/>
          <a:ext cx="0" cy="0"/>
          <a:chOff x="0" y="0"/>
          <a:chExt cx="0" cy="0"/>
        </a:xfrm>
      </p:grpSpPr>
      <p:sp>
        <p:nvSpPr>
          <p:cNvPr id="156" name="Google Shape;156;p12"/>
          <p:cNvSpPr txBox="1"/>
          <p:nvPr>
            <p:ph type="title"/>
          </p:nvPr>
        </p:nvSpPr>
        <p:spPr>
          <a:xfrm>
            <a:off x="493250" y="80500"/>
            <a:ext cx="83934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conclusions</a:t>
            </a:r>
            <a:endParaRPr/>
          </a:p>
        </p:txBody>
      </p:sp>
      <p:pic>
        <p:nvPicPr>
          <p:cNvPr id="157" name="Google Shape;157;p12"/>
          <p:cNvPicPr preferRelativeResize="0"/>
          <p:nvPr/>
        </p:nvPicPr>
        <p:blipFill>
          <a:blip r:embed="rId3">
            <a:alphaModFix/>
          </a:blip>
          <a:stretch>
            <a:fillRect/>
          </a:stretch>
        </p:blipFill>
        <p:spPr>
          <a:xfrm>
            <a:off x="2533650" y="965200"/>
            <a:ext cx="4076700" cy="4120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3" name="Shape 63"/>
        <p:cNvGrpSpPr/>
        <p:nvPr/>
      </p:nvGrpSpPr>
      <p:grpSpPr>
        <a:xfrm>
          <a:off x="0" y="0"/>
          <a:ext cx="0" cy="0"/>
          <a:chOff x="0" y="0"/>
          <a:chExt cx="0" cy="0"/>
        </a:xfrm>
      </p:grpSpPr>
      <p:sp>
        <p:nvSpPr>
          <p:cNvPr id="64" name="Google Shape;64;p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Introduction</a:t>
            </a:r>
            <a:endParaRPr/>
          </a:p>
        </p:txBody>
      </p:sp>
      <p:pic>
        <p:nvPicPr>
          <p:cNvPr id="65" name="Google Shape;65;p2"/>
          <p:cNvPicPr preferRelativeResize="0"/>
          <p:nvPr/>
        </p:nvPicPr>
        <p:blipFill rotWithShape="1">
          <a:blip r:embed="rId3">
            <a:alphaModFix/>
          </a:blip>
          <a:srcRect b="2809" l="3799" r="0" t="17584"/>
          <a:stretch/>
        </p:blipFill>
        <p:spPr>
          <a:xfrm>
            <a:off x="6105450" y="581075"/>
            <a:ext cx="2839600" cy="1571250"/>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a:off x="4639150" y="1977751"/>
            <a:ext cx="2569155" cy="1710300"/>
          </a:xfrm>
          <a:prstGeom prst="rect">
            <a:avLst/>
          </a:prstGeom>
          <a:noFill/>
          <a:ln>
            <a:noFill/>
          </a:ln>
        </p:spPr>
      </p:pic>
      <p:pic>
        <p:nvPicPr>
          <p:cNvPr id="67" name="Google Shape;67;p2"/>
          <p:cNvPicPr preferRelativeResize="0"/>
          <p:nvPr/>
        </p:nvPicPr>
        <p:blipFill rotWithShape="1">
          <a:blip r:embed="rId5">
            <a:alphaModFix/>
          </a:blip>
          <a:srcRect b="0" l="0" r="0" t="0"/>
          <a:stretch/>
        </p:blipFill>
        <p:spPr>
          <a:xfrm>
            <a:off x="6549175" y="3295325"/>
            <a:ext cx="2395875" cy="1710300"/>
          </a:xfrm>
          <a:prstGeom prst="rect">
            <a:avLst/>
          </a:prstGeom>
          <a:noFill/>
          <a:ln>
            <a:noFill/>
          </a:ln>
        </p:spPr>
      </p:pic>
      <p:sp>
        <p:nvSpPr>
          <p:cNvPr id="68" name="Google Shape;68;p2"/>
          <p:cNvSpPr txBox="1"/>
          <p:nvPr/>
        </p:nvSpPr>
        <p:spPr>
          <a:xfrm>
            <a:off x="423450" y="1423525"/>
            <a:ext cx="624000" cy="34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FFFFFF"/>
                </a:solidFill>
                <a:latin typeface="Arial"/>
                <a:ea typeface="Arial"/>
                <a:cs typeface="Arial"/>
                <a:sym typeface="Arial"/>
              </a:rPr>
              <a:t>SIDS</a:t>
            </a:r>
            <a:endParaRPr b="1" i="0" sz="1400" u="none" cap="none" strike="noStrike">
              <a:solidFill>
                <a:srgbClr val="FFFFFF"/>
              </a:solidFill>
              <a:latin typeface="Arial"/>
              <a:ea typeface="Arial"/>
              <a:cs typeface="Arial"/>
              <a:sym typeface="Arial"/>
            </a:endParaRPr>
          </a:p>
        </p:txBody>
      </p:sp>
      <p:pic>
        <p:nvPicPr>
          <p:cNvPr id="69" name="Google Shape;69;p2"/>
          <p:cNvPicPr preferRelativeResize="0"/>
          <p:nvPr/>
        </p:nvPicPr>
        <p:blipFill>
          <a:blip r:embed="rId6">
            <a:alphaModFix/>
          </a:blip>
          <a:stretch>
            <a:fillRect/>
          </a:stretch>
        </p:blipFill>
        <p:spPr>
          <a:xfrm>
            <a:off x="76200" y="1257300"/>
            <a:ext cx="4394200" cy="3213100"/>
          </a:xfrm>
          <a:prstGeom prst="rect">
            <a:avLst/>
          </a:prstGeom>
          <a:noFill/>
          <a:ln>
            <a:noFill/>
          </a:ln>
        </p:spPr>
      </p:pic>
      <p:sp>
        <p:nvSpPr>
          <p:cNvPr id="70" name="Google Shape;70;p2"/>
          <p:cNvSpPr txBox="1"/>
          <p:nvPr/>
        </p:nvSpPr>
        <p:spPr>
          <a:xfrm>
            <a:off x="563950" y="749950"/>
            <a:ext cx="407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Source Code Pro"/>
                <a:ea typeface="Source Code Pro"/>
                <a:cs typeface="Source Code Pro"/>
                <a:sym typeface="Source Code Pro"/>
              </a:rPr>
              <a:t>Sudden Death around the world</a:t>
            </a:r>
            <a:endParaRPr>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3">
            <a:alphaModFix/>
          </a:blip>
          <a:srcRect b="0" l="11595" r="14406" t="43416"/>
          <a:stretch/>
        </p:blipFill>
        <p:spPr>
          <a:xfrm>
            <a:off x="4648200" y="1092200"/>
            <a:ext cx="4419600" cy="2114225"/>
          </a:xfrm>
          <a:prstGeom prst="rect">
            <a:avLst/>
          </a:prstGeom>
          <a:noFill/>
          <a:ln>
            <a:noFill/>
          </a:ln>
        </p:spPr>
      </p:pic>
      <p:sp>
        <p:nvSpPr>
          <p:cNvPr id="76" name="Google Shape;76;p3"/>
          <p:cNvSpPr txBox="1"/>
          <p:nvPr/>
        </p:nvSpPr>
        <p:spPr>
          <a:xfrm>
            <a:off x="5464347" y="3384300"/>
            <a:ext cx="3244500" cy="142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lang="es" sz="1800">
                <a:latin typeface="Source Code Pro"/>
                <a:ea typeface="Source Code Pro"/>
                <a:cs typeface="Source Code Pro"/>
                <a:sym typeface="Source Code Pro"/>
              </a:rPr>
              <a:t>Correct monitoring:</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l">
              <a:lnSpc>
                <a:spcPct val="100000"/>
              </a:lnSpc>
              <a:spcBef>
                <a:spcPts val="0"/>
              </a:spcBef>
              <a:spcAft>
                <a:spcPts val="0"/>
              </a:spcAft>
              <a:buClr>
                <a:srgbClr val="000000"/>
              </a:buClr>
              <a:buSzPts val="1800"/>
              <a:buFont typeface="Source Code Pro"/>
              <a:buAutoNum type="arabicPeriod"/>
            </a:pPr>
            <a:r>
              <a:rPr lang="es" sz="1800">
                <a:latin typeface="Source Code Pro"/>
                <a:ea typeface="Source Code Pro"/>
                <a:cs typeface="Source Code Pro"/>
                <a:sym typeface="Source Code Pro"/>
              </a:rPr>
              <a:t>Heart rate </a:t>
            </a:r>
            <a:r>
              <a:rPr b="0" i="0" lang="es" sz="1800" u="none" cap="none" strike="noStrike">
                <a:solidFill>
                  <a:srgbClr val="000000"/>
                </a:solidFill>
                <a:latin typeface="Source Code Pro"/>
                <a:ea typeface="Source Code Pro"/>
                <a:cs typeface="Source Code Pro"/>
                <a:sym typeface="Source Code Pro"/>
              </a:rPr>
              <a:t>(puls</a:t>
            </a:r>
            <a:r>
              <a:rPr lang="es" sz="1800">
                <a:latin typeface="Source Code Pro"/>
                <a:ea typeface="Source Code Pro"/>
                <a:cs typeface="Source Code Pro"/>
                <a:sym typeface="Source Code Pro"/>
              </a:rPr>
              <a:t>e</a:t>
            </a:r>
            <a:r>
              <a:rPr b="0" i="0" lang="es" sz="1800" u="none" cap="none" strike="noStrike">
                <a:solidFill>
                  <a:srgbClr val="000000"/>
                </a:solidFill>
                <a:latin typeface="Source Code Pro"/>
                <a:ea typeface="Source Code Pro"/>
                <a:cs typeface="Source Code Pro"/>
                <a:sym typeface="Source Code Pro"/>
              </a:rPr>
              <a:t>)</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l">
              <a:lnSpc>
                <a:spcPct val="100000"/>
              </a:lnSpc>
              <a:spcBef>
                <a:spcPts val="0"/>
              </a:spcBef>
              <a:spcAft>
                <a:spcPts val="0"/>
              </a:spcAft>
              <a:buClr>
                <a:srgbClr val="000000"/>
              </a:buClr>
              <a:buSzPts val="1800"/>
              <a:buFont typeface="Source Code Pro"/>
              <a:buAutoNum type="arabicPeriod"/>
            </a:pPr>
            <a:r>
              <a:rPr b="0" i="0" lang="es" sz="1800" u="none" cap="none" strike="noStrike">
                <a:solidFill>
                  <a:srgbClr val="000000"/>
                </a:solidFill>
                <a:latin typeface="Source Code Pro"/>
                <a:ea typeface="Source Code Pro"/>
                <a:cs typeface="Source Code Pro"/>
                <a:sym typeface="Source Code Pro"/>
              </a:rPr>
              <a:t>Tem</a:t>
            </a:r>
            <a:r>
              <a:rPr b="0" i="0" lang="es" sz="1800" u="none" cap="none" strike="noStrike">
                <a:solidFill>
                  <a:srgbClr val="000000"/>
                </a:solidFill>
                <a:latin typeface="Source Code Pro"/>
                <a:ea typeface="Source Code Pro"/>
                <a:cs typeface="Source Code Pro"/>
                <a:sym typeface="Source Code Pro"/>
              </a:rPr>
              <a:t>per</a:t>
            </a:r>
            <a:r>
              <a:rPr lang="es" sz="1800">
                <a:latin typeface="Source Code Pro"/>
                <a:ea typeface="Source Code Pro"/>
                <a:cs typeface="Source Code Pro"/>
                <a:sym typeface="Source Code Pro"/>
              </a:rPr>
              <a:t>ature</a:t>
            </a:r>
            <a:endParaRPr b="0" i="0" sz="1800" u="none" cap="none" strike="noStrike">
              <a:solidFill>
                <a:srgbClr val="000000"/>
              </a:solidFill>
              <a:latin typeface="Source Code Pro"/>
              <a:ea typeface="Source Code Pro"/>
              <a:cs typeface="Source Code Pro"/>
              <a:sym typeface="Source Code Pro"/>
            </a:endParaRPr>
          </a:p>
          <a:p>
            <a:pPr indent="-342900" lvl="0" marL="457200" marR="0" rtl="0" algn="l">
              <a:lnSpc>
                <a:spcPct val="100000"/>
              </a:lnSpc>
              <a:spcBef>
                <a:spcPts val="0"/>
              </a:spcBef>
              <a:spcAft>
                <a:spcPts val="0"/>
              </a:spcAft>
              <a:buClr>
                <a:srgbClr val="000000"/>
              </a:buClr>
              <a:buSzPts val="1800"/>
              <a:buFont typeface="Source Code Pro"/>
              <a:buAutoNum type="arabicPeriod"/>
            </a:pPr>
            <a:r>
              <a:rPr lang="es" sz="1800">
                <a:latin typeface="Source Code Pro"/>
                <a:ea typeface="Source Code Pro"/>
                <a:cs typeface="Source Code Pro"/>
                <a:sym typeface="Source Code Pro"/>
              </a:rPr>
              <a:t>Baby position</a:t>
            </a:r>
            <a:endParaRPr b="0" i="0" sz="1800" u="none" cap="none" strike="noStrike">
              <a:solidFill>
                <a:srgbClr val="000000"/>
              </a:solidFill>
              <a:latin typeface="Source Code Pro"/>
              <a:ea typeface="Source Code Pro"/>
              <a:cs typeface="Source Code Pro"/>
              <a:sym typeface="Source Code Pro"/>
            </a:endParaRPr>
          </a:p>
        </p:txBody>
      </p:sp>
      <p:sp>
        <p:nvSpPr>
          <p:cNvPr id="77" name="Google Shape;77;p3"/>
          <p:cNvSpPr txBox="1"/>
          <p:nvPr>
            <p:ph type="title"/>
          </p:nvPr>
        </p:nvSpPr>
        <p:spPr>
          <a:xfrm>
            <a:off x="2790700" y="215125"/>
            <a:ext cx="4045200" cy="63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Introduction</a:t>
            </a:r>
            <a:endParaRPr/>
          </a:p>
        </p:txBody>
      </p:sp>
      <p:sp>
        <p:nvSpPr>
          <p:cNvPr id="78" name="Google Shape;78;p3"/>
          <p:cNvSpPr txBox="1"/>
          <p:nvPr/>
        </p:nvSpPr>
        <p:spPr>
          <a:xfrm>
            <a:off x="190500" y="698500"/>
            <a:ext cx="3962400" cy="585000"/>
          </a:xfrm>
          <a:prstGeom prst="rect">
            <a:avLst/>
          </a:prstGeom>
          <a:noFill/>
          <a:ln>
            <a:noFill/>
          </a:ln>
        </p:spPr>
        <p:txBody>
          <a:bodyPr anchorCtr="0" anchor="t" bIns="91425" lIns="91425" spcFirstLastPara="1" rIns="91425" wrap="square" tIns="91425">
            <a:spAutoFit/>
          </a:bodyPr>
          <a:lstStyle/>
          <a:p>
            <a:pPr indent="-311150" lvl="0" marL="457200" rtl="0" algn="ctr">
              <a:spcBef>
                <a:spcPts val="0"/>
              </a:spcBef>
              <a:spcAft>
                <a:spcPts val="0"/>
              </a:spcAft>
              <a:buSzPts val="1300"/>
              <a:buFont typeface="Source Code Pro"/>
              <a:buChar char="●"/>
            </a:pPr>
            <a:r>
              <a:rPr lang="es" sz="1300">
                <a:latin typeface="Source Code Pro"/>
                <a:ea typeface="Source Code Pro"/>
                <a:cs typeface="Source Code Pro"/>
                <a:sym typeface="Source Code Pro"/>
              </a:rPr>
              <a:t>Table 1: Average values of heart rate(beats per minute) of babies</a:t>
            </a:r>
            <a:endParaRPr sz="1300">
              <a:latin typeface="Source Code Pro"/>
              <a:ea typeface="Source Code Pro"/>
              <a:cs typeface="Source Code Pro"/>
              <a:sym typeface="Source Code Pro"/>
            </a:endParaRPr>
          </a:p>
        </p:txBody>
      </p:sp>
      <p:graphicFrame>
        <p:nvGraphicFramePr>
          <p:cNvPr id="79" name="Google Shape;79;p3"/>
          <p:cNvGraphicFramePr/>
          <p:nvPr/>
        </p:nvGraphicFramePr>
        <p:xfrm>
          <a:off x="190500" y="1283488"/>
          <a:ext cx="3000000" cy="3000000"/>
        </p:xfrm>
        <a:graphic>
          <a:graphicData uri="http://schemas.openxmlformats.org/drawingml/2006/table">
            <a:tbl>
              <a:tblPr>
                <a:noFill/>
                <a:tableStyleId>{AEB67B78-0053-455A-A67E-2FB6FFFB554C}</a:tableStyleId>
              </a:tblPr>
              <a:tblGrid>
                <a:gridCol w="1390650"/>
                <a:gridCol w="1390650"/>
                <a:gridCol w="1390650"/>
              </a:tblGrid>
              <a:tr h="363250">
                <a:tc>
                  <a:txBody>
                    <a:bodyPr/>
                    <a:lstStyle/>
                    <a:p>
                      <a:pPr indent="0" lvl="0" marL="0" rtl="0" algn="ctr">
                        <a:spcBef>
                          <a:spcPts val="0"/>
                        </a:spcBef>
                        <a:spcAft>
                          <a:spcPts val="0"/>
                        </a:spcAft>
                        <a:buNone/>
                      </a:pPr>
                      <a:r>
                        <a:rPr b="1" lang="es"/>
                        <a:t>Age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t>Awake</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s"/>
                        <a:t>Asleep</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58875">
                <a:tc>
                  <a:txBody>
                    <a:bodyPr/>
                    <a:lstStyle/>
                    <a:p>
                      <a:pPr indent="0" lvl="0" marL="0" rtl="0" algn="ctr">
                        <a:spcBef>
                          <a:spcPts val="0"/>
                        </a:spcBef>
                        <a:spcAft>
                          <a:spcPts val="0"/>
                        </a:spcAft>
                        <a:buNone/>
                      </a:pPr>
                      <a:r>
                        <a:rPr lang="es"/>
                        <a:t>Newborn (0 to 1 month)</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
                        <a:t>85 to 205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s"/>
                        <a:t>80 to 160</a:t>
                      </a:r>
                      <a:endParaRPr/>
                    </a:p>
                  </a:txBody>
                  <a:tcPr marT="91425" marB="91425" marR="91425" marL="91425">
                    <a:lnT cap="flat" cmpd="sng" w="9525">
                      <a:solidFill>
                        <a:srgbClr val="9E9E9E"/>
                      </a:solidFill>
                      <a:prstDash val="solid"/>
                      <a:round/>
                      <a:headEnd len="sm" w="sm" type="none"/>
                      <a:tailEnd len="sm" w="sm" type="none"/>
                    </a:lnT>
                  </a:tcPr>
                </a:tc>
              </a:tr>
              <a:tr h="754500">
                <a:tc>
                  <a:txBody>
                    <a:bodyPr/>
                    <a:lstStyle/>
                    <a:p>
                      <a:pPr indent="0" lvl="0" marL="0" rtl="0" algn="ctr">
                        <a:spcBef>
                          <a:spcPts val="0"/>
                        </a:spcBef>
                        <a:spcAft>
                          <a:spcPts val="0"/>
                        </a:spcAft>
                        <a:buNone/>
                      </a:pPr>
                      <a:r>
                        <a:rPr lang="es"/>
                        <a:t>Baby (One month to one year)</a:t>
                      </a:r>
                      <a:endParaRPr/>
                    </a:p>
                  </a:txBody>
                  <a:tcPr marT="91425" marB="91425" marR="91425" marL="91425"/>
                </a:tc>
                <a:tc>
                  <a:txBody>
                    <a:bodyPr/>
                    <a:lstStyle/>
                    <a:p>
                      <a:pPr indent="0" lvl="0" marL="0" rtl="0" algn="ctr">
                        <a:spcBef>
                          <a:spcPts val="0"/>
                        </a:spcBef>
                        <a:spcAft>
                          <a:spcPts val="0"/>
                        </a:spcAft>
                        <a:buNone/>
                      </a:pPr>
                      <a:r>
                        <a:rPr lang="es"/>
                        <a:t>100 to 190</a:t>
                      </a:r>
                      <a:endParaRPr/>
                    </a:p>
                  </a:txBody>
                  <a:tcPr marT="91425" marB="91425" marR="91425" marL="91425"/>
                </a:tc>
                <a:tc>
                  <a:txBody>
                    <a:bodyPr/>
                    <a:lstStyle/>
                    <a:p>
                      <a:pPr indent="0" lvl="0" marL="0" rtl="0" algn="ctr">
                        <a:spcBef>
                          <a:spcPts val="0"/>
                        </a:spcBef>
                        <a:spcAft>
                          <a:spcPts val="0"/>
                        </a:spcAft>
                        <a:buNone/>
                      </a:pPr>
                      <a:r>
                        <a:rPr lang="es"/>
                        <a:t>75 to 160</a:t>
                      </a:r>
                      <a:endParaRPr/>
                    </a:p>
                  </a:txBody>
                  <a:tcPr marT="91425" marB="91425" marR="91425" marL="91425"/>
                </a:tc>
              </a:tr>
            </a:tbl>
          </a:graphicData>
        </a:graphic>
      </p:graphicFrame>
      <p:sp>
        <p:nvSpPr>
          <p:cNvPr id="80" name="Google Shape;80;p3"/>
          <p:cNvSpPr txBox="1"/>
          <p:nvPr/>
        </p:nvSpPr>
        <p:spPr>
          <a:xfrm>
            <a:off x="298500" y="3112200"/>
            <a:ext cx="37464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Source Code Pro"/>
              <a:buChar char="●"/>
            </a:pPr>
            <a:r>
              <a:rPr lang="es" sz="1300">
                <a:latin typeface="Source Code Pro"/>
                <a:ea typeface="Source Code Pro"/>
                <a:cs typeface="Source Code Pro"/>
                <a:sym typeface="Source Code Pro"/>
              </a:rPr>
              <a:t>Table 2: Normal values for body temperature in babies</a:t>
            </a:r>
            <a:endParaRPr sz="1300">
              <a:latin typeface="Source Code Pro"/>
              <a:ea typeface="Source Code Pro"/>
              <a:cs typeface="Source Code Pro"/>
              <a:sym typeface="Source Code Pro"/>
            </a:endParaRPr>
          </a:p>
        </p:txBody>
      </p:sp>
      <p:graphicFrame>
        <p:nvGraphicFramePr>
          <p:cNvPr id="81" name="Google Shape;81;p3"/>
          <p:cNvGraphicFramePr/>
          <p:nvPr/>
        </p:nvGraphicFramePr>
        <p:xfrm>
          <a:off x="146050" y="3633775"/>
          <a:ext cx="3000000" cy="3000000"/>
        </p:xfrm>
        <a:graphic>
          <a:graphicData uri="http://schemas.openxmlformats.org/drawingml/2006/table">
            <a:tbl>
              <a:tblPr>
                <a:noFill/>
                <a:tableStyleId>{AEB67B78-0053-455A-A67E-2FB6FFFB554C}</a:tableStyleId>
              </a:tblPr>
              <a:tblGrid>
                <a:gridCol w="2130425"/>
                <a:gridCol w="2130425"/>
              </a:tblGrid>
              <a:tr h="396225">
                <a:tc>
                  <a:txBody>
                    <a:bodyPr/>
                    <a:lstStyle/>
                    <a:p>
                      <a:pPr indent="0" lvl="0" marL="0" rtl="0" algn="ctr">
                        <a:spcBef>
                          <a:spcPts val="0"/>
                        </a:spcBef>
                        <a:spcAft>
                          <a:spcPts val="0"/>
                        </a:spcAft>
                        <a:buNone/>
                      </a:pPr>
                      <a:r>
                        <a:rPr b="1" lang="es"/>
                        <a:t>Age</a:t>
                      </a:r>
                      <a:endParaRPr b="1"/>
                    </a:p>
                  </a:txBody>
                  <a:tcPr marT="91425" marB="91425" marR="91425" marL="91425"/>
                </a:tc>
                <a:tc>
                  <a:txBody>
                    <a:bodyPr/>
                    <a:lstStyle/>
                    <a:p>
                      <a:pPr indent="0" lvl="0" marL="0" rtl="0" algn="ctr">
                        <a:spcBef>
                          <a:spcPts val="0"/>
                        </a:spcBef>
                        <a:spcAft>
                          <a:spcPts val="0"/>
                        </a:spcAft>
                        <a:buNone/>
                      </a:pPr>
                      <a:r>
                        <a:rPr b="1" lang="es"/>
                        <a:t>G. Centigrade (°C)</a:t>
                      </a:r>
                      <a:endParaRPr b="1"/>
                    </a:p>
                  </a:txBody>
                  <a:tcPr marT="91425" marB="91425" marR="91425" marL="91425"/>
                </a:tc>
              </a:tr>
              <a:tr h="396225">
                <a:tc>
                  <a:txBody>
                    <a:bodyPr/>
                    <a:lstStyle/>
                    <a:p>
                      <a:pPr indent="0" lvl="0" marL="0" rtl="0" algn="ctr">
                        <a:spcBef>
                          <a:spcPts val="0"/>
                        </a:spcBef>
                        <a:spcAft>
                          <a:spcPts val="0"/>
                        </a:spcAft>
                        <a:buNone/>
                      </a:pPr>
                      <a:r>
                        <a:rPr lang="es"/>
                        <a:t>Newborn (0 to 1 month)</a:t>
                      </a:r>
                      <a:endParaRPr/>
                    </a:p>
                  </a:txBody>
                  <a:tcPr marT="91425" marB="91425" marR="91425" marL="91425"/>
                </a:tc>
                <a:tc>
                  <a:txBody>
                    <a:bodyPr/>
                    <a:lstStyle/>
                    <a:p>
                      <a:pPr indent="0" lvl="0" marL="0" rtl="0" algn="ctr">
                        <a:spcBef>
                          <a:spcPts val="0"/>
                        </a:spcBef>
                        <a:spcAft>
                          <a:spcPts val="0"/>
                        </a:spcAft>
                        <a:buNone/>
                      </a:pPr>
                      <a:r>
                        <a:rPr lang="es"/>
                        <a:t>36.1 - 37.7</a:t>
                      </a:r>
                      <a:endParaRPr/>
                    </a:p>
                  </a:txBody>
                  <a:tcPr marT="91425" marB="91425" marR="91425" marL="91425"/>
                </a:tc>
              </a:tr>
              <a:tr h="609575">
                <a:tc>
                  <a:txBody>
                    <a:bodyPr/>
                    <a:lstStyle/>
                    <a:p>
                      <a:pPr indent="0" lvl="0" marL="0" rtl="0" algn="ctr">
                        <a:spcBef>
                          <a:spcPts val="0"/>
                        </a:spcBef>
                        <a:spcAft>
                          <a:spcPts val="0"/>
                        </a:spcAft>
                        <a:buNone/>
                      </a:pPr>
                      <a:r>
                        <a:rPr lang="es"/>
                        <a:t>Baby (One month to one year)</a:t>
                      </a:r>
                      <a:endParaRPr/>
                    </a:p>
                  </a:txBody>
                  <a:tcPr marT="91425" marB="91425" marR="91425" marL="91425"/>
                </a:tc>
                <a:tc>
                  <a:txBody>
                    <a:bodyPr/>
                    <a:lstStyle/>
                    <a:p>
                      <a:pPr indent="0" lvl="0" marL="0" rtl="0" algn="ctr">
                        <a:spcBef>
                          <a:spcPts val="0"/>
                        </a:spcBef>
                        <a:spcAft>
                          <a:spcPts val="0"/>
                        </a:spcAft>
                        <a:buNone/>
                      </a:pPr>
                      <a:r>
                        <a:rPr lang="es"/>
                        <a:t>37.2</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 name="Shape 85"/>
        <p:cNvGrpSpPr/>
        <p:nvPr/>
      </p:nvGrpSpPr>
      <p:grpSpPr>
        <a:xfrm>
          <a:off x="0" y="0"/>
          <a:ext cx="0" cy="0"/>
          <a:chOff x="0" y="0"/>
          <a:chExt cx="0" cy="0"/>
        </a:xfrm>
      </p:grpSpPr>
      <p:sp>
        <p:nvSpPr>
          <p:cNvPr id="86" name="Google Shape;86;p4"/>
          <p:cNvSpPr txBox="1"/>
          <p:nvPr>
            <p:ph idx="1" type="subTitle"/>
          </p:nvPr>
        </p:nvSpPr>
        <p:spPr>
          <a:xfrm>
            <a:off x="0" y="1426700"/>
            <a:ext cx="3721200" cy="3285000"/>
          </a:xfrm>
          <a:prstGeom prst="rect">
            <a:avLst/>
          </a:prstGeom>
          <a:noFill/>
          <a:ln>
            <a:noFill/>
          </a:ln>
        </p:spPr>
        <p:txBody>
          <a:bodyPr anchorCtr="0" anchor="t" bIns="91425" lIns="91425" spcFirstLastPara="1" rIns="91425" wrap="square" tIns="91425">
            <a:noAutofit/>
          </a:bodyPr>
          <a:lstStyle/>
          <a:p>
            <a:pPr indent="-368300" lvl="0" marL="457200" rtl="0" algn="just">
              <a:lnSpc>
                <a:spcPct val="100000"/>
              </a:lnSpc>
              <a:spcBef>
                <a:spcPts val="0"/>
              </a:spcBef>
              <a:spcAft>
                <a:spcPts val="0"/>
              </a:spcAft>
              <a:buClr>
                <a:srgbClr val="000000"/>
              </a:buClr>
              <a:buSzPts val="2200"/>
              <a:buFont typeface="Times New Roman"/>
              <a:buChar char="★"/>
            </a:pPr>
            <a:r>
              <a:rPr lang="es" sz="2200">
                <a:solidFill>
                  <a:srgbClr val="000000"/>
                </a:solidFill>
                <a:latin typeface="Times New Roman"/>
                <a:ea typeface="Times New Roman"/>
                <a:cs typeface="Times New Roman"/>
                <a:sym typeface="Times New Roman"/>
              </a:rPr>
              <a:t>It</a:t>
            </a:r>
            <a:r>
              <a:rPr b="1" lang="es" sz="2200">
                <a:solidFill>
                  <a:srgbClr val="000000"/>
                </a:solidFill>
                <a:latin typeface="Times New Roman"/>
                <a:ea typeface="Times New Roman"/>
                <a:cs typeface="Times New Roman"/>
                <a:sym typeface="Times New Roman"/>
              </a:rPr>
              <a:t> </a:t>
            </a:r>
            <a:r>
              <a:rPr lang="es" sz="2200">
                <a:solidFill>
                  <a:srgbClr val="000000"/>
                </a:solidFill>
                <a:latin typeface="Times New Roman"/>
                <a:ea typeface="Times New Roman"/>
                <a:cs typeface="Times New Roman"/>
                <a:sym typeface="Times New Roman"/>
              </a:rPr>
              <a:t>is a system that consists of identifying the body temperature; pressure and movements of a baby or person who is lying a bed, crib, etc., in order to identify their habits when resting and to prevent any syndrome.</a:t>
            </a:r>
            <a:endParaRPr sz="2200">
              <a:solidFill>
                <a:srgbClr val="000000"/>
              </a:solidFill>
              <a:latin typeface="Times New Roman"/>
              <a:ea typeface="Times New Roman"/>
              <a:cs typeface="Times New Roman"/>
              <a:sym typeface="Times New Roman"/>
            </a:endParaRPr>
          </a:p>
        </p:txBody>
      </p:sp>
      <p:sp>
        <p:nvSpPr>
          <p:cNvPr id="87" name="Google Shape;87;p4"/>
          <p:cNvSpPr txBox="1"/>
          <p:nvPr>
            <p:ph type="title"/>
          </p:nvPr>
        </p:nvSpPr>
        <p:spPr>
          <a:xfrm>
            <a:off x="2057400" y="0"/>
            <a:ext cx="5448300" cy="700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sz="3700"/>
              <a:t>detailed description of the invention</a:t>
            </a:r>
            <a:endParaRPr sz="3700"/>
          </a:p>
        </p:txBody>
      </p:sp>
      <p:pic>
        <p:nvPicPr>
          <p:cNvPr id="88" name="Google Shape;88;p4"/>
          <p:cNvPicPr preferRelativeResize="0"/>
          <p:nvPr/>
        </p:nvPicPr>
        <p:blipFill>
          <a:blip r:embed="rId3">
            <a:alphaModFix/>
          </a:blip>
          <a:stretch>
            <a:fillRect/>
          </a:stretch>
        </p:blipFill>
        <p:spPr>
          <a:xfrm>
            <a:off x="5372100" y="876300"/>
            <a:ext cx="3048000" cy="3835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2" name="Shape 92"/>
        <p:cNvGrpSpPr/>
        <p:nvPr/>
      </p:nvGrpSpPr>
      <p:grpSpPr>
        <a:xfrm>
          <a:off x="0" y="0"/>
          <a:ext cx="0" cy="0"/>
          <a:chOff x="0" y="0"/>
          <a:chExt cx="0" cy="0"/>
        </a:xfrm>
      </p:grpSpPr>
      <p:sp>
        <p:nvSpPr>
          <p:cNvPr id="93" name="Google Shape;93;p5"/>
          <p:cNvSpPr txBox="1"/>
          <p:nvPr>
            <p:ph idx="1" type="subTitle"/>
          </p:nvPr>
        </p:nvSpPr>
        <p:spPr>
          <a:xfrm>
            <a:off x="1752600" y="0"/>
            <a:ext cx="5727600" cy="700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SzPts val="1800"/>
              <a:buNone/>
            </a:pPr>
            <a:r>
              <a:rPr b="1" lang="es" sz="4400">
                <a:solidFill>
                  <a:srgbClr val="000000"/>
                </a:solidFill>
                <a:latin typeface="Amatic SC"/>
                <a:ea typeface="Amatic SC"/>
                <a:cs typeface="Amatic SC"/>
                <a:sym typeface="Amatic SC"/>
              </a:rPr>
              <a:t>description </a:t>
            </a:r>
            <a:r>
              <a:rPr b="1" lang="es" sz="4400">
                <a:solidFill>
                  <a:srgbClr val="000000"/>
                </a:solidFill>
                <a:latin typeface="Amatic SC"/>
                <a:ea typeface="Amatic SC"/>
                <a:cs typeface="Amatic SC"/>
                <a:sym typeface="Amatic SC"/>
              </a:rPr>
              <a:t>components</a:t>
            </a:r>
            <a:endParaRPr b="1" sz="4400">
              <a:solidFill>
                <a:srgbClr val="000000"/>
              </a:solidFill>
              <a:latin typeface="Amatic SC"/>
              <a:ea typeface="Amatic SC"/>
              <a:cs typeface="Amatic SC"/>
              <a:sym typeface="Amatic SC"/>
            </a:endParaRPr>
          </a:p>
        </p:txBody>
      </p:sp>
      <p:pic>
        <p:nvPicPr>
          <p:cNvPr id="94" name="Google Shape;94;p5"/>
          <p:cNvPicPr preferRelativeResize="0"/>
          <p:nvPr/>
        </p:nvPicPr>
        <p:blipFill>
          <a:blip r:embed="rId3">
            <a:alphaModFix/>
          </a:blip>
          <a:stretch>
            <a:fillRect/>
          </a:stretch>
        </p:blipFill>
        <p:spPr>
          <a:xfrm>
            <a:off x="203200" y="1729200"/>
            <a:ext cx="3839375" cy="2245900"/>
          </a:xfrm>
          <a:prstGeom prst="rect">
            <a:avLst/>
          </a:prstGeom>
          <a:noFill/>
          <a:ln>
            <a:noFill/>
          </a:ln>
        </p:spPr>
      </p:pic>
      <p:pic>
        <p:nvPicPr>
          <p:cNvPr id="95" name="Google Shape;95;p5"/>
          <p:cNvPicPr preferRelativeResize="0"/>
          <p:nvPr/>
        </p:nvPicPr>
        <p:blipFill>
          <a:blip r:embed="rId4">
            <a:alphaModFix/>
          </a:blip>
          <a:stretch>
            <a:fillRect/>
          </a:stretch>
        </p:blipFill>
        <p:spPr>
          <a:xfrm>
            <a:off x="4847375" y="1119600"/>
            <a:ext cx="4048364" cy="258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9" name="Shape 99"/>
        <p:cNvGrpSpPr/>
        <p:nvPr/>
      </p:nvGrpSpPr>
      <p:grpSpPr>
        <a:xfrm>
          <a:off x="0" y="0"/>
          <a:ext cx="0" cy="0"/>
          <a:chOff x="0" y="0"/>
          <a:chExt cx="0" cy="0"/>
        </a:xfrm>
      </p:grpSpPr>
      <p:sp>
        <p:nvSpPr>
          <p:cNvPr id="100" name="Google Shape;100;p6"/>
          <p:cNvSpPr txBox="1"/>
          <p:nvPr>
            <p:ph type="title"/>
          </p:nvPr>
        </p:nvSpPr>
        <p:spPr>
          <a:xfrm>
            <a:off x="429750" y="215125"/>
            <a:ext cx="83934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 </a:t>
            </a:r>
            <a:endParaRPr/>
          </a:p>
        </p:txBody>
      </p:sp>
      <p:pic>
        <p:nvPicPr>
          <p:cNvPr id="101" name="Google Shape;101;p6"/>
          <p:cNvPicPr preferRelativeResize="0"/>
          <p:nvPr/>
        </p:nvPicPr>
        <p:blipFill>
          <a:blip r:embed="rId3">
            <a:alphaModFix/>
          </a:blip>
          <a:stretch>
            <a:fillRect/>
          </a:stretch>
        </p:blipFill>
        <p:spPr>
          <a:xfrm>
            <a:off x="152400" y="889000"/>
            <a:ext cx="4508500" cy="2908300"/>
          </a:xfrm>
          <a:prstGeom prst="rect">
            <a:avLst/>
          </a:prstGeom>
          <a:noFill/>
          <a:ln>
            <a:noFill/>
          </a:ln>
        </p:spPr>
      </p:pic>
      <p:pic>
        <p:nvPicPr>
          <p:cNvPr id="102" name="Google Shape;102;p6"/>
          <p:cNvPicPr preferRelativeResize="0"/>
          <p:nvPr/>
        </p:nvPicPr>
        <p:blipFill>
          <a:blip r:embed="rId4">
            <a:alphaModFix/>
          </a:blip>
          <a:stretch>
            <a:fillRect/>
          </a:stretch>
        </p:blipFill>
        <p:spPr>
          <a:xfrm>
            <a:off x="5224084" y="892813"/>
            <a:ext cx="3764166" cy="3357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6" name="Shape 106"/>
        <p:cNvGrpSpPr/>
        <p:nvPr/>
      </p:nvGrpSpPr>
      <p:grpSpPr>
        <a:xfrm>
          <a:off x="0" y="0"/>
          <a:ext cx="0" cy="0"/>
          <a:chOff x="0" y="0"/>
          <a:chExt cx="0" cy="0"/>
        </a:xfrm>
      </p:grpSpPr>
      <p:pic>
        <p:nvPicPr>
          <p:cNvPr id="107" name="Google Shape;107;p8"/>
          <p:cNvPicPr preferRelativeResize="0"/>
          <p:nvPr/>
        </p:nvPicPr>
        <p:blipFill rotWithShape="1">
          <a:blip r:embed="rId3">
            <a:alphaModFix/>
          </a:blip>
          <a:srcRect b="5402" l="7664" r="11396" t="8692"/>
          <a:stretch/>
        </p:blipFill>
        <p:spPr>
          <a:xfrm>
            <a:off x="6904225" y="1326300"/>
            <a:ext cx="2053200" cy="1908726"/>
          </a:xfrm>
          <a:prstGeom prst="rect">
            <a:avLst/>
          </a:prstGeom>
          <a:noFill/>
          <a:ln>
            <a:noFill/>
          </a:ln>
        </p:spPr>
      </p:pic>
      <p:pic>
        <p:nvPicPr>
          <p:cNvPr id="108" name="Google Shape;108;p8"/>
          <p:cNvPicPr preferRelativeResize="0"/>
          <p:nvPr/>
        </p:nvPicPr>
        <p:blipFill rotWithShape="1">
          <a:blip r:embed="rId4">
            <a:alphaModFix/>
          </a:blip>
          <a:srcRect b="0" l="22049" r="15434" t="5419"/>
          <a:stretch/>
        </p:blipFill>
        <p:spPr>
          <a:xfrm>
            <a:off x="322325" y="970475"/>
            <a:ext cx="1460690" cy="1601275"/>
          </a:xfrm>
          <a:prstGeom prst="rect">
            <a:avLst/>
          </a:prstGeom>
          <a:noFill/>
          <a:ln>
            <a:noFill/>
          </a:ln>
        </p:spPr>
      </p:pic>
      <p:pic>
        <p:nvPicPr>
          <p:cNvPr id="109" name="Google Shape;109;p8"/>
          <p:cNvPicPr preferRelativeResize="0"/>
          <p:nvPr/>
        </p:nvPicPr>
        <p:blipFill rotWithShape="1">
          <a:blip r:embed="rId5">
            <a:alphaModFix/>
          </a:blip>
          <a:srcRect b="12200" l="24998" r="41736" t="25807"/>
          <a:stretch/>
        </p:blipFill>
        <p:spPr>
          <a:xfrm>
            <a:off x="4719903" y="1326312"/>
            <a:ext cx="1820784" cy="1908724"/>
          </a:xfrm>
          <a:prstGeom prst="rect">
            <a:avLst/>
          </a:prstGeom>
          <a:noFill/>
          <a:ln>
            <a:noFill/>
          </a:ln>
        </p:spPr>
      </p:pic>
      <p:pic>
        <p:nvPicPr>
          <p:cNvPr id="110" name="Google Shape;110;p8"/>
          <p:cNvPicPr preferRelativeResize="0"/>
          <p:nvPr/>
        </p:nvPicPr>
        <p:blipFill rotWithShape="1">
          <a:blip r:embed="rId6">
            <a:alphaModFix/>
          </a:blip>
          <a:srcRect b="0" l="0" r="0" t="0"/>
          <a:stretch/>
        </p:blipFill>
        <p:spPr>
          <a:xfrm>
            <a:off x="5197600" y="3392450"/>
            <a:ext cx="3294450" cy="1491300"/>
          </a:xfrm>
          <a:prstGeom prst="rect">
            <a:avLst/>
          </a:prstGeom>
          <a:noFill/>
          <a:ln>
            <a:noFill/>
          </a:ln>
        </p:spPr>
      </p:pic>
      <p:sp>
        <p:nvSpPr>
          <p:cNvPr id="111" name="Google Shape;111;p8"/>
          <p:cNvSpPr txBox="1"/>
          <p:nvPr/>
        </p:nvSpPr>
        <p:spPr>
          <a:xfrm>
            <a:off x="734725" y="4386950"/>
            <a:ext cx="3035100" cy="4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b="1" i="0" lang="es" sz="4400" u="none" cap="none" strike="noStrike">
                <a:solidFill>
                  <a:srgbClr val="000000"/>
                </a:solidFill>
                <a:latin typeface="Amatic SC"/>
                <a:ea typeface="Amatic SC"/>
                <a:cs typeface="Amatic SC"/>
                <a:sym typeface="Amatic SC"/>
              </a:rPr>
              <a:t>ENTR</a:t>
            </a:r>
            <a:r>
              <a:rPr b="1" lang="es" sz="4400">
                <a:latin typeface="Amatic SC"/>
                <a:ea typeface="Amatic SC"/>
                <a:cs typeface="Amatic SC"/>
                <a:sym typeface="Amatic SC"/>
              </a:rPr>
              <a:t>y</a:t>
            </a:r>
            <a:endParaRPr b="0" i="0" sz="1400" u="none" cap="none" strike="noStrike">
              <a:solidFill>
                <a:srgbClr val="000000"/>
              </a:solidFill>
              <a:latin typeface="Source Code Pro"/>
              <a:ea typeface="Source Code Pro"/>
              <a:cs typeface="Source Code Pro"/>
              <a:sym typeface="Source Code Pro"/>
            </a:endParaRPr>
          </a:p>
        </p:txBody>
      </p:sp>
      <p:sp>
        <p:nvSpPr>
          <p:cNvPr id="112" name="Google Shape;112;p8"/>
          <p:cNvSpPr txBox="1"/>
          <p:nvPr/>
        </p:nvSpPr>
        <p:spPr>
          <a:xfrm>
            <a:off x="5327275" y="745625"/>
            <a:ext cx="3035100" cy="496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b="1" lang="es" sz="4400">
                <a:latin typeface="Amatic SC"/>
                <a:ea typeface="Amatic SC"/>
                <a:cs typeface="Amatic SC"/>
                <a:sym typeface="Amatic SC"/>
              </a:rPr>
              <a:t>departures</a:t>
            </a:r>
            <a:endParaRPr b="0" i="0" sz="1400" u="none" cap="none" strike="noStrike">
              <a:solidFill>
                <a:srgbClr val="000000"/>
              </a:solidFill>
              <a:latin typeface="Source Code Pro"/>
              <a:ea typeface="Source Code Pro"/>
              <a:cs typeface="Source Code Pro"/>
              <a:sym typeface="Source Code Pro"/>
            </a:endParaRPr>
          </a:p>
        </p:txBody>
      </p:sp>
      <p:pic>
        <p:nvPicPr>
          <p:cNvPr id="113" name="Google Shape;113;p8"/>
          <p:cNvPicPr preferRelativeResize="0"/>
          <p:nvPr/>
        </p:nvPicPr>
        <p:blipFill rotWithShape="1">
          <a:blip r:embed="rId7">
            <a:alphaModFix/>
          </a:blip>
          <a:srcRect b="15563" l="3723" r="3192" t="24436"/>
          <a:stretch/>
        </p:blipFill>
        <p:spPr>
          <a:xfrm>
            <a:off x="1010113" y="2566275"/>
            <a:ext cx="2484325" cy="1601275"/>
          </a:xfrm>
          <a:prstGeom prst="rect">
            <a:avLst/>
          </a:prstGeom>
          <a:noFill/>
          <a:ln>
            <a:noFill/>
          </a:ln>
        </p:spPr>
      </p:pic>
      <p:pic>
        <p:nvPicPr>
          <p:cNvPr id="114" name="Google Shape;114;p8"/>
          <p:cNvPicPr preferRelativeResize="0"/>
          <p:nvPr/>
        </p:nvPicPr>
        <p:blipFill rotWithShape="1">
          <a:blip r:embed="rId8">
            <a:alphaModFix/>
          </a:blip>
          <a:srcRect b="13301" l="31260" r="50149" t="36160"/>
          <a:stretch/>
        </p:blipFill>
        <p:spPr>
          <a:xfrm>
            <a:off x="2653625" y="745627"/>
            <a:ext cx="1195690" cy="1828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8" name="Shape 118"/>
        <p:cNvGrpSpPr/>
        <p:nvPr/>
      </p:nvGrpSpPr>
      <p:grpSpPr>
        <a:xfrm>
          <a:off x="0" y="0"/>
          <a:ext cx="0" cy="0"/>
          <a:chOff x="0" y="0"/>
          <a:chExt cx="0" cy="0"/>
        </a:xfrm>
      </p:grpSpPr>
      <p:sp>
        <p:nvSpPr>
          <p:cNvPr id="119" name="Google Shape;119;p7"/>
          <p:cNvSpPr txBox="1"/>
          <p:nvPr>
            <p:ph type="title"/>
          </p:nvPr>
        </p:nvSpPr>
        <p:spPr>
          <a:xfrm>
            <a:off x="429750" y="215125"/>
            <a:ext cx="83934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description of the technical problem</a:t>
            </a:r>
            <a:endParaRPr/>
          </a:p>
        </p:txBody>
      </p:sp>
      <p:sp>
        <p:nvSpPr>
          <p:cNvPr id="120" name="Google Shape;120;p7"/>
          <p:cNvSpPr txBox="1"/>
          <p:nvPr/>
        </p:nvSpPr>
        <p:spPr>
          <a:xfrm>
            <a:off x="1130300" y="1714500"/>
            <a:ext cx="6210300" cy="2401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s" sz="1800">
                <a:latin typeface="Source Code Pro"/>
                <a:ea typeface="Source Code Pro"/>
                <a:cs typeface="Source Code Pro"/>
                <a:sym typeface="Source Code Pro"/>
              </a:rPr>
              <a:t>The system tries to avoid the cause that SIDS when the infant is in his crib, bassinet or bed. Motion sensors identify the position in which the infant was placed in his crib and thus be able to detect if he is turning. Sensors detect temperature to identify sudden changes in the infant’s body temperature.</a:t>
            </a:r>
            <a:r>
              <a:rPr lang="es"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4" name="Shape 124"/>
        <p:cNvGrpSpPr/>
        <p:nvPr/>
      </p:nvGrpSpPr>
      <p:grpSpPr>
        <a:xfrm>
          <a:off x="0" y="0"/>
          <a:ext cx="0" cy="0"/>
          <a:chOff x="0" y="0"/>
          <a:chExt cx="0" cy="0"/>
        </a:xfrm>
      </p:grpSpPr>
      <p:sp>
        <p:nvSpPr>
          <p:cNvPr id="125" name="Google Shape;125;g123bc34efd7_3_0"/>
          <p:cNvSpPr txBox="1"/>
          <p:nvPr>
            <p:ph type="title"/>
          </p:nvPr>
        </p:nvSpPr>
        <p:spPr>
          <a:xfrm>
            <a:off x="375300" y="113525"/>
            <a:ext cx="8393400" cy="884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s"/>
              <a:t>description of the background</a:t>
            </a:r>
            <a:endParaRPr/>
          </a:p>
        </p:txBody>
      </p:sp>
      <p:sp>
        <p:nvSpPr>
          <p:cNvPr id="126" name="Google Shape;126;g123bc34efd7_3_0"/>
          <p:cNvSpPr txBox="1"/>
          <p:nvPr/>
        </p:nvSpPr>
        <p:spPr>
          <a:xfrm>
            <a:off x="429750" y="922025"/>
            <a:ext cx="40893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s">
                <a:latin typeface="Source Code Pro"/>
                <a:ea typeface="Source Code Pro"/>
                <a:cs typeface="Source Code Pro"/>
                <a:sym typeface="Source Code Pro"/>
              </a:rPr>
              <a:t>The first project is Baby Be Well App. It is a free application that allows you to collect photos of the baby in order to track the different moments that occur in their daily activity, for example, in their feeding.</a:t>
            </a:r>
            <a:endParaRPr sz="1100">
              <a:latin typeface="Source Code Pro"/>
              <a:ea typeface="Source Code Pro"/>
              <a:cs typeface="Source Code Pro"/>
              <a:sym typeface="Source Code Pro"/>
            </a:endParaRPr>
          </a:p>
        </p:txBody>
      </p:sp>
      <p:sp>
        <p:nvSpPr>
          <p:cNvPr id="127" name="Google Shape;127;g123bc34efd7_3_0"/>
          <p:cNvSpPr txBox="1"/>
          <p:nvPr/>
        </p:nvSpPr>
        <p:spPr>
          <a:xfrm>
            <a:off x="482600" y="2882900"/>
            <a:ext cx="37464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s">
                <a:latin typeface="Source Code Pro"/>
                <a:ea typeface="Source Code Pro"/>
                <a:cs typeface="Source Code Pro"/>
                <a:sym typeface="Source Code Pro"/>
              </a:rPr>
              <a:t>A second project on sudden death is called Baby Safety. These are 4 devices that prevent the sudden death of the smallest in different ways. It was created by Iria Ollero, a Biomedical Engineering student at the University of Vigo.</a:t>
            </a:r>
            <a:endParaRPr>
              <a:latin typeface="Source Code Pro"/>
              <a:ea typeface="Source Code Pro"/>
              <a:cs typeface="Source Code Pro"/>
              <a:sym typeface="Source Code Pro"/>
            </a:endParaRPr>
          </a:p>
        </p:txBody>
      </p:sp>
      <p:sp>
        <p:nvSpPr>
          <p:cNvPr id="128" name="Google Shape;128;g123bc34efd7_3_0"/>
          <p:cNvSpPr txBox="1"/>
          <p:nvPr/>
        </p:nvSpPr>
        <p:spPr>
          <a:xfrm>
            <a:off x="5156250" y="922025"/>
            <a:ext cx="34416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s">
                <a:latin typeface="Source Code Pro"/>
                <a:ea typeface="Source Code Pro"/>
                <a:cs typeface="Source Code Pro"/>
                <a:sym typeface="Source Code Pro"/>
              </a:rPr>
              <a:t>A third project related to sudden death is a wearable that could prevent this type of death. It is a bracelet called the Infant Care System whose function is to control oxygen and heart rate. </a:t>
            </a:r>
            <a:endParaRPr>
              <a:latin typeface="Source Code Pro"/>
              <a:ea typeface="Source Code Pro"/>
              <a:cs typeface="Source Code Pro"/>
              <a:sym typeface="Source Code Pro"/>
            </a:endParaRPr>
          </a:p>
        </p:txBody>
      </p:sp>
      <p:sp>
        <p:nvSpPr>
          <p:cNvPr id="129" name="Google Shape;129;g123bc34efd7_3_0"/>
          <p:cNvSpPr txBox="1"/>
          <p:nvPr/>
        </p:nvSpPr>
        <p:spPr>
          <a:xfrm>
            <a:off x="5105400" y="2882900"/>
            <a:ext cx="3543300" cy="21240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Source Code Pro"/>
              <a:buChar char="❖"/>
            </a:pPr>
            <a:r>
              <a:rPr lang="es">
                <a:latin typeface="Source Code Pro"/>
                <a:ea typeface="Source Code Pro"/>
                <a:cs typeface="Source Code Pro"/>
                <a:sym typeface="Source Code Pro"/>
              </a:rPr>
              <a:t>The latest base project on sudden death is a mattress made by researchers from the European Union called Baby Care Sleep. This new non-invasive and intelligent project allows the detection of risk situations. </a:t>
            </a:r>
            <a:endParaRPr>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