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3" autoAdjust="0"/>
    <p:restoredTop sz="94660"/>
  </p:normalViewPr>
  <p:slideViewPr>
    <p:cSldViewPr>
      <p:cViewPr>
        <p:scale>
          <a:sx n="80" d="100"/>
          <a:sy n="80" d="100"/>
        </p:scale>
        <p:origin x="-1032"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132FADFE-3B8F-471C-ABF0-DBC7717ECBBC}"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30/12/2016</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132FADFE-3B8F-471C-ABF0-DBC7717ECBBC}"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847CFC-816F-41D0-AAC0-9BF4FEBC753E}" type="datetimeFigureOut">
              <a:rPr lang="es-ES" smtClean="0"/>
              <a:pPr/>
              <a:t>30/12/2016</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6.xml"/><Relationship Id="rId5" Type="http://schemas.openxmlformats.org/officeDocument/2006/relationships/slide" Target="slide47.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9.xml"/><Relationship Id="rId12" Type="http://schemas.openxmlformats.org/officeDocument/2006/relationships/slide" Target="slide10.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slide" Target="slide13.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2.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1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slide" Target="slide21.xml"/><Relationship Id="rId11" Type="http://schemas.openxmlformats.org/officeDocument/2006/relationships/slide" Target="slide2.xml"/><Relationship Id="rId5" Type="http://schemas.openxmlformats.org/officeDocument/2006/relationships/slide" Target="slide20.xml"/><Relationship Id="rId10" Type="http://schemas.openxmlformats.org/officeDocument/2006/relationships/slide" Target="slide25.xml"/><Relationship Id="rId4" Type="http://schemas.openxmlformats.org/officeDocument/2006/relationships/slide" Target="slide19.xml"/><Relationship Id="rId9" Type="http://schemas.openxmlformats.org/officeDocument/2006/relationships/slide" Target="slide24.xml"/></Relationships>
</file>

<file path=ppt/slides/_rels/slide4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slide" Target="slide5.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 Target="slide29.xml"/><Relationship Id="rId5" Type="http://schemas.openxmlformats.org/officeDocument/2006/relationships/slide" Target="slide28.xml"/><Relationship Id="rId4" Type="http://schemas.openxmlformats.org/officeDocument/2006/relationships/slide" Target="slide27.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Casos de uso, tarjetas CRC y pantallas</a:t>
            </a:r>
            <a:endParaRPr lang="es-ES" dirty="0"/>
          </a:p>
        </p:txBody>
      </p:sp>
      <p:sp>
        <p:nvSpPr>
          <p:cNvPr id="2" name="1 Título"/>
          <p:cNvSpPr>
            <a:spLocks noGrp="1"/>
          </p:cNvSpPr>
          <p:nvPr>
            <p:ph type="ctrTitle"/>
          </p:nvPr>
        </p:nvSpPr>
        <p:spPr/>
        <p:txBody>
          <a:bodyPr/>
          <a:lstStyle/>
          <a:p>
            <a:r>
              <a:rPr lang="es-ES" dirty="0" smtClean="0"/>
              <a:t>REQUISITOS FUNCIONALES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99592" y="818360"/>
          <a:ext cx="5259494" cy="4610747"/>
        </p:xfrm>
        <a:graphic>
          <a:graphicData uri="http://schemas.openxmlformats.org/drawingml/2006/table">
            <a:tbl>
              <a:tblPr/>
              <a:tblGrid>
                <a:gridCol w="1296144"/>
                <a:gridCol w="494542"/>
                <a:gridCol w="3468808"/>
              </a:tblGrid>
              <a:tr h="184727">
                <a:tc>
                  <a:txBody>
                    <a:bodyPr/>
                    <a:lstStyle/>
                    <a:p>
                      <a:pPr algn="just">
                        <a:lnSpc>
                          <a:spcPct val="115000"/>
                        </a:lnSpc>
                        <a:spcAft>
                          <a:spcPts val="0"/>
                        </a:spcAft>
                      </a:pPr>
                      <a:r>
                        <a:rPr lang="es-ES" sz="1100" b="1" dirty="0">
                          <a:solidFill>
                            <a:srgbClr val="FFFFFF"/>
                          </a:solidFill>
                          <a:latin typeface="Arial"/>
                          <a:ea typeface="Calibri"/>
                          <a:cs typeface="Times New Roman"/>
                        </a:rPr>
                        <a:t>Caso de uso</a:t>
                      </a:r>
                      <a:endParaRPr lang="es-ES" sz="1100" dirty="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1100" b="1">
                          <a:solidFill>
                            <a:srgbClr val="FFFFFF"/>
                          </a:solidFill>
                          <a:latin typeface="Arial"/>
                          <a:ea typeface="Calibri"/>
                          <a:cs typeface="Times New Roman"/>
                        </a:rPr>
                        <a:t>Iniciar sesión</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Identificador</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latin typeface="Arial"/>
                          <a:ea typeface="Calibri"/>
                          <a:cs typeface="Times New Roman"/>
                        </a:rPr>
                        <a:t>LIN</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Objetivo en contexto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El usuario inicia sesión en el sistema para poder acceder a su perfil y/o cualquier actividad.</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Actor principal</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tabLst>
                          <a:tab pos="733425" algn="l"/>
                        </a:tabLst>
                      </a:pPr>
                      <a:r>
                        <a:rPr lang="es-ES" sz="1100">
                          <a:solidFill>
                            <a:srgbClr val="000000"/>
                          </a:solidFill>
                          <a:latin typeface="Arial"/>
                          <a:ea typeface="Calibri"/>
                          <a:cs typeface="Times New Roman"/>
                        </a:rPr>
                        <a:t>Alumno registrado, agrupación y LCE.</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Actores secundarios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1219200" algn="l"/>
                        </a:tabLst>
                      </a:pPr>
                      <a:r>
                        <a:rPr lang="es-ES" sz="1100">
                          <a:solidFill>
                            <a:srgbClr val="000000"/>
                          </a:solidFill>
                          <a:latin typeface="Arial"/>
                          <a:ea typeface="Calibri"/>
                          <a:cs typeface="Times New Roman"/>
                        </a:rPr>
                        <a:t>Base de datos de usuarios, gestor de usuarios (sistema).</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Qué datos usa</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Datos de usuario.</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Precondiciones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Que la sesión del usuario no esté iniciada previamente.</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Postcondiciones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100">
                        <a:latin typeface="Arial"/>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               Éxito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Se inicia la sesión del usuario.</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               Fallo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Se muestra mensaje de error y se vuelven a pedir datos o termina.</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923636">
                <a:tc>
                  <a:txBody>
                    <a:bodyPr/>
                    <a:lstStyle/>
                    <a:p>
                      <a:pPr algn="just">
                        <a:lnSpc>
                          <a:spcPct val="115000"/>
                        </a:lnSpc>
                        <a:spcAft>
                          <a:spcPts val="0"/>
                        </a:spcAft>
                      </a:pPr>
                      <a:r>
                        <a:rPr lang="es-ES" sz="1100" b="1">
                          <a:latin typeface="Arial"/>
                          <a:ea typeface="Calibri"/>
                          <a:cs typeface="Times New Roman"/>
                        </a:rPr>
                        <a:t>Flujo principal</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dirty="0">
                          <a:latin typeface="Arial"/>
                          <a:ea typeface="Calibri"/>
                          <a:cs typeface="Times New Roman"/>
                        </a:rPr>
                        <a:t>1.</a:t>
                      </a:r>
                      <a:br>
                        <a:rPr lang="es-ES" sz="1100" dirty="0">
                          <a:latin typeface="Arial"/>
                          <a:ea typeface="Calibri"/>
                          <a:cs typeface="Times New Roman"/>
                        </a:rPr>
                      </a:br>
                      <a:r>
                        <a:rPr lang="es-ES" sz="1100" dirty="0">
                          <a:latin typeface="Arial"/>
                          <a:ea typeface="Calibri"/>
                          <a:cs typeface="Times New Roman"/>
                        </a:rPr>
                        <a:t>2</a:t>
                      </a:r>
                      <a:r>
                        <a:rPr lang="es-ES" sz="1100" dirty="0" smtClean="0">
                          <a:latin typeface="Arial"/>
                          <a:ea typeface="Calibri"/>
                          <a:cs typeface="Times New Roman"/>
                        </a:rPr>
                        <a:t>.</a:t>
                      </a:r>
                      <a:br>
                        <a:rPr lang="es-ES" sz="1100" dirty="0" smtClean="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3.</a:t>
                      </a:r>
                      <a:br>
                        <a:rPr lang="es-ES" sz="1100" dirty="0">
                          <a:latin typeface="Arial"/>
                          <a:ea typeface="Calibri"/>
                          <a:cs typeface="Times New Roman"/>
                        </a:rPr>
                      </a:br>
                      <a:r>
                        <a:rPr lang="es-ES" sz="1100" dirty="0" smtClean="0">
                          <a:latin typeface="Arial"/>
                          <a:ea typeface="Calibri"/>
                          <a:cs typeface="Times New Roman"/>
                        </a:rPr>
                        <a:t>   4</a:t>
                      </a:r>
                      <a:r>
                        <a:rPr lang="es-ES" sz="1100" dirty="0">
                          <a:latin typeface="Arial"/>
                          <a:ea typeface="Calibri"/>
                          <a:cs typeface="Times New Roman"/>
                        </a:rPr>
                        <a:t>.</a:t>
                      </a:r>
                      <a:endParaRPr lang="es-ES" sz="1100" dirty="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a:solidFill>
                            <a:srgbClr val="000000"/>
                          </a:solidFill>
                          <a:latin typeface="Arial"/>
                          <a:ea typeface="Times New Roman"/>
                          <a:cs typeface="Times New Roman"/>
                        </a:rPr>
                        <a:t>Se introducen los datos de usuario y contraseña.</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comprueba los datos en la base de usuarios.</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Se inicia sesión.</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manda un mensaje diciendo que se ha iniciado sesión</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554182">
                <a:tc>
                  <a:txBody>
                    <a:bodyPr/>
                    <a:lstStyle/>
                    <a:p>
                      <a:pPr algn="just">
                        <a:lnSpc>
                          <a:spcPct val="115000"/>
                        </a:lnSpc>
                        <a:spcAft>
                          <a:spcPts val="0"/>
                        </a:spcAft>
                      </a:pPr>
                      <a:r>
                        <a:rPr lang="es-ES" sz="1100" b="1">
                          <a:latin typeface="Arial"/>
                          <a:ea typeface="Calibri"/>
                          <a:cs typeface="Times New Roman"/>
                        </a:rPr>
                        <a:t>Flujos secundarios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smtClean="0">
                          <a:latin typeface="Arial"/>
                          <a:ea typeface="Calibri"/>
                          <a:cs typeface="Times New Roman"/>
                        </a:rPr>
                        <a:t>   2a</a:t>
                      </a:r>
                      <a:r>
                        <a:rPr lang="es-ES" sz="1100" dirty="0">
                          <a:latin typeface="Arial"/>
                          <a:ea typeface="Calibri"/>
                          <a:cs typeface="Times New Roman"/>
                        </a:rPr>
                        <a:t>.</a:t>
                      </a:r>
                      <a:endParaRPr lang="es-ES" sz="1100" dirty="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tabLst>
                          <a:tab pos="838200" algn="l"/>
                        </a:tabLst>
                      </a:pPr>
                      <a:r>
                        <a:rPr lang="es-ES" sz="1100" dirty="0">
                          <a:solidFill>
                            <a:srgbClr val="000000"/>
                          </a:solidFill>
                          <a:latin typeface="Arial"/>
                          <a:ea typeface="Calibri"/>
                          <a:cs typeface="Times New Roman"/>
                        </a:rPr>
                        <a:t>El sistema no encuentra el usuario en la base de datos.</a:t>
                      </a:r>
                      <a:endParaRPr lang="es-ES" sz="1100" dirty="0">
                        <a:latin typeface="Calibri"/>
                        <a:ea typeface="Calibri"/>
                        <a:cs typeface="Times New Roman"/>
                      </a:endParaRPr>
                    </a:p>
                    <a:p>
                      <a:pPr algn="just">
                        <a:lnSpc>
                          <a:spcPct val="115000"/>
                        </a:lnSpc>
                        <a:spcAft>
                          <a:spcPts val="0"/>
                        </a:spcAft>
                        <a:tabLst>
                          <a:tab pos="838200" algn="l"/>
                        </a:tabLst>
                      </a:pPr>
                      <a:r>
                        <a:rPr lang="es-ES" sz="1100" dirty="0">
                          <a:solidFill>
                            <a:srgbClr val="000000"/>
                          </a:solidFill>
                          <a:latin typeface="Arial"/>
                          <a:ea typeface="Calibri"/>
                          <a:cs typeface="Times New Roman"/>
                        </a:rPr>
                        <a:t>Muestra mensaje de error.</a:t>
                      </a:r>
                      <a:endParaRPr lang="es-ES" sz="1100" dirty="0">
                        <a:latin typeface="Calibri"/>
                        <a:ea typeface="Calibri"/>
                        <a:cs typeface="Times New Roman"/>
                      </a:endParaRPr>
                    </a:p>
                    <a:p>
                      <a:pPr algn="just">
                        <a:lnSpc>
                          <a:spcPct val="115000"/>
                        </a:lnSpc>
                        <a:spcAft>
                          <a:spcPts val="0"/>
                        </a:spcAft>
                        <a:tabLst>
                          <a:tab pos="838200" algn="l"/>
                        </a:tabLst>
                      </a:pPr>
                      <a:r>
                        <a:rPr lang="es-ES" sz="1100" dirty="0">
                          <a:solidFill>
                            <a:srgbClr val="000000"/>
                          </a:solidFill>
                          <a:latin typeface="Arial"/>
                          <a:ea typeface="Calibri"/>
                          <a:cs typeface="Times New Roman"/>
                        </a:rPr>
                        <a:t>Vuelve al paso 1.</a:t>
                      </a:r>
                      <a:endParaRPr lang="es-ES" sz="1100" dirty="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99592" y="1124744"/>
          <a:ext cx="5488940" cy="3855720"/>
        </p:xfrm>
        <a:graphic>
          <a:graphicData uri="http://schemas.openxmlformats.org/drawingml/2006/table">
            <a:tbl>
              <a:tblPr/>
              <a:tblGrid>
                <a:gridCol w="1296144"/>
                <a:gridCol w="572661"/>
                <a:gridCol w="3620135"/>
              </a:tblGrid>
              <a:tr h="0">
                <a:tc>
                  <a:txBody>
                    <a:bodyPr/>
                    <a:lstStyle/>
                    <a:p>
                      <a:pPr algn="just">
                        <a:lnSpc>
                          <a:spcPct val="115000"/>
                        </a:lnSpc>
                        <a:spcAft>
                          <a:spcPts val="0"/>
                        </a:spcAft>
                      </a:pPr>
                      <a:r>
                        <a:rPr lang="es-ES" sz="1100" b="1">
                          <a:solidFill>
                            <a:srgbClr val="FFFFFF"/>
                          </a:solidFill>
                          <a:latin typeface="Arial"/>
                          <a:ea typeface="Calibri"/>
                          <a:cs typeface="Times New Roman"/>
                        </a:rPr>
                        <a:t>Caso de uso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tabLst>
                          <a:tab pos="514350" algn="l"/>
                        </a:tabLst>
                      </a:pPr>
                      <a:r>
                        <a:rPr lang="es-ES" sz="1100" b="1">
                          <a:solidFill>
                            <a:srgbClr val="FFFFFF"/>
                          </a:solidFill>
                          <a:latin typeface="Arial"/>
                          <a:ea typeface="Calibri"/>
                          <a:cs typeface="Times New Roman"/>
                        </a:rPr>
                        <a:t>Cerrar sesión</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Identificador</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latin typeface="Arial"/>
                          <a:ea typeface="Calibri"/>
                          <a:cs typeface="Times New Roman"/>
                        </a:rPr>
                        <a:t>LOUT</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Objetivo en contexto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El usuario cierra sesión en el sistema para poder salir de su perfil.</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Actor principal</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Alumno registrado, agrupación y LCE.</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Actores secundarios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Gestor de usuarios (sistema).</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Qué datos usa</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Ninguno.</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Precondiciones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Que la sesión del usuario esté iniciada previamente.</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Postcondiciones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               Éxito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Se cierra la sesión del usuario.</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               Fallo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No se cierra la sesión del usuario.</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Flujo principal</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dirty="0">
                          <a:latin typeface="Arial"/>
                          <a:ea typeface="Calibri"/>
                          <a:cs typeface="Times New Roman"/>
                        </a:rPr>
                        <a:t>1.</a:t>
                      </a:r>
                      <a:br>
                        <a:rPr lang="es-ES" sz="1100" dirty="0">
                          <a:latin typeface="Arial"/>
                          <a:ea typeface="Calibri"/>
                          <a:cs typeface="Times New Roman"/>
                        </a:rPr>
                      </a:br>
                      <a:r>
                        <a:rPr lang="es-ES" sz="1100" dirty="0">
                          <a:latin typeface="Arial"/>
                          <a:ea typeface="Calibri"/>
                          <a:cs typeface="Times New Roman"/>
                        </a:rPr>
                        <a:t>2.</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3.</a:t>
                      </a:r>
                      <a:br>
                        <a:rPr lang="es-ES" sz="1100" dirty="0">
                          <a:latin typeface="Arial"/>
                          <a:ea typeface="Calibri"/>
                          <a:cs typeface="Times New Roman"/>
                        </a:rPr>
                      </a:br>
                      <a:r>
                        <a:rPr lang="es-ES" sz="1100" dirty="0">
                          <a:latin typeface="Arial"/>
                          <a:ea typeface="Calibri"/>
                          <a:cs typeface="Times New Roman"/>
                        </a:rPr>
                        <a:t>4</a:t>
                      </a:r>
                      <a:r>
                        <a:rPr lang="es-ES" sz="1100" dirty="0" smtClean="0">
                          <a:latin typeface="Arial"/>
                          <a:ea typeface="Calibri"/>
                          <a:cs typeface="Times New Roman"/>
                        </a:rPr>
                        <a:t>.</a:t>
                      </a:r>
                      <a:br>
                        <a:rPr lang="es-ES" sz="1100" dirty="0" smtClean="0">
                          <a:latin typeface="Arial"/>
                          <a:ea typeface="Calibri"/>
                          <a:cs typeface="Times New Roman"/>
                        </a:rPr>
                      </a:b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a:solidFill>
                            <a:srgbClr val="000000"/>
                          </a:solidFill>
                          <a:latin typeface="Arial"/>
                          <a:ea typeface="Times New Roman"/>
                          <a:cs typeface="Times New Roman"/>
                        </a:rPr>
                        <a:t>El usuario clica en “Cerrar sesión”.</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pide otra confirmación para poder cerrar la sesión.</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cierra la sesión del usuario.</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manda un mensaje diciendo que se ha cerrado sesión correctamente.</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0">
                <a:tc>
                  <a:txBody>
                    <a:bodyPr/>
                    <a:lstStyle/>
                    <a:p>
                      <a:pPr algn="just">
                        <a:lnSpc>
                          <a:spcPct val="115000"/>
                        </a:lnSpc>
                        <a:spcAft>
                          <a:spcPts val="0"/>
                        </a:spcAft>
                      </a:pPr>
                      <a:r>
                        <a:rPr lang="es-ES" sz="1100" b="1">
                          <a:latin typeface="Arial"/>
                          <a:ea typeface="Calibri"/>
                          <a:cs typeface="Times New Roman"/>
                        </a:rPr>
                        <a:t>Flujos secundarios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latin typeface="Arial"/>
                          <a:ea typeface="Calibri"/>
                          <a:cs typeface="Times New Roman"/>
                        </a:rPr>
                        <a:t>2a</a:t>
                      </a:r>
                      <a:r>
                        <a:rPr lang="es-ES" sz="1100" dirty="0" smtClean="0">
                          <a:latin typeface="Arial"/>
                          <a:ea typeface="Calibri"/>
                          <a:cs typeface="Times New Roman"/>
                        </a:rPr>
                        <a:t>.</a:t>
                      </a:r>
                      <a:br>
                        <a:rPr lang="es-ES" sz="1100" dirty="0" smtClean="0">
                          <a:latin typeface="Arial"/>
                          <a:ea typeface="Calibri"/>
                          <a:cs typeface="Times New Roman"/>
                        </a:rPr>
                      </a:b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solidFill>
                            <a:srgbClr val="000000"/>
                          </a:solidFill>
                          <a:latin typeface="Arial"/>
                          <a:ea typeface="Times New Roman"/>
                          <a:cs typeface="Times New Roman"/>
                        </a:rPr>
                        <a:t>El usuario no confirma el cierre de la sesión.</a:t>
                      </a:r>
                      <a:endParaRPr lang="es-ES" sz="1100" dirty="0">
                        <a:latin typeface="Calibri"/>
                        <a:ea typeface="Calibri"/>
                        <a:cs typeface="Times New Roman"/>
                      </a:endParaRPr>
                    </a:p>
                    <a:p>
                      <a:pPr algn="just">
                        <a:lnSpc>
                          <a:spcPct val="115000"/>
                        </a:lnSpc>
                        <a:spcAft>
                          <a:spcPts val="0"/>
                        </a:spcAft>
                      </a:pPr>
                      <a:r>
                        <a:rPr lang="es-ES" sz="1100" dirty="0">
                          <a:solidFill>
                            <a:srgbClr val="000000"/>
                          </a:solidFill>
                          <a:latin typeface="Arial"/>
                          <a:ea typeface="Times New Roman"/>
                          <a:cs typeface="Times New Roman"/>
                        </a:rPr>
                        <a:t>Vuelve a la página principal del sistema.</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1043608" y="1052736"/>
          <a:ext cx="5328592" cy="4225175"/>
        </p:xfrm>
        <a:graphic>
          <a:graphicData uri="http://schemas.openxmlformats.org/drawingml/2006/table">
            <a:tbl>
              <a:tblPr/>
              <a:tblGrid>
                <a:gridCol w="1296144"/>
                <a:gridCol w="494542"/>
                <a:gridCol w="3537906"/>
              </a:tblGrid>
              <a:tr h="184727">
                <a:tc>
                  <a:txBody>
                    <a:bodyPr/>
                    <a:lstStyle/>
                    <a:p>
                      <a:pPr algn="just">
                        <a:lnSpc>
                          <a:spcPct val="115000"/>
                        </a:lnSpc>
                        <a:spcAft>
                          <a:spcPts val="0"/>
                        </a:spcAft>
                      </a:pPr>
                      <a:r>
                        <a:rPr lang="es-ES" sz="1100" b="1">
                          <a:solidFill>
                            <a:srgbClr val="FFFFFF"/>
                          </a:solidFill>
                          <a:latin typeface="Arial"/>
                          <a:ea typeface="Calibri"/>
                          <a:cs typeface="Times New Roman"/>
                        </a:rPr>
                        <a:t>Caso de uso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1100" b="1">
                          <a:solidFill>
                            <a:srgbClr val="FFFFFF"/>
                          </a:solidFill>
                          <a:latin typeface="Arial"/>
                          <a:ea typeface="Calibri"/>
                          <a:cs typeface="Times New Roman"/>
                        </a:rPr>
                        <a:t>Buzón de mensajes</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Identificador</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MBOX</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Objetivo en contexto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Un usuario registrada y con la sesión iniciada accede a su buzón de mensajes.</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Actor principal</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Alumno registrado, agrupación y LCE.</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Actores secundarios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Base de datos del sistema.</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Qué datos usa</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Datos de usuario.</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Precondiciones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Que la sesión del usuario esté iniciada previamente.</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69455">
                <a:tc>
                  <a:txBody>
                    <a:bodyPr/>
                    <a:lstStyle/>
                    <a:p>
                      <a:pPr algn="just">
                        <a:lnSpc>
                          <a:spcPct val="115000"/>
                        </a:lnSpc>
                        <a:spcAft>
                          <a:spcPts val="0"/>
                        </a:spcAft>
                      </a:pPr>
                      <a:r>
                        <a:rPr lang="es-ES" sz="1100" b="1">
                          <a:latin typeface="Arial"/>
                          <a:ea typeface="Calibri"/>
                          <a:cs typeface="Times New Roman"/>
                        </a:rPr>
                        <a:t>Postcondiciones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100">
                        <a:latin typeface="Arial"/>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               Éxito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Se inicia la sesión del usuario.</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84727">
                <a:tc>
                  <a:txBody>
                    <a:bodyPr/>
                    <a:lstStyle/>
                    <a:p>
                      <a:pPr algn="just">
                        <a:lnSpc>
                          <a:spcPct val="115000"/>
                        </a:lnSpc>
                        <a:spcAft>
                          <a:spcPts val="0"/>
                        </a:spcAft>
                      </a:pPr>
                      <a:r>
                        <a:rPr lang="es-ES" sz="1100" b="1">
                          <a:latin typeface="Arial"/>
                          <a:ea typeface="Calibri"/>
                          <a:cs typeface="Times New Roman"/>
                        </a:rPr>
                        <a:t>               Fallo</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Mensaje de error.</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293091">
                <a:tc>
                  <a:txBody>
                    <a:bodyPr/>
                    <a:lstStyle/>
                    <a:p>
                      <a:pPr algn="just">
                        <a:lnSpc>
                          <a:spcPct val="115000"/>
                        </a:lnSpc>
                        <a:spcAft>
                          <a:spcPts val="0"/>
                        </a:spcAft>
                      </a:pPr>
                      <a:r>
                        <a:rPr lang="es-ES" sz="1100" b="1">
                          <a:latin typeface="Arial"/>
                          <a:ea typeface="Calibri"/>
                          <a:cs typeface="Times New Roman"/>
                        </a:rPr>
                        <a:t>Flujo principal</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dirty="0">
                          <a:latin typeface="Arial"/>
                          <a:ea typeface="Calibri"/>
                          <a:cs typeface="Times New Roman"/>
                        </a:rPr>
                        <a:t>1.</a:t>
                      </a:r>
                      <a:br>
                        <a:rPr lang="es-ES" sz="1100" dirty="0">
                          <a:latin typeface="Arial"/>
                          <a:ea typeface="Calibri"/>
                          <a:cs typeface="Times New Roman"/>
                        </a:rPr>
                      </a:br>
                      <a:r>
                        <a:rPr lang="es-ES" sz="1100" dirty="0">
                          <a:latin typeface="Arial"/>
                          <a:ea typeface="Calibri"/>
                          <a:cs typeface="Times New Roman"/>
                        </a:rPr>
                        <a:t>2.</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3.</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4</a:t>
                      </a:r>
                      <a:r>
                        <a:rPr lang="es-ES" sz="1100" dirty="0" smtClean="0">
                          <a:latin typeface="Arial"/>
                          <a:ea typeface="Calibri"/>
                          <a:cs typeface="Times New Roman"/>
                        </a:rPr>
                        <a:t>.</a:t>
                      </a:r>
                      <a:br>
                        <a:rPr lang="es-ES" sz="1100" dirty="0" smtClean="0">
                          <a:latin typeface="Arial"/>
                          <a:ea typeface="Calibri"/>
                          <a:cs typeface="Times New Roman"/>
                        </a:rPr>
                      </a:br>
                      <a:endParaRPr lang="es-ES" sz="1100" dirty="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a:solidFill>
                            <a:srgbClr val="000000"/>
                          </a:solidFill>
                          <a:latin typeface="Arial"/>
                          <a:ea typeface="Times New Roman"/>
                          <a:cs typeface="Times New Roman"/>
                        </a:rPr>
                        <a:t>El usuario clica en “Buzón de mensajes”.</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accede a los mensajes del usuario en la base de datos.</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muestra por pantalla los mensajes del usuario.</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manda un mensaje diciendo que se ha iniciado sesión.</a:t>
                      </a:r>
                      <a:endParaRPr lang="es-ES" sz="110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369455">
                <a:tc>
                  <a:txBody>
                    <a:bodyPr/>
                    <a:lstStyle/>
                    <a:p>
                      <a:pPr algn="just">
                        <a:lnSpc>
                          <a:spcPct val="115000"/>
                        </a:lnSpc>
                        <a:spcAft>
                          <a:spcPts val="0"/>
                        </a:spcAft>
                      </a:pPr>
                      <a:r>
                        <a:rPr lang="es-ES" sz="1100" b="1">
                          <a:latin typeface="Arial"/>
                          <a:ea typeface="Calibri"/>
                          <a:cs typeface="Times New Roman"/>
                        </a:rPr>
                        <a:t>Flujos secundarios</a:t>
                      </a:r>
                      <a:endParaRPr lang="es-ES" sz="1100">
                        <a:latin typeface="Calibri"/>
                        <a:ea typeface="Calibri"/>
                        <a:cs typeface="Times New Roman"/>
                      </a:endParaRPr>
                    </a:p>
                  </a:txBody>
                  <a:tcPr marL="65713" marR="65713"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latin typeface="Arial"/>
                          <a:ea typeface="Calibri"/>
                          <a:cs typeface="Times New Roman"/>
                        </a:rPr>
                        <a:t>2a</a:t>
                      </a:r>
                      <a:r>
                        <a:rPr lang="es-ES" sz="1100" dirty="0" smtClean="0">
                          <a:latin typeface="Arial"/>
                          <a:ea typeface="Calibri"/>
                          <a:cs typeface="Times New Roman"/>
                        </a:rPr>
                        <a:t>.</a:t>
                      </a:r>
                      <a:br>
                        <a:rPr lang="es-ES" sz="1100" dirty="0" smtClean="0">
                          <a:latin typeface="Arial"/>
                          <a:ea typeface="Calibri"/>
                          <a:cs typeface="Times New Roman"/>
                        </a:rPr>
                      </a:br>
                      <a:endParaRPr lang="es-ES" sz="1100" dirty="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solidFill>
                            <a:srgbClr val="000000"/>
                          </a:solidFill>
                          <a:latin typeface="Arial"/>
                          <a:ea typeface="Times New Roman"/>
                          <a:cs typeface="Times New Roman"/>
                        </a:rPr>
                        <a:t>El sistema no puede acceder a la base de datos.</a:t>
                      </a:r>
                      <a:endParaRPr lang="es-ES" sz="1100" dirty="0">
                        <a:latin typeface="Calibri"/>
                        <a:ea typeface="Calibri"/>
                        <a:cs typeface="Times New Roman"/>
                      </a:endParaRPr>
                    </a:p>
                    <a:p>
                      <a:pPr algn="just">
                        <a:lnSpc>
                          <a:spcPct val="115000"/>
                        </a:lnSpc>
                        <a:spcAft>
                          <a:spcPts val="0"/>
                        </a:spcAft>
                      </a:pPr>
                      <a:r>
                        <a:rPr lang="es-ES" sz="1100" dirty="0">
                          <a:solidFill>
                            <a:srgbClr val="000000"/>
                          </a:solidFill>
                          <a:latin typeface="Arial"/>
                          <a:ea typeface="Times New Roman"/>
                          <a:cs typeface="Times New Roman"/>
                        </a:rPr>
                        <a:t>Muestra mensaje de error.</a:t>
                      </a:r>
                      <a:endParaRPr lang="es-ES" sz="1100" dirty="0">
                        <a:latin typeface="Calibri"/>
                        <a:ea typeface="Calibri"/>
                        <a:cs typeface="Times New Roman"/>
                      </a:endParaRPr>
                    </a:p>
                  </a:txBody>
                  <a:tcPr marL="65713" marR="65713"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4" name="3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99592" y="1096751"/>
          <a:ext cx="5488940" cy="3855720"/>
        </p:xfrm>
        <a:graphic>
          <a:graphicData uri="http://schemas.openxmlformats.org/drawingml/2006/table">
            <a:tbl>
              <a:tblPr/>
              <a:tblGrid>
                <a:gridCol w="1368152"/>
                <a:gridCol w="500653"/>
                <a:gridCol w="3620135"/>
              </a:tblGrid>
              <a:tr h="0">
                <a:tc>
                  <a:txBody>
                    <a:bodyPr/>
                    <a:lstStyle/>
                    <a:p>
                      <a:pPr algn="just">
                        <a:lnSpc>
                          <a:spcPct val="115000"/>
                        </a:lnSpc>
                        <a:spcAft>
                          <a:spcPts val="0"/>
                        </a:spcAft>
                      </a:pPr>
                      <a:r>
                        <a:rPr lang="es-ES" sz="1100" b="1">
                          <a:solidFill>
                            <a:srgbClr val="FFFFFF"/>
                          </a:solidFill>
                          <a:latin typeface="Arial"/>
                          <a:ea typeface="Calibri"/>
                          <a:cs typeface="Times New Roman"/>
                        </a:rPr>
                        <a:t>Caso de uso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1100" b="1">
                          <a:solidFill>
                            <a:srgbClr val="FFFFFF"/>
                          </a:solidFill>
                          <a:latin typeface="Arial"/>
                          <a:ea typeface="Calibri"/>
                          <a:cs typeface="Times New Roman"/>
                        </a:rPr>
                        <a:t>Acceder al historial de actividades propuestas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Identificador</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AHAP</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Objetivo en contexto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El usuario accede a la base de datos de las actividades y se le muestran las propuestas por este.</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Actor principal</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Agrupación y LCE.</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Actores secundarios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676275" algn="l"/>
                        </a:tabLst>
                      </a:pPr>
                      <a:r>
                        <a:rPr lang="es-ES" sz="1100">
                          <a:solidFill>
                            <a:srgbClr val="000000"/>
                          </a:solidFill>
                          <a:latin typeface="Arial"/>
                          <a:ea typeface="Calibri"/>
                          <a:cs typeface="Times New Roman"/>
                        </a:rPr>
                        <a:t>Base de datos de actividades, gestor de usuarios (sistema).</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Qué datos usa</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Datos de agrupación.</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Precondiciones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Que la sesión del usuario esté iniciada previamente.</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Postcondiciones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               Éxito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Se muestra el historial de actividades propuestas.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               Fallo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Se muestra mensaje de error.</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Flujo principal</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dirty="0">
                          <a:latin typeface="Arial"/>
                          <a:ea typeface="Calibri"/>
                          <a:cs typeface="Times New Roman"/>
                        </a:rPr>
                        <a:t>1.</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2.</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3</a:t>
                      </a:r>
                      <a:r>
                        <a:rPr lang="es-ES" sz="1100" dirty="0" smtClean="0">
                          <a:latin typeface="Arial"/>
                          <a:ea typeface="Calibri"/>
                          <a:cs typeface="Times New Roman"/>
                        </a:rPr>
                        <a:t>.</a:t>
                      </a:r>
                      <a:br>
                        <a:rPr lang="es-ES" sz="1100" dirty="0" smtClean="0">
                          <a:latin typeface="Arial"/>
                          <a:ea typeface="Calibri"/>
                          <a:cs typeface="Times New Roman"/>
                        </a:rPr>
                      </a:b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a:solidFill>
                            <a:srgbClr val="000000"/>
                          </a:solidFill>
                          <a:latin typeface="Arial"/>
                          <a:ea typeface="Times New Roman"/>
                          <a:cs typeface="Times New Roman"/>
                        </a:rPr>
                        <a:t>El usuario pulsa en el botón del historial de actividades propuestas.</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El sistema accede a los datos en la base de actividades (no hay fallo si está vacía).</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Se muestra el historial de actividades propuestas.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0">
                <a:tc>
                  <a:txBody>
                    <a:bodyPr/>
                    <a:lstStyle/>
                    <a:p>
                      <a:pPr algn="just">
                        <a:lnSpc>
                          <a:spcPct val="115000"/>
                        </a:lnSpc>
                        <a:spcAft>
                          <a:spcPts val="0"/>
                        </a:spcAft>
                      </a:pPr>
                      <a:r>
                        <a:rPr lang="es-ES" sz="1100" b="1">
                          <a:latin typeface="Arial"/>
                          <a:ea typeface="Calibri"/>
                          <a:cs typeface="Times New Roman"/>
                        </a:rPr>
                        <a:t>Flujos secundarios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latin typeface="Arial"/>
                          <a:ea typeface="Calibri"/>
                          <a:cs typeface="Times New Roman"/>
                        </a:rPr>
                        <a:t>2a</a:t>
                      </a:r>
                      <a:r>
                        <a:rPr lang="es-ES" sz="1100" dirty="0" smtClean="0">
                          <a:latin typeface="Arial"/>
                          <a:ea typeface="Calibri"/>
                          <a:cs typeface="Times New Roman"/>
                        </a:rPr>
                        <a:t>.</a:t>
                      </a:r>
                      <a:br>
                        <a:rPr lang="es-ES" sz="1100" dirty="0" smtClean="0">
                          <a:latin typeface="Arial"/>
                          <a:ea typeface="Calibri"/>
                          <a:cs typeface="Times New Roman"/>
                        </a:rPr>
                      </a:b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solidFill>
                            <a:srgbClr val="000000"/>
                          </a:solidFill>
                          <a:latin typeface="Arial"/>
                          <a:ea typeface="Times New Roman"/>
                          <a:cs typeface="Times New Roman"/>
                        </a:rPr>
                        <a:t>El sistema no puede acceder a la base de datos.</a:t>
                      </a:r>
                      <a:endParaRPr lang="es-ES" sz="1100" dirty="0">
                        <a:latin typeface="Calibri"/>
                        <a:ea typeface="Calibri"/>
                        <a:cs typeface="Times New Roman"/>
                      </a:endParaRPr>
                    </a:p>
                    <a:p>
                      <a:pPr algn="just">
                        <a:lnSpc>
                          <a:spcPct val="115000"/>
                        </a:lnSpc>
                        <a:spcAft>
                          <a:spcPts val="0"/>
                        </a:spcAft>
                      </a:pPr>
                      <a:r>
                        <a:rPr lang="es-ES" sz="1100" dirty="0">
                          <a:solidFill>
                            <a:srgbClr val="000000"/>
                          </a:solidFill>
                          <a:latin typeface="Arial"/>
                          <a:ea typeface="Times New Roman"/>
                          <a:cs typeface="Times New Roman"/>
                        </a:rPr>
                        <a:t>Muestra mensaje de error.</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99592" y="620687"/>
          <a:ext cx="5112568" cy="5345101"/>
        </p:xfrm>
        <a:graphic>
          <a:graphicData uri="http://schemas.openxmlformats.org/drawingml/2006/table">
            <a:tbl>
              <a:tblPr/>
              <a:tblGrid>
                <a:gridCol w="1153936"/>
                <a:gridCol w="586728"/>
                <a:gridCol w="3371904"/>
              </a:tblGrid>
              <a:tr h="107246">
                <a:tc>
                  <a:txBody>
                    <a:bodyPr/>
                    <a:lstStyle/>
                    <a:p>
                      <a:pPr algn="just">
                        <a:lnSpc>
                          <a:spcPct val="115000"/>
                        </a:lnSpc>
                        <a:spcAft>
                          <a:spcPts val="0"/>
                        </a:spcAft>
                      </a:pPr>
                      <a:r>
                        <a:rPr lang="es-ES" sz="800" b="1">
                          <a:solidFill>
                            <a:srgbClr val="FFFFFF"/>
                          </a:solidFill>
                          <a:latin typeface="Arial"/>
                          <a:ea typeface="Calibri"/>
                          <a:cs typeface="Times New Roman"/>
                        </a:rPr>
                        <a:t>Caso de uso</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800" b="1">
                          <a:solidFill>
                            <a:srgbClr val="FFFFFF"/>
                          </a:solidFill>
                          <a:latin typeface="Arial"/>
                          <a:ea typeface="Calibri"/>
                          <a:cs typeface="Times New Roman"/>
                        </a:rPr>
                        <a:t>Registrar alumno</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07246">
                <a:tc>
                  <a:txBody>
                    <a:bodyPr/>
                    <a:lstStyle/>
                    <a:p>
                      <a:pPr algn="just">
                        <a:lnSpc>
                          <a:spcPct val="115000"/>
                        </a:lnSpc>
                        <a:spcAft>
                          <a:spcPts val="0"/>
                        </a:spcAft>
                      </a:pPr>
                      <a:r>
                        <a:rPr lang="es-ES" sz="800" b="1">
                          <a:latin typeface="Arial"/>
                          <a:ea typeface="Calibri"/>
                          <a:cs typeface="Times New Roman"/>
                        </a:rPr>
                        <a:t>Identificador</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REG_AL</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14492">
                <a:tc>
                  <a:txBody>
                    <a:bodyPr/>
                    <a:lstStyle/>
                    <a:p>
                      <a:pPr algn="just">
                        <a:lnSpc>
                          <a:spcPct val="115000"/>
                        </a:lnSpc>
                        <a:spcAft>
                          <a:spcPts val="0"/>
                        </a:spcAft>
                      </a:pPr>
                      <a:r>
                        <a:rPr lang="es-ES" sz="800" b="1">
                          <a:latin typeface="Arial"/>
                          <a:ea typeface="Calibri"/>
                          <a:cs typeface="Times New Roman"/>
                        </a:rPr>
                        <a:t>Objetivo en contexto</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Un usuario no registrado decide registrarse como alumno.</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07246">
                <a:tc>
                  <a:txBody>
                    <a:bodyPr/>
                    <a:lstStyle/>
                    <a:p>
                      <a:pPr algn="just">
                        <a:lnSpc>
                          <a:spcPct val="115000"/>
                        </a:lnSpc>
                        <a:spcAft>
                          <a:spcPts val="0"/>
                        </a:spcAft>
                      </a:pPr>
                      <a:r>
                        <a:rPr lang="es-ES" sz="800" b="1">
                          <a:latin typeface="Arial"/>
                          <a:ea typeface="Calibri"/>
                          <a:cs typeface="Times New Roman"/>
                        </a:rPr>
                        <a:t>Actor principal</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Usuario no registrado.</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14492">
                <a:tc>
                  <a:txBody>
                    <a:bodyPr/>
                    <a:lstStyle/>
                    <a:p>
                      <a:pPr algn="just">
                        <a:lnSpc>
                          <a:spcPct val="115000"/>
                        </a:lnSpc>
                        <a:spcAft>
                          <a:spcPts val="0"/>
                        </a:spcAft>
                      </a:pPr>
                      <a:r>
                        <a:rPr lang="es-ES" sz="800" b="1">
                          <a:latin typeface="Arial"/>
                          <a:ea typeface="Calibri"/>
                          <a:cs typeface="Times New Roman"/>
                        </a:rPr>
                        <a:t>Actores secundarios</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latin typeface="Arial"/>
                          <a:ea typeface="Calibri"/>
                          <a:cs typeface="Times New Roman"/>
                        </a:rPr>
                        <a:t>Ninguno</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07246">
                <a:tc>
                  <a:txBody>
                    <a:bodyPr/>
                    <a:lstStyle/>
                    <a:p>
                      <a:pPr algn="just">
                        <a:lnSpc>
                          <a:spcPct val="115000"/>
                        </a:lnSpc>
                        <a:spcAft>
                          <a:spcPts val="0"/>
                        </a:spcAft>
                      </a:pPr>
                      <a:r>
                        <a:rPr lang="es-ES" sz="800" b="1">
                          <a:latin typeface="Arial"/>
                          <a:ea typeface="Calibri"/>
                          <a:cs typeface="Times New Roman"/>
                        </a:rPr>
                        <a:t>Qué datos usa</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latin typeface="Arial"/>
                          <a:ea typeface="Calibri"/>
                          <a:cs typeface="Times New Roman"/>
                        </a:rPr>
                        <a:t>Ninguno</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14492">
                <a:tc>
                  <a:txBody>
                    <a:bodyPr/>
                    <a:lstStyle/>
                    <a:p>
                      <a:pPr algn="just">
                        <a:lnSpc>
                          <a:spcPct val="115000"/>
                        </a:lnSpc>
                        <a:spcAft>
                          <a:spcPts val="0"/>
                        </a:spcAft>
                      </a:pPr>
                      <a:r>
                        <a:rPr lang="es-ES" sz="800" b="1">
                          <a:latin typeface="Arial"/>
                          <a:ea typeface="Calibri"/>
                          <a:cs typeface="Times New Roman"/>
                        </a:rPr>
                        <a:t>Precondiciones</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El usuario ha descargado la aplicación y está en la pantalla principal.</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14492">
                <a:tc>
                  <a:txBody>
                    <a:bodyPr/>
                    <a:lstStyle/>
                    <a:p>
                      <a:pPr algn="just">
                        <a:lnSpc>
                          <a:spcPct val="115000"/>
                        </a:lnSpc>
                        <a:spcAft>
                          <a:spcPts val="0"/>
                        </a:spcAft>
                      </a:pPr>
                      <a:r>
                        <a:rPr lang="es-ES" sz="800" b="1">
                          <a:latin typeface="Arial"/>
                          <a:ea typeface="Calibri"/>
                          <a:cs typeface="Times New Roman"/>
                        </a:rPr>
                        <a:t>Postcondiciones</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800">
                        <a:latin typeface="Arial"/>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07246">
                <a:tc>
                  <a:txBody>
                    <a:bodyPr/>
                    <a:lstStyle/>
                    <a:p>
                      <a:pPr algn="just">
                        <a:lnSpc>
                          <a:spcPct val="115000"/>
                        </a:lnSpc>
                        <a:spcAft>
                          <a:spcPts val="0"/>
                        </a:spcAft>
                      </a:pPr>
                      <a:r>
                        <a:rPr lang="es-ES" sz="800" b="1">
                          <a:latin typeface="Arial"/>
                          <a:ea typeface="Calibri"/>
                          <a:cs typeface="Times New Roman"/>
                        </a:rPr>
                        <a:t>               Éxito</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Registro correcto, envío de correo de confirmación.</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07246">
                <a:tc>
                  <a:txBody>
                    <a:bodyPr/>
                    <a:lstStyle/>
                    <a:p>
                      <a:pPr algn="just">
                        <a:lnSpc>
                          <a:spcPct val="115000"/>
                        </a:lnSpc>
                        <a:spcAft>
                          <a:spcPts val="0"/>
                        </a:spcAft>
                      </a:pPr>
                      <a:r>
                        <a:rPr lang="es-ES" sz="800" b="1">
                          <a:latin typeface="Arial"/>
                          <a:ea typeface="Calibri"/>
                          <a:cs typeface="Times New Roman"/>
                        </a:rPr>
                        <a:t>               Fallo</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Mensajes de error y vuelve a pedir datos.</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715935">
                <a:tc>
                  <a:txBody>
                    <a:bodyPr/>
                    <a:lstStyle/>
                    <a:p>
                      <a:pPr algn="just">
                        <a:lnSpc>
                          <a:spcPct val="115000"/>
                        </a:lnSpc>
                        <a:spcAft>
                          <a:spcPts val="0"/>
                        </a:spcAft>
                      </a:pPr>
                      <a:r>
                        <a:rPr lang="es-ES" sz="800" b="1">
                          <a:latin typeface="Arial"/>
                          <a:ea typeface="Calibri"/>
                          <a:cs typeface="Times New Roman"/>
                        </a:rPr>
                        <a:t>Flujo principal</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dirty="0">
                          <a:latin typeface="Arial"/>
                          <a:ea typeface="Calibri"/>
                          <a:cs typeface="Times New Roman"/>
                        </a:rPr>
                        <a:t>1.</a:t>
                      </a:r>
                      <a:br>
                        <a:rPr lang="es-ES" sz="800" dirty="0">
                          <a:latin typeface="Arial"/>
                          <a:ea typeface="Calibri"/>
                          <a:cs typeface="Times New Roman"/>
                        </a:rPr>
                      </a:br>
                      <a:r>
                        <a:rPr lang="es-ES" sz="800" dirty="0">
                          <a:latin typeface="Arial"/>
                          <a:ea typeface="Calibri"/>
                          <a:cs typeface="Times New Roman"/>
                        </a:rPr>
                        <a:t>2.</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3.</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4.</a:t>
                      </a:r>
                      <a:br>
                        <a:rPr lang="es-ES" sz="800" dirty="0">
                          <a:latin typeface="Arial"/>
                          <a:ea typeface="Calibri"/>
                          <a:cs typeface="Times New Roman"/>
                        </a:rPr>
                      </a:br>
                      <a:r>
                        <a:rPr lang="es-ES" sz="800" dirty="0">
                          <a:latin typeface="Arial"/>
                          <a:ea typeface="Calibri"/>
                          <a:cs typeface="Times New Roman"/>
                        </a:rPr>
                        <a:t>5.</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6.</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7</a:t>
                      </a:r>
                      <a:r>
                        <a:rPr lang="es-ES" sz="800" dirty="0" smtClean="0">
                          <a:latin typeface="Arial"/>
                          <a:ea typeface="Calibri"/>
                          <a:cs typeface="Times New Roman"/>
                        </a:rPr>
                        <a:t>.</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8</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a:solidFill>
                            <a:srgbClr val="000000"/>
                          </a:solidFill>
                          <a:latin typeface="Arial"/>
                          <a:ea typeface="Times New Roman"/>
                          <a:cs typeface="Times New Roman"/>
                        </a:rPr>
                        <a:t>El usuario decide que quiere registrarse como alumno</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introduce los campos de: nombre y apellidos, DNI y correo ¿de la complutense?</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los datos introducidos se corresponden con el tipo de datos requeridos (por ej. El DNI tiene 8 dígitos y una letra)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acepta los términos de Condición y Uso</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confirma que los datos introducidos son correctos</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el correo escrito se corresponde con un correo ¿de la complutense?</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envía un código de confirmación al correo escrito que el usuario debe clicar para acabar el proceso de registro</a:t>
                      </a:r>
                      <a:endParaRPr lang="es-ES" sz="800">
                        <a:latin typeface="Calibri"/>
                        <a:ea typeface="Calibri"/>
                        <a:cs typeface="Times New Roman"/>
                      </a:endParaRPr>
                    </a:p>
                    <a:p>
                      <a:pPr algn="just">
                        <a:lnSpc>
                          <a:spcPct val="115000"/>
                        </a:lnSpc>
                        <a:spcAft>
                          <a:spcPts val="0"/>
                        </a:spcAft>
                        <a:tabLst>
                          <a:tab pos="571500" algn="l"/>
                        </a:tabLst>
                      </a:pPr>
                      <a:r>
                        <a:rPr lang="es-ES" sz="800">
                          <a:solidFill>
                            <a:srgbClr val="000000"/>
                          </a:solidFill>
                          <a:latin typeface="Arial"/>
                          <a:ea typeface="Times New Roman"/>
                          <a:cs typeface="Times New Roman"/>
                        </a:rPr>
                        <a:t>Una vez confirmado, el sistema guarda los datos del usuario</a:t>
                      </a:r>
                      <a:endParaRPr lang="es-ES" sz="80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823181">
                <a:tc>
                  <a:txBody>
                    <a:bodyPr/>
                    <a:lstStyle/>
                    <a:p>
                      <a:pPr algn="just">
                        <a:lnSpc>
                          <a:spcPct val="115000"/>
                        </a:lnSpc>
                        <a:spcAft>
                          <a:spcPts val="0"/>
                        </a:spcAft>
                      </a:pPr>
                      <a:r>
                        <a:rPr lang="es-ES" sz="800" b="1">
                          <a:latin typeface="Arial"/>
                          <a:ea typeface="Calibri"/>
                          <a:cs typeface="Times New Roman"/>
                        </a:rPr>
                        <a:t>Flujos secundarios</a:t>
                      </a:r>
                      <a:endParaRPr lang="es-ES" sz="800">
                        <a:latin typeface="Calibri"/>
                        <a:ea typeface="Calibri"/>
                        <a:cs typeface="Times New Roman"/>
                      </a:endParaRPr>
                    </a:p>
                  </a:txBody>
                  <a:tcPr marL="30759" marR="3075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latin typeface="Arial"/>
                          <a:ea typeface="Calibri"/>
                          <a:cs typeface="Times New Roman"/>
                        </a:rPr>
                        <a:t>3a.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4a</a:t>
                      </a:r>
                      <a:r>
                        <a:rPr lang="es-ES" sz="800" dirty="0" smtClean="0">
                          <a:latin typeface="Arial"/>
                          <a:ea typeface="Calibri"/>
                          <a:cs typeface="Times New Roman"/>
                        </a:rPr>
                        <a:t>.</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6a.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6b.</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8a</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solidFill>
                            <a:srgbClr val="000000"/>
                          </a:solidFill>
                          <a:latin typeface="Arial"/>
                          <a:ea typeface="Calibri"/>
                          <a:cs typeface="Times New Roman"/>
                        </a:rPr>
                        <a:t>El sistema detecta que la forma de los datos no se corresponde con el tipo de datos que son. El sistema no permite avanzar al apartado 4, notificando al usuario un mensaje de error.</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espera nueva entrada volviendo al paso 2.</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Si el usuario no acepta los términos, el sistema no le deja continuar.</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El sistema detecta que el correo introducido no es correcto</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Se notifica al usuario un mensaje de error y se vuelve al paso 2</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supera el tiempo máximo de espera por parte de los servidores del correo.</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Si el usuario no clica en el enlace de confirmación y pasa un determinado	tiempo, el programa deja de tener sus datos guardados en memoria provisional y los desecha.</a:t>
                      </a:r>
                      <a:endParaRPr lang="es-ES" sz="800" dirty="0">
                        <a:latin typeface="Calibri"/>
                        <a:ea typeface="Calibri"/>
                        <a:cs typeface="Times New Roman"/>
                      </a:endParaRPr>
                    </a:p>
                  </a:txBody>
                  <a:tcPr marL="30759" marR="3075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971600" y="908720"/>
          <a:ext cx="5904656" cy="5399080"/>
        </p:xfrm>
        <a:graphic>
          <a:graphicData uri="http://schemas.openxmlformats.org/drawingml/2006/table">
            <a:tbl>
              <a:tblPr/>
              <a:tblGrid>
                <a:gridCol w="1332715"/>
                <a:gridCol w="677628"/>
                <a:gridCol w="3894313"/>
              </a:tblGrid>
              <a:tr h="79000">
                <a:tc>
                  <a:txBody>
                    <a:bodyPr/>
                    <a:lstStyle/>
                    <a:p>
                      <a:pPr algn="just">
                        <a:lnSpc>
                          <a:spcPct val="115000"/>
                        </a:lnSpc>
                        <a:spcAft>
                          <a:spcPts val="0"/>
                        </a:spcAft>
                      </a:pPr>
                      <a:r>
                        <a:rPr lang="es-ES" sz="800" b="1">
                          <a:solidFill>
                            <a:srgbClr val="FFFFFF"/>
                          </a:solidFill>
                          <a:latin typeface="Arial"/>
                          <a:ea typeface="Calibri"/>
                          <a:cs typeface="Times New Roman"/>
                        </a:rPr>
                        <a:t>Caso de uso</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800" b="1">
                          <a:solidFill>
                            <a:srgbClr val="FFFFFF"/>
                          </a:solidFill>
                          <a:latin typeface="Arial"/>
                          <a:ea typeface="Calibri"/>
                          <a:cs typeface="Times New Roman"/>
                        </a:rPr>
                        <a:t>Registrar agrupación</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79000">
                <a:tc>
                  <a:txBody>
                    <a:bodyPr/>
                    <a:lstStyle/>
                    <a:p>
                      <a:pPr algn="just">
                        <a:lnSpc>
                          <a:spcPct val="115000"/>
                        </a:lnSpc>
                        <a:spcAft>
                          <a:spcPts val="0"/>
                        </a:spcAft>
                      </a:pPr>
                      <a:r>
                        <a:rPr lang="es-ES" sz="800" b="1">
                          <a:latin typeface="Arial"/>
                          <a:ea typeface="Calibri"/>
                          <a:cs typeface="Times New Roman"/>
                        </a:rPr>
                        <a:t>Identificador</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REG_AG</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58002">
                <a:tc>
                  <a:txBody>
                    <a:bodyPr/>
                    <a:lstStyle/>
                    <a:p>
                      <a:pPr algn="just">
                        <a:lnSpc>
                          <a:spcPct val="115000"/>
                        </a:lnSpc>
                        <a:spcAft>
                          <a:spcPts val="0"/>
                        </a:spcAft>
                      </a:pPr>
                      <a:r>
                        <a:rPr lang="es-ES" sz="800" b="1">
                          <a:latin typeface="Arial"/>
                          <a:ea typeface="Calibri"/>
                          <a:cs typeface="Times New Roman"/>
                        </a:rPr>
                        <a:t>Objetivo en contexto</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Un usuario no registrado decide registrarse como una agrupación.</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79000">
                <a:tc>
                  <a:txBody>
                    <a:bodyPr/>
                    <a:lstStyle/>
                    <a:p>
                      <a:pPr algn="just">
                        <a:lnSpc>
                          <a:spcPct val="115000"/>
                        </a:lnSpc>
                        <a:spcAft>
                          <a:spcPts val="0"/>
                        </a:spcAft>
                      </a:pPr>
                      <a:r>
                        <a:rPr lang="es-ES" sz="800" b="1">
                          <a:latin typeface="Arial"/>
                          <a:ea typeface="Calibri"/>
                          <a:cs typeface="Times New Roman"/>
                        </a:rPr>
                        <a:t>Actor principal</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Usuario no registrado</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58002">
                <a:tc>
                  <a:txBody>
                    <a:bodyPr/>
                    <a:lstStyle/>
                    <a:p>
                      <a:pPr algn="just">
                        <a:lnSpc>
                          <a:spcPct val="115000"/>
                        </a:lnSpc>
                        <a:spcAft>
                          <a:spcPts val="0"/>
                        </a:spcAft>
                      </a:pPr>
                      <a:r>
                        <a:rPr lang="es-ES" sz="800" b="1">
                          <a:latin typeface="Arial"/>
                          <a:ea typeface="Calibri"/>
                          <a:cs typeface="Times New Roman"/>
                        </a:rPr>
                        <a:t>Actores secundarios</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latin typeface="Arial"/>
                          <a:ea typeface="Calibri"/>
                          <a:cs typeface="Times New Roman"/>
                        </a:rPr>
                        <a:t>Ninguno</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79000">
                <a:tc>
                  <a:txBody>
                    <a:bodyPr/>
                    <a:lstStyle/>
                    <a:p>
                      <a:pPr algn="just">
                        <a:lnSpc>
                          <a:spcPct val="115000"/>
                        </a:lnSpc>
                        <a:spcAft>
                          <a:spcPts val="0"/>
                        </a:spcAft>
                      </a:pPr>
                      <a:r>
                        <a:rPr lang="es-ES" sz="800" b="1">
                          <a:latin typeface="Arial"/>
                          <a:ea typeface="Calibri"/>
                          <a:cs typeface="Times New Roman"/>
                        </a:rPr>
                        <a:t>Qué datos usa</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latin typeface="Arial"/>
                          <a:ea typeface="Calibri"/>
                          <a:cs typeface="Times New Roman"/>
                        </a:rPr>
                        <a:t>Ninguno</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58002">
                <a:tc>
                  <a:txBody>
                    <a:bodyPr/>
                    <a:lstStyle/>
                    <a:p>
                      <a:pPr algn="just">
                        <a:lnSpc>
                          <a:spcPct val="115000"/>
                        </a:lnSpc>
                        <a:spcAft>
                          <a:spcPts val="0"/>
                        </a:spcAft>
                      </a:pPr>
                      <a:r>
                        <a:rPr lang="es-ES" sz="800" b="1">
                          <a:latin typeface="Arial"/>
                          <a:ea typeface="Calibri"/>
                          <a:cs typeface="Times New Roman"/>
                        </a:rPr>
                        <a:t>Precondiciones</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El usuario ha descargado la aplicación y está en la pantalla principal.</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8002">
                <a:tc>
                  <a:txBody>
                    <a:bodyPr/>
                    <a:lstStyle/>
                    <a:p>
                      <a:pPr algn="just">
                        <a:lnSpc>
                          <a:spcPct val="115000"/>
                        </a:lnSpc>
                        <a:spcAft>
                          <a:spcPts val="0"/>
                        </a:spcAft>
                      </a:pPr>
                      <a:r>
                        <a:rPr lang="es-ES" sz="800" b="1">
                          <a:latin typeface="Arial"/>
                          <a:ea typeface="Calibri"/>
                          <a:cs typeface="Times New Roman"/>
                        </a:rPr>
                        <a:t>Postcondiciones</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800">
                        <a:latin typeface="Arial"/>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79000">
                <a:tc>
                  <a:txBody>
                    <a:bodyPr/>
                    <a:lstStyle/>
                    <a:p>
                      <a:pPr algn="just">
                        <a:lnSpc>
                          <a:spcPct val="115000"/>
                        </a:lnSpc>
                        <a:spcAft>
                          <a:spcPts val="0"/>
                        </a:spcAft>
                      </a:pPr>
                      <a:r>
                        <a:rPr lang="es-ES" sz="800" b="1">
                          <a:latin typeface="Arial"/>
                          <a:ea typeface="Calibri"/>
                          <a:cs typeface="Times New Roman"/>
                        </a:rPr>
                        <a:t>               Éxito</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Registro correcto, envío de correo de confirmación.</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79000">
                <a:tc>
                  <a:txBody>
                    <a:bodyPr/>
                    <a:lstStyle/>
                    <a:p>
                      <a:pPr algn="just">
                        <a:lnSpc>
                          <a:spcPct val="115000"/>
                        </a:lnSpc>
                        <a:spcAft>
                          <a:spcPts val="0"/>
                        </a:spcAft>
                      </a:pPr>
                      <a:r>
                        <a:rPr lang="es-ES" sz="800" b="1">
                          <a:latin typeface="Arial"/>
                          <a:ea typeface="Calibri"/>
                          <a:cs typeface="Times New Roman"/>
                        </a:rPr>
                        <a:t>               Fallo</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Mensajes de error y vuelve a pedir datos.</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659015">
                <a:tc>
                  <a:txBody>
                    <a:bodyPr/>
                    <a:lstStyle/>
                    <a:p>
                      <a:pPr algn="just">
                        <a:lnSpc>
                          <a:spcPct val="115000"/>
                        </a:lnSpc>
                        <a:spcAft>
                          <a:spcPts val="0"/>
                        </a:spcAft>
                      </a:pPr>
                      <a:r>
                        <a:rPr lang="es-ES" sz="800" b="1">
                          <a:latin typeface="Arial"/>
                          <a:ea typeface="Calibri"/>
                          <a:cs typeface="Times New Roman"/>
                        </a:rPr>
                        <a:t>Flujo principal</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dirty="0">
                          <a:latin typeface="Arial"/>
                          <a:ea typeface="Calibri"/>
                          <a:cs typeface="Times New Roman"/>
                        </a:rPr>
                        <a:t>1</a:t>
                      </a:r>
                      <a:r>
                        <a:rPr lang="es-ES" sz="800" dirty="0" smtClean="0">
                          <a:latin typeface="Arial"/>
                          <a:ea typeface="Calibri"/>
                          <a:cs typeface="Times New Roman"/>
                        </a:rPr>
                        <a:t>.</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2.</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3.</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4.</a:t>
                      </a:r>
                      <a:br>
                        <a:rPr lang="es-ES" sz="800" dirty="0">
                          <a:latin typeface="Arial"/>
                          <a:ea typeface="Calibri"/>
                          <a:cs typeface="Times New Roman"/>
                        </a:rPr>
                      </a:br>
                      <a:r>
                        <a:rPr lang="es-ES" sz="800" dirty="0">
                          <a:latin typeface="Arial"/>
                          <a:ea typeface="Calibri"/>
                          <a:cs typeface="Times New Roman"/>
                        </a:rPr>
                        <a:t>5.</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6.</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7</a:t>
                      </a:r>
                      <a:r>
                        <a:rPr lang="es-ES" sz="800" dirty="0" smtClean="0">
                          <a:latin typeface="Arial"/>
                          <a:ea typeface="Calibri"/>
                          <a:cs typeface="Times New Roman"/>
                        </a:rPr>
                        <a:t>.</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smtClean="0">
                          <a:latin typeface="Arial"/>
                          <a:ea typeface="Calibri"/>
                          <a:cs typeface="Times New Roman"/>
                        </a:rPr>
                        <a:t>8.</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9</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a:solidFill>
                            <a:srgbClr val="000000"/>
                          </a:solidFill>
                          <a:latin typeface="Arial"/>
                          <a:ea typeface="Times New Roman"/>
                          <a:cs typeface="Times New Roman"/>
                        </a:rPr>
                        <a:t>El usuario decide que quiere registrarse como agrupación</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introduce los campos de: nombre de agrupación, tipo de agrupación, correo de la agrupación.</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los datos introducidos se corresponden con el tipo de datos requeridos </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acepta los términos de Condición y Uso</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confirma que los datos introducidos son correctos</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el correo escrito se corresponde con un correo</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notifica al usuario con un mensaje que su agrupación será sometida a verificación por parte de La Casa del Estudiante</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Una vez confirmada la agrupación por parte de LCE, el sistema envía un código de confirmación al correo escrito que el usuario debe clicar para acabar el proceso de registro</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Una vez confirmado, el sistema guarda los datos del usuario</a:t>
                      </a:r>
                      <a:endParaRPr lang="es-ES" sz="80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659015">
                <a:tc>
                  <a:txBody>
                    <a:bodyPr/>
                    <a:lstStyle/>
                    <a:p>
                      <a:pPr algn="just">
                        <a:lnSpc>
                          <a:spcPct val="115000"/>
                        </a:lnSpc>
                        <a:spcAft>
                          <a:spcPts val="0"/>
                        </a:spcAft>
                      </a:pPr>
                      <a:r>
                        <a:rPr lang="es-ES" sz="800" b="1">
                          <a:latin typeface="Arial"/>
                          <a:ea typeface="Calibri"/>
                          <a:cs typeface="Times New Roman"/>
                        </a:rPr>
                        <a:t>Flujos secundarios</a:t>
                      </a:r>
                      <a:endParaRPr lang="es-ES" sz="800">
                        <a:latin typeface="Calibri"/>
                        <a:ea typeface="Calibri"/>
                        <a:cs typeface="Times New Roman"/>
                      </a:endParaRPr>
                    </a:p>
                  </a:txBody>
                  <a:tcPr marL="25816" marR="2581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latin typeface="Arial"/>
                          <a:ea typeface="Calibri"/>
                          <a:cs typeface="Times New Roman"/>
                        </a:rPr>
                        <a:t>3a.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smtClean="0">
                          <a:latin typeface="Arial"/>
                          <a:ea typeface="Calibri"/>
                          <a:cs typeface="Times New Roman"/>
                        </a:rPr>
                        <a:t>4a</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6a.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smtClean="0">
                          <a:latin typeface="Arial"/>
                          <a:ea typeface="Calibri"/>
                          <a:cs typeface="Times New Roman"/>
                        </a:rPr>
                        <a:t>6b</a:t>
                      </a:r>
                      <a:r>
                        <a:rPr lang="es-ES" sz="800" dirty="0">
                          <a:latin typeface="Arial"/>
                          <a:ea typeface="Calibri"/>
                          <a:cs typeface="Times New Roman"/>
                        </a:rPr>
                        <a:t>.</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7a.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9a</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solidFill>
                            <a:srgbClr val="000000"/>
                          </a:solidFill>
                          <a:latin typeface="Arial"/>
                          <a:ea typeface="Calibri"/>
                          <a:cs typeface="Times New Roman"/>
                        </a:rPr>
                        <a:t>El sistema detecta que la forma de los datos no se corresponde con el tipo de datos que son. El sistema no permite avanzar al apartado 4, notificando al usuario un mensaje de error.</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espera nueva entrada volviendo al paso 2.</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Si el usuario no acepta los términos, el sistema no le deja continuar.</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El sistema detecta que el correo introducido no es correcto.</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notifica al usuario un mensaje de error y se vuelve al paso 2.</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supera el tiempo máximo de espera por parte de los servidores del correo.</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La Casa del Estudiante decide no verificar la agrupación.</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envía un correo explicando los motivos por los cuales no se ha verificado la agrupación.</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Si el usuario no clica en el enlace de confirmación y pasa un </a:t>
                      </a:r>
                      <a:r>
                        <a:rPr lang="es-ES" sz="800" dirty="0" smtClean="0">
                          <a:solidFill>
                            <a:srgbClr val="000000"/>
                          </a:solidFill>
                          <a:latin typeface="Arial"/>
                          <a:ea typeface="Calibri"/>
                          <a:cs typeface="Times New Roman"/>
                        </a:rPr>
                        <a:t>determinado</a:t>
                      </a:r>
                      <a:r>
                        <a:rPr lang="es-ES" sz="800" baseline="0" dirty="0" smtClean="0">
                          <a:solidFill>
                            <a:srgbClr val="000000"/>
                          </a:solidFill>
                          <a:latin typeface="Arial"/>
                          <a:ea typeface="Calibri"/>
                          <a:cs typeface="Times New Roman"/>
                        </a:rPr>
                        <a:t> </a:t>
                      </a:r>
                      <a:r>
                        <a:rPr lang="es-ES" sz="800" dirty="0" smtClean="0">
                          <a:solidFill>
                            <a:srgbClr val="000000"/>
                          </a:solidFill>
                          <a:latin typeface="Arial"/>
                          <a:ea typeface="Calibri"/>
                          <a:cs typeface="Times New Roman"/>
                        </a:rPr>
                        <a:t>tiempo</a:t>
                      </a:r>
                      <a:r>
                        <a:rPr lang="es-ES" sz="800" dirty="0">
                          <a:solidFill>
                            <a:srgbClr val="000000"/>
                          </a:solidFill>
                          <a:latin typeface="Arial"/>
                          <a:ea typeface="Calibri"/>
                          <a:cs typeface="Times New Roman"/>
                        </a:rPr>
                        <a:t>, el programa deja de tener sus datos guardados en memoria provisional los desecha.</a:t>
                      </a:r>
                      <a:endParaRPr lang="es-ES" sz="800" dirty="0">
                        <a:latin typeface="Calibri"/>
                        <a:ea typeface="Calibri"/>
                        <a:cs typeface="Times New Roman"/>
                      </a:endParaRPr>
                    </a:p>
                  </a:txBody>
                  <a:tcPr marL="25816" marR="2581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4" name="3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27584" y="1128829"/>
          <a:ext cx="4392488" cy="4244387"/>
        </p:xfrm>
        <a:graphic>
          <a:graphicData uri="http://schemas.openxmlformats.org/drawingml/2006/table">
            <a:tbl>
              <a:tblPr/>
              <a:tblGrid>
                <a:gridCol w="1062637"/>
                <a:gridCol w="396441"/>
                <a:gridCol w="2933410"/>
              </a:tblGrid>
              <a:tr h="150519">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tabLst>
                          <a:tab pos="952500" algn="l"/>
                        </a:tabLst>
                      </a:pPr>
                      <a:r>
                        <a:rPr lang="es-ES" sz="900" b="1">
                          <a:solidFill>
                            <a:srgbClr val="FFFFFF"/>
                          </a:solidFill>
                          <a:latin typeface="Arial"/>
                          <a:ea typeface="Calibri"/>
                          <a:cs typeface="Times New Roman"/>
                        </a:rPr>
                        <a:t>Verificar registro de agrupaciones</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50519">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VER_REG_AG</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51556">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Un usuario no registrado ha decidido registrarse como una agrupación, LCE debe comprobar que la agrupación es correcta y enviar un correo para que se confirme la agrupación.</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0519">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La Casa del Estudiante.</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1037">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dirty="0">
                          <a:solidFill>
                            <a:srgbClr val="000000"/>
                          </a:solidFill>
                          <a:latin typeface="Arial"/>
                          <a:ea typeface="Calibri"/>
                          <a:cs typeface="Times New Roman"/>
                        </a:rPr>
                        <a:t>Usuario no registrado.</a:t>
                      </a:r>
                      <a:endParaRPr lang="es-ES" sz="9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0519">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Ninguno.</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1037">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no registrado ha decidido registrarse como una agrupación y LCE ha abierto la aplicación e iniciado sesión.</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01037">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50519">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LCE confirma la agrupación.</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0519">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LCE no confirma la agrupación.</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204148">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4</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sistema envía a la cuenta de LCE la solicitud de registro.</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LCE comprueba que los datos de la agrupación introducidos son correctos.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LCE confirma el registro.</a:t>
                      </a:r>
                      <a:endParaRPr lang="es-ES" sz="900">
                        <a:latin typeface="Calibri"/>
                        <a:ea typeface="Calibri"/>
                        <a:cs typeface="Times New Roman"/>
                      </a:endParaRPr>
                    </a:p>
                    <a:p>
                      <a:pPr algn="just">
                        <a:lnSpc>
                          <a:spcPct val="115000"/>
                        </a:lnSpc>
                        <a:spcAft>
                          <a:spcPts val="0"/>
                        </a:spcAft>
                        <a:tabLst>
                          <a:tab pos="923925" algn="l"/>
                        </a:tabLst>
                      </a:pPr>
                      <a:r>
                        <a:rPr lang="es-ES" sz="900">
                          <a:solidFill>
                            <a:srgbClr val="000000"/>
                          </a:solidFill>
                          <a:latin typeface="Arial"/>
                          <a:ea typeface="Times New Roman"/>
                          <a:cs typeface="Times New Roman"/>
                        </a:rPr>
                        <a:t>El sistema envía automáticamente un correo con un link de confirmación al correo introducido por el usuario en la solicitud de registro.</a:t>
                      </a:r>
                      <a:endParaRPr lang="es-ES" sz="9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602074">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3a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Calibri"/>
                          <a:cs typeface="Times New Roman"/>
                        </a:rPr>
                        <a:t>LCE no confirma el registro. LCE debe indicar los motivos por los cuales el registro ha sido denegado. El sistema envía un correo al usuario explicando los motivos por los cuales el registro no fue correcto.</a:t>
                      </a:r>
                      <a:endParaRPr lang="es-ES" sz="9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15616" y="1124745"/>
          <a:ext cx="5114340" cy="4646271"/>
        </p:xfrm>
        <a:graphic>
          <a:graphicData uri="http://schemas.openxmlformats.org/drawingml/2006/table">
            <a:tbl>
              <a:tblPr/>
              <a:tblGrid>
                <a:gridCol w="1166212"/>
                <a:gridCol w="417964"/>
                <a:gridCol w="3530164"/>
              </a:tblGrid>
              <a:tr h="125348">
                <a:tc>
                  <a:txBody>
                    <a:bodyPr/>
                    <a:lstStyle/>
                    <a:p>
                      <a:pPr algn="just">
                        <a:lnSpc>
                          <a:spcPct val="115000"/>
                        </a:lnSpc>
                        <a:spcAft>
                          <a:spcPts val="0"/>
                        </a:spcAft>
                      </a:pPr>
                      <a:r>
                        <a:rPr lang="es-ES" sz="800" b="1">
                          <a:solidFill>
                            <a:srgbClr val="FFFFFF"/>
                          </a:solidFill>
                          <a:latin typeface="Arial"/>
                          <a:ea typeface="Calibri"/>
                          <a:cs typeface="Times New Roman"/>
                        </a:rPr>
                        <a:t>Caso de uso</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800" b="1">
                          <a:solidFill>
                            <a:srgbClr val="FFFFFF"/>
                          </a:solidFill>
                          <a:latin typeface="Arial"/>
                          <a:ea typeface="Calibri"/>
                          <a:cs typeface="Times New Roman"/>
                        </a:rPr>
                        <a:t>Acceder al mapa general</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25348">
                <a:tc>
                  <a:txBody>
                    <a:bodyPr/>
                    <a:lstStyle/>
                    <a:p>
                      <a:pPr algn="just">
                        <a:lnSpc>
                          <a:spcPct val="115000"/>
                        </a:lnSpc>
                        <a:spcAft>
                          <a:spcPts val="0"/>
                        </a:spcAft>
                      </a:pPr>
                      <a:r>
                        <a:rPr lang="es-ES" sz="800" b="1">
                          <a:latin typeface="Arial"/>
                          <a:ea typeface="Calibri"/>
                          <a:cs typeface="Times New Roman"/>
                        </a:rPr>
                        <a:t>Identificador</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ACC_MAP</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626741">
                <a:tc>
                  <a:txBody>
                    <a:bodyPr/>
                    <a:lstStyle/>
                    <a:p>
                      <a:pPr algn="just">
                        <a:lnSpc>
                          <a:spcPct val="115000"/>
                        </a:lnSpc>
                        <a:spcAft>
                          <a:spcPts val="0"/>
                        </a:spcAft>
                      </a:pPr>
                      <a:r>
                        <a:rPr lang="es-ES" sz="800" b="1">
                          <a:latin typeface="Arial"/>
                          <a:ea typeface="Calibri"/>
                          <a:cs typeface="Times New Roman"/>
                        </a:rPr>
                        <a:t>Objetivo en contexto</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Un usuario no registrado ha decidido acceder al mapa general en el que se muestra su ubicación y las actividades que se realizan en los distintos sitios con “Chinchetas” dentro del propio mapa. El usuario quiere ver la información de una de esas “Chinchetas”.</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5348">
                <a:tc>
                  <a:txBody>
                    <a:bodyPr/>
                    <a:lstStyle/>
                    <a:p>
                      <a:pPr algn="just">
                        <a:lnSpc>
                          <a:spcPct val="115000"/>
                        </a:lnSpc>
                        <a:spcAft>
                          <a:spcPts val="0"/>
                        </a:spcAft>
                      </a:pPr>
                      <a:r>
                        <a:rPr lang="es-ES" sz="800" b="1">
                          <a:latin typeface="Arial"/>
                          <a:ea typeface="Calibri"/>
                          <a:cs typeface="Times New Roman"/>
                        </a:rPr>
                        <a:t>Actor principal</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Usuario no registrado.</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50696">
                <a:tc>
                  <a:txBody>
                    <a:bodyPr/>
                    <a:lstStyle/>
                    <a:p>
                      <a:pPr algn="just">
                        <a:lnSpc>
                          <a:spcPct val="115000"/>
                        </a:lnSpc>
                        <a:spcAft>
                          <a:spcPts val="0"/>
                        </a:spcAft>
                      </a:pPr>
                      <a:r>
                        <a:rPr lang="es-ES" sz="800" b="1">
                          <a:latin typeface="Arial"/>
                          <a:ea typeface="Calibri"/>
                          <a:cs typeface="Times New Roman"/>
                        </a:rPr>
                        <a:t>Actores secundarios</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latin typeface="Arial"/>
                          <a:ea typeface="Calibri"/>
                          <a:cs typeface="Times New Roman"/>
                        </a:rPr>
                        <a:t>Ninguno.</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5348">
                <a:tc>
                  <a:txBody>
                    <a:bodyPr/>
                    <a:lstStyle/>
                    <a:p>
                      <a:pPr algn="just">
                        <a:lnSpc>
                          <a:spcPct val="115000"/>
                        </a:lnSpc>
                        <a:spcAft>
                          <a:spcPts val="0"/>
                        </a:spcAft>
                      </a:pPr>
                      <a:r>
                        <a:rPr lang="es-ES" sz="800" b="1">
                          <a:latin typeface="Arial"/>
                          <a:ea typeface="Calibri"/>
                          <a:cs typeface="Times New Roman"/>
                        </a:rPr>
                        <a:t>Qué datos usa</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Ubicación del estudiante, mapa, base de datos de actividades.</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50696">
                <a:tc>
                  <a:txBody>
                    <a:bodyPr/>
                    <a:lstStyle/>
                    <a:p>
                      <a:pPr algn="just">
                        <a:lnSpc>
                          <a:spcPct val="115000"/>
                        </a:lnSpc>
                        <a:spcAft>
                          <a:spcPts val="0"/>
                        </a:spcAft>
                      </a:pPr>
                      <a:r>
                        <a:rPr lang="es-ES" sz="800" b="1">
                          <a:latin typeface="Arial"/>
                          <a:ea typeface="Calibri"/>
                          <a:cs typeface="Times New Roman"/>
                        </a:rPr>
                        <a:t>Precondiciones</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El usuario no registrado ha descargado la aplicación y se encuentra en la pantalla principal.</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50696">
                <a:tc>
                  <a:txBody>
                    <a:bodyPr/>
                    <a:lstStyle/>
                    <a:p>
                      <a:pPr algn="just">
                        <a:lnSpc>
                          <a:spcPct val="115000"/>
                        </a:lnSpc>
                        <a:spcAft>
                          <a:spcPts val="0"/>
                        </a:spcAft>
                      </a:pPr>
                      <a:r>
                        <a:rPr lang="es-ES" sz="800" b="1">
                          <a:latin typeface="Arial"/>
                          <a:ea typeface="Calibri"/>
                          <a:cs typeface="Times New Roman"/>
                        </a:rPr>
                        <a:t>Postcondiciones</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800">
                        <a:latin typeface="Arial"/>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76044">
                <a:tc>
                  <a:txBody>
                    <a:bodyPr/>
                    <a:lstStyle/>
                    <a:p>
                      <a:pPr algn="just">
                        <a:lnSpc>
                          <a:spcPct val="115000"/>
                        </a:lnSpc>
                        <a:spcAft>
                          <a:spcPts val="0"/>
                        </a:spcAft>
                      </a:pPr>
                      <a:r>
                        <a:rPr lang="es-ES" sz="800" b="1">
                          <a:latin typeface="Arial"/>
                          <a:ea typeface="Calibri"/>
                          <a:cs typeface="Times New Roman"/>
                        </a:rPr>
                        <a:t>               Éxito</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Se muestra el mapa con la ubicación del usuario y las distintas “chinchetas” con las actividades distribuidas por el mapa dependiendo del lugar de celebración de las mismas.</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50696">
                <a:tc>
                  <a:txBody>
                    <a:bodyPr/>
                    <a:lstStyle/>
                    <a:p>
                      <a:pPr algn="just">
                        <a:lnSpc>
                          <a:spcPct val="115000"/>
                        </a:lnSpc>
                        <a:spcAft>
                          <a:spcPts val="0"/>
                        </a:spcAft>
                      </a:pPr>
                      <a:r>
                        <a:rPr lang="es-ES" sz="800" b="1">
                          <a:latin typeface="Arial"/>
                          <a:ea typeface="Calibri"/>
                          <a:cs typeface="Times New Roman"/>
                        </a:rPr>
                        <a:t>               Fallo</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Se muestra un mensaje de error al cargar el mapa y se vuelve a la pantalla inicial.</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754874">
                <a:tc>
                  <a:txBody>
                    <a:bodyPr/>
                    <a:lstStyle/>
                    <a:p>
                      <a:pPr algn="just">
                        <a:lnSpc>
                          <a:spcPct val="115000"/>
                        </a:lnSpc>
                        <a:spcAft>
                          <a:spcPts val="0"/>
                        </a:spcAft>
                      </a:pPr>
                      <a:r>
                        <a:rPr lang="es-ES" sz="800" b="1">
                          <a:latin typeface="Arial"/>
                          <a:ea typeface="Calibri"/>
                          <a:cs typeface="Times New Roman"/>
                        </a:rPr>
                        <a:t>Flujo principal</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dirty="0">
                          <a:latin typeface="Arial"/>
                          <a:ea typeface="Calibri"/>
                          <a:cs typeface="Times New Roman"/>
                        </a:rPr>
                        <a:t>1.</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2.</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3</a:t>
                      </a:r>
                      <a:r>
                        <a:rPr lang="es-ES" sz="800" dirty="0" smtClean="0">
                          <a:latin typeface="Arial"/>
                          <a:ea typeface="Calibri"/>
                          <a:cs typeface="Times New Roman"/>
                        </a:rPr>
                        <a:t>.</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4</a:t>
                      </a:r>
                      <a:r>
                        <a:rPr lang="es-ES" sz="800" dirty="0" smtClean="0">
                          <a:latin typeface="Arial"/>
                          <a:ea typeface="Calibri"/>
                          <a:cs typeface="Times New Roman"/>
                        </a:rPr>
                        <a:t>.</a:t>
                      </a:r>
                      <a:br>
                        <a:rPr lang="es-ES" sz="800" dirty="0" smtClean="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5.</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6</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a:solidFill>
                            <a:srgbClr val="000000"/>
                          </a:solidFill>
                          <a:latin typeface="Arial"/>
                          <a:ea typeface="Times New Roman"/>
                          <a:cs typeface="Times New Roman"/>
                        </a:rPr>
                        <a:t>El usuario decide que quiere acceder al mapa de actividades y clica sobre el mapa que aparece en la pantalla inicial.</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Se cargan las distintas actividades que se vayan a realizar y se ubican con chinchetas en el mapa.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Se carga la ubicación del usuario y se ubica en el mapa.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Se muestra el mapa centrado en la ubicación del usuario y con las chinchetas.</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desea leer la información de una de las actividades y clica en una chincheta.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Se muestra un cuadro de texto con la información más relevante de la actividad: fecha, lugar, nombre y quien la organiza.</a:t>
                      </a:r>
                      <a:endParaRPr lang="es-ES" sz="8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250696">
                <a:tc>
                  <a:txBody>
                    <a:bodyPr/>
                    <a:lstStyle/>
                    <a:p>
                      <a:pPr algn="just">
                        <a:lnSpc>
                          <a:spcPct val="115000"/>
                        </a:lnSpc>
                        <a:spcAft>
                          <a:spcPts val="0"/>
                        </a:spcAft>
                      </a:pPr>
                      <a:r>
                        <a:rPr lang="es-ES" sz="800" b="1">
                          <a:latin typeface="Arial"/>
                          <a:ea typeface="Calibri"/>
                          <a:cs typeface="Times New Roman"/>
                        </a:rPr>
                        <a:t>Flujos secundarios</a:t>
                      </a:r>
                      <a:endParaRPr lang="es-ES" sz="8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dirty="0">
                          <a:latin typeface="Arial"/>
                          <a:ea typeface="Calibri"/>
                          <a:cs typeface="Times New Roman"/>
                        </a:rPr>
                        <a:t>No hay flujo secundario.</a:t>
                      </a:r>
                      <a:endParaRPr lang="es-ES" sz="8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27584" y="548680"/>
          <a:ext cx="5688631" cy="5760129"/>
        </p:xfrm>
        <a:graphic>
          <a:graphicData uri="http://schemas.openxmlformats.org/drawingml/2006/table">
            <a:tbl>
              <a:tblPr/>
              <a:tblGrid>
                <a:gridCol w="1297165"/>
                <a:gridCol w="503035"/>
                <a:gridCol w="3888431"/>
              </a:tblGrid>
              <a:tr h="98745">
                <a:tc>
                  <a:txBody>
                    <a:bodyPr/>
                    <a:lstStyle/>
                    <a:p>
                      <a:pPr algn="just">
                        <a:lnSpc>
                          <a:spcPct val="115000"/>
                        </a:lnSpc>
                        <a:spcAft>
                          <a:spcPts val="0"/>
                        </a:spcAft>
                      </a:pPr>
                      <a:r>
                        <a:rPr lang="es-ES" sz="800" b="1">
                          <a:solidFill>
                            <a:srgbClr val="FFFFFF"/>
                          </a:solidFill>
                          <a:latin typeface="Arial"/>
                          <a:ea typeface="Calibri"/>
                          <a:cs typeface="Times New Roman"/>
                        </a:rPr>
                        <a:t>Caso de uso</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800" b="1">
                          <a:solidFill>
                            <a:srgbClr val="FFFFFF"/>
                          </a:solidFill>
                          <a:latin typeface="Arial"/>
                          <a:ea typeface="Calibri"/>
                          <a:cs typeface="Times New Roman"/>
                        </a:rPr>
                        <a:t>Proponer actividad</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98745">
                <a:tc>
                  <a:txBody>
                    <a:bodyPr/>
                    <a:lstStyle/>
                    <a:p>
                      <a:pPr algn="just">
                        <a:lnSpc>
                          <a:spcPct val="115000"/>
                        </a:lnSpc>
                        <a:spcAft>
                          <a:spcPts val="0"/>
                        </a:spcAft>
                      </a:pPr>
                      <a:r>
                        <a:rPr lang="es-ES" sz="800" b="1">
                          <a:latin typeface="Arial"/>
                          <a:ea typeface="Calibri"/>
                          <a:cs typeface="Times New Roman"/>
                        </a:rPr>
                        <a:t>Identificador</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AE_PA</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90811">
                <a:tc>
                  <a:txBody>
                    <a:bodyPr/>
                    <a:lstStyle/>
                    <a:p>
                      <a:pPr algn="just">
                        <a:lnSpc>
                          <a:spcPct val="115000"/>
                        </a:lnSpc>
                        <a:spcAft>
                          <a:spcPts val="0"/>
                        </a:spcAft>
                      </a:pPr>
                      <a:r>
                        <a:rPr lang="es-ES" sz="800" b="1">
                          <a:latin typeface="Arial"/>
                          <a:ea typeface="Calibri"/>
                          <a:cs typeface="Times New Roman"/>
                        </a:rPr>
                        <a:t>Objetivo en contexto</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El usuario introduce en el sistema una actividad como propuesta. La actividad queda pendiente de verificación.</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98745">
                <a:tc>
                  <a:txBody>
                    <a:bodyPr/>
                    <a:lstStyle/>
                    <a:p>
                      <a:pPr algn="just">
                        <a:lnSpc>
                          <a:spcPct val="115000"/>
                        </a:lnSpc>
                        <a:spcAft>
                          <a:spcPts val="0"/>
                        </a:spcAft>
                      </a:pPr>
                      <a:r>
                        <a:rPr lang="es-ES" sz="800" b="1">
                          <a:latin typeface="Arial"/>
                          <a:ea typeface="Calibri"/>
                          <a:cs typeface="Times New Roman"/>
                        </a:rPr>
                        <a:t>Actor principal</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AE (Agrupaciones de Estudiantes).</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90811">
                <a:tc>
                  <a:txBody>
                    <a:bodyPr/>
                    <a:lstStyle/>
                    <a:p>
                      <a:pPr algn="just">
                        <a:lnSpc>
                          <a:spcPct val="115000"/>
                        </a:lnSpc>
                        <a:spcAft>
                          <a:spcPts val="0"/>
                        </a:spcAft>
                      </a:pPr>
                      <a:r>
                        <a:rPr lang="es-ES" sz="800" b="1">
                          <a:latin typeface="Arial"/>
                          <a:ea typeface="Calibri"/>
                          <a:cs typeface="Times New Roman"/>
                        </a:rPr>
                        <a:t>Actores secundarios</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BDA (Base de Datos de Actividades).</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98745">
                <a:tc>
                  <a:txBody>
                    <a:bodyPr/>
                    <a:lstStyle/>
                    <a:p>
                      <a:pPr algn="just">
                        <a:lnSpc>
                          <a:spcPct val="115000"/>
                        </a:lnSpc>
                        <a:spcAft>
                          <a:spcPts val="0"/>
                        </a:spcAft>
                      </a:pPr>
                      <a:r>
                        <a:rPr lang="es-ES" sz="800" b="1">
                          <a:latin typeface="Arial"/>
                          <a:ea typeface="Calibri"/>
                          <a:cs typeface="Times New Roman"/>
                        </a:rPr>
                        <a:t>Qué datos usa</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Datos del usuario y datos introducidos por el usuario.</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90811">
                <a:tc>
                  <a:txBody>
                    <a:bodyPr/>
                    <a:lstStyle/>
                    <a:p>
                      <a:pPr algn="just">
                        <a:lnSpc>
                          <a:spcPct val="115000"/>
                        </a:lnSpc>
                        <a:spcAft>
                          <a:spcPts val="0"/>
                        </a:spcAft>
                      </a:pPr>
                      <a:r>
                        <a:rPr lang="es-ES" sz="800" b="1">
                          <a:latin typeface="Arial"/>
                          <a:ea typeface="Calibri"/>
                          <a:cs typeface="Times New Roman"/>
                        </a:rPr>
                        <a:t>Precondiciones</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Usuario ha iniciado sesión correctamente como una AE registrada en el sistema.</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90811">
                <a:tc>
                  <a:txBody>
                    <a:bodyPr/>
                    <a:lstStyle/>
                    <a:p>
                      <a:pPr algn="just">
                        <a:lnSpc>
                          <a:spcPct val="115000"/>
                        </a:lnSpc>
                        <a:spcAft>
                          <a:spcPts val="0"/>
                        </a:spcAft>
                      </a:pPr>
                      <a:r>
                        <a:rPr lang="es-ES" sz="800" b="1">
                          <a:latin typeface="Arial"/>
                          <a:ea typeface="Calibri"/>
                          <a:cs typeface="Times New Roman"/>
                        </a:rPr>
                        <a:t>Postcondiciones</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tabLst>
                          <a:tab pos="619125" algn="l"/>
                        </a:tabLst>
                      </a:pPr>
                      <a:endParaRPr lang="es-ES" sz="800">
                        <a:latin typeface="Arial"/>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81624">
                <a:tc>
                  <a:txBody>
                    <a:bodyPr/>
                    <a:lstStyle/>
                    <a:p>
                      <a:pPr algn="just">
                        <a:lnSpc>
                          <a:spcPct val="115000"/>
                        </a:lnSpc>
                        <a:spcAft>
                          <a:spcPts val="0"/>
                        </a:spcAft>
                      </a:pPr>
                      <a:r>
                        <a:rPr lang="es-ES" sz="800" b="1">
                          <a:latin typeface="Arial"/>
                          <a:ea typeface="Calibri"/>
                          <a:cs typeface="Times New Roman"/>
                        </a:rPr>
                        <a:t>               Éxito</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Actividad queda registrada como propuesta y queda pendiente de verificación por LCE.  Manda un mensaje a LCE para avisarle. Puede ser visualizada, seguida, y se pueden apuntar el resto de usuarios y modificada o cancelada por el usuario que la propuso.</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98745">
                <a:tc>
                  <a:txBody>
                    <a:bodyPr/>
                    <a:lstStyle/>
                    <a:p>
                      <a:pPr algn="just">
                        <a:lnSpc>
                          <a:spcPct val="115000"/>
                        </a:lnSpc>
                        <a:spcAft>
                          <a:spcPts val="0"/>
                        </a:spcAft>
                      </a:pPr>
                      <a:r>
                        <a:rPr lang="es-ES" sz="800" b="1">
                          <a:latin typeface="Arial"/>
                          <a:ea typeface="Calibri"/>
                          <a:cs typeface="Times New Roman"/>
                        </a:rPr>
                        <a:t>               Fallo</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Mensajes de error y vuelve a pedir datos.</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335682">
                <a:tc>
                  <a:txBody>
                    <a:bodyPr/>
                    <a:lstStyle/>
                    <a:p>
                      <a:pPr algn="just">
                        <a:lnSpc>
                          <a:spcPct val="115000"/>
                        </a:lnSpc>
                        <a:spcAft>
                          <a:spcPts val="0"/>
                        </a:spcAft>
                      </a:pPr>
                      <a:r>
                        <a:rPr lang="es-ES" sz="800" b="1">
                          <a:latin typeface="Arial"/>
                          <a:ea typeface="Calibri"/>
                          <a:cs typeface="Times New Roman"/>
                        </a:rPr>
                        <a:t>Flujo principal</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dirty="0">
                          <a:latin typeface="Arial"/>
                          <a:ea typeface="Calibri"/>
                          <a:cs typeface="Times New Roman"/>
                        </a:rPr>
                        <a:t>1.</a:t>
                      </a:r>
                      <a:br>
                        <a:rPr lang="es-ES" sz="800" dirty="0">
                          <a:latin typeface="Arial"/>
                          <a:ea typeface="Calibri"/>
                          <a:cs typeface="Times New Roman"/>
                        </a:rPr>
                      </a:br>
                      <a:r>
                        <a:rPr lang="es-ES" sz="800" dirty="0">
                          <a:latin typeface="Arial"/>
                          <a:ea typeface="Calibri"/>
                          <a:cs typeface="Times New Roman"/>
                        </a:rPr>
                        <a:t>2.</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3.</a:t>
                      </a:r>
                      <a:br>
                        <a:rPr lang="es-ES" sz="800" dirty="0">
                          <a:latin typeface="Arial"/>
                          <a:ea typeface="Calibri"/>
                          <a:cs typeface="Times New Roman"/>
                        </a:rPr>
                      </a:br>
                      <a:r>
                        <a:rPr lang="es-ES" sz="800" dirty="0">
                          <a:latin typeface="Arial"/>
                          <a:ea typeface="Calibri"/>
                          <a:cs typeface="Times New Roman"/>
                        </a:rPr>
                        <a:t>4.</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5.</a:t>
                      </a:r>
                      <a:br>
                        <a:rPr lang="es-ES" sz="800" dirty="0">
                          <a:latin typeface="Arial"/>
                          <a:ea typeface="Calibri"/>
                          <a:cs typeface="Times New Roman"/>
                        </a:rPr>
                      </a:br>
                      <a:r>
                        <a:rPr lang="es-ES" sz="800" dirty="0">
                          <a:latin typeface="Arial"/>
                          <a:ea typeface="Calibri"/>
                          <a:cs typeface="Times New Roman"/>
                        </a:rPr>
                        <a:t>6.</a:t>
                      </a:r>
                      <a:br>
                        <a:rPr lang="es-ES" sz="800" dirty="0">
                          <a:latin typeface="Arial"/>
                          <a:ea typeface="Calibri"/>
                          <a:cs typeface="Times New Roman"/>
                        </a:rPr>
                      </a:br>
                      <a:r>
                        <a:rPr lang="es-ES" sz="800" dirty="0">
                          <a:latin typeface="Arial"/>
                          <a:ea typeface="Calibri"/>
                          <a:cs typeface="Times New Roman"/>
                        </a:rPr>
                        <a:t>7.</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8</a:t>
                      </a:r>
                      <a:r>
                        <a:rPr lang="es-ES" sz="800" dirty="0" smtClean="0">
                          <a:latin typeface="Arial"/>
                          <a:ea typeface="Calibri"/>
                          <a:cs typeface="Times New Roman"/>
                        </a:rPr>
                        <a:t>.</a:t>
                      </a: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9</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a:solidFill>
                            <a:srgbClr val="000000"/>
                          </a:solidFill>
                          <a:latin typeface="Arial"/>
                          <a:ea typeface="Times New Roman"/>
                          <a:cs typeface="Times New Roman"/>
                        </a:rPr>
                        <a:t>El usuario elige un nombre para la actividad.</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no exista ninguna actividad en BDA con el mismo nombre.</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indica lugar y fecha de la actividad.</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no exista ninguna actividad en BDA con la misma fecha, hora y lugar.</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introduce una descripción de la actividad.</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usuario finaliza la propuesta de actividad.</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añade al usuario que propone la actividad como campo de información de la actividad.</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La actividad se añade a la BDA como actividad propuesta pendiente de verificación.</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envía un mensaje a LCE indicando que tiene que revisar la actividad.</a:t>
                      </a:r>
                      <a:endParaRPr lang="es-ES" sz="80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621899">
                <a:tc>
                  <a:txBody>
                    <a:bodyPr/>
                    <a:lstStyle/>
                    <a:p>
                      <a:pPr algn="just">
                        <a:lnSpc>
                          <a:spcPct val="115000"/>
                        </a:lnSpc>
                        <a:spcAft>
                          <a:spcPts val="0"/>
                        </a:spcAft>
                      </a:pPr>
                      <a:r>
                        <a:rPr lang="es-ES" sz="800" b="1">
                          <a:latin typeface="Arial"/>
                          <a:ea typeface="Calibri"/>
                          <a:cs typeface="Times New Roman"/>
                        </a:rPr>
                        <a:t>Flujos secundarios</a:t>
                      </a:r>
                      <a:endParaRPr lang="es-ES" sz="800">
                        <a:latin typeface="Calibri"/>
                        <a:ea typeface="Calibri"/>
                        <a:cs typeface="Times New Roman"/>
                      </a:endParaRPr>
                    </a:p>
                  </a:txBody>
                  <a:tcPr marL="30119" marR="3011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latin typeface="Arial"/>
                          <a:ea typeface="Calibri"/>
                          <a:cs typeface="Times New Roman"/>
                        </a:rPr>
                        <a:t>2a.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4a.</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a:latin typeface="Arial"/>
                          <a:ea typeface="Calibri"/>
                          <a:cs typeface="Times New Roman"/>
                        </a:rPr>
                        <a:t/>
                      </a:r>
                      <a:br>
                        <a:rPr lang="es-ES" sz="800" dirty="0">
                          <a:latin typeface="Arial"/>
                          <a:ea typeface="Calibri"/>
                          <a:cs typeface="Times New Roman"/>
                        </a:rPr>
                      </a:br>
                      <a:r>
                        <a:rPr lang="es-ES" sz="800" dirty="0">
                          <a:latin typeface="Arial"/>
                          <a:ea typeface="Calibri"/>
                          <a:cs typeface="Times New Roman"/>
                        </a:rPr>
                        <a:t>8a</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solidFill>
                            <a:srgbClr val="000000"/>
                          </a:solidFill>
                          <a:latin typeface="Arial"/>
                          <a:ea typeface="Times New Roman"/>
                          <a:cs typeface="Times New Roman"/>
                        </a:rPr>
                        <a:t>El sistema encuentra una actividad con el mismo nombre.</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Se muestra un mensaje de error indicándolo y mostrando la actividad ya encontrada.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Se vuelve a solicitar nombre de la actividad.</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El sistema encuentra una actividad con la misma fecha, hora y lugar.</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Se muestra un mensaje de error indicándolo y mostrando la actividad ya encontrada.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Se muestra un mensaje preguntando al usuario si está seguro de los datos que se están introduciendo.</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Calibri"/>
                          <a:cs typeface="Times New Roman"/>
                        </a:rPr>
                        <a:t>Se permite al usuario dejar los datos iniciales y continuar o modificarlos y continuar.</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El usuario que ha propuesto la actividad puede modificarla o cancelarla en cualquier momento.</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El resto de usuarios pueden visualizarla, y si están registrados pueden seguirla o apuntarse.</a:t>
                      </a:r>
                      <a:endParaRPr lang="es-ES" sz="800" dirty="0">
                        <a:latin typeface="Calibri"/>
                        <a:ea typeface="Calibri"/>
                        <a:cs typeface="Times New Roman"/>
                      </a:endParaRPr>
                    </a:p>
                  </a:txBody>
                  <a:tcPr marL="30119" marR="3011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043608" y="535691"/>
          <a:ext cx="4939831" cy="5439623"/>
        </p:xfrm>
        <a:graphic>
          <a:graphicData uri="http://schemas.openxmlformats.org/drawingml/2006/table">
            <a:tbl>
              <a:tblPr/>
              <a:tblGrid>
                <a:gridCol w="1114948"/>
                <a:gridCol w="397220"/>
                <a:gridCol w="3427663"/>
              </a:tblGrid>
              <a:tr h="117200">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Verificar actividad</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17200">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VA</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51602">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verifica una actividad de la BDA, se manda un mensaje al usuario que la propuso informándole del cambio. Todo usuario que visualice la actividad verá que está verificada.</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17200">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LCE</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34401">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BDA (Base de Datos de Actividades).</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17200">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Datos de la actividad a verificar.</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34401">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 ha iniciado sesión correctamente como LCE (registrada en el sistema).</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34401">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68803">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Actividad pasa a estar verificada o denegada si LCE no la considera apropiada o no está bien explicada.  Manda un mensaje al usuario que la propuso para avisarle del veredicto de LCE. Al ser visualizada, se indicará que está verificada o no.</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17200">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No hay.</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289207">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r>
                        <a:rPr lang="es-ES" sz="900" dirty="0" smtClean="0">
                          <a:latin typeface="Arial"/>
                          <a:ea typeface="Calibri"/>
                          <a:cs typeface="Times New Roman"/>
                        </a:rPr>
                        <a:t>.</a:t>
                      </a: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5</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usuario solicita verificar una actividad de BDA pendiente de verificación.</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muestra todos los campos de información disponibles de la actividad.</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revisa la información y decide que es correcta.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modifica el campo </a:t>
                      </a:r>
                      <a:r>
                        <a:rPr lang="es-ES" sz="900" i="1">
                          <a:solidFill>
                            <a:srgbClr val="000000"/>
                          </a:solidFill>
                          <a:latin typeface="Arial"/>
                          <a:ea typeface="Times New Roman"/>
                          <a:cs typeface="Times New Roman"/>
                        </a:rPr>
                        <a:t>“verificación”</a:t>
                      </a:r>
                      <a:r>
                        <a:rPr lang="es-ES" sz="900">
                          <a:solidFill>
                            <a:srgbClr val="000000"/>
                          </a:solidFill>
                          <a:latin typeface="Arial"/>
                          <a:ea typeface="Times New Roman"/>
                          <a:cs typeface="Times New Roman"/>
                        </a:rPr>
                        <a:t> de la actividad de </a:t>
                      </a:r>
                      <a:r>
                        <a:rPr lang="es-ES" sz="900" i="1">
                          <a:solidFill>
                            <a:srgbClr val="000000"/>
                          </a:solidFill>
                          <a:latin typeface="Arial"/>
                          <a:ea typeface="Times New Roman"/>
                          <a:cs typeface="Times New Roman"/>
                        </a:rPr>
                        <a:t>no evaluada</a:t>
                      </a:r>
                      <a:r>
                        <a:rPr lang="es-ES" sz="900">
                          <a:solidFill>
                            <a:srgbClr val="000000"/>
                          </a:solidFill>
                          <a:latin typeface="Arial"/>
                          <a:ea typeface="Times New Roman"/>
                          <a:cs typeface="Times New Roman"/>
                        </a:rPr>
                        <a:t> a </a:t>
                      </a:r>
                      <a:r>
                        <a:rPr lang="es-ES" sz="900" i="1">
                          <a:solidFill>
                            <a:srgbClr val="000000"/>
                          </a:solidFill>
                          <a:latin typeface="Arial"/>
                          <a:ea typeface="Times New Roman"/>
                          <a:cs typeface="Times New Roman"/>
                        </a:rPr>
                        <a:t>verificada</a:t>
                      </a:r>
                      <a:r>
                        <a:rPr lang="es-ES" sz="900">
                          <a:solidFill>
                            <a:srgbClr val="000000"/>
                          </a:solidFill>
                          <a:latin typeface="Arial"/>
                          <a:ea typeface="Times New Roman"/>
                          <a:cs typeface="Times New Roman"/>
                        </a:rPr>
                        <a:t> o </a:t>
                      </a:r>
                      <a:r>
                        <a:rPr lang="es-ES" sz="900" i="1">
                          <a:solidFill>
                            <a:srgbClr val="000000"/>
                          </a:solidFill>
                          <a:latin typeface="Arial"/>
                          <a:ea typeface="Times New Roman"/>
                          <a:cs typeface="Times New Roman"/>
                        </a:rPr>
                        <a:t>denegada </a:t>
                      </a:r>
                      <a:r>
                        <a:rPr lang="es-ES" sz="900">
                          <a:solidFill>
                            <a:srgbClr val="000000"/>
                          </a:solidFill>
                          <a:latin typeface="Arial"/>
                          <a:ea typeface="Times New Roman"/>
                          <a:cs typeface="Times New Roman"/>
                        </a:rPr>
                        <a:t>en la BDA.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Se envía un mensaje al usuario que la propuso indicando que su actividad ha sido valorada</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172006">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1a.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5a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Calibri"/>
                          <a:cs typeface="Times New Roman"/>
                        </a:rPr>
                        <a:t>Si la actividad ya ha sido verificada se muestra un mensaje de error indicándoselo al usuario.</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Calibri"/>
                          <a:cs typeface="Times New Roman"/>
                        </a:rPr>
                        <a:t>No se permite volver a verificar una actividad.</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Calibri"/>
                          <a:cs typeface="Times New Roman"/>
                        </a:rPr>
                        <a:t>Si se decide denegar la actividad, el usuario podrá indicar qué campos son incorrectos y/o redactar un breve mensaje explicativo que el sistema enviará al usuario que la propuso.</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Calibri"/>
                          <a:cs typeface="Times New Roman"/>
                        </a:rPr>
                        <a:t>Si es denegada, la actividad de elimina de la BDA y se notifica al usuario que la propuso, adjuntando la valoración de LCE.</a:t>
                      </a: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SUBSISTEMAS</a:t>
            </a:r>
            <a:endParaRPr lang="es-ES" b="1" dirty="0"/>
          </a:p>
        </p:txBody>
      </p:sp>
      <p:sp>
        <p:nvSpPr>
          <p:cNvPr id="3" name="2 Rectángulo redondeado">
            <a:hlinkClick r:id="rId2" action="ppaction://hlinksldjump"/>
          </p:cNvPr>
          <p:cNvSpPr/>
          <p:nvPr/>
        </p:nvSpPr>
        <p:spPr>
          <a:xfrm>
            <a:off x="1187624" y="2708920"/>
            <a:ext cx="165618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Gestor de usuarios</a:t>
            </a:r>
            <a:endParaRPr lang="es-ES" b="1" dirty="0"/>
          </a:p>
        </p:txBody>
      </p:sp>
      <p:sp>
        <p:nvSpPr>
          <p:cNvPr id="4" name="3 Rectángulo redondeado">
            <a:hlinkClick r:id="rId3" action="ppaction://hlinksldjump"/>
          </p:cNvPr>
          <p:cNvSpPr/>
          <p:nvPr/>
        </p:nvSpPr>
        <p:spPr>
          <a:xfrm>
            <a:off x="3635896" y="2708920"/>
            <a:ext cx="165618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Gestor de actividades</a:t>
            </a:r>
            <a:endParaRPr lang="es-ES" b="1" dirty="0"/>
          </a:p>
        </p:txBody>
      </p:sp>
      <p:sp>
        <p:nvSpPr>
          <p:cNvPr id="5" name="4 Rectángulo redondeado">
            <a:hlinkClick r:id="rId4" action="ppaction://hlinksldjump"/>
          </p:cNvPr>
          <p:cNvSpPr/>
          <p:nvPr/>
        </p:nvSpPr>
        <p:spPr>
          <a:xfrm>
            <a:off x="6084168" y="2708920"/>
            <a:ext cx="165618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Buscador</a:t>
            </a:r>
            <a:endParaRPr lang="es-ES" b="1" dirty="0"/>
          </a:p>
        </p:txBody>
      </p:sp>
      <p:sp>
        <p:nvSpPr>
          <p:cNvPr id="6" name="5 Rectángulo redondeado">
            <a:hlinkClick r:id="rId5" action="ppaction://hlinksldjump"/>
          </p:cNvPr>
          <p:cNvSpPr/>
          <p:nvPr/>
        </p:nvSpPr>
        <p:spPr>
          <a:xfrm>
            <a:off x="2555776" y="5013176"/>
            <a:ext cx="4104456" cy="57606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SALIR</a:t>
            </a:r>
            <a:endParaRPr lang="es-ES"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971600" y="764705"/>
          <a:ext cx="5253384" cy="5389453"/>
        </p:xfrm>
        <a:graphic>
          <a:graphicData uri="http://schemas.openxmlformats.org/drawingml/2006/table">
            <a:tbl>
              <a:tblPr/>
              <a:tblGrid>
                <a:gridCol w="1185719"/>
                <a:gridCol w="470465"/>
                <a:gridCol w="3597200"/>
              </a:tblGrid>
              <a:tr h="131454">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Apoyo iniciativas</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31454">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AE_AI</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94362">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elige una iniciativa de las propuestas por estudiantes del sistema y decide apoyarla, pasando la iniciativa automáticamente a actividad propuesta por la AE.</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1454">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AE</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62908">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581025" algn="l"/>
                        </a:tabLst>
                      </a:pPr>
                      <a:r>
                        <a:rPr lang="es-ES" sz="900">
                          <a:solidFill>
                            <a:srgbClr val="000000"/>
                          </a:solidFill>
                          <a:latin typeface="Arial"/>
                          <a:ea typeface="Calibri"/>
                          <a:cs typeface="Times New Roman"/>
                        </a:rPr>
                        <a:t>Base de datos de iniciativas.</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1454">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Datos de la iniciativa a elegir.</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62908">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 ha iniciado sesión correctamente como AE registrada en el sistema.</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62908">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920178">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Iniciativa pasa a actividad. Actividad queda registrada como propuesta dando el mismo resultado que si la hubiese propuesto directamente la AE. (Queda pendiente de verificación por LCE. Manda un mensaje a LCE para avisarle. Puede ser visualizada, seguida, y se pueden apuntar el resto de usuarios y modificada o cancelada por el usuario que la propuso).</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1454">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No se apoya ninguna iniciativa.</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577449">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a:latin typeface="Arial"/>
                          <a:ea typeface="Calibri"/>
                          <a:cs typeface="Times New Roman"/>
                        </a:rPr>
                        <a:t>5.</a:t>
                      </a:r>
                      <a:br>
                        <a:rPr lang="es-ES" sz="900" dirty="0">
                          <a:latin typeface="Arial"/>
                          <a:ea typeface="Calibri"/>
                          <a:cs typeface="Times New Roman"/>
                        </a:rPr>
                      </a:br>
                      <a:r>
                        <a:rPr lang="es-ES" sz="900" dirty="0">
                          <a:latin typeface="Arial"/>
                          <a:ea typeface="Calibri"/>
                          <a:cs typeface="Times New Roman"/>
                        </a:rPr>
                        <a:t>6.</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7</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usuario solicita visualizar la lista de iniciativas.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accede a una BD de iniciativas propuestas por estudiantes identificados aún no apoyadas.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Las muestra en forma de lista al usuario.</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las visualiza.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elige apoyar una iniciativa.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manda un mensaje al usuario que propuso la iniciativa informándole de que ha sido apoyada.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inicia la </a:t>
                      </a:r>
                      <a:r>
                        <a:rPr lang="es-ES" sz="900" i="1">
                          <a:solidFill>
                            <a:srgbClr val="000000"/>
                          </a:solidFill>
                          <a:latin typeface="Arial"/>
                          <a:ea typeface="Times New Roman"/>
                          <a:cs typeface="Times New Roman"/>
                        </a:rPr>
                        <a:t>Propuesta de una Actividad (AE_PA) </a:t>
                      </a:r>
                      <a:r>
                        <a:rPr lang="es-ES" sz="900">
                          <a:solidFill>
                            <a:srgbClr val="000000"/>
                          </a:solidFill>
                          <a:latin typeface="Arial"/>
                          <a:ea typeface="Times New Roman"/>
                          <a:cs typeface="Times New Roman"/>
                        </a:rPr>
                        <a:t>cuyos datos iniciales son los de la iniciativa.</a:t>
                      </a:r>
                      <a:endParaRPr lang="es-ES" sz="90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657270">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41305" marR="4130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4a.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6a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Times New Roman"/>
                          <a:cs typeface="Times New Roman"/>
                        </a:rPr>
                        <a:t>El usuario elige no apoyar ninguna iniciativa. </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sistema cancela el proceso. </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Se vuelve a la pantalla anterior.</a:t>
                      </a:r>
                      <a:endParaRPr lang="es-ES" sz="900" dirty="0">
                        <a:latin typeface="Calibri"/>
                        <a:ea typeface="Calibri"/>
                        <a:cs typeface="Times New Roman"/>
                      </a:endParaRPr>
                    </a:p>
                    <a:p>
                      <a:pPr>
                        <a:lnSpc>
                          <a:spcPct val="115000"/>
                        </a:lnSpc>
                        <a:spcAft>
                          <a:spcPts val="0"/>
                        </a:spcAft>
                        <a:tabLst>
                          <a:tab pos="733425" algn="l"/>
                        </a:tabLst>
                      </a:pPr>
                      <a:r>
                        <a:rPr lang="es-ES" sz="900" dirty="0">
                          <a:solidFill>
                            <a:srgbClr val="000000"/>
                          </a:solidFill>
                          <a:latin typeface="Arial"/>
                          <a:ea typeface="Times New Roman"/>
                          <a:cs typeface="Times New Roman"/>
                        </a:rPr>
                        <a:t>El usuario redacta un comentario adicional que el sistema mandará al usuario que propuso la iniciativa.</a:t>
                      </a:r>
                      <a:endParaRPr lang="es-E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27584" y="820935"/>
          <a:ext cx="5552367" cy="5301807"/>
        </p:xfrm>
        <a:graphic>
          <a:graphicData uri="http://schemas.openxmlformats.org/drawingml/2006/table">
            <a:tbl>
              <a:tblPr/>
              <a:tblGrid>
                <a:gridCol w="1253201"/>
                <a:gridCol w="546999"/>
                <a:gridCol w="3752167"/>
              </a:tblGrid>
              <a:tr h="149010">
                <a:tc>
                  <a:txBody>
                    <a:bodyPr/>
                    <a:lstStyle/>
                    <a:p>
                      <a:pPr algn="just">
                        <a:lnSpc>
                          <a:spcPct val="115000"/>
                        </a:lnSpc>
                        <a:spcAft>
                          <a:spcPts val="0"/>
                        </a:spcAft>
                      </a:pPr>
                      <a:r>
                        <a:rPr lang="es-ES" sz="1000" b="1">
                          <a:solidFill>
                            <a:srgbClr val="FFFFFF"/>
                          </a:solidFill>
                          <a:latin typeface="Arial"/>
                          <a:ea typeface="Calibri"/>
                          <a:cs typeface="Times New Roman"/>
                        </a:rPr>
                        <a:t>Caso de uso</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1000" b="1">
                          <a:solidFill>
                            <a:srgbClr val="FFFFFF"/>
                          </a:solidFill>
                          <a:latin typeface="Arial"/>
                          <a:ea typeface="Calibri"/>
                          <a:cs typeface="Times New Roman"/>
                        </a:rPr>
                        <a:t>Aceptar/Denegar petición de colaboración</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49010">
                <a:tc>
                  <a:txBody>
                    <a:bodyPr/>
                    <a:lstStyle/>
                    <a:p>
                      <a:pPr algn="just">
                        <a:lnSpc>
                          <a:spcPct val="115000"/>
                        </a:lnSpc>
                        <a:spcAft>
                          <a:spcPts val="0"/>
                        </a:spcAft>
                      </a:pPr>
                      <a:r>
                        <a:rPr lang="es-ES" sz="1000" b="1">
                          <a:latin typeface="Arial"/>
                          <a:ea typeface="Calibri"/>
                          <a:cs typeface="Times New Roman"/>
                        </a:rPr>
                        <a:t>Identificador</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A/D_PC</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98019">
                <a:tc>
                  <a:txBody>
                    <a:bodyPr/>
                    <a:lstStyle/>
                    <a:p>
                      <a:pPr algn="just">
                        <a:lnSpc>
                          <a:spcPct val="115000"/>
                        </a:lnSpc>
                        <a:spcAft>
                          <a:spcPts val="0"/>
                        </a:spcAft>
                      </a:pPr>
                      <a:r>
                        <a:rPr lang="es-ES" sz="1000" b="1">
                          <a:latin typeface="Arial"/>
                          <a:ea typeface="Calibri"/>
                          <a:cs typeface="Times New Roman"/>
                        </a:rPr>
                        <a:t>Objetivo en contexto</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endParaRPr lang="es-ES" sz="1000">
                        <a:latin typeface="Arial"/>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49010">
                <a:tc>
                  <a:txBody>
                    <a:bodyPr/>
                    <a:lstStyle/>
                    <a:p>
                      <a:pPr algn="just">
                        <a:lnSpc>
                          <a:spcPct val="115000"/>
                        </a:lnSpc>
                        <a:spcAft>
                          <a:spcPts val="0"/>
                        </a:spcAft>
                      </a:pPr>
                      <a:r>
                        <a:rPr lang="es-ES" sz="1000" b="1">
                          <a:latin typeface="Arial"/>
                          <a:ea typeface="Calibri"/>
                          <a:cs typeface="Times New Roman"/>
                        </a:rPr>
                        <a:t>Actor principal</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Estudiante UCM identificado.</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98019">
                <a:tc>
                  <a:txBody>
                    <a:bodyPr/>
                    <a:lstStyle/>
                    <a:p>
                      <a:pPr algn="just">
                        <a:lnSpc>
                          <a:spcPct val="115000"/>
                        </a:lnSpc>
                        <a:spcAft>
                          <a:spcPts val="0"/>
                        </a:spcAft>
                      </a:pPr>
                      <a:r>
                        <a:rPr lang="es-ES" sz="1000" b="1">
                          <a:latin typeface="Arial"/>
                          <a:ea typeface="Calibri"/>
                          <a:cs typeface="Times New Roman"/>
                        </a:rPr>
                        <a:t>Actores secundarios</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723900" algn="l"/>
                        </a:tabLst>
                      </a:pPr>
                      <a:r>
                        <a:rPr lang="es-ES" sz="1000">
                          <a:solidFill>
                            <a:srgbClr val="000000"/>
                          </a:solidFill>
                          <a:latin typeface="Arial"/>
                          <a:ea typeface="Calibri"/>
                          <a:cs typeface="Times New Roman"/>
                        </a:rPr>
                        <a:t>AE</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98019">
                <a:tc>
                  <a:txBody>
                    <a:bodyPr/>
                    <a:lstStyle/>
                    <a:p>
                      <a:pPr algn="just">
                        <a:lnSpc>
                          <a:spcPct val="115000"/>
                        </a:lnSpc>
                        <a:spcAft>
                          <a:spcPts val="0"/>
                        </a:spcAft>
                      </a:pPr>
                      <a:r>
                        <a:rPr lang="es-ES" sz="1000" b="1">
                          <a:latin typeface="Arial"/>
                          <a:ea typeface="Calibri"/>
                          <a:cs typeface="Times New Roman"/>
                        </a:rPr>
                        <a:t>Qué datos usa</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Datos de una petición de colaboración (un texto libre escrito por una AE) y los datos de una actividad seleccionada de la BDAC.</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47028">
                <a:tc>
                  <a:txBody>
                    <a:bodyPr/>
                    <a:lstStyle/>
                    <a:p>
                      <a:pPr algn="just">
                        <a:lnSpc>
                          <a:spcPct val="115000"/>
                        </a:lnSpc>
                        <a:spcAft>
                          <a:spcPts val="0"/>
                        </a:spcAft>
                      </a:pPr>
                      <a:r>
                        <a:rPr lang="es-ES" sz="1000" b="1">
                          <a:latin typeface="Arial"/>
                          <a:ea typeface="Calibri"/>
                          <a:cs typeface="Times New Roman"/>
                        </a:rPr>
                        <a:t>Precondiciones</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Usuario ha iniciado sesión correctamente como estudiante en el sistema, y usuario tiene pendiente de respuesta una petición de colaboración.</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98019">
                <a:tc>
                  <a:txBody>
                    <a:bodyPr/>
                    <a:lstStyle/>
                    <a:p>
                      <a:pPr algn="just">
                        <a:lnSpc>
                          <a:spcPct val="115000"/>
                        </a:lnSpc>
                        <a:spcAft>
                          <a:spcPts val="0"/>
                        </a:spcAft>
                      </a:pPr>
                      <a:r>
                        <a:rPr lang="es-ES" sz="1000" b="1">
                          <a:latin typeface="Arial"/>
                          <a:ea typeface="Calibri"/>
                          <a:cs typeface="Times New Roman"/>
                        </a:rPr>
                        <a:t>Postcondiciones</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000">
                        <a:latin typeface="Arial"/>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98019">
                <a:tc>
                  <a:txBody>
                    <a:bodyPr/>
                    <a:lstStyle/>
                    <a:p>
                      <a:pPr algn="just">
                        <a:lnSpc>
                          <a:spcPct val="115000"/>
                        </a:lnSpc>
                        <a:spcAft>
                          <a:spcPts val="0"/>
                        </a:spcAft>
                      </a:pPr>
                      <a:r>
                        <a:rPr lang="es-ES" sz="1000" b="1">
                          <a:latin typeface="Arial"/>
                          <a:ea typeface="Calibri"/>
                          <a:cs typeface="Times New Roman"/>
                        </a:rPr>
                        <a:t>               Éxito</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Usuario deniega o acepta la petición y la respuesta se notifica a la AE que la envió.</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49010">
                <a:tc>
                  <a:txBody>
                    <a:bodyPr/>
                    <a:lstStyle/>
                    <a:p>
                      <a:pPr algn="just">
                        <a:lnSpc>
                          <a:spcPct val="115000"/>
                        </a:lnSpc>
                        <a:spcAft>
                          <a:spcPts val="0"/>
                        </a:spcAft>
                      </a:pPr>
                      <a:r>
                        <a:rPr lang="es-ES" sz="1000" b="1">
                          <a:latin typeface="Arial"/>
                          <a:ea typeface="Calibri"/>
                          <a:cs typeface="Times New Roman"/>
                        </a:rPr>
                        <a:t>               Fallo</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000">
                        <a:latin typeface="Arial"/>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639104">
                <a:tc>
                  <a:txBody>
                    <a:bodyPr/>
                    <a:lstStyle/>
                    <a:p>
                      <a:pPr algn="just">
                        <a:lnSpc>
                          <a:spcPct val="115000"/>
                        </a:lnSpc>
                        <a:spcAft>
                          <a:spcPts val="0"/>
                        </a:spcAft>
                      </a:pPr>
                      <a:r>
                        <a:rPr lang="es-ES" sz="1000" b="1">
                          <a:latin typeface="Arial"/>
                          <a:ea typeface="Calibri"/>
                          <a:cs typeface="Times New Roman"/>
                        </a:rPr>
                        <a:t>Flujo principal</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000" dirty="0">
                          <a:latin typeface="Arial"/>
                          <a:ea typeface="Calibri"/>
                          <a:cs typeface="Times New Roman"/>
                        </a:rPr>
                        <a:t>1.</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2.</a:t>
                      </a:r>
                      <a:br>
                        <a:rPr lang="es-ES" sz="1000" dirty="0">
                          <a:latin typeface="Arial"/>
                          <a:ea typeface="Calibri"/>
                          <a:cs typeface="Times New Roman"/>
                        </a:rPr>
                      </a:br>
                      <a:r>
                        <a:rPr lang="es-ES" sz="1000" dirty="0">
                          <a:latin typeface="Arial"/>
                          <a:ea typeface="Calibri"/>
                          <a:cs typeface="Times New Roman"/>
                        </a:rPr>
                        <a:t>3.</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4.</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5.</a:t>
                      </a:r>
                      <a:br>
                        <a:rPr lang="es-ES" sz="1000" dirty="0">
                          <a:latin typeface="Arial"/>
                          <a:ea typeface="Calibri"/>
                          <a:cs typeface="Times New Roman"/>
                        </a:rPr>
                      </a:br>
                      <a:r>
                        <a:rPr lang="es-ES" sz="1000" dirty="0">
                          <a:latin typeface="Arial"/>
                          <a:ea typeface="Calibri"/>
                          <a:cs typeface="Times New Roman"/>
                        </a:rPr>
                        <a:t>6</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000">
                          <a:solidFill>
                            <a:srgbClr val="000000"/>
                          </a:solidFill>
                          <a:latin typeface="Arial"/>
                          <a:ea typeface="Times New Roman"/>
                          <a:cs typeface="Times New Roman"/>
                        </a:rPr>
                        <a:t>Al iniciar sesión el sistema muestra un mensaje al usuario indicándole que tiene una solicitud de colaboración pendiente</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usuario la ve y hace click en ella para responderla</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muestra una pantalla con el mensaje y un link a la actividad para la cual se necesita colaboración.</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usuario decide aceptarla o denegarla y pulsa en el botón correspondiente.</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La petición desaparece de la cuenta del estudiante.</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manda un mensaje a la AE correspondiente con la respuesta.</a:t>
                      </a:r>
                      <a:endParaRPr lang="es-ES" sz="10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596038">
                <a:tc>
                  <a:txBody>
                    <a:bodyPr/>
                    <a:lstStyle/>
                    <a:p>
                      <a:pPr algn="just">
                        <a:lnSpc>
                          <a:spcPct val="115000"/>
                        </a:lnSpc>
                        <a:spcAft>
                          <a:spcPts val="0"/>
                        </a:spcAft>
                      </a:pPr>
                      <a:r>
                        <a:rPr lang="es-ES" sz="1000" b="1">
                          <a:latin typeface="Arial"/>
                          <a:ea typeface="Calibri"/>
                          <a:cs typeface="Times New Roman"/>
                        </a:rPr>
                        <a:t>Flujos secundarios</a:t>
                      </a:r>
                      <a:endParaRPr lang="es-ES" sz="10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000" dirty="0">
                          <a:latin typeface="Arial"/>
                          <a:ea typeface="Calibri"/>
                          <a:cs typeface="Times New Roman"/>
                        </a:rPr>
                        <a:t>3a.</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4a</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000" dirty="0">
                          <a:solidFill>
                            <a:srgbClr val="000000"/>
                          </a:solidFill>
                          <a:latin typeface="Arial"/>
                          <a:ea typeface="Times New Roman"/>
                          <a:cs typeface="Times New Roman"/>
                        </a:rPr>
                        <a:t>El usuario elige ver la actividad.</a:t>
                      </a:r>
                      <a:endParaRPr lang="es-ES" sz="1000" dirty="0">
                        <a:latin typeface="Calibri"/>
                        <a:ea typeface="Calibri"/>
                        <a:cs typeface="Times New Roman"/>
                      </a:endParaRPr>
                    </a:p>
                    <a:p>
                      <a:pPr algn="just">
                        <a:lnSpc>
                          <a:spcPct val="115000"/>
                        </a:lnSpc>
                        <a:spcAft>
                          <a:spcPts val="0"/>
                        </a:spcAft>
                      </a:pPr>
                      <a:r>
                        <a:rPr lang="es-ES" sz="1000" dirty="0">
                          <a:solidFill>
                            <a:srgbClr val="000000"/>
                          </a:solidFill>
                          <a:latin typeface="Arial"/>
                          <a:ea typeface="Times New Roman"/>
                          <a:cs typeface="Times New Roman"/>
                        </a:rPr>
                        <a:t>El sistema le muestra la actividad al usuario.</a:t>
                      </a:r>
                      <a:endParaRPr lang="es-ES" sz="1000" dirty="0">
                        <a:latin typeface="Calibri"/>
                        <a:ea typeface="Calibri"/>
                        <a:cs typeface="Times New Roman"/>
                      </a:endParaRPr>
                    </a:p>
                    <a:p>
                      <a:pPr algn="just">
                        <a:lnSpc>
                          <a:spcPct val="115000"/>
                        </a:lnSpc>
                        <a:spcAft>
                          <a:spcPts val="0"/>
                        </a:spcAft>
                      </a:pPr>
                      <a:r>
                        <a:rPr lang="es-ES" sz="1000" dirty="0">
                          <a:solidFill>
                            <a:srgbClr val="000000"/>
                          </a:solidFill>
                          <a:latin typeface="Arial"/>
                          <a:ea typeface="Calibri"/>
                          <a:cs typeface="Times New Roman"/>
                        </a:rPr>
                        <a:t>El usuario redacta un comentario adicional que el sistema mandará a la AE que envió la petición</a:t>
                      </a:r>
                      <a:endParaRPr lang="es-ES" sz="10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87624" y="764706"/>
          <a:ext cx="5527133" cy="4904801"/>
        </p:xfrm>
        <a:graphic>
          <a:graphicData uri="http://schemas.openxmlformats.org/drawingml/2006/table">
            <a:tbl>
              <a:tblPr/>
              <a:tblGrid>
                <a:gridCol w="1247506"/>
                <a:gridCol w="552694"/>
                <a:gridCol w="3726933"/>
              </a:tblGrid>
              <a:tr h="174020">
                <a:tc>
                  <a:txBody>
                    <a:bodyPr/>
                    <a:lstStyle/>
                    <a:p>
                      <a:pPr algn="just">
                        <a:lnSpc>
                          <a:spcPct val="115000"/>
                        </a:lnSpc>
                        <a:spcAft>
                          <a:spcPts val="0"/>
                        </a:spcAft>
                      </a:pPr>
                      <a:r>
                        <a:rPr lang="es-ES" sz="1000" b="1">
                          <a:solidFill>
                            <a:srgbClr val="FFFFFF"/>
                          </a:solidFill>
                          <a:latin typeface="Arial"/>
                          <a:ea typeface="Calibri"/>
                          <a:cs typeface="Times New Roman"/>
                        </a:rPr>
                        <a:t>Caso de uso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1000" b="1">
                          <a:solidFill>
                            <a:srgbClr val="FFFFFF"/>
                          </a:solidFill>
                          <a:latin typeface="Arial"/>
                          <a:ea typeface="Calibri"/>
                          <a:cs typeface="Times New Roman"/>
                        </a:rPr>
                        <a:t>Modificar actividad</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74020">
                <a:tc>
                  <a:txBody>
                    <a:bodyPr/>
                    <a:lstStyle/>
                    <a:p>
                      <a:pPr algn="just">
                        <a:lnSpc>
                          <a:spcPct val="115000"/>
                        </a:lnSpc>
                        <a:spcAft>
                          <a:spcPts val="0"/>
                        </a:spcAft>
                      </a:pPr>
                      <a:r>
                        <a:rPr lang="es-ES" sz="1000" b="1">
                          <a:latin typeface="Arial"/>
                          <a:ea typeface="Calibri"/>
                          <a:cs typeface="Times New Roman"/>
                        </a:rPr>
                        <a:t>Identificador</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AE_MA</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48041">
                <a:tc>
                  <a:txBody>
                    <a:bodyPr/>
                    <a:lstStyle/>
                    <a:p>
                      <a:pPr algn="just">
                        <a:lnSpc>
                          <a:spcPct val="115000"/>
                        </a:lnSpc>
                        <a:spcAft>
                          <a:spcPts val="0"/>
                        </a:spcAft>
                      </a:pPr>
                      <a:r>
                        <a:rPr lang="es-ES" sz="1000" b="1" dirty="0" smtClean="0">
                          <a:latin typeface="Arial"/>
                          <a:ea typeface="Calibri"/>
                          <a:cs typeface="Times New Roman"/>
                        </a:rPr>
                        <a:t>Objetivo en </a:t>
                      </a:r>
                      <a:r>
                        <a:rPr lang="es-ES" sz="1000" b="1" dirty="0">
                          <a:latin typeface="Arial"/>
                          <a:ea typeface="Calibri"/>
                          <a:cs typeface="Times New Roman"/>
                        </a:rPr>
                        <a:t>contexto</a:t>
                      </a:r>
                      <a:endParaRPr lang="es-ES" sz="1000" dirty="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El usuario selecciona una actividad que haya sido propuesta por él y modifica los campos de la fecha o el lugar.</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74020">
                <a:tc>
                  <a:txBody>
                    <a:bodyPr/>
                    <a:lstStyle/>
                    <a:p>
                      <a:pPr algn="just">
                        <a:lnSpc>
                          <a:spcPct val="115000"/>
                        </a:lnSpc>
                        <a:spcAft>
                          <a:spcPts val="0"/>
                        </a:spcAft>
                      </a:pPr>
                      <a:r>
                        <a:rPr lang="es-ES" sz="1000" b="1">
                          <a:latin typeface="Arial"/>
                          <a:ea typeface="Calibri"/>
                          <a:cs typeface="Times New Roman"/>
                        </a:rPr>
                        <a:t>Actor principal</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AE</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48041">
                <a:tc>
                  <a:txBody>
                    <a:bodyPr/>
                    <a:lstStyle/>
                    <a:p>
                      <a:pPr algn="just">
                        <a:lnSpc>
                          <a:spcPct val="115000"/>
                        </a:lnSpc>
                        <a:spcAft>
                          <a:spcPts val="0"/>
                        </a:spcAft>
                      </a:pPr>
                      <a:r>
                        <a:rPr lang="es-ES" sz="1000" b="1">
                          <a:latin typeface="Arial"/>
                          <a:ea typeface="Calibri"/>
                          <a:cs typeface="Times New Roman"/>
                        </a:rPr>
                        <a:t>Actores secundarios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952500" algn="l"/>
                        </a:tabLst>
                      </a:pPr>
                      <a:r>
                        <a:rPr lang="es-ES" sz="1000">
                          <a:solidFill>
                            <a:srgbClr val="000000"/>
                          </a:solidFill>
                          <a:latin typeface="Arial"/>
                          <a:ea typeface="Calibri"/>
                          <a:cs typeface="Times New Roman"/>
                        </a:rPr>
                        <a:t>Base de datos de actividades.</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74020">
                <a:tc>
                  <a:txBody>
                    <a:bodyPr/>
                    <a:lstStyle/>
                    <a:p>
                      <a:pPr algn="just">
                        <a:lnSpc>
                          <a:spcPct val="115000"/>
                        </a:lnSpc>
                        <a:spcAft>
                          <a:spcPts val="0"/>
                        </a:spcAft>
                      </a:pPr>
                      <a:r>
                        <a:rPr lang="es-ES" sz="1000" b="1">
                          <a:latin typeface="Arial"/>
                          <a:ea typeface="Calibri"/>
                          <a:cs typeface="Times New Roman"/>
                        </a:rPr>
                        <a:t>Qué datos usa</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Datos de la actividad elegida.</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48041">
                <a:tc>
                  <a:txBody>
                    <a:bodyPr/>
                    <a:lstStyle/>
                    <a:p>
                      <a:pPr algn="just">
                        <a:lnSpc>
                          <a:spcPct val="115000"/>
                        </a:lnSpc>
                        <a:spcAft>
                          <a:spcPts val="0"/>
                        </a:spcAft>
                      </a:pPr>
                      <a:r>
                        <a:rPr lang="es-ES" sz="1000" b="1">
                          <a:latin typeface="Arial"/>
                          <a:ea typeface="Calibri"/>
                          <a:cs typeface="Times New Roman"/>
                        </a:rPr>
                        <a:t>Precondiciones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Usuario ha iniciado sesión correctamente como AE registrada en el sistema y propuesto una actividad.</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48041">
                <a:tc>
                  <a:txBody>
                    <a:bodyPr/>
                    <a:lstStyle/>
                    <a:p>
                      <a:pPr algn="just">
                        <a:lnSpc>
                          <a:spcPct val="115000"/>
                        </a:lnSpc>
                        <a:spcAft>
                          <a:spcPts val="0"/>
                        </a:spcAft>
                      </a:pPr>
                      <a:r>
                        <a:rPr lang="es-ES" sz="1000" b="1">
                          <a:latin typeface="Arial"/>
                          <a:ea typeface="Calibri"/>
                          <a:cs typeface="Times New Roman"/>
                        </a:rPr>
                        <a:t>Postcondiciones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000">
                        <a:latin typeface="Arial"/>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48041">
                <a:tc>
                  <a:txBody>
                    <a:bodyPr/>
                    <a:lstStyle/>
                    <a:p>
                      <a:pPr algn="just">
                        <a:lnSpc>
                          <a:spcPct val="115000"/>
                        </a:lnSpc>
                        <a:spcAft>
                          <a:spcPts val="0"/>
                        </a:spcAft>
                      </a:pPr>
                      <a:r>
                        <a:rPr lang="es-ES" sz="1000" b="1">
                          <a:latin typeface="Arial"/>
                          <a:ea typeface="Calibri"/>
                          <a:cs typeface="Times New Roman"/>
                        </a:rPr>
                        <a:t>               Éxito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Los campos de fecha o lugar de la actividad seleccionada quedan modificados tanto en la BDAC como en el mapa.</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74020">
                <a:tc>
                  <a:txBody>
                    <a:bodyPr/>
                    <a:lstStyle/>
                    <a:p>
                      <a:pPr algn="just">
                        <a:lnSpc>
                          <a:spcPct val="115000"/>
                        </a:lnSpc>
                        <a:spcAft>
                          <a:spcPts val="0"/>
                        </a:spcAft>
                      </a:pPr>
                      <a:r>
                        <a:rPr lang="es-ES" sz="1000" b="1">
                          <a:latin typeface="Arial"/>
                          <a:ea typeface="Calibri"/>
                          <a:cs typeface="Times New Roman"/>
                        </a:rPr>
                        <a:t>               Fallo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No se modifica ningún campo de la actividad.</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740204">
                <a:tc>
                  <a:txBody>
                    <a:bodyPr/>
                    <a:lstStyle/>
                    <a:p>
                      <a:pPr algn="just">
                        <a:lnSpc>
                          <a:spcPct val="115000"/>
                        </a:lnSpc>
                        <a:spcAft>
                          <a:spcPts val="0"/>
                        </a:spcAft>
                      </a:pPr>
                      <a:r>
                        <a:rPr lang="es-ES" sz="1000" b="1">
                          <a:latin typeface="Arial"/>
                          <a:ea typeface="Calibri"/>
                          <a:cs typeface="Times New Roman"/>
                        </a:rPr>
                        <a:t>Flujo principal</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000" dirty="0">
                          <a:latin typeface="Arial"/>
                          <a:ea typeface="Calibri"/>
                          <a:cs typeface="Times New Roman"/>
                        </a:rPr>
                        <a:t>1.</a:t>
                      </a:r>
                      <a:br>
                        <a:rPr lang="es-ES" sz="1000" dirty="0">
                          <a:latin typeface="Arial"/>
                          <a:ea typeface="Calibri"/>
                          <a:cs typeface="Times New Roman"/>
                        </a:rPr>
                      </a:br>
                      <a:r>
                        <a:rPr lang="es-ES" sz="1000" dirty="0">
                          <a:latin typeface="Arial"/>
                          <a:ea typeface="Calibri"/>
                          <a:cs typeface="Times New Roman"/>
                        </a:rPr>
                        <a:t>2.</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3.</a:t>
                      </a:r>
                      <a:br>
                        <a:rPr lang="es-ES" sz="1000" dirty="0">
                          <a:latin typeface="Arial"/>
                          <a:ea typeface="Calibri"/>
                          <a:cs typeface="Times New Roman"/>
                        </a:rPr>
                      </a:br>
                      <a:r>
                        <a:rPr lang="es-ES" sz="1000" dirty="0">
                          <a:latin typeface="Arial"/>
                          <a:ea typeface="Calibri"/>
                          <a:cs typeface="Times New Roman"/>
                        </a:rPr>
                        <a:t>4.</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5.</a:t>
                      </a:r>
                      <a:br>
                        <a:rPr lang="es-ES" sz="1000" dirty="0">
                          <a:latin typeface="Arial"/>
                          <a:ea typeface="Calibri"/>
                          <a:cs typeface="Times New Roman"/>
                        </a:rPr>
                      </a:br>
                      <a:r>
                        <a:rPr lang="es-ES" sz="1000" dirty="0">
                          <a:latin typeface="Arial"/>
                          <a:ea typeface="Calibri"/>
                          <a:cs typeface="Times New Roman"/>
                        </a:rPr>
                        <a:t/>
                      </a:r>
                      <a:br>
                        <a:rPr lang="es-ES" sz="1000" dirty="0">
                          <a:latin typeface="Arial"/>
                          <a:ea typeface="Calibri"/>
                          <a:cs typeface="Times New Roman"/>
                        </a:rPr>
                      </a:br>
                      <a:r>
                        <a:rPr lang="es-ES" sz="1000" dirty="0">
                          <a:latin typeface="Arial"/>
                          <a:ea typeface="Calibri"/>
                          <a:cs typeface="Times New Roman"/>
                        </a:rPr>
                        <a:t>6</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000">
                          <a:solidFill>
                            <a:srgbClr val="000000"/>
                          </a:solidFill>
                          <a:latin typeface="Arial"/>
                          <a:ea typeface="Times New Roman"/>
                          <a:cs typeface="Times New Roman"/>
                        </a:rPr>
                        <a:t>El usuario inicia sesión como AE.</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muestra al usuario las actividades, registradas en la BDAC, propuestas por él.</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usuario selecciona la actividad que desea modificar.</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accede a la información de dicha actividad y la muestra.</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usuario cambia la información de los campos de fecha o lugar.</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guarda los cambios realizados.</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522061">
                <a:tc>
                  <a:txBody>
                    <a:bodyPr/>
                    <a:lstStyle/>
                    <a:p>
                      <a:pPr algn="just">
                        <a:lnSpc>
                          <a:spcPct val="115000"/>
                        </a:lnSpc>
                        <a:spcAft>
                          <a:spcPts val="0"/>
                        </a:spcAft>
                      </a:pPr>
                      <a:r>
                        <a:rPr lang="es-ES" sz="1000" b="1">
                          <a:latin typeface="Arial"/>
                          <a:ea typeface="Calibri"/>
                          <a:cs typeface="Times New Roman"/>
                        </a:rPr>
                        <a:t>Flujos secundarios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000" dirty="0">
                          <a:latin typeface="Arial"/>
                          <a:ea typeface="Calibri"/>
                          <a:cs typeface="Times New Roman"/>
                        </a:rPr>
                        <a:t>2a</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000" dirty="0">
                          <a:solidFill>
                            <a:srgbClr val="000000"/>
                          </a:solidFill>
                          <a:latin typeface="Arial"/>
                          <a:ea typeface="Times New Roman"/>
                          <a:cs typeface="Times New Roman"/>
                        </a:rPr>
                        <a:t>No se encuentran actividades.</a:t>
                      </a:r>
                      <a:endParaRPr lang="es-ES" sz="1000" dirty="0">
                        <a:latin typeface="Calibri"/>
                        <a:ea typeface="Calibri"/>
                        <a:cs typeface="Times New Roman"/>
                      </a:endParaRPr>
                    </a:p>
                    <a:p>
                      <a:pPr algn="just">
                        <a:lnSpc>
                          <a:spcPct val="115000"/>
                        </a:lnSpc>
                        <a:spcAft>
                          <a:spcPts val="0"/>
                        </a:spcAft>
                      </a:pPr>
                      <a:r>
                        <a:rPr lang="es-ES" sz="1000" dirty="0">
                          <a:solidFill>
                            <a:srgbClr val="000000"/>
                          </a:solidFill>
                          <a:latin typeface="Arial"/>
                          <a:ea typeface="Times New Roman"/>
                          <a:cs typeface="Times New Roman"/>
                        </a:rPr>
                        <a:t>El sistema muestra un mensaje diciendo que no hay actividades propuestas por el usuario.</a:t>
                      </a:r>
                      <a:endParaRPr lang="es-ES" sz="10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971600" y="908580"/>
          <a:ext cx="4752528" cy="4766295"/>
        </p:xfrm>
        <a:graphic>
          <a:graphicData uri="http://schemas.openxmlformats.org/drawingml/2006/table">
            <a:tbl>
              <a:tblPr/>
              <a:tblGrid>
                <a:gridCol w="1072673"/>
                <a:gridCol w="367487"/>
                <a:gridCol w="3312368"/>
              </a:tblGrid>
              <a:tr h="150767">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Apuntarse a actividad</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50767">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ES_AA</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1534">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selecciona una actividad propuesta y se apunta para participar en ella.</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0767">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Estudiante</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1534">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Base de datos de actividades.</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0767">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Lista de actividades disponibles.</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1534">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 ha iniciado sesión correctamente como estudiante y debe haber actividades propuestas y disponibles.</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01534">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1534">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se apunta a la actividad y aparece como participante en ella.</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0767">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467815">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2</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smtClean="0">
                          <a:latin typeface="Arial"/>
                          <a:ea typeface="Calibri"/>
                          <a:cs typeface="Times New Roman"/>
                        </a:rPr>
                        <a:t>3.</a:t>
                      </a:r>
                      <a:br>
                        <a:rPr lang="es-ES" sz="900" dirty="0" smtClean="0">
                          <a:latin typeface="Arial"/>
                          <a:ea typeface="Calibri"/>
                          <a:cs typeface="Times New Roman"/>
                        </a:rPr>
                      </a:br>
                      <a:r>
                        <a:rPr lang="es-ES" sz="900" dirty="0" smtClean="0">
                          <a:latin typeface="Arial"/>
                          <a:ea typeface="Calibri"/>
                          <a:cs typeface="Times New Roman"/>
                        </a:rPr>
                        <a:t>4.</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smtClean="0">
                          <a:latin typeface="Arial"/>
                          <a:ea typeface="Calibri"/>
                          <a:cs typeface="Times New Roman"/>
                        </a:rPr>
                        <a:t>5.</a:t>
                      </a:r>
                      <a:br>
                        <a:rPr lang="es-ES" sz="900" dirty="0" smtClean="0">
                          <a:latin typeface="Arial"/>
                          <a:ea typeface="Calibri"/>
                          <a:cs typeface="Times New Roman"/>
                        </a:rPr>
                      </a:br>
                      <a:r>
                        <a:rPr lang="es-ES" sz="900" dirty="0" smtClean="0">
                          <a:latin typeface="Arial"/>
                          <a:ea typeface="Calibri"/>
                          <a:cs typeface="Times New Roman"/>
                        </a:rPr>
                        <a:t>6.</a:t>
                      </a:r>
                      <a:br>
                        <a:rPr lang="es-ES" sz="900" dirty="0" smtClean="0">
                          <a:latin typeface="Arial"/>
                          <a:ea typeface="Calibri"/>
                          <a:cs typeface="Times New Roman"/>
                        </a:rPr>
                      </a:br>
                      <a:endParaRPr lang="es-ES" sz="9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usuario inicia sesión como estudiante.</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muestra al usuario las actividades, registradas en la BDAC, disponibles para participar en ellas.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selecciona la actividad a la que desea apuntarse.</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accede a la información de dicha actividad y la muestra.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clica sobre “Participar”.</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guarda los cambios realizados e incluye al usuario en la lista de participantes de la actividad.</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904601">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2a</a:t>
                      </a:r>
                      <a:r>
                        <a:rPr lang="es-ES" sz="900" dirty="0" smtClean="0">
                          <a:latin typeface="Arial"/>
                          <a:ea typeface="Calibri"/>
                          <a:cs typeface="Times New Roman"/>
                        </a:rPr>
                        <a:t>.</a:t>
                      </a:r>
                      <a:br>
                        <a:rPr lang="es-ES" sz="900" dirty="0" smtClean="0">
                          <a:latin typeface="Arial"/>
                          <a:ea typeface="Calibri"/>
                          <a:cs typeface="Times New Roman"/>
                        </a:rPr>
                      </a:br>
                      <a:r>
                        <a:rPr lang="es-ES" sz="900" dirty="0" smtClean="0">
                          <a:latin typeface="Arial"/>
                          <a:ea typeface="Calibri"/>
                          <a:cs typeface="Times New Roman"/>
                        </a:rPr>
                        <a:t>4a.</a:t>
                      </a:r>
                      <a:br>
                        <a:rPr lang="es-ES" sz="900" dirty="0" smtClean="0">
                          <a:latin typeface="Arial"/>
                          <a:ea typeface="Calibri"/>
                          <a:cs typeface="Times New Roman"/>
                        </a:rPr>
                      </a:br>
                      <a:endParaRPr lang="es-ES" sz="9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Times New Roman"/>
                          <a:cs typeface="Times New Roman"/>
                        </a:rPr>
                        <a:t>No se encuentran actividades.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sistema muestra un mensaje diciendo que no hay actividades propuestas.</a:t>
                      </a:r>
                      <a:endParaRPr lang="es-ES" sz="900" dirty="0">
                        <a:latin typeface="Calibri"/>
                        <a:ea typeface="Calibri"/>
                        <a:cs typeface="Times New Roman"/>
                      </a:endParaRPr>
                    </a:p>
                    <a:p>
                      <a:pPr algn="just">
                        <a:lnSpc>
                          <a:spcPct val="115000"/>
                        </a:lnSpc>
                        <a:spcAft>
                          <a:spcPts val="0"/>
                        </a:spcAft>
                      </a:pPr>
                      <a:r>
                        <a:rPr lang="es-ES" sz="900" dirty="0">
                          <a:solidFill>
                            <a:srgbClr val="262626"/>
                          </a:solidFill>
                          <a:latin typeface="Arial"/>
                          <a:ea typeface="Times New Roman"/>
                          <a:cs typeface="Times New Roman"/>
                        </a:rPr>
                        <a:t>La actividad tiene el número máximo de participantes.</a:t>
                      </a:r>
                      <a:endParaRPr lang="es-ES" sz="900" dirty="0">
                        <a:latin typeface="Calibri"/>
                        <a:ea typeface="Calibri"/>
                        <a:cs typeface="Times New Roman"/>
                      </a:endParaRPr>
                    </a:p>
                    <a:p>
                      <a:pPr algn="just">
                        <a:lnSpc>
                          <a:spcPct val="115000"/>
                        </a:lnSpc>
                        <a:spcAft>
                          <a:spcPts val="0"/>
                        </a:spcAft>
                      </a:pPr>
                      <a:r>
                        <a:rPr lang="es-ES" sz="900" dirty="0">
                          <a:solidFill>
                            <a:srgbClr val="262626"/>
                          </a:solidFill>
                          <a:latin typeface="Arial"/>
                          <a:ea typeface="Times New Roman"/>
                          <a:cs typeface="Times New Roman"/>
                        </a:rPr>
                        <a:t>El sistema oculta el botón de “Participar” y tan solo muestra la información.</a:t>
                      </a:r>
                      <a:endParaRPr lang="es-ES" sz="9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971599" y="692696"/>
          <a:ext cx="4608513" cy="4968552"/>
        </p:xfrm>
        <a:graphic>
          <a:graphicData uri="http://schemas.openxmlformats.org/drawingml/2006/table">
            <a:tbl>
              <a:tblPr/>
              <a:tblGrid>
                <a:gridCol w="1040167"/>
                <a:gridCol w="528881"/>
                <a:gridCol w="3039465"/>
              </a:tblGrid>
              <a:tr h="160276">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Proponer iniciativa</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60276">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ES_PI</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20552">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introduce en el sistema una iniciativa como propuesta. La actividad queda pendiente de ser apoyada por alguna AE.</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0276">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tabLst>
                          <a:tab pos="600075" algn="l"/>
                        </a:tabLst>
                      </a:pPr>
                      <a:r>
                        <a:rPr lang="es-ES" sz="900">
                          <a:solidFill>
                            <a:srgbClr val="000000"/>
                          </a:solidFill>
                          <a:latin typeface="Arial"/>
                          <a:ea typeface="Calibri"/>
                          <a:cs typeface="Times New Roman"/>
                        </a:rPr>
                        <a:t>Estudiantes.</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20552">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BD de iniciativas.</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0276">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Datos del usuario y datos introducidos por el usuario.</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60276">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 ha iniciado sesión correctamente como un estudiante.</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20552">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801379">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Iniciativa queda registrada como propuesta y queda pendiente de ser apoyada por alguna AE para ser llevada a cabo.  Puede ser visualizada por AE y otros estudiantes, apoyada por AE seguida, se pueden apuntar el resto de usuarios y modificada o cancelada por el usuario que la propuso.</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0276">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Mensajes de error y vuelve a pedir datos.</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442482">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a:latin typeface="Arial"/>
                          <a:ea typeface="Calibri"/>
                          <a:cs typeface="Times New Roman"/>
                        </a:rPr>
                        <a:t>5.</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6</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usuario elige un nombre para la iniciativa.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comprueba que no exista ninguna iniciativa en BD con el mismo nombre.</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indica una breve descripción de la iniciativa.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finaliza la propuesta de iniciativa.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añade al usuario que propone la iniciativa como campo de información de la iniciativa.</a:t>
                      </a:r>
                      <a:endParaRPr lang="es-ES" sz="900">
                        <a:latin typeface="Calibri"/>
                        <a:ea typeface="Calibri"/>
                        <a:cs typeface="Times New Roman"/>
                      </a:endParaRPr>
                    </a:p>
                    <a:p>
                      <a:pPr algn="just">
                        <a:lnSpc>
                          <a:spcPct val="115000"/>
                        </a:lnSpc>
                        <a:spcAft>
                          <a:spcPts val="0"/>
                        </a:spcAft>
                        <a:tabLst>
                          <a:tab pos="581025" algn="l"/>
                        </a:tabLst>
                      </a:pPr>
                      <a:r>
                        <a:rPr lang="es-ES" sz="900">
                          <a:solidFill>
                            <a:srgbClr val="000000"/>
                          </a:solidFill>
                          <a:latin typeface="Arial"/>
                          <a:ea typeface="Times New Roman"/>
                          <a:cs typeface="Times New Roman"/>
                        </a:rPr>
                        <a:t>La iniciativa se añade a la BD como iniciativa propuesta pendiente de ser apoyada.</a:t>
                      </a:r>
                      <a:endParaRPr lang="es-ES" sz="90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801379">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46635" marR="4663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2a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Times New Roman"/>
                          <a:cs typeface="Times New Roman"/>
                        </a:rPr>
                        <a:t>El sistema encuentra una iniciativa con el mismo nombre.</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Se muestra un mensaje de error indicándolo y mostrando la iniciativa ya encontrada.</a:t>
                      </a:r>
                      <a:endParaRPr lang="es-ES" sz="900" dirty="0">
                        <a:latin typeface="Calibri"/>
                        <a:ea typeface="Calibri"/>
                        <a:cs typeface="Times New Roman"/>
                      </a:endParaRPr>
                    </a:p>
                    <a:p>
                      <a:pPr algn="just">
                        <a:lnSpc>
                          <a:spcPct val="115000"/>
                        </a:lnSpc>
                        <a:spcAft>
                          <a:spcPts val="0"/>
                        </a:spcAft>
                        <a:tabLst>
                          <a:tab pos="666750" algn="l"/>
                        </a:tabLst>
                      </a:pPr>
                      <a:r>
                        <a:rPr lang="es-ES" sz="900" dirty="0">
                          <a:solidFill>
                            <a:srgbClr val="000000"/>
                          </a:solidFill>
                          <a:latin typeface="Arial"/>
                          <a:ea typeface="Times New Roman"/>
                          <a:cs typeface="Times New Roman"/>
                        </a:rPr>
                        <a:t>Se vuelve a solicitar nombre de la iniciativa.</a:t>
                      </a:r>
                      <a:endParaRPr lang="es-ES" sz="900" dirty="0">
                        <a:latin typeface="Calibri"/>
                        <a:ea typeface="Calibri"/>
                        <a:cs typeface="Times New Roman"/>
                      </a:endParaRPr>
                    </a:p>
                  </a:txBody>
                  <a:tcPr marL="46635" marR="4663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956097" y="661144"/>
          <a:ext cx="4768031" cy="5197760"/>
        </p:xfrm>
        <a:graphic>
          <a:graphicData uri="http://schemas.openxmlformats.org/drawingml/2006/table">
            <a:tbl>
              <a:tblPr/>
              <a:tblGrid>
                <a:gridCol w="1076172"/>
                <a:gridCol w="547187"/>
                <a:gridCol w="3144672"/>
              </a:tblGrid>
              <a:tr h="154003">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Enviar petición de colaboración</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54003">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AE_EPC</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62009">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selecciona una actividad que haya sido propuesta por él e invita a otros usuarios (AE y estudiantes) a colaborar en dicha actividad.</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4003">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AE</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8006">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Base de datos de actividades.</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4003">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Datos de la actividad elegida.</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08006">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 ha iniciado sesión correctamente como AE registrada en el sistema y propuesto una actividad.</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08006">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62009">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Un usuario recibe una petición de colaboración para una actividad propuesta por el usuario que inició sesión, para más tarde ser aceptada o denegada.</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54003">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No se envía esta petición.</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848036">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5.</a:t>
                      </a:r>
                      <a:br>
                        <a:rPr lang="es-ES" sz="900" dirty="0">
                          <a:latin typeface="Arial"/>
                          <a:ea typeface="Calibri"/>
                          <a:cs typeface="Times New Roman"/>
                        </a:rPr>
                      </a:br>
                      <a:r>
                        <a:rPr lang="es-ES" sz="900" dirty="0">
                          <a:latin typeface="Arial"/>
                          <a:ea typeface="Calibri"/>
                          <a:cs typeface="Times New Roman"/>
                        </a:rPr>
                        <a:t>6.</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7.</a:t>
                      </a:r>
                      <a:br>
                        <a:rPr lang="es-ES" sz="900" dirty="0">
                          <a:latin typeface="Arial"/>
                          <a:ea typeface="Calibri"/>
                          <a:cs typeface="Times New Roman"/>
                        </a:rPr>
                      </a:br>
                      <a:r>
                        <a:rPr lang="es-ES" sz="900" dirty="0">
                          <a:latin typeface="Arial"/>
                          <a:ea typeface="Calibri"/>
                          <a:cs typeface="Times New Roman"/>
                        </a:rPr>
                        <a:t>8</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usuario inicia sesión como AE.</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muestra al usuario las actividades, registradas en la BDAC, propuestas por él.</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selecciona la actividad que desea modificar.</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accede a la información de dicha actividad y la muestra.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pincha sobre “Añadir colaboradores”.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escribe el nombre de usuario del estudiante o AE a quién va a enviarle la petición de colaboración (y añade un mensaje opcional).</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clica sobre “Enviar”.</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envía esta petición al usuario en cuestión.</a:t>
                      </a:r>
                      <a:endParaRPr lang="es-ES" sz="90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462009">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45178" marR="45178"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2a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Times New Roman"/>
                          <a:cs typeface="Times New Roman"/>
                        </a:rPr>
                        <a:t>No se encuentran actividades.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sistema muestra un mensaje diciendo que no hay actividades propuestas por el usuario.</a:t>
                      </a:r>
                      <a:endParaRPr lang="es-ES" sz="900" dirty="0">
                        <a:latin typeface="Calibri"/>
                        <a:ea typeface="Calibri"/>
                        <a:cs typeface="Times New Roman"/>
                      </a:endParaRPr>
                    </a:p>
                  </a:txBody>
                  <a:tcPr marL="45178" marR="45178"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043608" y="692696"/>
          <a:ext cx="4248472" cy="5301411"/>
        </p:xfrm>
        <a:graphic>
          <a:graphicData uri="http://schemas.openxmlformats.org/drawingml/2006/table">
            <a:tbl>
              <a:tblPr/>
              <a:tblGrid>
                <a:gridCol w="968769"/>
                <a:gridCol w="486100"/>
                <a:gridCol w="2793603"/>
              </a:tblGrid>
              <a:tr h="126961">
                <a:tc>
                  <a:txBody>
                    <a:bodyPr/>
                    <a:lstStyle/>
                    <a:p>
                      <a:pPr algn="just">
                        <a:lnSpc>
                          <a:spcPct val="115000"/>
                        </a:lnSpc>
                        <a:spcAft>
                          <a:spcPts val="0"/>
                        </a:spcAft>
                      </a:pPr>
                      <a:r>
                        <a:rPr lang="es-ES" sz="800" b="1">
                          <a:solidFill>
                            <a:srgbClr val="FFFFFF"/>
                          </a:solidFill>
                          <a:latin typeface="Arial"/>
                          <a:ea typeface="Calibri"/>
                          <a:cs typeface="Times New Roman"/>
                        </a:rPr>
                        <a:t>Caso de uso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800" b="1">
                          <a:solidFill>
                            <a:srgbClr val="FFFFFF"/>
                          </a:solidFill>
                          <a:latin typeface="Arial"/>
                          <a:ea typeface="Calibri"/>
                          <a:cs typeface="Times New Roman"/>
                        </a:rPr>
                        <a:t>Buscar actividad</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26961">
                <a:tc>
                  <a:txBody>
                    <a:bodyPr/>
                    <a:lstStyle/>
                    <a:p>
                      <a:pPr algn="just">
                        <a:lnSpc>
                          <a:spcPct val="115000"/>
                        </a:lnSpc>
                        <a:spcAft>
                          <a:spcPts val="0"/>
                        </a:spcAft>
                      </a:pPr>
                      <a:r>
                        <a:rPr lang="es-ES" sz="800" b="1">
                          <a:latin typeface="Arial"/>
                          <a:ea typeface="Calibri"/>
                          <a:cs typeface="Times New Roman"/>
                        </a:rPr>
                        <a:t>Identificador</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BUSC_AC</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507846">
                <a:tc>
                  <a:txBody>
                    <a:bodyPr/>
                    <a:lstStyle/>
                    <a:p>
                      <a:pPr algn="just">
                        <a:lnSpc>
                          <a:spcPct val="115000"/>
                        </a:lnSpc>
                        <a:spcAft>
                          <a:spcPts val="0"/>
                        </a:spcAft>
                      </a:pPr>
                      <a:r>
                        <a:rPr lang="es-ES" sz="800" b="1">
                          <a:latin typeface="Arial"/>
                          <a:ea typeface="Calibri"/>
                          <a:cs typeface="Times New Roman"/>
                        </a:rPr>
                        <a:t>Objetivo en contexto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752475" algn="l"/>
                        </a:tabLst>
                      </a:pPr>
                      <a:r>
                        <a:rPr lang="es-ES" sz="800">
                          <a:solidFill>
                            <a:srgbClr val="000000"/>
                          </a:solidFill>
                          <a:latin typeface="Arial"/>
                          <a:ea typeface="Calibri"/>
                          <a:cs typeface="Times New Roman"/>
                        </a:rPr>
                        <a:t>El usuario introduce palabras clave y un rango de fechas en el buscador, y éste muestra las actividades relacionados con esas palabras. Luego podrá seleccionar alguna de las actividades para ver la información, apuntarse a la actividad…</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6961">
                <a:tc>
                  <a:txBody>
                    <a:bodyPr/>
                    <a:lstStyle/>
                    <a:p>
                      <a:pPr algn="just">
                        <a:lnSpc>
                          <a:spcPct val="115000"/>
                        </a:lnSpc>
                        <a:spcAft>
                          <a:spcPts val="0"/>
                        </a:spcAft>
                      </a:pPr>
                      <a:r>
                        <a:rPr lang="es-ES" sz="800" b="1">
                          <a:latin typeface="Arial"/>
                          <a:ea typeface="Calibri"/>
                          <a:cs typeface="Times New Roman"/>
                        </a:rPr>
                        <a:t>Actor principal</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Usuario no registrado, Usuario registrado</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53923">
                <a:tc>
                  <a:txBody>
                    <a:bodyPr/>
                    <a:lstStyle/>
                    <a:p>
                      <a:pPr algn="just">
                        <a:lnSpc>
                          <a:spcPct val="115000"/>
                        </a:lnSpc>
                        <a:spcAft>
                          <a:spcPts val="0"/>
                        </a:spcAft>
                      </a:pPr>
                      <a:r>
                        <a:rPr lang="es-ES" sz="800" b="1">
                          <a:latin typeface="Arial"/>
                          <a:ea typeface="Calibri"/>
                          <a:cs typeface="Times New Roman"/>
                        </a:rPr>
                        <a:t>Actores secundarios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latin typeface="Arial"/>
                          <a:ea typeface="Calibri"/>
                          <a:cs typeface="Times New Roman"/>
                        </a:rPr>
                        <a:t>Base de actividades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6961">
                <a:tc>
                  <a:txBody>
                    <a:bodyPr/>
                    <a:lstStyle/>
                    <a:p>
                      <a:pPr algn="just">
                        <a:lnSpc>
                          <a:spcPct val="115000"/>
                        </a:lnSpc>
                        <a:spcAft>
                          <a:spcPts val="0"/>
                        </a:spcAft>
                      </a:pPr>
                      <a:r>
                        <a:rPr lang="es-ES" sz="800" b="1">
                          <a:latin typeface="Arial"/>
                          <a:ea typeface="Calibri"/>
                          <a:cs typeface="Times New Roman"/>
                        </a:rPr>
                        <a:t>Qué datos usa</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Palabras a buscar</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26961">
                <a:tc>
                  <a:txBody>
                    <a:bodyPr/>
                    <a:lstStyle/>
                    <a:p>
                      <a:pPr algn="just">
                        <a:lnSpc>
                          <a:spcPct val="115000"/>
                        </a:lnSpc>
                        <a:spcAft>
                          <a:spcPts val="0"/>
                        </a:spcAft>
                      </a:pPr>
                      <a:r>
                        <a:rPr lang="es-ES" sz="800" b="1">
                          <a:latin typeface="Arial"/>
                          <a:ea typeface="Calibri"/>
                          <a:cs typeface="Times New Roman"/>
                        </a:rPr>
                        <a:t>Precondiciones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Conexión a la base de datos de actividades.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53923">
                <a:tc>
                  <a:txBody>
                    <a:bodyPr/>
                    <a:lstStyle/>
                    <a:p>
                      <a:pPr algn="just">
                        <a:lnSpc>
                          <a:spcPct val="115000"/>
                        </a:lnSpc>
                        <a:spcAft>
                          <a:spcPts val="0"/>
                        </a:spcAft>
                      </a:pPr>
                      <a:r>
                        <a:rPr lang="es-ES" sz="800" b="1">
                          <a:latin typeface="Arial"/>
                          <a:ea typeface="Calibri"/>
                          <a:cs typeface="Times New Roman"/>
                        </a:rPr>
                        <a:t>Postcondiciones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800">
                        <a:latin typeface="Arial"/>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26961">
                <a:tc>
                  <a:txBody>
                    <a:bodyPr/>
                    <a:lstStyle/>
                    <a:p>
                      <a:pPr algn="just">
                        <a:lnSpc>
                          <a:spcPct val="115000"/>
                        </a:lnSpc>
                        <a:spcAft>
                          <a:spcPts val="0"/>
                        </a:spcAft>
                      </a:pPr>
                      <a:r>
                        <a:rPr lang="es-ES" sz="800" b="1">
                          <a:latin typeface="Arial"/>
                          <a:ea typeface="Calibri"/>
                          <a:cs typeface="Times New Roman"/>
                        </a:rPr>
                        <a:t>               Éxito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Se muestra la lista.</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6961">
                <a:tc>
                  <a:txBody>
                    <a:bodyPr/>
                    <a:lstStyle/>
                    <a:p>
                      <a:pPr algn="just">
                        <a:lnSpc>
                          <a:spcPct val="115000"/>
                        </a:lnSpc>
                        <a:spcAft>
                          <a:spcPts val="0"/>
                        </a:spcAft>
                      </a:pPr>
                      <a:r>
                        <a:rPr lang="es-ES" sz="800" b="1">
                          <a:latin typeface="Arial"/>
                          <a:ea typeface="Calibri"/>
                          <a:cs typeface="Times New Roman"/>
                        </a:rPr>
                        <a:t>               Fallo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Se muestra un error.</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777462">
                <a:tc>
                  <a:txBody>
                    <a:bodyPr/>
                    <a:lstStyle/>
                    <a:p>
                      <a:pPr algn="just">
                        <a:lnSpc>
                          <a:spcPct val="115000"/>
                        </a:lnSpc>
                        <a:spcAft>
                          <a:spcPts val="0"/>
                        </a:spcAft>
                      </a:pPr>
                      <a:r>
                        <a:rPr lang="es-ES" sz="800" b="1">
                          <a:latin typeface="Arial"/>
                          <a:ea typeface="Calibri"/>
                          <a:cs typeface="Times New Roman"/>
                        </a:rPr>
                        <a:t>Flujo principal</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dirty="0" smtClean="0">
                          <a:latin typeface="Arial"/>
                          <a:ea typeface="Calibri"/>
                          <a:cs typeface="Times New Roman"/>
                        </a:rPr>
                        <a:t>1.</a:t>
                      </a:r>
                      <a:br>
                        <a:rPr lang="es-ES" sz="800" dirty="0" smtClean="0">
                          <a:latin typeface="Arial"/>
                          <a:ea typeface="Calibri"/>
                          <a:cs typeface="Times New Roman"/>
                        </a:rPr>
                      </a:br>
                      <a:r>
                        <a:rPr lang="es-ES" sz="800" dirty="0" smtClean="0">
                          <a:latin typeface="Arial"/>
                          <a:ea typeface="Calibri"/>
                          <a:cs typeface="Times New Roman"/>
                        </a:rPr>
                        <a:t>2.</a:t>
                      </a:r>
                      <a:br>
                        <a:rPr lang="es-ES" sz="800" dirty="0" smtClean="0">
                          <a:latin typeface="Arial"/>
                          <a:ea typeface="Calibri"/>
                          <a:cs typeface="Times New Roman"/>
                        </a:rPr>
                      </a:br>
                      <a:r>
                        <a:rPr lang="es-ES" sz="800" dirty="0" smtClean="0">
                          <a:latin typeface="Arial"/>
                          <a:ea typeface="Calibri"/>
                          <a:cs typeface="Times New Roman"/>
                        </a:rPr>
                        <a:t>3.</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4.</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5.</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6.</a:t>
                      </a:r>
                      <a:br>
                        <a:rPr lang="es-ES" sz="800" dirty="0" smtClean="0">
                          <a:latin typeface="Arial"/>
                          <a:ea typeface="Calibri"/>
                          <a:cs typeface="Times New Roman"/>
                        </a:rPr>
                      </a:br>
                      <a:endParaRPr lang="es-ES" sz="800" dirty="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a:solidFill>
                            <a:srgbClr val="000000"/>
                          </a:solidFill>
                          <a:latin typeface="Arial"/>
                          <a:ea typeface="Times New Roman"/>
                          <a:cs typeface="Times New Roman"/>
                        </a:rPr>
                        <a:t>El usuario solicita buscar actividades.</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se conecta con la BDAC.</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solicita al usuario los datos para realizar la búsqueda: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·Intervalo de fechas o cualquier fecha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·Texto de búsqueda</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selecciona las palabras de 4 o más letras como palabras clave.</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busca coincidencias con las palabras clave y la fecha de realización entre las actividades de la base de datos.</a:t>
                      </a:r>
                      <a:endParaRPr lang="es-ES" sz="800">
                        <a:latin typeface="Calibri"/>
                        <a:ea typeface="Calibri"/>
                        <a:cs typeface="Times New Roman"/>
                      </a:endParaRPr>
                    </a:p>
                    <a:p>
                      <a:pPr algn="just">
                        <a:lnSpc>
                          <a:spcPct val="115000"/>
                        </a:lnSpc>
                        <a:spcAft>
                          <a:spcPts val="0"/>
                        </a:spcAft>
                        <a:tabLst>
                          <a:tab pos="609600" algn="l"/>
                        </a:tabLst>
                      </a:pPr>
                      <a:r>
                        <a:rPr lang="es-ES" sz="800">
                          <a:solidFill>
                            <a:srgbClr val="000000"/>
                          </a:solidFill>
                          <a:latin typeface="Arial"/>
                          <a:ea typeface="Times New Roman"/>
                          <a:cs typeface="Times New Roman"/>
                        </a:rPr>
                        <a:t>El sistema muestra una lista con actividades, siendo las primeras las que coinciden con más palabras o las que coinciden con palabras más relevantes.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142654">
                <a:tc>
                  <a:txBody>
                    <a:bodyPr/>
                    <a:lstStyle/>
                    <a:p>
                      <a:pPr algn="just">
                        <a:lnSpc>
                          <a:spcPct val="115000"/>
                        </a:lnSpc>
                        <a:spcAft>
                          <a:spcPts val="0"/>
                        </a:spcAft>
                      </a:pPr>
                      <a:r>
                        <a:rPr lang="es-ES" sz="800" b="1">
                          <a:latin typeface="Arial"/>
                          <a:ea typeface="Calibri"/>
                          <a:cs typeface="Times New Roman"/>
                        </a:rPr>
                        <a:t>Flujos secundarios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latin typeface="Arial"/>
                          <a:ea typeface="Calibri"/>
                          <a:cs typeface="Times New Roman"/>
                        </a:rPr>
                        <a:t>2a</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3a</a:t>
                      </a:r>
                      <a:r>
                        <a:rPr lang="es-ES" sz="800" dirty="0" smtClean="0">
                          <a:latin typeface="Arial"/>
                          <a:ea typeface="Calibri"/>
                          <a:cs typeface="Times New Roman"/>
                        </a:rPr>
                        <a:t>.</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6a</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solidFill>
                            <a:srgbClr val="000000"/>
                          </a:solidFill>
                          <a:latin typeface="Arial"/>
                          <a:ea typeface="Times New Roman"/>
                          <a:cs typeface="Times New Roman"/>
                        </a:rPr>
                        <a:t>Si no hay conexión, se muestra un mensaje de error y se termina.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El usuario puede pulsar la opción de búsqueda por </a:t>
                      </a:r>
                      <a:r>
                        <a:rPr lang="es-ES" sz="800" dirty="0" err="1">
                          <a:solidFill>
                            <a:srgbClr val="000000"/>
                          </a:solidFill>
                          <a:latin typeface="Arial"/>
                          <a:ea typeface="Times New Roman"/>
                          <a:cs typeface="Times New Roman"/>
                        </a:rPr>
                        <a:t>tags</a:t>
                      </a:r>
                      <a:r>
                        <a:rPr lang="es-ES" sz="800" dirty="0">
                          <a:solidFill>
                            <a:srgbClr val="000000"/>
                          </a:solidFill>
                          <a:latin typeface="Arial"/>
                          <a:ea typeface="Times New Roman"/>
                          <a:cs typeface="Times New Roman"/>
                        </a:rPr>
                        <a:t>, de forma que aparecerán una serie de </a:t>
                      </a:r>
                      <a:r>
                        <a:rPr lang="es-ES" sz="800" dirty="0" err="1">
                          <a:solidFill>
                            <a:srgbClr val="000000"/>
                          </a:solidFill>
                          <a:latin typeface="Arial"/>
                          <a:ea typeface="Times New Roman"/>
                          <a:cs typeface="Times New Roman"/>
                        </a:rPr>
                        <a:t>tags</a:t>
                      </a:r>
                      <a:r>
                        <a:rPr lang="es-ES" sz="800" dirty="0">
                          <a:solidFill>
                            <a:srgbClr val="000000"/>
                          </a:solidFill>
                          <a:latin typeface="Arial"/>
                          <a:ea typeface="Times New Roman"/>
                          <a:cs typeface="Times New Roman"/>
                        </a:rPr>
                        <a:t> genéricos preestablecidos de entre los cuales podrá elegir los que más se ajusten a lo que desea buscar. Las </a:t>
                      </a:r>
                      <a:r>
                        <a:rPr lang="es-ES" sz="800" dirty="0" err="1">
                          <a:solidFill>
                            <a:srgbClr val="000000"/>
                          </a:solidFill>
                          <a:latin typeface="Arial"/>
                          <a:ea typeface="Times New Roman"/>
                          <a:cs typeface="Times New Roman"/>
                        </a:rPr>
                        <a:t>tags</a:t>
                      </a:r>
                      <a:r>
                        <a:rPr lang="es-ES" sz="800" dirty="0">
                          <a:solidFill>
                            <a:srgbClr val="000000"/>
                          </a:solidFill>
                          <a:latin typeface="Arial"/>
                          <a:ea typeface="Times New Roman"/>
                          <a:cs typeface="Times New Roman"/>
                        </a:rPr>
                        <a:t> tienen la ventaja de una búsqueda más rápida.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Si no se encuentran coincidencias, se mostrará un mensaje informativo.</a:t>
                      </a:r>
                      <a:endParaRPr lang="es-ES" sz="800" dirty="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002086" y="836712"/>
          <a:ext cx="4001962" cy="5047488"/>
        </p:xfrm>
        <a:graphic>
          <a:graphicData uri="http://schemas.openxmlformats.org/drawingml/2006/table">
            <a:tbl>
              <a:tblPr/>
              <a:tblGrid>
                <a:gridCol w="912558"/>
                <a:gridCol w="457895"/>
                <a:gridCol w="2631509"/>
              </a:tblGrid>
              <a:tr h="140138">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Buscar asociación</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40138">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BUSC_AS</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80276">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introduce palabras clave en el buscador, y éste muestra las asociaciones relacionadas con esas palabras.</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40138">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 no registrado, Usuario registrado</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80276">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latin typeface="Arial"/>
                          <a:ea typeface="Calibri"/>
                          <a:cs typeface="Times New Roman"/>
                        </a:rPr>
                        <a:t>BDAG</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40138">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Palabras a buscar.</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40138">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Conexión a la BDAG.</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80276">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40138">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Se muestra la lista.</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40138">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Se muestra un error.</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121103">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smtClean="0">
                          <a:latin typeface="Arial"/>
                          <a:ea typeface="Calibri"/>
                          <a:cs typeface="Times New Roman"/>
                        </a:rPr>
                        <a:t>1.</a:t>
                      </a:r>
                      <a:br>
                        <a:rPr lang="es-ES" sz="900" dirty="0" smtClean="0">
                          <a:latin typeface="Arial"/>
                          <a:ea typeface="Calibri"/>
                          <a:cs typeface="Times New Roman"/>
                        </a:rPr>
                      </a:br>
                      <a:r>
                        <a:rPr lang="es-ES" sz="900" dirty="0" smtClean="0">
                          <a:latin typeface="Arial"/>
                          <a:ea typeface="Calibri"/>
                          <a:cs typeface="Times New Roman"/>
                        </a:rPr>
                        <a:t>2.</a:t>
                      </a:r>
                      <a:br>
                        <a:rPr lang="es-ES" sz="900" dirty="0" smtClean="0">
                          <a:latin typeface="Arial"/>
                          <a:ea typeface="Calibri"/>
                          <a:cs typeface="Times New Roman"/>
                        </a:rPr>
                      </a:br>
                      <a:r>
                        <a:rPr lang="es-ES" sz="900" dirty="0" smtClean="0">
                          <a:latin typeface="Arial"/>
                          <a:ea typeface="Calibri"/>
                          <a:cs typeface="Times New Roman"/>
                        </a:rPr>
                        <a:t>3.</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4</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5</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6</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usuario solicita buscar actividades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se conecta con la BDAG</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introduce las palabras para realizar la búsqueda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selecciona las palabras de 4 o más letras como palabras clave</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busca coincidencias entre las asociaciones</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sistema muestra una lista con coincidencias</a:t>
                      </a:r>
                      <a:endParaRPr lang="es-ES" sz="90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121103">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49851" marR="49851"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2a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3a</a:t>
                      </a:r>
                      <a:r>
                        <a:rPr lang="es-ES" sz="900" dirty="0" smtClean="0">
                          <a:latin typeface="Arial"/>
                          <a:ea typeface="Calibri"/>
                          <a:cs typeface="Times New Roman"/>
                        </a:rPr>
                        <a:t>.</a:t>
                      </a:r>
                      <a:br>
                        <a:rPr lang="es-ES" sz="900" dirty="0" smtClean="0">
                          <a:latin typeface="Arial"/>
                          <a:ea typeface="Calibri"/>
                          <a:cs typeface="Times New Roman"/>
                        </a:rPr>
                      </a:br>
                      <a:r>
                        <a:rPr lang="es-ES" sz="900" dirty="0" smtClean="0">
                          <a:latin typeface="Arial"/>
                          <a:ea typeface="Calibri"/>
                          <a:cs typeface="Times New Roman"/>
                        </a:rPr>
                        <a:t/>
                      </a:r>
                      <a:br>
                        <a:rPr lang="es-ES" sz="900" dirty="0" smtClean="0">
                          <a:latin typeface="Arial"/>
                          <a:ea typeface="Calibri"/>
                          <a:cs typeface="Times New Roman"/>
                        </a:rPr>
                      </a:br>
                      <a:r>
                        <a:rPr lang="es-ES" sz="900" dirty="0" smtClean="0">
                          <a:latin typeface="Arial"/>
                          <a:ea typeface="Calibri"/>
                          <a:cs typeface="Times New Roman"/>
                        </a:rPr>
                        <a:t/>
                      </a:r>
                      <a:br>
                        <a:rPr lang="es-ES" sz="900" dirty="0" smtClean="0">
                          <a:latin typeface="Arial"/>
                          <a:ea typeface="Calibri"/>
                          <a:cs typeface="Times New Roman"/>
                        </a:rPr>
                      </a:b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6a</a:t>
                      </a:r>
                      <a:r>
                        <a:rPr lang="es-ES" sz="900" dirty="0" smtClean="0">
                          <a:latin typeface="Arial"/>
                          <a:ea typeface="Calibri"/>
                          <a:cs typeface="Times New Roman"/>
                        </a:rPr>
                        <a:t>.</a:t>
                      </a:r>
                      <a:br>
                        <a:rPr lang="es-ES" sz="900" dirty="0" smtClean="0">
                          <a:latin typeface="Arial"/>
                          <a:ea typeface="Calibri"/>
                          <a:cs typeface="Times New Roman"/>
                        </a:rPr>
                      </a:br>
                      <a:endParaRPr lang="es-ES" sz="900" dirty="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Times New Roman"/>
                          <a:cs typeface="Times New Roman"/>
                        </a:rPr>
                        <a:t>Si no hay conexión, se muestra un mensaje de error y se termina.</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usuario tendrá la opción de búsqueda por </a:t>
                      </a:r>
                      <a:r>
                        <a:rPr lang="es-ES" sz="900" dirty="0" err="1">
                          <a:solidFill>
                            <a:srgbClr val="000000"/>
                          </a:solidFill>
                          <a:latin typeface="Arial"/>
                          <a:ea typeface="Times New Roman"/>
                          <a:cs typeface="Times New Roman"/>
                        </a:rPr>
                        <a:t>tags</a:t>
                      </a:r>
                      <a:r>
                        <a:rPr lang="es-ES" sz="900" dirty="0">
                          <a:solidFill>
                            <a:srgbClr val="000000"/>
                          </a:solidFill>
                          <a:latin typeface="Arial"/>
                          <a:ea typeface="Times New Roman"/>
                          <a:cs typeface="Times New Roman"/>
                        </a:rPr>
                        <a:t>, de forma que aparecerán una serie de categorías de asociaciones de entre las que podrá elegir las que más se ajusten a lo que desea buscar.</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Si no se encuentran coincidencias, se mostrará un mensaje informativo.</a:t>
                      </a:r>
                      <a:endParaRPr lang="es-ES" sz="900" dirty="0">
                        <a:latin typeface="Calibri"/>
                        <a:ea typeface="Calibri"/>
                        <a:cs typeface="Times New Roman"/>
                      </a:endParaRPr>
                    </a:p>
                  </a:txBody>
                  <a:tcPr marL="49851" marR="49851"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87624" y="620688"/>
          <a:ext cx="4176464" cy="5394446"/>
        </p:xfrm>
        <a:graphic>
          <a:graphicData uri="http://schemas.openxmlformats.org/drawingml/2006/table">
            <a:tbl>
              <a:tblPr/>
              <a:tblGrid>
                <a:gridCol w="952349"/>
                <a:gridCol w="477861"/>
                <a:gridCol w="2746254"/>
              </a:tblGrid>
              <a:tr h="134541">
                <a:tc>
                  <a:txBody>
                    <a:bodyPr/>
                    <a:lstStyle/>
                    <a:p>
                      <a:pPr algn="just">
                        <a:lnSpc>
                          <a:spcPct val="115000"/>
                        </a:lnSpc>
                        <a:spcAft>
                          <a:spcPts val="0"/>
                        </a:spcAft>
                      </a:pPr>
                      <a:r>
                        <a:rPr lang="es-ES" sz="800" b="1">
                          <a:solidFill>
                            <a:srgbClr val="FFFFFF"/>
                          </a:solidFill>
                          <a:latin typeface="Arial"/>
                          <a:ea typeface="Calibri"/>
                          <a:cs typeface="Times New Roman"/>
                        </a:rPr>
                        <a:t>Caso de uso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800" b="1">
                          <a:solidFill>
                            <a:srgbClr val="FFFFFF"/>
                          </a:solidFill>
                          <a:latin typeface="Arial"/>
                          <a:ea typeface="Calibri"/>
                          <a:cs typeface="Times New Roman"/>
                        </a:rPr>
                        <a:t>Buscar por intereses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34541">
                <a:tc>
                  <a:txBody>
                    <a:bodyPr/>
                    <a:lstStyle/>
                    <a:p>
                      <a:pPr algn="just">
                        <a:lnSpc>
                          <a:spcPct val="115000"/>
                        </a:lnSpc>
                        <a:spcAft>
                          <a:spcPts val="0"/>
                        </a:spcAft>
                      </a:pPr>
                      <a:r>
                        <a:rPr lang="es-ES" sz="800" b="1">
                          <a:latin typeface="Arial"/>
                          <a:ea typeface="Calibri"/>
                          <a:cs typeface="Times New Roman"/>
                        </a:rPr>
                        <a:t>Identificador</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BUSC_IN</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538165">
                <a:tc>
                  <a:txBody>
                    <a:bodyPr/>
                    <a:lstStyle/>
                    <a:p>
                      <a:pPr algn="just">
                        <a:lnSpc>
                          <a:spcPct val="115000"/>
                        </a:lnSpc>
                        <a:spcAft>
                          <a:spcPts val="0"/>
                        </a:spcAft>
                      </a:pPr>
                      <a:r>
                        <a:rPr lang="es-ES" sz="800" b="1">
                          <a:latin typeface="Arial"/>
                          <a:ea typeface="Calibri"/>
                          <a:cs typeface="Times New Roman"/>
                        </a:rPr>
                        <a:t>Objetivo en contexto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El sistema mostrará las actividades que probablemente le interesen al usuario en función de las búsquedas que ha realizado anteriormente, las actividades en las que haya participado, etcétera, sin que el usuario tenga que introducir datos.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4541">
                <a:tc>
                  <a:txBody>
                    <a:bodyPr/>
                    <a:lstStyle/>
                    <a:p>
                      <a:pPr algn="just">
                        <a:lnSpc>
                          <a:spcPct val="115000"/>
                        </a:lnSpc>
                        <a:spcAft>
                          <a:spcPts val="0"/>
                        </a:spcAft>
                      </a:pPr>
                      <a:r>
                        <a:rPr lang="es-ES" sz="800" b="1">
                          <a:latin typeface="Arial"/>
                          <a:ea typeface="Calibri"/>
                          <a:cs typeface="Times New Roman"/>
                        </a:rPr>
                        <a:t>Actor principal</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Usuario registrado.</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69083">
                <a:tc>
                  <a:txBody>
                    <a:bodyPr/>
                    <a:lstStyle/>
                    <a:p>
                      <a:pPr algn="just">
                        <a:lnSpc>
                          <a:spcPct val="115000"/>
                        </a:lnSpc>
                        <a:spcAft>
                          <a:spcPts val="0"/>
                        </a:spcAft>
                      </a:pPr>
                      <a:r>
                        <a:rPr lang="es-ES" sz="800" b="1">
                          <a:latin typeface="Arial"/>
                          <a:ea typeface="Calibri"/>
                          <a:cs typeface="Times New Roman"/>
                        </a:rPr>
                        <a:t>Actores secundarios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latin typeface="Arial"/>
                          <a:ea typeface="Calibri"/>
                          <a:cs typeface="Times New Roman"/>
                        </a:rPr>
                        <a:t>Base de actividades y de usuarios.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4541">
                <a:tc>
                  <a:txBody>
                    <a:bodyPr/>
                    <a:lstStyle/>
                    <a:p>
                      <a:pPr algn="just">
                        <a:lnSpc>
                          <a:spcPct val="115000"/>
                        </a:lnSpc>
                        <a:spcAft>
                          <a:spcPts val="0"/>
                        </a:spcAft>
                      </a:pPr>
                      <a:r>
                        <a:rPr lang="es-ES" sz="800" b="1">
                          <a:latin typeface="Arial"/>
                          <a:ea typeface="Calibri"/>
                          <a:cs typeface="Times New Roman"/>
                        </a:rPr>
                        <a:t>Qué datos usa</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latin typeface="Arial"/>
                          <a:ea typeface="Calibri"/>
                          <a:cs typeface="Times New Roman"/>
                        </a:rPr>
                        <a:t>Intereses seleccionados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03624">
                <a:tc>
                  <a:txBody>
                    <a:bodyPr/>
                    <a:lstStyle/>
                    <a:p>
                      <a:pPr algn="just">
                        <a:lnSpc>
                          <a:spcPct val="115000"/>
                        </a:lnSpc>
                        <a:spcAft>
                          <a:spcPts val="0"/>
                        </a:spcAft>
                      </a:pPr>
                      <a:r>
                        <a:rPr lang="es-ES" sz="800" b="1">
                          <a:latin typeface="Arial"/>
                          <a:ea typeface="Calibri"/>
                          <a:cs typeface="Times New Roman"/>
                        </a:rPr>
                        <a:t>Precondiciones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Times New Roman"/>
                          <a:cs typeface="Times New Roman"/>
                        </a:rPr>
                        <a:t>Conexión a la BDAC y base de datos de usuarios. El usuario que solicita una búsqueda en función de sus intereses es un usuario registrado</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69083">
                <a:tc>
                  <a:txBody>
                    <a:bodyPr/>
                    <a:lstStyle/>
                    <a:p>
                      <a:pPr algn="just">
                        <a:lnSpc>
                          <a:spcPct val="115000"/>
                        </a:lnSpc>
                        <a:spcAft>
                          <a:spcPts val="0"/>
                        </a:spcAft>
                      </a:pPr>
                      <a:r>
                        <a:rPr lang="es-ES" sz="800" b="1">
                          <a:latin typeface="Arial"/>
                          <a:ea typeface="Calibri"/>
                          <a:cs typeface="Times New Roman"/>
                        </a:rPr>
                        <a:t>Postcondiciones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800">
                        <a:latin typeface="Arial"/>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34541">
                <a:tc>
                  <a:txBody>
                    <a:bodyPr/>
                    <a:lstStyle/>
                    <a:p>
                      <a:pPr algn="just">
                        <a:lnSpc>
                          <a:spcPct val="115000"/>
                        </a:lnSpc>
                        <a:spcAft>
                          <a:spcPts val="0"/>
                        </a:spcAft>
                      </a:pPr>
                      <a:r>
                        <a:rPr lang="es-ES" sz="800" b="1">
                          <a:latin typeface="Arial"/>
                          <a:ea typeface="Calibri"/>
                          <a:cs typeface="Times New Roman"/>
                        </a:rPr>
                        <a:t>               Éxito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800">
                          <a:solidFill>
                            <a:srgbClr val="000000"/>
                          </a:solidFill>
                          <a:latin typeface="Arial"/>
                          <a:ea typeface="Calibri"/>
                          <a:cs typeface="Times New Roman"/>
                        </a:rPr>
                        <a:t>Se muestra la lista</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4541">
                <a:tc>
                  <a:txBody>
                    <a:bodyPr/>
                    <a:lstStyle/>
                    <a:p>
                      <a:pPr algn="just">
                        <a:lnSpc>
                          <a:spcPct val="115000"/>
                        </a:lnSpc>
                        <a:spcAft>
                          <a:spcPts val="0"/>
                        </a:spcAft>
                      </a:pPr>
                      <a:r>
                        <a:rPr lang="es-ES" sz="800" b="1">
                          <a:latin typeface="Arial"/>
                          <a:ea typeface="Calibri"/>
                          <a:cs typeface="Times New Roman"/>
                        </a:rPr>
                        <a:t>               Fallo</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800">
                          <a:solidFill>
                            <a:srgbClr val="000000"/>
                          </a:solidFill>
                          <a:latin typeface="Arial"/>
                          <a:ea typeface="Calibri"/>
                          <a:cs typeface="Times New Roman"/>
                        </a:rPr>
                        <a:t>Se muestra un error</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345414">
                <a:tc>
                  <a:txBody>
                    <a:bodyPr/>
                    <a:lstStyle/>
                    <a:p>
                      <a:pPr algn="just">
                        <a:lnSpc>
                          <a:spcPct val="115000"/>
                        </a:lnSpc>
                        <a:spcAft>
                          <a:spcPts val="0"/>
                        </a:spcAft>
                      </a:pPr>
                      <a:r>
                        <a:rPr lang="es-ES" sz="800" b="1">
                          <a:latin typeface="Arial"/>
                          <a:ea typeface="Calibri"/>
                          <a:cs typeface="Times New Roman"/>
                        </a:rPr>
                        <a:t>Flujo principal</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dirty="0">
                          <a:latin typeface="Arial"/>
                          <a:ea typeface="Calibri"/>
                          <a:cs typeface="Times New Roman"/>
                        </a:rPr>
                        <a:t>1</a:t>
                      </a:r>
                      <a:r>
                        <a:rPr lang="es-ES" sz="800" dirty="0" smtClean="0">
                          <a:latin typeface="Arial"/>
                          <a:ea typeface="Calibri"/>
                          <a:cs typeface="Times New Roman"/>
                        </a:rPr>
                        <a:t>.</a:t>
                      </a:r>
                      <a:br>
                        <a:rPr lang="es-ES" sz="800" dirty="0" smtClean="0">
                          <a:latin typeface="Arial"/>
                          <a:ea typeface="Calibri"/>
                          <a:cs typeface="Times New Roman"/>
                        </a:rPr>
                      </a:br>
                      <a:r>
                        <a:rPr lang="es-ES" sz="800" dirty="0" smtClean="0">
                          <a:latin typeface="Arial"/>
                          <a:ea typeface="Calibri"/>
                          <a:cs typeface="Times New Roman"/>
                        </a:rPr>
                        <a:t>2.</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3</a:t>
                      </a:r>
                      <a:r>
                        <a:rPr lang="es-ES" sz="800" dirty="0" smtClean="0">
                          <a:latin typeface="Arial"/>
                          <a:ea typeface="Calibri"/>
                          <a:cs typeface="Times New Roman"/>
                        </a:rPr>
                        <a:t>.</a:t>
                      </a:r>
                      <a:br>
                        <a:rPr lang="es-ES" sz="800" dirty="0" smtClean="0">
                          <a:latin typeface="Arial"/>
                          <a:ea typeface="Calibri"/>
                          <a:cs typeface="Times New Roman"/>
                        </a:rPr>
                      </a:br>
                      <a:r>
                        <a:rPr lang="es-ES" sz="800" dirty="0" smtClean="0">
                          <a:latin typeface="Arial"/>
                          <a:ea typeface="Calibri"/>
                          <a:cs typeface="Times New Roman"/>
                        </a:rPr>
                        <a:t>4.</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5</a:t>
                      </a:r>
                      <a:r>
                        <a:rPr lang="es-ES" sz="800" dirty="0" smtClean="0">
                          <a:latin typeface="Arial"/>
                          <a:ea typeface="Calibri"/>
                          <a:cs typeface="Times New Roman"/>
                        </a:rPr>
                        <a:t>.</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6</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800">
                          <a:solidFill>
                            <a:srgbClr val="000000"/>
                          </a:solidFill>
                          <a:latin typeface="Arial"/>
                          <a:ea typeface="Times New Roman"/>
                          <a:cs typeface="Times New Roman"/>
                        </a:rPr>
                        <a:t>El usuario solicita buscar asociación.</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conecta con la base de datos de usuarios y BDAC.</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comprueba que el usuario esté registrado.</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accede a la información del usuario guardada en la base de usuarios.</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busca en la BDAC aquellas actividades relacionadas con eventos en los que ha participado el usuario, búsquedas frecuentes, etc.</a:t>
                      </a:r>
                      <a:endParaRPr lang="es-ES" sz="800">
                        <a:latin typeface="Calibri"/>
                        <a:ea typeface="Calibri"/>
                        <a:cs typeface="Times New Roman"/>
                      </a:endParaRPr>
                    </a:p>
                    <a:p>
                      <a:pPr algn="just">
                        <a:lnSpc>
                          <a:spcPct val="115000"/>
                        </a:lnSpc>
                        <a:spcAft>
                          <a:spcPts val="0"/>
                        </a:spcAft>
                      </a:pPr>
                      <a:r>
                        <a:rPr lang="es-ES" sz="800">
                          <a:solidFill>
                            <a:srgbClr val="000000"/>
                          </a:solidFill>
                          <a:latin typeface="Arial"/>
                          <a:ea typeface="Times New Roman"/>
                          <a:cs typeface="Times New Roman"/>
                        </a:rPr>
                        <a:t>El sistema muestra una lista con los resultados.</a:t>
                      </a:r>
                      <a:endParaRPr lang="es-ES" sz="80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479955">
                <a:tc>
                  <a:txBody>
                    <a:bodyPr/>
                    <a:lstStyle/>
                    <a:p>
                      <a:pPr algn="just">
                        <a:lnSpc>
                          <a:spcPct val="115000"/>
                        </a:lnSpc>
                        <a:spcAft>
                          <a:spcPts val="0"/>
                        </a:spcAft>
                      </a:pPr>
                      <a:r>
                        <a:rPr lang="es-ES" sz="800" b="1">
                          <a:latin typeface="Arial"/>
                          <a:ea typeface="Calibri"/>
                          <a:cs typeface="Times New Roman"/>
                        </a:rPr>
                        <a:t>Flujos secundarios</a:t>
                      </a:r>
                      <a:endParaRPr lang="es-ES" sz="800">
                        <a:latin typeface="Calibri"/>
                        <a:ea typeface="Calibri"/>
                        <a:cs typeface="Times New Roman"/>
                      </a:endParaRPr>
                    </a:p>
                  </a:txBody>
                  <a:tcPr marL="38045" marR="38045"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latin typeface="Arial"/>
                          <a:ea typeface="Calibri"/>
                          <a:cs typeface="Times New Roman"/>
                        </a:rPr>
                        <a:t>2</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3</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4</a:t>
                      </a:r>
                      <a:r>
                        <a:rPr lang="es-ES" sz="800" dirty="0" smtClean="0">
                          <a:latin typeface="Arial"/>
                          <a:ea typeface="Calibri"/>
                          <a:cs typeface="Times New Roman"/>
                        </a:rPr>
                        <a:t>.</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r>
                        <a:rPr lang="es-ES" sz="800" dirty="0" smtClean="0">
                          <a:latin typeface="Arial"/>
                          <a:ea typeface="Calibri"/>
                          <a:cs typeface="Times New Roman"/>
                        </a:rPr>
                        <a:t/>
                      </a:r>
                      <a:br>
                        <a:rPr lang="es-ES" sz="800" dirty="0" smtClean="0">
                          <a:latin typeface="Arial"/>
                          <a:ea typeface="Calibri"/>
                          <a:cs typeface="Times New Roman"/>
                        </a:rPr>
                      </a:br>
                      <a:endParaRPr lang="es-ES" sz="800" dirty="0">
                        <a:latin typeface="Calibri"/>
                        <a:ea typeface="Calibri"/>
                        <a:cs typeface="Times New Roman"/>
                      </a:endParaRPr>
                    </a:p>
                    <a:p>
                      <a:pPr algn="just">
                        <a:lnSpc>
                          <a:spcPct val="115000"/>
                        </a:lnSpc>
                        <a:spcAft>
                          <a:spcPts val="0"/>
                        </a:spcAft>
                      </a:pPr>
                      <a:r>
                        <a:rPr lang="es-ES" sz="800" dirty="0">
                          <a:latin typeface="Arial"/>
                          <a:ea typeface="Calibri"/>
                          <a:cs typeface="Times New Roman"/>
                        </a:rPr>
                        <a:t>6</a:t>
                      </a:r>
                      <a:r>
                        <a:rPr lang="es-ES" sz="800" dirty="0" smtClean="0">
                          <a:latin typeface="Arial"/>
                          <a:ea typeface="Calibri"/>
                          <a:cs typeface="Times New Roman"/>
                        </a:rPr>
                        <a:t>.</a:t>
                      </a:r>
                      <a:br>
                        <a:rPr lang="es-ES" sz="800" dirty="0" smtClean="0">
                          <a:latin typeface="Arial"/>
                          <a:ea typeface="Calibri"/>
                          <a:cs typeface="Times New Roman"/>
                        </a:rPr>
                      </a:br>
                      <a:endParaRPr lang="es-ES" sz="800" dirty="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800" dirty="0">
                          <a:solidFill>
                            <a:srgbClr val="000000"/>
                          </a:solidFill>
                          <a:latin typeface="Arial"/>
                          <a:ea typeface="Times New Roman"/>
                          <a:cs typeface="Times New Roman"/>
                        </a:rPr>
                        <a:t>Si no hay conexión, se muestra un mensaje de error y se finaliza la búsqueda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Si el usuario no está registrado, se muestra “Es necesario estar registrado para buscar por intereses” y se termina.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Si no hay información a partir de la cual realizar la búsqueda se mostrará un mensaje “Debes participar en algunas actividades o realizar algunas búsquedas normales antes de buscar por intereses” y se termina.</a:t>
                      </a:r>
                      <a:endParaRPr lang="es-ES" sz="800" dirty="0">
                        <a:latin typeface="Calibri"/>
                        <a:ea typeface="Calibri"/>
                        <a:cs typeface="Times New Roman"/>
                      </a:endParaRPr>
                    </a:p>
                    <a:p>
                      <a:pPr algn="just">
                        <a:lnSpc>
                          <a:spcPct val="115000"/>
                        </a:lnSpc>
                        <a:spcAft>
                          <a:spcPts val="0"/>
                        </a:spcAft>
                      </a:pPr>
                      <a:r>
                        <a:rPr lang="es-ES" sz="800" dirty="0">
                          <a:solidFill>
                            <a:srgbClr val="000000"/>
                          </a:solidFill>
                          <a:latin typeface="Arial"/>
                          <a:ea typeface="Times New Roman"/>
                          <a:cs typeface="Times New Roman"/>
                        </a:rPr>
                        <a:t>Si no se han encontrado resultados, el sistema muestra un mensaje informativo.</a:t>
                      </a:r>
                      <a:endParaRPr lang="es-ES" sz="800" dirty="0">
                        <a:latin typeface="Calibri"/>
                        <a:ea typeface="Calibri"/>
                        <a:cs typeface="Times New Roman"/>
                      </a:endParaRPr>
                    </a:p>
                  </a:txBody>
                  <a:tcPr marL="38045" marR="38045"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87624" y="908720"/>
          <a:ext cx="4536504" cy="4882129"/>
        </p:xfrm>
        <a:graphic>
          <a:graphicData uri="http://schemas.openxmlformats.org/drawingml/2006/table">
            <a:tbl>
              <a:tblPr/>
              <a:tblGrid>
                <a:gridCol w="1152128"/>
                <a:gridCol w="401376"/>
                <a:gridCol w="2983000"/>
              </a:tblGrid>
              <a:tr h="162685">
                <a:tc>
                  <a:txBody>
                    <a:bodyPr/>
                    <a:lstStyle/>
                    <a:p>
                      <a:pPr algn="just">
                        <a:lnSpc>
                          <a:spcPct val="115000"/>
                        </a:lnSpc>
                        <a:spcAft>
                          <a:spcPts val="0"/>
                        </a:spcAft>
                      </a:pPr>
                      <a:r>
                        <a:rPr lang="es-ES" sz="1000" b="1">
                          <a:solidFill>
                            <a:srgbClr val="FFFFFF"/>
                          </a:solidFill>
                          <a:latin typeface="Arial"/>
                          <a:ea typeface="Calibri"/>
                          <a:cs typeface="Times New Roman"/>
                        </a:rPr>
                        <a:t>Caso de uso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tabLst>
                          <a:tab pos="647700" algn="l"/>
                        </a:tabLst>
                      </a:pPr>
                      <a:r>
                        <a:rPr lang="es-ES" sz="1000" b="1">
                          <a:solidFill>
                            <a:srgbClr val="FFFFFF"/>
                          </a:solidFill>
                          <a:latin typeface="Arial"/>
                          <a:ea typeface="Calibri"/>
                          <a:cs typeface="Times New Roman"/>
                        </a:rPr>
                        <a:t>Buscar facultad</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62685">
                <a:tc>
                  <a:txBody>
                    <a:bodyPr/>
                    <a:lstStyle/>
                    <a:p>
                      <a:pPr algn="just">
                        <a:lnSpc>
                          <a:spcPct val="115000"/>
                        </a:lnSpc>
                        <a:spcAft>
                          <a:spcPts val="0"/>
                        </a:spcAft>
                      </a:pPr>
                      <a:r>
                        <a:rPr lang="es-ES" sz="1000" b="1">
                          <a:latin typeface="Arial"/>
                          <a:ea typeface="Calibri"/>
                          <a:cs typeface="Times New Roman"/>
                        </a:rPr>
                        <a:t>Identificador</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BUSC_FAC</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488054">
                <a:tc>
                  <a:txBody>
                    <a:bodyPr/>
                    <a:lstStyle/>
                    <a:p>
                      <a:pPr algn="just">
                        <a:lnSpc>
                          <a:spcPct val="115000"/>
                        </a:lnSpc>
                        <a:spcAft>
                          <a:spcPts val="0"/>
                        </a:spcAft>
                      </a:pPr>
                      <a:r>
                        <a:rPr lang="es-ES" sz="1000" b="1">
                          <a:latin typeface="Arial"/>
                          <a:ea typeface="Calibri"/>
                          <a:cs typeface="Times New Roman"/>
                        </a:rPr>
                        <a:t>Objetivo en contexto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El usuario introduce la facultad, y se muestran las actividades y asociaciones que tienen lugar allí, en un rango de fechas especificado.</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2685">
                <a:tc>
                  <a:txBody>
                    <a:bodyPr/>
                    <a:lstStyle/>
                    <a:p>
                      <a:pPr algn="just">
                        <a:lnSpc>
                          <a:spcPct val="115000"/>
                        </a:lnSpc>
                        <a:spcAft>
                          <a:spcPts val="0"/>
                        </a:spcAft>
                      </a:pPr>
                      <a:r>
                        <a:rPr lang="es-ES" sz="1000" b="1">
                          <a:latin typeface="Arial"/>
                          <a:ea typeface="Calibri"/>
                          <a:cs typeface="Times New Roman"/>
                        </a:rPr>
                        <a:t>Actor principal</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Usuario no registrado, Usuario registrado.</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25369">
                <a:tc>
                  <a:txBody>
                    <a:bodyPr/>
                    <a:lstStyle/>
                    <a:p>
                      <a:pPr algn="just">
                        <a:lnSpc>
                          <a:spcPct val="115000"/>
                        </a:lnSpc>
                        <a:spcAft>
                          <a:spcPts val="0"/>
                        </a:spcAft>
                      </a:pPr>
                      <a:r>
                        <a:rPr lang="es-ES" sz="1000" b="1">
                          <a:latin typeface="Arial"/>
                          <a:ea typeface="Calibri"/>
                          <a:cs typeface="Times New Roman"/>
                        </a:rPr>
                        <a:t>Actores secundarios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latin typeface="Arial"/>
                          <a:ea typeface="Calibri"/>
                          <a:cs typeface="Times New Roman"/>
                        </a:rPr>
                        <a:t>Ninguno</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2685">
                <a:tc>
                  <a:txBody>
                    <a:bodyPr/>
                    <a:lstStyle/>
                    <a:p>
                      <a:pPr algn="just">
                        <a:lnSpc>
                          <a:spcPct val="115000"/>
                        </a:lnSpc>
                        <a:spcAft>
                          <a:spcPts val="0"/>
                        </a:spcAft>
                      </a:pPr>
                      <a:r>
                        <a:rPr lang="es-ES" sz="1000" b="1">
                          <a:latin typeface="Arial"/>
                          <a:ea typeface="Calibri"/>
                          <a:cs typeface="Times New Roman"/>
                        </a:rPr>
                        <a:t>Qué datos usa</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000">
                          <a:solidFill>
                            <a:srgbClr val="000000"/>
                          </a:solidFill>
                          <a:latin typeface="Arial"/>
                          <a:ea typeface="Calibri"/>
                          <a:cs typeface="Times New Roman"/>
                        </a:rPr>
                        <a:t>Nombre de la facultad.</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62685">
                <a:tc>
                  <a:txBody>
                    <a:bodyPr/>
                    <a:lstStyle/>
                    <a:p>
                      <a:pPr algn="just">
                        <a:lnSpc>
                          <a:spcPct val="115000"/>
                        </a:lnSpc>
                        <a:spcAft>
                          <a:spcPts val="0"/>
                        </a:spcAft>
                      </a:pPr>
                      <a:r>
                        <a:rPr lang="es-ES" sz="1000" b="1">
                          <a:latin typeface="Arial"/>
                          <a:ea typeface="Calibri"/>
                          <a:cs typeface="Times New Roman"/>
                        </a:rPr>
                        <a:t>Precondiciones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solidFill>
                            <a:srgbClr val="000000"/>
                          </a:solidFill>
                          <a:latin typeface="Arial"/>
                          <a:ea typeface="Calibri"/>
                          <a:cs typeface="Times New Roman"/>
                        </a:rPr>
                        <a:t>Conexión a la base de datos de actividades y asociaciones.</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25369">
                <a:tc>
                  <a:txBody>
                    <a:bodyPr/>
                    <a:lstStyle/>
                    <a:p>
                      <a:pPr algn="just">
                        <a:lnSpc>
                          <a:spcPct val="115000"/>
                        </a:lnSpc>
                        <a:spcAft>
                          <a:spcPts val="0"/>
                        </a:spcAft>
                      </a:pPr>
                      <a:r>
                        <a:rPr lang="es-ES" sz="1000" b="1">
                          <a:latin typeface="Arial"/>
                          <a:ea typeface="Calibri"/>
                          <a:cs typeface="Times New Roman"/>
                        </a:rPr>
                        <a:t>Postcondiciones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000">
                        <a:latin typeface="Arial"/>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25369">
                <a:tc>
                  <a:txBody>
                    <a:bodyPr/>
                    <a:lstStyle/>
                    <a:p>
                      <a:pPr algn="just">
                        <a:lnSpc>
                          <a:spcPct val="115000"/>
                        </a:lnSpc>
                        <a:spcAft>
                          <a:spcPts val="0"/>
                        </a:spcAft>
                      </a:pPr>
                      <a:r>
                        <a:rPr lang="es-ES" sz="1000" b="1">
                          <a:latin typeface="Arial"/>
                          <a:ea typeface="Calibri"/>
                          <a:cs typeface="Times New Roman"/>
                        </a:rPr>
                        <a:t>               Éxito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000">
                          <a:latin typeface="Arial"/>
                          <a:ea typeface="Calibri"/>
                          <a:cs typeface="Times New Roman"/>
                        </a:rPr>
                        <a:t>Muestra la </a:t>
                      </a:r>
                      <a:r>
                        <a:rPr lang="es-ES" sz="1000">
                          <a:solidFill>
                            <a:srgbClr val="000000"/>
                          </a:solidFill>
                          <a:latin typeface="Arial"/>
                          <a:ea typeface="Calibri"/>
                          <a:cs typeface="Times New Roman"/>
                        </a:rPr>
                        <a:t>información sobre la facultad, sus actividades y asociaciones</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2685">
                <a:tc>
                  <a:txBody>
                    <a:bodyPr/>
                    <a:lstStyle/>
                    <a:p>
                      <a:pPr algn="just">
                        <a:lnSpc>
                          <a:spcPct val="115000"/>
                        </a:lnSpc>
                        <a:spcAft>
                          <a:spcPts val="0"/>
                        </a:spcAft>
                      </a:pPr>
                      <a:r>
                        <a:rPr lang="es-ES" sz="1000" b="1">
                          <a:latin typeface="Arial"/>
                          <a:ea typeface="Calibri"/>
                          <a:cs typeface="Times New Roman"/>
                        </a:rPr>
                        <a:t>               Fallo</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000">
                        <a:latin typeface="Arial"/>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301478">
                <a:tc>
                  <a:txBody>
                    <a:bodyPr/>
                    <a:lstStyle/>
                    <a:p>
                      <a:pPr algn="just">
                        <a:lnSpc>
                          <a:spcPct val="115000"/>
                        </a:lnSpc>
                        <a:spcAft>
                          <a:spcPts val="0"/>
                        </a:spcAft>
                      </a:pPr>
                      <a:r>
                        <a:rPr lang="es-ES" sz="1000" b="1">
                          <a:latin typeface="Arial"/>
                          <a:ea typeface="Calibri"/>
                          <a:cs typeface="Times New Roman"/>
                        </a:rPr>
                        <a:t>Flujo principal</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000" dirty="0">
                          <a:latin typeface="Arial"/>
                          <a:ea typeface="Calibri"/>
                          <a:cs typeface="Times New Roman"/>
                        </a:rPr>
                        <a:t>1</a:t>
                      </a:r>
                      <a:r>
                        <a:rPr lang="es-ES" sz="1000" dirty="0" smtClean="0">
                          <a:latin typeface="Arial"/>
                          <a:ea typeface="Calibri"/>
                          <a:cs typeface="Times New Roman"/>
                        </a:rPr>
                        <a:t>.</a:t>
                      </a:r>
                      <a:br>
                        <a:rPr lang="es-ES" sz="1000" dirty="0" smtClean="0">
                          <a:latin typeface="Arial"/>
                          <a:ea typeface="Calibri"/>
                          <a:cs typeface="Times New Roman"/>
                        </a:rPr>
                      </a:br>
                      <a:r>
                        <a:rPr lang="es-ES" sz="1000" dirty="0" smtClean="0">
                          <a:latin typeface="Arial"/>
                          <a:ea typeface="Calibri"/>
                          <a:cs typeface="Times New Roman"/>
                        </a:rPr>
                        <a:t>2.</a:t>
                      </a:r>
                      <a:br>
                        <a:rPr lang="es-ES" sz="1000" dirty="0" smtClean="0">
                          <a:latin typeface="Arial"/>
                          <a:ea typeface="Calibri"/>
                          <a:cs typeface="Times New Roman"/>
                        </a:rPr>
                      </a:br>
                      <a:r>
                        <a:rPr lang="es-ES" sz="1000" dirty="0" smtClean="0">
                          <a:latin typeface="Arial"/>
                          <a:ea typeface="Calibri"/>
                          <a:cs typeface="Times New Roman"/>
                        </a:rPr>
                        <a:t>3.</a:t>
                      </a:r>
                      <a:br>
                        <a:rPr lang="es-ES" sz="1000" dirty="0" smtClean="0">
                          <a:latin typeface="Arial"/>
                          <a:ea typeface="Calibri"/>
                          <a:cs typeface="Times New Roman"/>
                        </a:rPr>
                      </a:br>
                      <a:endParaRPr lang="es-ES" sz="1000" dirty="0">
                        <a:latin typeface="Calibri"/>
                        <a:ea typeface="Calibri"/>
                        <a:cs typeface="Times New Roman"/>
                      </a:endParaRPr>
                    </a:p>
                    <a:p>
                      <a:pPr algn="just">
                        <a:lnSpc>
                          <a:spcPct val="115000"/>
                        </a:lnSpc>
                        <a:spcAft>
                          <a:spcPts val="0"/>
                        </a:spcAft>
                      </a:pPr>
                      <a:r>
                        <a:rPr lang="es-ES" sz="1000" dirty="0">
                          <a:latin typeface="Arial"/>
                          <a:ea typeface="Calibri"/>
                          <a:cs typeface="Times New Roman"/>
                        </a:rPr>
                        <a:t>4</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p>
                      <a:pPr algn="just">
                        <a:lnSpc>
                          <a:spcPct val="115000"/>
                        </a:lnSpc>
                        <a:spcAft>
                          <a:spcPts val="0"/>
                        </a:spcAft>
                      </a:pPr>
                      <a:r>
                        <a:rPr lang="es-ES" sz="1000" dirty="0">
                          <a:latin typeface="Arial"/>
                          <a:ea typeface="Calibri"/>
                          <a:cs typeface="Times New Roman"/>
                        </a:rPr>
                        <a:t>5</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000">
                          <a:solidFill>
                            <a:srgbClr val="000000"/>
                          </a:solidFill>
                          <a:latin typeface="Arial"/>
                          <a:ea typeface="Times New Roman"/>
                          <a:cs typeface="Times New Roman"/>
                        </a:rPr>
                        <a:t>El usuario solicita buscar facultad.</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Se establece conexión con las bases de datos.</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usuario selecciona el nombre de la facultad en una lista y la fecha.</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busca actividades y asociaciones en la facultad elegida.</a:t>
                      </a:r>
                      <a:endParaRPr lang="es-ES" sz="1000">
                        <a:latin typeface="Calibri"/>
                        <a:ea typeface="Calibri"/>
                        <a:cs typeface="Times New Roman"/>
                      </a:endParaRPr>
                    </a:p>
                    <a:p>
                      <a:pPr algn="just">
                        <a:lnSpc>
                          <a:spcPct val="115000"/>
                        </a:lnSpc>
                        <a:spcAft>
                          <a:spcPts val="0"/>
                        </a:spcAft>
                      </a:pPr>
                      <a:r>
                        <a:rPr lang="es-ES" sz="1000">
                          <a:solidFill>
                            <a:srgbClr val="000000"/>
                          </a:solidFill>
                          <a:latin typeface="Arial"/>
                          <a:ea typeface="Times New Roman"/>
                          <a:cs typeface="Times New Roman"/>
                        </a:rPr>
                        <a:t>El sistema muestra una lista con los resultados de la búsqueda.</a:t>
                      </a:r>
                      <a:endParaRPr lang="es-ES" sz="100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650739">
                <a:tc>
                  <a:txBody>
                    <a:bodyPr/>
                    <a:lstStyle/>
                    <a:p>
                      <a:pPr algn="just">
                        <a:lnSpc>
                          <a:spcPct val="115000"/>
                        </a:lnSpc>
                        <a:spcAft>
                          <a:spcPts val="0"/>
                        </a:spcAft>
                      </a:pPr>
                      <a:r>
                        <a:rPr lang="es-ES" sz="1000" b="1">
                          <a:latin typeface="Arial"/>
                          <a:ea typeface="Calibri"/>
                          <a:cs typeface="Times New Roman"/>
                        </a:rPr>
                        <a:t>Flujos secundarios</a:t>
                      </a:r>
                      <a:endParaRPr lang="es-ES" sz="1000">
                        <a:latin typeface="Calibri"/>
                        <a:ea typeface="Calibri"/>
                        <a:cs typeface="Times New Roman"/>
                      </a:endParaRPr>
                    </a:p>
                  </a:txBody>
                  <a:tcPr marL="53544" marR="53544"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000" dirty="0">
                          <a:latin typeface="Arial"/>
                          <a:ea typeface="Calibri"/>
                          <a:cs typeface="Times New Roman"/>
                        </a:rPr>
                        <a:t>2a</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p>
                      <a:pPr algn="just">
                        <a:lnSpc>
                          <a:spcPct val="115000"/>
                        </a:lnSpc>
                        <a:spcAft>
                          <a:spcPts val="0"/>
                        </a:spcAft>
                      </a:pPr>
                      <a:r>
                        <a:rPr lang="es-ES" sz="1000" dirty="0">
                          <a:latin typeface="Arial"/>
                          <a:ea typeface="Calibri"/>
                          <a:cs typeface="Times New Roman"/>
                        </a:rPr>
                        <a:t>5a</a:t>
                      </a:r>
                      <a:r>
                        <a:rPr lang="es-ES" sz="1000" dirty="0" smtClean="0">
                          <a:latin typeface="Arial"/>
                          <a:ea typeface="Calibri"/>
                          <a:cs typeface="Times New Roman"/>
                        </a:rPr>
                        <a:t>.</a:t>
                      </a:r>
                      <a:br>
                        <a:rPr lang="es-ES" sz="1000" dirty="0" smtClean="0">
                          <a:latin typeface="Arial"/>
                          <a:ea typeface="Calibri"/>
                          <a:cs typeface="Times New Roman"/>
                        </a:rPr>
                      </a:br>
                      <a:endParaRPr lang="es-ES" sz="10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25"/>
                        </a:spcAft>
                      </a:pPr>
                      <a:r>
                        <a:rPr lang="es-ES" sz="1000" dirty="0">
                          <a:solidFill>
                            <a:srgbClr val="000000"/>
                          </a:solidFill>
                          <a:latin typeface="Arial"/>
                          <a:ea typeface="Times New Roman"/>
                          <a:cs typeface="Times New Roman"/>
                        </a:rPr>
                        <a:t>Si no hay conexión, se muestra un mensaje de error y se termina.</a:t>
                      </a:r>
                      <a:endParaRPr lang="es-ES" sz="1000" dirty="0">
                        <a:latin typeface="Calibri"/>
                        <a:ea typeface="Calibri"/>
                        <a:cs typeface="Times New Roman"/>
                      </a:endParaRPr>
                    </a:p>
                    <a:p>
                      <a:pPr algn="just">
                        <a:lnSpc>
                          <a:spcPct val="115000"/>
                        </a:lnSpc>
                        <a:spcAft>
                          <a:spcPts val="0"/>
                        </a:spcAft>
                      </a:pPr>
                      <a:r>
                        <a:rPr lang="es-ES" sz="1000" dirty="0">
                          <a:solidFill>
                            <a:srgbClr val="000000"/>
                          </a:solidFill>
                          <a:latin typeface="Arial"/>
                          <a:ea typeface="Times New Roman"/>
                          <a:cs typeface="Times New Roman"/>
                        </a:rPr>
                        <a:t>Si no se encuentran coincidencias, se muestra un mensaje informativo.</a:t>
                      </a:r>
                      <a:endParaRPr lang="es-ES" sz="1000" dirty="0">
                        <a:latin typeface="Calibri"/>
                        <a:ea typeface="Calibri"/>
                        <a:cs typeface="Times New Roman"/>
                      </a:endParaRPr>
                    </a:p>
                  </a:txBody>
                  <a:tcPr marL="53544" marR="53544"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GESTOR DE USUARIOS</a:t>
            </a:r>
            <a:endParaRPr lang="es-ES" dirty="0"/>
          </a:p>
        </p:txBody>
      </p:sp>
      <p:pic>
        <p:nvPicPr>
          <p:cNvPr id="4" name="3 Imagen" descr="dcuGestordeUsuarios.jpg"/>
          <p:cNvPicPr/>
          <p:nvPr/>
        </p:nvPicPr>
        <p:blipFill>
          <a:blip r:embed="rId2" cstate="print"/>
          <a:srcRect/>
          <a:stretch>
            <a:fillRect/>
          </a:stretch>
        </p:blipFill>
        <p:spPr bwMode="auto">
          <a:xfrm>
            <a:off x="683568" y="1412776"/>
            <a:ext cx="6336704" cy="5112568"/>
          </a:xfrm>
          <a:prstGeom prst="rect">
            <a:avLst/>
          </a:prstGeom>
          <a:noFill/>
          <a:ln w="9525">
            <a:noFill/>
            <a:miter lim="800000"/>
            <a:headEnd/>
            <a:tailEnd/>
          </a:ln>
        </p:spPr>
      </p:pic>
      <p:sp>
        <p:nvSpPr>
          <p:cNvPr id="5" name="4 Rectángulo redondeado">
            <a:hlinkClick r:id="rId3" action="ppaction://hlinksldjump"/>
          </p:cNvPr>
          <p:cNvSpPr/>
          <p:nvPr/>
        </p:nvSpPr>
        <p:spPr>
          <a:xfrm>
            <a:off x="7308304" y="332656"/>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Apuntarse a actividad</a:t>
            </a:r>
            <a:endParaRPr lang="es-ES" dirty="0"/>
          </a:p>
        </p:txBody>
      </p:sp>
      <p:sp>
        <p:nvSpPr>
          <p:cNvPr id="6" name="5 Rectángulo redondeado">
            <a:hlinkClick r:id="rId4" action="ppaction://hlinksldjump"/>
          </p:cNvPr>
          <p:cNvSpPr/>
          <p:nvPr/>
        </p:nvSpPr>
        <p:spPr>
          <a:xfrm>
            <a:off x="7308304" y="1052736"/>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Ver actividades recomendadas</a:t>
            </a:r>
            <a:endParaRPr lang="es-ES" sz="1400" dirty="0"/>
          </a:p>
        </p:txBody>
      </p:sp>
      <p:sp>
        <p:nvSpPr>
          <p:cNvPr id="7" name="6 Rectángulo redondeado">
            <a:hlinkClick r:id="rId5" action="ppaction://hlinksldjump"/>
          </p:cNvPr>
          <p:cNvSpPr/>
          <p:nvPr/>
        </p:nvSpPr>
        <p:spPr>
          <a:xfrm>
            <a:off x="7308304" y="1717576"/>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Apuntarse a asociación</a:t>
            </a:r>
            <a:endParaRPr lang="es-ES" dirty="0"/>
          </a:p>
        </p:txBody>
      </p:sp>
      <p:sp>
        <p:nvSpPr>
          <p:cNvPr id="8" name="7 Rectángulo redondeado">
            <a:hlinkClick r:id="rId6" action="ppaction://hlinksldjump"/>
          </p:cNvPr>
          <p:cNvSpPr/>
          <p:nvPr/>
        </p:nvSpPr>
        <p:spPr>
          <a:xfrm>
            <a:off x="7308304" y="314096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Acceder al historial de actividades propuestas</a:t>
            </a:r>
            <a:endParaRPr lang="es-ES" sz="1100" dirty="0"/>
          </a:p>
        </p:txBody>
      </p:sp>
      <p:sp>
        <p:nvSpPr>
          <p:cNvPr id="9" name="8 Rectángulo redondeado">
            <a:hlinkClick r:id="rId7" action="ppaction://hlinksldjump"/>
          </p:cNvPr>
          <p:cNvSpPr/>
          <p:nvPr/>
        </p:nvSpPr>
        <p:spPr>
          <a:xfrm>
            <a:off x="7308304" y="242088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Acceder al historial de actividades realizadas</a:t>
            </a:r>
            <a:endParaRPr lang="es-ES" sz="1100" dirty="0"/>
          </a:p>
        </p:txBody>
      </p:sp>
      <p:sp>
        <p:nvSpPr>
          <p:cNvPr id="10" name="9 Rectángulo redondeado">
            <a:hlinkClick r:id="rId8" action="ppaction://hlinksldjump"/>
          </p:cNvPr>
          <p:cNvSpPr/>
          <p:nvPr/>
        </p:nvSpPr>
        <p:spPr>
          <a:xfrm>
            <a:off x="7308304" y="386104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alumno</a:t>
            </a:r>
            <a:endParaRPr lang="es-ES" dirty="0"/>
          </a:p>
        </p:txBody>
      </p:sp>
      <p:sp>
        <p:nvSpPr>
          <p:cNvPr id="11" name="10 Rectángulo redondeado">
            <a:hlinkClick r:id="rId9" action="ppaction://hlinksldjump"/>
          </p:cNvPr>
          <p:cNvSpPr/>
          <p:nvPr/>
        </p:nvSpPr>
        <p:spPr>
          <a:xfrm>
            <a:off x="7308304" y="458112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Registrar agrupación</a:t>
            </a:r>
            <a:endParaRPr lang="es-ES" dirty="0"/>
          </a:p>
        </p:txBody>
      </p:sp>
      <p:sp>
        <p:nvSpPr>
          <p:cNvPr id="12" name="11 Rectángulo redondeado">
            <a:hlinkClick r:id="rId10" action="ppaction://hlinksldjump"/>
          </p:cNvPr>
          <p:cNvSpPr/>
          <p:nvPr/>
        </p:nvSpPr>
        <p:spPr>
          <a:xfrm>
            <a:off x="7308304" y="530120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Verificar registro de agrupaciones</a:t>
            </a:r>
            <a:endParaRPr lang="es-ES" sz="1600" dirty="0"/>
          </a:p>
        </p:txBody>
      </p:sp>
      <p:sp>
        <p:nvSpPr>
          <p:cNvPr id="13" name="12 Rectángulo redondeado">
            <a:hlinkClick r:id="rId11" action="ppaction://hlinksldjump"/>
          </p:cNvPr>
          <p:cNvSpPr/>
          <p:nvPr/>
        </p:nvSpPr>
        <p:spPr>
          <a:xfrm>
            <a:off x="7308304" y="602128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Acceder al mapa general</a:t>
            </a:r>
            <a:endParaRPr lang="es-ES" sz="1600" dirty="0"/>
          </a:p>
        </p:txBody>
      </p:sp>
      <p:sp>
        <p:nvSpPr>
          <p:cNvPr id="14" name="13 Rectángulo redondeado">
            <a:hlinkClick r:id="rId12" action="ppaction://hlinksldjump"/>
          </p:cNvPr>
          <p:cNvSpPr/>
          <p:nvPr/>
        </p:nvSpPr>
        <p:spPr>
          <a:xfrm>
            <a:off x="5436096" y="170080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Iniciar sesión</a:t>
            </a:r>
            <a:endParaRPr lang="es-ES" dirty="0"/>
          </a:p>
        </p:txBody>
      </p:sp>
      <p:sp>
        <p:nvSpPr>
          <p:cNvPr id="15" name="14 Rectángulo redondeado">
            <a:hlinkClick r:id="rId13" action="ppaction://hlinksldjump"/>
          </p:cNvPr>
          <p:cNvSpPr/>
          <p:nvPr/>
        </p:nvSpPr>
        <p:spPr>
          <a:xfrm>
            <a:off x="5436096" y="242088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Cerrar sesión</a:t>
            </a:r>
            <a:endParaRPr lang="es-ES" dirty="0"/>
          </a:p>
        </p:txBody>
      </p:sp>
      <p:sp>
        <p:nvSpPr>
          <p:cNvPr id="16" name="15 Rectángulo redondeado">
            <a:hlinkClick r:id="rId14" action="ppaction://hlinksldjump"/>
          </p:cNvPr>
          <p:cNvSpPr/>
          <p:nvPr/>
        </p:nvSpPr>
        <p:spPr>
          <a:xfrm>
            <a:off x="5436096" y="314096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Buzón de mensajes</a:t>
            </a:r>
            <a:endParaRPr lang="es-ES" dirty="0"/>
          </a:p>
        </p:txBody>
      </p:sp>
      <p:sp>
        <p:nvSpPr>
          <p:cNvPr id="17" name="16 Rectángulo redondeado">
            <a:hlinkClick r:id="rId15" action="ppaction://hlinksldjump"/>
          </p:cNvPr>
          <p:cNvSpPr/>
          <p:nvPr/>
        </p:nvSpPr>
        <p:spPr>
          <a:xfrm>
            <a:off x="5364088" y="6021288"/>
            <a:ext cx="1584176" cy="57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Subsistemas</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323528" y="548681"/>
          <a:ext cx="6192688" cy="3928268"/>
        </p:xfrm>
        <a:graphic>
          <a:graphicData uri="http://schemas.openxmlformats.org/drawingml/2006/table">
            <a:tbl>
              <a:tblPr/>
              <a:tblGrid>
                <a:gridCol w="1649199"/>
                <a:gridCol w="2686776"/>
                <a:gridCol w="1856713"/>
              </a:tblGrid>
              <a:tr h="291290">
                <a:tc>
                  <a:txBody>
                    <a:bodyPr/>
                    <a:lstStyle/>
                    <a:p>
                      <a:pPr algn="ctr" rtl="0" fontAlgn="t">
                        <a:spcBef>
                          <a:spcPts val="0"/>
                        </a:spcBef>
                        <a:spcAft>
                          <a:spcPts val="0"/>
                        </a:spcAft>
                      </a:pPr>
                      <a:r>
                        <a:rPr lang="es-ES" sz="900" b="1" i="0" u="none" strike="noStrike">
                          <a:solidFill>
                            <a:srgbClr val="FFFFFF"/>
                          </a:solidFill>
                          <a:latin typeface="Calibri"/>
                        </a:rPr>
                        <a:t>Nombre de clase</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900" b="1" i="0" u="none" strike="noStrike">
                          <a:solidFill>
                            <a:srgbClr val="FFFFFF"/>
                          </a:solidFill>
                          <a:latin typeface="Calibri"/>
                        </a:rPr>
                        <a:t>Agrupación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97221">
                <a:tc>
                  <a:txBody>
                    <a:bodyPr/>
                    <a:lstStyle/>
                    <a:p>
                      <a:pPr algn="ctr" rtl="0" fontAlgn="t">
                        <a:spcBef>
                          <a:spcPts val="0"/>
                        </a:spcBef>
                        <a:spcAft>
                          <a:spcPts val="0"/>
                        </a:spcAft>
                      </a:pPr>
                      <a:r>
                        <a:rPr lang="es-ES" sz="900" b="1" i="0" u="none" strike="noStrike">
                          <a:solidFill>
                            <a:srgbClr val="FFFFFF"/>
                          </a:solidFill>
                          <a:latin typeface="Calibri"/>
                        </a:rPr>
                        <a:t>Superclases</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fontAlgn="t"/>
                      <a:r>
                        <a:rPr lang="es-ES" sz="900"/>
                        <a:t/>
                      </a:r>
                      <a:br>
                        <a:rPr lang="es-ES" sz="900"/>
                      </a:b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97221">
                <a:tc>
                  <a:txBody>
                    <a:bodyPr/>
                    <a:lstStyle/>
                    <a:p>
                      <a:pPr algn="ctr" rtl="0" fontAlgn="t">
                        <a:spcBef>
                          <a:spcPts val="0"/>
                        </a:spcBef>
                        <a:spcAft>
                          <a:spcPts val="0"/>
                        </a:spcAft>
                      </a:pPr>
                      <a:r>
                        <a:rPr lang="es-ES" sz="900" b="1" i="0" u="none" strike="noStrike">
                          <a:solidFill>
                            <a:srgbClr val="FFFFFF"/>
                          </a:solidFill>
                          <a:latin typeface="Calibri"/>
                        </a:rPr>
                        <a:t>Subclases</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fontAlgn="t"/>
                      <a:r>
                        <a:rPr lang="es-ES" sz="900"/>
                        <a:t/>
                      </a:r>
                      <a:br>
                        <a:rPr lang="es-ES" sz="900"/>
                      </a:b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69417">
                <a:tc>
                  <a:txBody>
                    <a:bodyPr/>
                    <a:lstStyle/>
                    <a:p>
                      <a:pPr algn="ctr" rtl="0" fontAlgn="t">
                        <a:spcBef>
                          <a:spcPts val="0"/>
                        </a:spcBef>
                        <a:spcAft>
                          <a:spcPts val="0"/>
                        </a:spcAft>
                      </a:pPr>
                      <a:r>
                        <a:rPr lang="es-ES" sz="900" b="1" i="0" u="none" strike="noStrike">
                          <a:solidFill>
                            <a:srgbClr val="FFFFFF"/>
                          </a:solidFill>
                          <a:latin typeface="Calibri"/>
                        </a:rPr>
                        <a:t>Atributos</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900" b="1" i="0" u="none" strike="noStrike">
                          <a:solidFill>
                            <a:srgbClr val="FFFFFF"/>
                          </a:solidFill>
                          <a:latin typeface="Calibri"/>
                        </a:rPr>
                        <a:t>Descripción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69417">
                <a:tc>
                  <a:txBody>
                    <a:bodyPr/>
                    <a:lstStyle/>
                    <a:p>
                      <a:pPr algn="ctr" rtl="0" fontAlgn="t">
                        <a:spcBef>
                          <a:spcPts val="0"/>
                        </a:spcBef>
                        <a:spcAft>
                          <a:spcPts val="0"/>
                        </a:spcAft>
                      </a:pPr>
                      <a:r>
                        <a:rPr lang="es-ES" sz="900" b="0" i="0" u="none" strike="noStrike">
                          <a:solidFill>
                            <a:srgbClr val="FFFFFF"/>
                          </a:solidFill>
                          <a:latin typeface="Calibri"/>
                        </a:rPr>
                        <a:t>nombre</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El nombre oficial de la agrupación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91290">
                <a:tc>
                  <a:txBody>
                    <a:bodyPr/>
                    <a:lstStyle/>
                    <a:p>
                      <a:pPr algn="ctr" rtl="0" fontAlgn="t">
                        <a:spcBef>
                          <a:spcPts val="0"/>
                        </a:spcBef>
                        <a:spcAft>
                          <a:spcPts val="0"/>
                        </a:spcAft>
                      </a:pPr>
                      <a:r>
                        <a:rPr lang="es-ES" sz="900" b="0" i="0" u="none" strike="noStrike">
                          <a:solidFill>
                            <a:srgbClr val="FFFFFF"/>
                          </a:solidFill>
                          <a:latin typeface="Calibri"/>
                        </a:rPr>
                        <a:t>facultad_adscrita</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La facultad a la que se adscribe (opcional)</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91290">
                <a:tc>
                  <a:txBody>
                    <a:bodyPr/>
                    <a:lstStyle/>
                    <a:p>
                      <a:pPr algn="ctr" rtl="0" fontAlgn="t">
                        <a:spcBef>
                          <a:spcPts val="0"/>
                        </a:spcBef>
                        <a:spcAft>
                          <a:spcPts val="0"/>
                        </a:spcAft>
                      </a:pPr>
                      <a:r>
                        <a:rPr lang="es-ES" sz="900" b="0" i="0" u="none" strike="noStrike">
                          <a:solidFill>
                            <a:srgbClr val="FFFFFF"/>
                          </a:solidFill>
                          <a:latin typeface="Calibri"/>
                        </a:rPr>
                        <a:t>categorias</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Un array con las distintas modalidades que trabaja la agrupación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91290">
                <a:tc>
                  <a:txBody>
                    <a:bodyPr/>
                    <a:lstStyle/>
                    <a:p>
                      <a:pPr algn="ctr" rtl="0" fontAlgn="t">
                        <a:spcBef>
                          <a:spcPts val="0"/>
                        </a:spcBef>
                        <a:spcAft>
                          <a:spcPts val="0"/>
                        </a:spcAft>
                      </a:pPr>
                      <a:r>
                        <a:rPr lang="es-ES" sz="900" b="0" i="0" u="none" strike="noStrike">
                          <a:solidFill>
                            <a:srgbClr val="FFFFFF"/>
                          </a:solidFill>
                          <a:latin typeface="Calibri"/>
                        </a:rPr>
                        <a:t>lugares_de_actividad</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Un array con los lugares en los que se realizan las actividades de la agrupación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91290">
                <a:tc>
                  <a:txBody>
                    <a:bodyPr/>
                    <a:lstStyle/>
                    <a:p>
                      <a:pPr algn="ctr" rtl="0" fontAlgn="t">
                        <a:spcBef>
                          <a:spcPts val="0"/>
                        </a:spcBef>
                        <a:spcAft>
                          <a:spcPts val="0"/>
                        </a:spcAft>
                      </a:pPr>
                      <a:r>
                        <a:rPr lang="es-ES" sz="900" b="1" i="0" u="none" strike="noStrike">
                          <a:solidFill>
                            <a:srgbClr val="FFFFFF"/>
                          </a:solidFill>
                          <a:latin typeface="Calibri"/>
                        </a:rPr>
                        <a:t>Métodos</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900" b="1" i="0" u="none" strike="noStrike">
                          <a:solidFill>
                            <a:srgbClr val="FFFFFF"/>
                          </a:solidFill>
                          <a:latin typeface="Calibri"/>
                        </a:rPr>
                        <a:t>Descripción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900" b="1" i="0" u="none" strike="noStrike">
                          <a:solidFill>
                            <a:srgbClr val="FFFFFF"/>
                          </a:solidFill>
                          <a:latin typeface="Calibri"/>
                        </a:rPr>
                        <a:t>Otras clases que lo usan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297221">
                <a:tc>
                  <a:txBody>
                    <a:bodyPr/>
                    <a:lstStyle/>
                    <a:p>
                      <a:pPr algn="ctr" rtl="0" fontAlgn="t">
                        <a:spcBef>
                          <a:spcPts val="0"/>
                        </a:spcBef>
                        <a:spcAft>
                          <a:spcPts val="0"/>
                        </a:spcAft>
                      </a:pPr>
                      <a:r>
                        <a:rPr lang="es-ES" sz="900" b="0" i="0" u="none" strike="noStrike">
                          <a:solidFill>
                            <a:srgbClr val="FFFFFF"/>
                          </a:solidFill>
                          <a:latin typeface="Calibri"/>
                        </a:rPr>
                        <a:t>crearActividad</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Crea una actividad</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16129">
                <a:tc>
                  <a:txBody>
                    <a:bodyPr/>
                    <a:lstStyle/>
                    <a:p>
                      <a:pPr algn="ctr" rtl="0" fontAlgn="t">
                        <a:spcBef>
                          <a:spcPts val="0"/>
                        </a:spcBef>
                        <a:spcAft>
                          <a:spcPts val="0"/>
                        </a:spcAft>
                      </a:pPr>
                      <a:r>
                        <a:rPr lang="es-ES" sz="900" b="0" i="0" u="none" strike="noStrike">
                          <a:solidFill>
                            <a:srgbClr val="FFFFFF"/>
                          </a:solidFill>
                          <a:latin typeface="Calibri"/>
                        </a:rPr>
                        <a:t>inscribirMiembro</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Introduce un miembro a la agrupación de forma oficial</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7221">
                <a:tc>
                  <a:txBody>
                    <a:bodyPr/>
                    <a:lstStyle/>
                    <a:p>
                      <a:pPr algn="ctr" rtl="0" fontAlgn="t">
                        <a:spcBef>
                          <a:spcPts val="0"/>
                        </a:spcBef>
                        <a:spcAft>
                          <a:spcPts val="0"/>
                        </a:spcAft>
                      </a:pPr>
                      <a:r>
                        <a:rPr lang="es-ES" sz="900" b="0" i="0" u="none" strike="noStrike">
                          <a:solidFill>
                            <a:srgbClr val="FFFFFF"/>
                          </a:solidFill>
                          <a:latin typeface="Calibri"/>
                        </a:rPr>
                        <a:t>editarPerfil</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Edita el perfil de la agrupación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16129">
                <a:tc>
                  <a:txBody>
                    <a:bodyPr/>
                    <a:lstStyle/>
                    <a:p>
                      <a:pPr algn="ctr" rtl="0" fontAlgn="t">
                        <a:spcBef>
                          <a:spcPts val="0"/>
                        </a:spcBef>
                        <a:spcAft>
                          <a:spcPts val="0"/>
                        </a:spcAft>
                      </a:pPr>
                      <a:r>
                        <a:rPr lang="es-ES" sz="900" b="0" i="0" u="none" strike="noStrike">
                          <a:solidFill>
                            <a:srgbClr val="FFFFFF"/>
                          </a:solidFill>
                          <a:latin typeface="Calibri"/>
                        </a:rPr>
                        <a:t>realizarAnuncio</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Manda un mensaje a miembros de la agrupación</a:t>
                      </a:r>
                      <a:endParaRPr lang="es-ES" sz="90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dirty="0"/>
                        <a:t/>
                      </a:r>
                      <a:br>
                        <a:rPr lang="es-ES" sz="900" dirty="0"/>
                      </a:br>
                      <a:endParaRPr lang="es-ES" sz="900" dirty="0"/>
                    </a:p>
                  </a:txBody>
                  <a:tcPr marL="37216" marR="37216" marT="22330" marB="2233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12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5 Imagen" descr="A2.1.jpg"/>
          <p:cNvPicPr>
            <a:picLocks noChangeAspect="1"/>
          </p:cNvPicPr>
          <p:nvPr/>
        </p:nvPicPr>
        <p:blipFill>
          <a:blip r:embed="rId2" cstate="print"/>
          <a:stretch>
            <a:fillRect/>
          </a:stretch>
        </p:blipFill>
        <p:spPr>
          <a:xfrm>
            <a:off x="6804248" y="116632"/>
            <a:ext cx="1728192" cy="2880319"/>
          </a:xfrm>
          <a:prstGeom prst="rect">
            <a:avLst/>
          </a:prstGeom>
        </p:spPr>
      </p:pic>
      <p:pic>
        <p:nvPicPr>
          <p:cNvPr id="7" name="6 Imagen" descr="A2.2.jpg"/>
          <p:cNvPicPr>
            <a:picLocks noChangeAspect="1"/>
          </p:cNvPicPr>
          <p:nvPr/>
        </p:nvPicPr>
        <p:blipFill>
          <a:blip r:embed="rId3" cstate="print"/>
          <a:stretch>
            <a:fillRect/>
          </a:stretch>
        </p:blipFill>
        <p:spPr>
          <a:xfrm>
            <a:off x="6804248" y="3573016"/>
            <a:ext cx="1814602" cy="3024336"/>
          </a:xfrm>
          <a:prstGeom prst="rect">
            <a:avLst/>
          </a:prstGeom>
        </p:spPr>
      </p:pic>
      <p:sp>
        <p:nvSpPr>
          <p:cNvPr id="8" name="7 Flecha abajo"/>
          <p:cNvSpPr/>
          <p:nvPr/>
        </p:nvSpPr>
        <p:spPr>
          <a:xfrm>
            <a:off x="7452320" y="3140968"/>
            <a:ext cx="50405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redondeado">
            <a:hlinkClick r:id="rId4" action="ppaction://hlinksldjump"/>
          </p:cNvPr>
          <p:cNvSpPr/>
          <p:nvPr/>
        </p:nvSpPr>
        <p:spPr>
          <a:xfrm>
            <a:off x="4644008" y="494116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539552" y="1196752"/>
          <a:ext cx="6192688" cy="4062932"/>
        </p:xfrm>
        <a:graphic>
          <a:graphicData uri="http://schemas.openxmlformats.org/drawingml/2006/table">
            <a:tbl>
              <a:tblPr/>
              <a:tblGrid>
                <a:gridCol w="1879320"/>
                <a:gridCol w="3061673"/>
                <a:gridCol w="1251695"/>
              </a:tblGrid>
              <a:tr h="499088">
                <a:tc>
                  <a:txBody>
                    <a:bodyPr/>
                    <a:lstStyle/>
                    <a:p>
                      <a:pPr algn="ctr" rtl="0" fontAlgn="t">
                        <a:spcBef>
                          <a:spcPts val="0"/>
                        </a:spcBef>
                        <a:spcAft>
                          <a:spcPts val="0"/>
                        </a:spcAft>
                      </a:pPr>
                      <a:r>
                        <a:rPr lang="es-ES" sz="1400" b="1" i="0" u="none" strike="noStrike" dirty="0">
                          <a:solidFill>
                            <a:srgbClr val="FFFFFF"/>
                          </a:solidFill>
                          <a:latin typeface="Calibri"/>
                        </a:rPr>
                        <a:t>Nombre de clase</a:t>
                      </a:r>
                      <a:endParaRPr lang="es-ES" sz="1400" dirty="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400" b="1" i="0" u="none" strike="noStrike">
                          <a:solidFill>
                            <a:srgbClr val="FFFFFF"/>
                          </a:solidFill>
                          <a:latin typeface="Calibri"/>
                        </a:rPr>
                        <a:t>VisualizadorAR</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85193">
                <a:tc>
                  <a:txBody>
                    <a:bodyPr/>
                    <a:lstStyle/>
                    <a:p>
                      <a:pPr algn="ctr" rtl="0" fontAlgn="t">
                        <a:spcBef>
                          <a:spcPts val="0"/>
                        </a:spcBef>
                        <a:spcAft>
                          <a:spcPts val="0"/>
                        </a:spcAft>
                      </a:pPr>
                      <a:r>
                        <a:rPr lang="es-ES" sz="1400" b="1" i="0" u="none" strike="noStrike">
                          <a:solidFill>
                            <a:srgbClr val="FFFFFF"/>
                          </a:solidFill>
                          <a:latin typeface="Calibri"/>
                        </a:rPr>
                        <a:t>Superclases</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400" b="0" i="0" u="none" strike="noStrike">
                          <a:solidFill>
                            <a:srgbClr val="000000"/>
                          </a:solidFill>
                          <a:latin typeface="Calibri"/>
                        </a:rPr>
                        <a:t>ListaDeActividades</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499088">
                <a:tc>
                  <a:txBody>
                    <a:bodyPr/>
                    <a:lstStyle/>
                    <a:p>
                      <a:pPr algn="ctr" rtl="0" fontAlgn="t">
                        <a:spcBef>
                          <a:spcPts val="0"/>
                        </a:spcBef>
                        <a:spcAft>
                          <a:spcPts val="0"/>
                        </a:spcAft>
                      </a:pPr>
                      <a:r>
                        <a:rPr lang="es-ES" sz="1400" b="1" i="0" u="none" strike="noStrike">
                          <a:solidFill>
                            <a:srgbClr val="FFFFFF"/>
                          </a:solidFill>
                          <a:latin typeface="Calibri"/>
                        </a:rPr>
                        <a:t>Subclases</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fontAlgn="t"/>
                      <a:r>
                        <a:rPr lang="es-ES" sz="1400"/>
                        <a:t/>
                      </a:r>
                      <a:br>
                        <a:rPr lang="es-ES" sz="1400"/>
                      </a:b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85193">
                <a:tc>
                  <a:txBody>
                    <a:bodyPr/>
                    <a:lstStyle/>
                    <a:p>
                      <a:pPr algn="ctr" rtl="0" fontAlgn="t">
                        <a:spcBef>
                          <a:spcPts val="0"/>
                        </a:spcBef>
                        <a:spcAft>
                          <a:spcPts val="0"/>
                        </a:spcAft>
                      </a:pPr>
                      <a:r>
                        <a:rPr lang="es-ES" sz="1400" b="1" i="0" u="none" strike="noStrike">
                          <a:solidFill>
                            <a:srgbClr val="FFFFFF"/>
                          </a:solidFill>
                          <a:latin typeface="Calibri"/>
                        </a:rPr>
                        <a:t>Atributos</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400" b="1" i="0" u="none" strike="noStrike">
                          <a:solidFill>
                            <a:srgbClr val="FFFFFF"/>
                          </a:solidFill>
                          <a:latin typeface="Calibri"/>
                        </a:rPr>
                        <a:t>Descripción</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499088">
                <a:tc>
                  <a:txBody>
                    <a:bodyPr/>
                    <a:lstStyle/>
                    <a:p>
                      <a:pPr algn="ctr" rtl="0" fontAlgn="t">
                        <a:spcBef>
                          <a:spcPts val="0"/>
                        </a:spcBef>
                        <a:spcAft>
                          <a:spcPts val="0"/>
                        </a:spcAft>
                      </a:pPr>
                      <a:r>
                        <a:rPr lang="es-ES" sz="1400" b="0" i="0" u="none" strike="noStrike">
                          <a:solidFill>
                            <a:srgbClr val="FFFFFF"/>
                          </a:solidFill>
                          <a:latin typeface="Calibri"/>
                        </a:rPr>
                        <a:t>preferenciasLugar</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400" b="0" i="0" u="none" strike="noStrike">
                          <a:solidFill>
                            <a:srgbClr val="000000"/>
                          </a:solidFill>
                          <a:latin typeface="Calibri"/>
                        </a:rPr>
                        <a:t>Un array con los lugares más visitados en las actividades del usuario</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499088">
                <a:tc>
                  <a:txBody>
                    <a:bodyPr/>
                    <a:lstStyle/>
                    <a:p>
                      <a:pPr algn="ctr" rtl="0" fontAlgn="t">
                        <a:spcBef>
                          <a:spcPts val="0"/>
                        </a:spcBef>
                        <a:spcAft>
                          <a:spcPts val="0"/>
                        </a:spcAft>
                      </a:pPr>
                      <a:r>
                        <a:rPr lang="es-ES" sz="1400" b="0" i="0" u="none" strike="noStrike">
                          <a:solidFill>
                            <a:srgbClr val="FFFFFF"/>
                          </a:solidFill>
                          <a:latin typeface="Calibri"/>
                        </a:rPr>
                        <a:t>preferenciasActividad</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400" b="0" i="0" u="none" strike="noStrike">
                          <a:solidFill>
                            <a:srgbClr val="000000"/>
                          </a:solidFill>
                          <a:latin typeface="Calibri"/>
                        </a:rPr>
                        <a:t>Un array de categorías favoritas del usuario</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499088">
                <a:tc>
                  <a:txBody>
                    <a:bodyPr/>
                    <a:lstStyle/>
                    <a:p>
                      <a:pPr algn="ctr" rtl="0" fontAlgn="t">
                        <a:spcBef>
                          <a:spcPts val="0"/>
                        </a:spcBef>
                        <a:spcAft>
                          <a:spcPts val="0"/>
                        </a:spcAft>
                      </a:pPr>
                      <a:r>
                        <a:rPr lang="es-ES" sz="1400" b="1" i="0" u="none" strike="noStrike">
                          <a:solidFill>
                            <a:srgbClr val="FFFFFF"/>
                          </a:solidFill>
                          <a:latin typeface="Calibri"/>
                        </a:rPr>
                        <a:t>Métodos</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400" b="1" i="0" u="none" strike="noStrike">
                          <a:solidFill>
                            <a:srgbClr val="FFFFFF"/>
                          </a:solidFill>
                          <a:latin typeface="Calibri"/>
                        </a:rPr>
                        <a:t>Descripción</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400" b="1" i="0" u="none" strike="noStrike">
                          <a:solidFill>
                            <a:srgbClr val="FFFFFF"/>
                          </a:solidFill>
                          <a:latin typeface="Calibri"/>
                        </a:rPr>
                        <a:t>Otras clases que lo usan</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499088">
                <a:tc>
                  <a:txBody>
                    <a:bodyPr/>
                    <a:lstStyle/>
                    <a:p>
                      <a:pPr algn="ctr" rtl="0" fontAlgn="t">
                        <a:spcBef>
                          <a:spcPts val="0"/>
                        </a:spcBef>
                        <a:spcAft>
                          <a:spcPts val="0"/>
                        </a:spcAft>
                      </a:pPr>
                      <a:r>
                        <a:rPr lang="es-ES" sz="1400" b="0" i="0" u="none" strike="noStrike">
                          <a:solidFill>
                            <a:srgbClr val="FFFFFF"/>
                          </a:solidFill>
                          <a:latin typeface="Calibri"/>
                        </a:rPr>
                        <a:t>buscar</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400" b="0" i="0" u="none" strike="noStrike">
                          <a:solidFill>
                            <a:srgbClr val="000000"/>
                          </a:solidFill>
                          <a:latin typeface="Calibri"/>
                        </a:rPr>
                        <a:t>Busca las actividades según preferencias</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400" b="0" i="0" u="none" strike="noStrike">
                          <a:solidFill>
                            <a:srgbClr val="000000"/>
                          </a:solidFill>
                          <a:latin typeface="Calibri"/>
                        </a:rPr>
                        <a:t>Buscador</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7494">
                <a:tc>
                  <a:txBody>
                    <a:bodyPr/>
                    <a:lstStyle/>
                    <a:p>
                      <a:pPr algn="ctr" rtl="0" fontAlgn="t">
                        <a:spcBef>
                          <a:spcPts val="0"/>
                        </a:spcBef>
                        <a:spcAft>
                          <a:spcPts val="0"/>
                        </a:spcAft>
                      </a:pPr>
                      <a:r>
                        <a:rPr lang="es-ES" sz="1400" b="0" i="0" u="none" strike="noStrike">
                          <a:solidFill>
                            <a:srgbClr val="FFFFFF"/>
                          </a:solidFill>
                          <a:latin typeface="Calibri"/>
                        </a:rPr>
                        <a:t>mostrar</a:t>
                      </a:r>
                      <a:endParaRPr lang="es-ES" sz="140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400" b="0" i="0" u="none" strike="noStrike" dirty="0">
                          <a:solidFill>
                            <a:srgbClr val="000000"/>
                          </a:solidFill>
                          <a:latin typeface="Calibri"/>
                        </a:rPr>
                        <a:t>Muestra las actividades recomendadas</a:t>
                      </a:r>
                      <a:endParaRPr lang="es-ES" sz="1400" dirty="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400" dirty="0"/>
                        <a:t/>
                      </a:r>
                      <a:br>
                        <a:rPr lang="es-ES" sz="1400" dirty="0"/>
                      </a:br>
                      <a:endParaRPr lang="es-ES" sz="1400" dirty="0"/>
                    </a:p>
                  </a:txBody>
                  <a:tcPr marL="59415" marR="59415" marT="35649" marB="356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VAR.jpg"/>
          <p:cNvPicPr>
            <a:picLocks noChangeAspect="1"/>
          </p:cNvPicPr>
          <p:nvPr/>
        </p:nvPicPr>
        <p:blipFill>
          <a:blip r:embed="rId2" cstate="print"/>
          <a:stretch>
            <a:fillRect/>
          </a:stretch>
        </p:blipFill>
        <p:spPr>
          <a:xfrm>
            <a:off x="6948264" y="1683568"/>
            <a:ext cx="1824946" cy="3041576"/>
          </a:xfrm>
          <a:prstGeom prst="rect">
            <a:avLst/>
          </a:prstGeom>
        </p:spPr>
      </p:pic>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27584" y="476672"/>
          <a:ext cx="5400600" cy="4064001"/>
        </p:xfrm>
        <a:graphic>
          <a:graphicData uri="http://schemas.openxmlformats.org/drawingml/2006/table">
            <a:tbl>
              <a:tblPr/>
              <a:tblGrid>
                <a:gridCol w="1438255"/>
                <a:gridCol w="2343118"/>
                <a:gridCol w="1619227"/>
              </a:tblGrid>
              <a:tr h="400676">
                <a:tc>
                  <a:txBody>
                    <a:bodyPr/>
                    <a:lstStyle/>
                    <a:p>
                      <a:pPr algn="ctr" rtl="0" fontAlgn="t">
                        <a:spcBef>
                          <a:spcPts val="0"/>
                        </a:spcBef>
                        <a:spcAft>
                          <a:spcPts val="0"/>
                        </a:spcAft>
                      </a:pPr>
                      <a:r>
                        <a:rPr lang="es-ES" sz="1100" b="1" i="0" u="none" strike="noStrike">
                          <a:solidFill>
                            <a:srgbClr val="FFFFFF"/>
                          </a:solidFill>
                          <a:latin typeface="Calibri"/>
                        </a:rPr>
                        <a:t>Nombre de clase</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100" b="1" i="0" u="none" strike="noStrike">
                          <a:solidFill>
                            <a:srgbClr val="FFFFFF"/>
                          </a:solidFill>
                          <a:latin typeface="Calibri"/>
                        </a:rPr>
                        <a:t>Actividad</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400676">
                <a:tc>
                  <a:txBody>
                    <a:bodyPr/>
                    <a:lstStyle/>
                    <a:p>
                      <a:pPr algn="ctr" rtl="0" fontAlgn="t">
                        <a:spcBef>
                          <a:spcPts val="0"/>
                        </a:spcBef>
                        <a:spcAft>
                          <a:spcPts val="0"/>
                        </a:spcAft>
                      </a:pPr>
                      <a:r>
                        <a:rPr lang="es-ES" sz="1100" b="1" i="0" u="none" strike="noStrike">
                          <a:solidFill>
                            <a:srgbClr val="FFFFFF"/>
                          </a:solidFill>
                          <a:latin typeface="Calibri"/>
                        </a:rPr>
                        <a:t>Superclases</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fontAlgn="t"/>
                      <a:r>
                        <a:rPr lang="es-ES" sz="1100"/>
                        <a:t/>
                      </a:r>
                      <a:br>
                        <a:rPr lang="es-ES" sz="1100"/>
                      </a:b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400676">
                <a:tc>
                  <a:txBody>
                    <a:bodyPr/>
                    <a:lstStyle/>
                    <a:p>
                      <a:pPr algn="ctr" rtl="0" fontAlgn="t">
                        <a:spcBef>
                          <a:spcPts val="0"/>
                        </a:spcBef>
                        <a:spcAft>
                          <a:spcPts val="0"/>
                        </a:spcAft>
                      </a:pPr>
                      <a:r>
                        <a:rPr lang="es-ES" sz="1100" b="1" i="0" u="none" strike="noStrike">
                          <a:solidFill>
                            <a:srgbClr val="FFFFFF"/>
                          </a:solidFill>
                          <a:latin typeface="Calibri"/>
                        </a:rPr>
                        <a:t>Subclases</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fontAlgn="t"/>
                      <a:r>
                        <a:rPr lang="es-ES" sz="1100"/>
                        <a:t/>
                      </a:r>
                      <a:br>
                        <a:rPr lang="es-ES" sz="1100"/>
                      </a:b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28958">
                <a:tc>
                  <a:txBody>
                    <a:bodyPr/>
                    <a:lstStyle/>
                    <a:p>
                      <a:pPr algn="ctr" rtl="0" fontAlgn="t">
                        <a:spcBef>
                          <a:spcPts val="0"/>
                        </a:spcBef>
                        <a:spcAft>
                          <a:spcPts val="0"/>
                        </a:spcAft>
                      </a:pPr>
                      <a:r>
                        <a:rPr lang="es-ES" sz="1100" b="1" i="0" u="none" strike="noStrike">
                          <a:solidFill>
                            <a:srgbClr val="FFFFFF"/>
                          </a:solidFill>
                          <a:latin typeface="Calibri"/>
                        </a:rPr>
                        <a:t>Atributos</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100" b="1" i="0" u="none" strike="noStrike">
                          <a:solidFill>
                            <a:srgbClr val="FFFFFF"/>
                          </a:solidFill>
                          <a:latin typeface="Calibri"/>
                        </a:rPr>
                        <a:t>Descripción</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28958">
                <a:tc>
                  <a:txBody>
                    <a:bodyPr/>
                    <a:lstStyle/>
                    <a:p>
                      <a:pPr algn="ctr" rtl="0" fontAlgn="t">
                        <a:spcBef>
                          <a:spcPts val="0"/>
                        </a:spcBef>
                        <a:spcAft>
                          <a:spcPts val="0"/>
                        </a:spcAft>
                      </a:pPr>
                      <a:r>
                        <a:rPr lang="es-ES" sz="1100" b="0" i="0" u="none" strike="noStrike">
                          <a:solidFill>
                            <a:srgbClr val="FFFFFF"/>
                          </a:solidFill>
                          <a:latin typeface="Calibri"/>
                        </a:rPr>
                        <a:t>Fecha</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100" b="0" i="0" u="none" strike="noStrike">
                          <a:solidFill>
                            <a:srgbClr val="000000"/>
                          </a:solidFill>
                          <a:latin typeface="Calibri"/>
                        </a:rPr>
                        <a:t>Fecha en la que se realizará la actividad</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28958">
                <a:tc>
                  <a:txBody>
                    <a:bodyPr/>
                    <a:lstStyle/>
                    <a:p>
                      <a:pPr algn="ctr" rtl="0" fontAlgn="t">
                        <a:spcBef>
                          <a:spcPts val="0"/>
                        </a:spcBef>
                        <a:spcAft>
                          <a:spcPts val="0"/>
                        </a:spcAft>
                      </a:pPr>
                      <a:r>
                        <a:rPr lang="es-ES" sz="1100" b="0" i="0" u="none" strike="noStrike">
                          <a:solidFill>
                            <a:srgbClr val="FFFFFF"/>
                          </a:solidFill>
                          <a:latin typeface="Calibri"/>
                        </a:rPr>
                        <a:t>Lugar</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100" b="0" i="0" u="none" strike="noStrike">
                          <a:solidFill>
                            <a:srgbClr val="000000"/>
                          </a:solidFill>
                          <a:latin typeface="Calibri"/>
                        </a:rPr>
                        <a:t>Lugar en el que se programa la actividad</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28958">
                <a:tc>
                  <a:txBody>
                    <a:bodyPr/>
                    <a:lstStyle/>
                    <a:p>
                      <a:pPr algn="ctr" rtl="0" fontAlgn="t">
                        <a:spcBef>
                          <a:spcPts val="0"/>
                        </a:spcBef>
                        <a:spcAft>
                          <a:spcPts val="0"/>
                        </a:spcAft>
                      </a:pPr>
                      <a:r>
                        <a:rPr lang="es-ES" sz="1100" b="0" i="0" u="none" strike="noStrike">
                          <a:solidFill>
                            <a:srgbClr val="FFFFFF"/>
                          </a:solidFill>
                          <a:latin typeface="Calibri"/>
                        </a:rPr>
                        <a:t>Descripción</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100" b="0" i="0" u="none" strike="noStrike">
                          <a:solidFill>
                            <a:srgbClr val="000000"/>
                          </a:solidFill>
                          <a:latin typeface="Calibri"/>
                        </a:rPr>
                        <a:t>Explicación de la misma</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400676">
                <a:tc>
                  <a:txBody>
                    <a:bodyPr/>
                    <a:lstStyle/>
                    <a:p>
                      <a:pPr algn="ctr" rtl="0" fontAlgn="t">
                        <a:spcBef>
                          <a:spcPts val="0"/>
                        </a:spcBef>
                        <a:spcAft>
                          <a:spcPts val="0"/>
                        </a:spcAft>
                      </a:pPr>
                      <a:r>
                        <a:rPr lang="es-ES" sz="1100" b="1" i="0" u="none" strike="noStrike">
                          <a:solidFill>
                            <a:srgbClr val="FFFFFF"/>
                          </a:solidFill>
                          <a:latin typeface="Calibri"/>
                        </a:rPr>
                        <a:t>Métodos</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100" b="1" i="0" u="none" strike="noStrike">
                          <a:solidFill>
                            <a:srgbClr val="FFFFFF"/>
                          </a:solidFill>
                          <a:latin typeface="Calibri"/>
                        </a:rPr>
                        <a:t>Descripción</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100" b="1" i="0" u="none" strike="noStrike">
                          <a:solidFill>
                            <a:srgbClr val="FFFFFF"/>
                          </a:solidFill>
                          <a:latin typeface="Calibri"/>
                        </a:rPr>
                        <a:t>Otras clases que lo usan</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744113">
                <a:tc>
                  <a:txBody>
                    <a:bodyPr/>
                    <a:lstStyle/>
                    <a:p>
                      <a:pPr algn="ctr" rtl="0" fontAlgn="t">
                        <a:spcBef>
                          <a:spcPts val="0"/>
                        </a:spcBef>
                        <a:spcAft>
                          <a:spcPts val="0"/>
                        </a:spcAft>
                      </a:pPr>
                      <a:r>
                        <a:rPr lang="es-ES" sz="1100" b="0" i="0" u="none" strike="noStrike">
                          <a:solidFill>
                            <a:srgbClr val="FFFFFF"/>
                          </a:solidFill>
                          <a:latin typeface="Calibri"/>
                        </a:rPr>
                        <a:t>toString</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100" b="0" i="0" u="none" strike="noStrike">
                          <a:solidFill>
                            <a:srgbClr val="000000"/>
                          </a:solidFill>
                          <a:latin typeface="Calibri"/>
                        </a:rPr>
                        <a:t>Da un texto a mostrar por pantalla explicando fecha, lugar y explicación</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100" b="0" i="0" u="none" strike="noStrike">
                          <a:solidFill>
                            <a:srgbClr val="000000"/>
                          </a:solidFill>
                          <a:latin typeface="Calibri"/>
                        </a:rPr>
                        <a:t>Buscador</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00676">
                <a:tc>
                  <a:txBody>
                    <a:bodyPr/>
                    <a:lstStyle/>
                    <a:p>
                      <a:pPr algn="ctr" rtl="0" fontAlgn="t">
                        <a:spcBef>
                          <a:spcPts val="0"/>
                        </a:spcBef>
                        <a:spcAft>
                          <a:spcPts val="0"/>
                        </a:spcAft>
                      </a:pPr>
                      <a:r>
                        <a:rPr lang="es-ES" sz="1100" b="0" i="0" u="none" strike="noStrike">
                          <a:solidFill>
                            <a:srgbClr val="FFFFFF"/>
                          </a:solidFill>
                          <a:latin typeface="Calibri"/>
                        </a:rPr>
                        <a:t>mostrar</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100" b="0" i="0" u="none" strike="noStrike">
                          <a:solidFill>
                            <a:srgbClr val="000000"/>
                          </a:solidFill>
                          <a:latin typeface="Calibri"/>
                        </a:rPr>
                        <a:t>Muestra la información del toString más foto</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100" b="0" i="0" u="none" strike="noStrike">
                          <a:solidFill>
                            <a:srgbClr val="000000"/>
                          </a:solidFill>
                          <a:latin typeface="Calibri"/>
                        </a:rPr>
                        <a:t>Buscador</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00676">
                <a:tc>
                  <a:txBody>
                    <a:bodyPr/>
                    <a:lstStyle/>
                    <a:p>
                      <a:pPr algn="ctr" rtl="0" fontAlgn="t">
                        <a:spcBef>
                          <a:spcPts val="0"/>
                        </a:spcBef>
                        <a:spcAft>
                          <a:spcPts val="0"/>
                        </a:spcAft>
                      </a:pPr>
                      <a:r>
                        <a:rPr lang="es-ES" sz="1100" b="0" i="0" u="none" strike="noStrike">
                          <a:solidFill>
                            <a:srgbClr val="FFFFFF"/>
                          </a:solidFill>
                          <a:latin typeface="Calibri"/>
                        </a:rPr>
                        <a:t>inscribirAsistente</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100" b="0" i="0" u="none" strike="noStrike">
                          <a:solidFill>
                            <a:srgbClr val="000000"/>
                          </a:solidFill>
                          <a:latin typeface="Calibri"/>
                        </a:rPr>
                        <a:t>Añade un participante a la actividad</a:t>
                      </a:r>
                      <a:endParaRPr lang="es-ES" sz="110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100" dirty="0"/>
                        <a:t/>
                      </a:r>
                      <a:br>
                        <a:rPr lang="es-ES" sz="1100" dirty="0"/>
                      </a:br>
                      <a:endParaRPr lang="es-ES" sz="1100" dirty="0"/>
                    </a:p>
                  </a:txBody>
                  <a:tcPr marL="47700" marR="47700" marT="28620" marB="2862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92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A1.1.png"/>
          <p:cNvPicPr>
            <a:picLocks noChangeAspect="1"/>
          </p:cNvPicPr>
          <p:nvPr/>
        </p:nvPicPr>
        <p:blipFill>
          <a:blip r:embed="rId2" cstate="print"/>
          <a:stretch>
            <a:fillRect/>
          </a:stretch>
        </p:blipFill>
        <p:spPr>
          <a:xfrm>
            <a:off x="6948264" y="260648"/>
            <a:ext cx="1800200" cy="3000333"/>
          </a:xfrm>
          <a:prstGeom prst="rect">
            <a:avLst/>
          </a:prstGeom>
        </p:spPr>
      </p:pic>
      <p:pic>
        <p:nvPicPr>
          <p:cNvPr id="5" name="4 Imagen" descr="A1.2.jpg"/>
          <p:cNvPicPr>
            <a:picLocks noChangeAspect="1"/>
          </p:cNvPicPr>
          <p:nvPr/>
        </p:nvPicPr>
        <p:blipFill>
          <a:blip r:embed="rId3" cstate="print"/>
          <a:stretch>
            <a:fillRect/>
          </a:stretch>
        </p:blipFill>
        <p:spPr>
          <a:xfrm>
            <a:off x="6948264" y="3789041"/>
            <a:ext cx="1728192" cy="2880320"/>
          </a:xfrm>
          <a:prstGeom prst="rect">
            <a:avLst/>
          </a:prstGeom>
        </p:spPr>
      </p:pic>
      <p:sp>
        <p:nvSpPr>
          <p:cNvPr id="6" name="5 Flecha abajo"/>
          <p:cNvSpPr/>
          <p:nvPr/>
        </p:nvSpPr>
        <p:spPr>
          <a:xfrm>
            <a:off x="7524328" y="3356992"/>
            <a:ext cx="57606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a:hlinkClick r:id="rId4" action="ppaction://hlinksldjump"/>
          </p:cNvPr>
          <p:cNvSpPr/>
          <p:nvPr/>
        </p:nvSpPr>
        <p:spPr>
          <a:xfrm>
            <a:off x="464400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AHAR.jpg"/>
          <p:cNvPicPr>
            <a:picLocks noChangeAspect="1"/>
          </p:cNvPicPr>
          <p:nvPr/>
        </p:nvPicPr>
        <p:blipFill>
          <a:blip r:embed="rId2" cstate="print"/>
          <a:stretch>
            <a:fillRect/>
          </a:stretch>
        </p:blipFill>
        <p:spPr>
          <a:xfrm>
            <a:off x="7092280" y="1484784"/>
            <a:ext cx="1769368" cy="2948947"/>
          </a:xfrm>
          <a:prstGeom prst="rect">
            <a:avLst/>
          </a:prstGeom>
        </p:spPr>
      </p:pic>
      <p:graphicFrame>
        <p:nvGraphicFramePr>
          <p:cNvPr id="3" name="2 Tabla"/>
          <p:cNvGraphicFramePr>
            <a:graphicFrameLocks noGrp="1"/>
          </p:cNvGraphicFramePr>
          <p:nvPr/>
        </p:nvGraphicFramePr>
        <p:xfrm>
          <a:off x="755576" y="908720"/>
          <a:ext cx="5832648" cy="4160976"/>
        </p:xfrm>
        <a:graphic>
          <a:graphicData uri="http://schemas.openxmlformats.org/drawingml/2006/table">
            <a:tbl>
              <a:tblPr/>
              <a:tblGrid>
                <a:gridCol w="1162242"/>
                <a:gridCol w="1893454"/>
                <a:gridCol w="2776952"/>
              </a:tblGrid>
              <a:tr h="517236">
                <a:tc>
                  <a:txBody>
                    <a:bodyPr/>
                    <a:lstStyle/>
                    <a:p>
                      <a:pPr algn="ctr" rtl="0" fontAlgn="t">
                        <a:spcBef>
                          <a:spcPts val="0"/>
                        </a:spcBef>
                        <a:spcAft>
                          <a:spcPts val="0"/>
                        </a:spcAft>
                      </a:pPr>
                      <a:r>
                        <a:rPr lang="es-ES" sz="1500" b="1" i="0" u="none" strike="noStrike">
                          <a:solidFill>
                            <a:srgbClr val="FFFFFF"/>
                          </a:solidFill>
                          <a:latin typeface="Calibri"/>
                        </a:rPr>
                        <a:t>Nombre de clase</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500" b="1" i="0" u="none" strike="noStrike">
                          <a:solidFill>
                            <a:srgbClr val="FFFFFF"/>
                          </a:solidFill>
                          <a:latin typeface="Calibri"/>
                        </a:rPr>
                        <a:t>Historial</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95564">
                <a:tc>
                  <a:txBody>
                    <a:bodyPr/>
                    <a:lstStyle/>
                    <a:p>
                      <a:pPr algn="ctr" rtl="0" fontAlgn="t">
                        <a:spcBef>
                          <a:spcPts val="0"/>
                        </a:spcBef>
                        <a:spcAft>
                          <a:spcPts val="0"/>
                        </a:spcAft>
                      </a:pPr>
                      <a:r>
                        <a:rPr lang="es-ES" sz="1500" b="1" i="0" u="none" strike="noStrike">
                          <a:solidFill>
                            <a:srgbClr val="FFFFFF"/>
                          </a:solidFill>
                          <a:latin typeface="Calibri"/>
                        </a:rPr>
                        <a:t>Superclases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500" b="0" i="0" u="none" strike="noStrike">
                          <a:solidFill>
                            <a:srgbClr val="000000"/>
                          </a:solidFill>
                          <a:latin typeface="Calibri"/>
                        </a:rPr>
                        <a:t>ListaDeActividades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517236">
                <a:tc>
                  <a:txBody>
                    <a:bodyPr/>
                    <a:lstStyle/>
                    <a:p>
                      <a:pPr algn="ctr" rtl="0" fontAlgn="t">
                        <a:spcBef>
                          <a:spcPts val="0"/>
                        </a:spcBef>
                        <a:spcAft>
                          <a:spcPts val="0"/>
                        </a:spcAft>
                      </a:pPr>
                      <a:r>
                        <a:rPr lang="es-ES" sz="1500" b="1" i="0" u="none" strike="noStrike">
                          <a:solidFill>
                            <a:srgbClr val="FFFFFF"/>
                          </a:solidFill>
                          <a:latin typeface="Calibri"/>
                        </a:rPr>
                        <a:t>Subclases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fontAlgn="t"/>
                      <a:r>
                        <a:rPr lang="es-ES" sz="1500"/>
                        <a:t/>
                      </a:r>
                      <a:br>
                        <a:rPr lang="es-ES" sz="1500"/>
                      </a:b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95564">
                <a:tc>
                  <a:txBody>
                    <a:bodyPr/>
                    <a:lstStyle/>
                    <a:p>
                      <a:pPr algn="ctr" rtl="0" fontAlgn="t">
                        <a:spcBef>
                          <a:spcPts val="0"/>
                        </a:spcBef>
                        <a:spcAft>
                          <a:spcPts val="0"/>
                        </a:spcAft>
                      </a:pPr>
                      <a:r>
                        <a:rPr lang="es-ES" sz="1500" b="1" i="0" u="none" strike="noStrike">
                          <a:solidFill>
                            <a:srgbClr val="FFFFFF"/>
                          </a:solidFill>
                          <a:latin typeface="Calibri"/>
                        </a:rPr>
                        <a:t>Atributos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500" b="1" i="0" u="none" strike="noStrike">
                          <a:solidFill>
                            <a:srgbClr val="FFFFFF"/>
                          </a:solidFill>
                          <a:latin typeface="Calibri"/>
                        </a:rPr>
                        <a:t>Descripción</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517236">
                <a:tc>
                  <a:txBody>
                    <a:bodyPr/>
                    <a:lstStyle/>
                    <a:p>
                      <a:pPr algn="ctr" rtl="0" fontAlgn="t">
                        <a:spcBef>
                          <a:spcPts val="0"/>
                        </a:spcBef>
                        <a:spcAft>
                          <a:spcPts val="0"/>
                        </a:spcAft>
                      </a:pPr>
                      <a:r>
                        <a:rPr lang="es-ES" sz="1500" b="0" i="0" u="none" strike="noStrike">
                          <a:solidFill>
                            <a:srgbClr val="FFFFFF"/>
                          </a:solidFill>
                          <a:latin typeface="Calibri"/>
                        </a:rPr>
                        <a:t>ListaDeFechas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500" b="0" i="0" u="none" strike="noStrike">
                          <a:solidFill>
                            <a:srgbClr val="000000"/>
                          </a:solidFill>
                          <a:latin typeface="Calibri"/>
                        </a:rPr>
                        <a:t>Fechas asociadas a las actividades realizadas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517236">
                <a:tc>
                  <a:txBody>
                    <a:bodyPr/>
                    <a:lstStyle/>
                    <a:p>
                      <a:pPr algn="ctr" rtl="0" fontAlgn="t">
                        <a:spcBef>
                          <a:spcPts val="0"/>
                        </a:spcBef>
                        <a:spcAft>
                          <a:spcPts val="0"/>
                        </a:spcAft>
                      </a:pPr>
                      <a:r>
                        <a:rPr lang="es-ES" sz="1500" b="1" i="0" u="none" strike="noStrike">
                          <a:solidFill>
                            <a:srgbClr val="FFFFFF"/>
                          </a:solidFill>
                          <a:latin typeface="Calibri"/>
                        </a:rPr>
                        <a:t>Métodos</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500" b="1" i="0" u="none" strike="noStrike">
                          <a:solidFill>
                            <a:srgbClr val="FFFFFF"/>
                          </a:solidFill>
                          <a:latin typeface="Calibri"/>
                        </a:rPr>
                        <a:t>Descripción</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500" b="1" i="0" u="none" strike="noStrike">
                          <a:solidFill>
                            <a:srgbClr val="FFFFFF"/>
                          </a:solidFill>
                          <a:latin typeface="Calibri"/>
                        </a:rPr>
                        <a:t>Otras clases que lo usan</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1403927">
                <a:tc>
                  <a:txBody>
                    <a:bodyPr/>
                    <a:lstStyle/>
                    <a:p>
                      <a:pPr algn="ctr" rtl="0" fontAlgn="t">
                        <a:spcBef>
                          <a:spcPts val="0"/>
                        </a:spcBef>
                        <a:spcAft>
                          <a:spcPts val="0"/>
                        </a:spcAft>
                      </a:pPr>
                      <a:r>
                        <a:rPr lang="es-ES" sz="1500" b="0" i="0" u="none" strike="noStrike">
                          <a:solidFill>
                            <a:srgbClr val="FFFFFF"/>
                          </a:solidFill>
                          <a:latin typeface="Calibri"/>
                        </a:rPr>
                        <a:t>toString</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500" b="0" i="0" u="none" strike="noStrike">
                          <a:solidFill>
                            <a:srgbClr val="000000"/>
                          </a:solidFill>
                          <a:latin typeface="Calibri"/>
                        </a:rPr>
                        <a:t>Devuelve un flujo de texto con el título, fecha, lugar y descripción de los eventos a los que se ha asistido</a:t>
                      </a:r>
                      <a:endParaRPr lang="es-ES" sz="150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500" dirty="0"/>
                        <a:t/>
                      </a:r>
                      <a:br>
                        <a:rPr lang="es-ES" sz="1500" dirty="0"/>
                      </a:br>
                      <a:endParaRPr lang="es-ES" sz="1500" dirty="0"/>
                    </a:p>
                  </a:txBody>
                  <a:tcPr marL="61576" marR="61576" marT="36945" marB="369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27584" y="1196752"/>
          <a:ext cx="5760640" cy="4151310"/>
        </p:xfrm>
        <a:graphic>
          <a:graphicData uri="http://schemas.openxmlformats.org/drawingml/2006/table">
            <a:tbl>
              <a:tblPr/>
              <a:tblGrid>
                <a:gridCol w="1083446"/>
                <a:gridCol w="1765085"/>
                <a:gridCol w="2912109"/>
              </a:tblGrid>
              <a:tr h="482169">
                <a:tc>
                  <a:txBody>
                    <a:bodyPr/>
                    <a:lstStyle/>
                    <a:p>
                      <a:pPr algn="ctr" rtl="0" fontAlgn="t">
                        <a:spcBef>
                          <a:spcPts val="0"/>
                        </a:spcBef>
                        <a:spcAft>
                          <a:spcPts val="0"/>
                        </a:spcAft>
                      </a:pPr>
                      <a:r>
                        <a:rPr lang="es-ES" sz="1400" b="1" i="0" u="none" strike="noStrike">
                          <a:solidFill>
                            <a:srgbClr val="FFFFFF"/>
                          </a:solidFill>
                          <a:latin typeface="Calibri"/>
                        </a:rPr>
                        <a:t>Nombre de clase</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400" b="1" i="0" u="none" strike="noStrike">
                          <a:solidFill>
                            <a:srgbClr val="FFFFFF"/>
                          </a:solidFill>
                          <a:latin typeface="Calibri"/>
                        </a:rPr>
                        <a:t>ACC_MAP</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75525">
                <a:tc>
                  <a:txBody>
                    <a:bodyPr/>
                    <a:lstStyle/>
                    <a:p>
                      <a:pPr algn="ctr" rtl="0" fontAlgn="t">
                        <a:spcBef>
                          <a:spcPts val="0"/>
                        </a:spcBef>
                        <a:spcAft>
                          <a:spcPts val="0"/>
                        </a:spcAft>
                      </a:pPr>
                      <a:r>
                        <a:rPr lang="es-ES" sz="1400" b="1" i="0" u="none" strike="noStrike">
                          <a:solidFill>
                            <a:srgbClr val="FFFFFF"/>
                          </a:solidFill>
                          <a:latin typeface="Calibri"/>
                        </a:rPr>
                        <a:t>Superclases</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400" b="0" i="0" u="none" strike="noStrike">
                          <a:solidFill>
                            <a:srgbClr val="000000"/>
                          </a:solidFill>
                          <a:latin typeface="Calibri"/>
                        </a:rPr>
                        <a:t>Ninguna</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75525">
                <a:tc>
                  <a:txBody>
                    <a:bodyPr/>
                    <a:lstStyle/>
                    <a:p>
                      <a:pPr algn="ctr" rtl="0" fontAlgn="t">
                        <a:spcBef>
                          <a:spcPts val="0"/>
                        </a:spcBef>
                        <a:spcAft>
                          <a:spcPts val="0"/>
                        </a:spcAft>
                      </a:pPr>
                      <a:r>
                        <a:rPr lang="es-ES" sz="1400" b="1" i="0" u="none" strike="noStrike">
                          <a:solidFill>
                            <a:srgbClr val="FFFFFF"/>
                          </a:solidFill>
                          <a:latin typeface="Calibri"/>
                        </a:rPr>
                        <a:t>Subclases</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400" b="0" i="0" u="none" strike="noStrike">
                          <a:solidFill>
                            <a:srgbClr val="000000"/>
                          </a:solidFill>
                          <a:latin typeface="Calibri"/>
                        </a:rPr>
                        <a:t>Ninguna</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75525">
                <a:tc>
                  <a:txBody>
                    <a:bodyPr/>
                    <a:lstStyle/>
                    <a:p>
                      <a:pPr algn="ctr" rtl="0" fontAlgn="t">
                        <a:spcBef>
                          <a:spcPts val="0"/>
                        </a:spcBef>
                        <a:spcAft>
                          <a:spcPts val="0"/>
                        </a:spcAft>
                      </a:pPr>
                      <a:r>
                        <a:rPr lang="es-ES" sz="1400" b="1" i="0" u="none" strike="noStrike">
                          <a:solidFill>
                            <a:srgbClr val="FFFFFF"/>
                          </a:solidFill>
                          <a:latin typeface="Calibri"/>
                        </a:rPr>
                        <a:t>Atributos</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400" b="1" i="0" u="none" strike="noStrike">
                          <a:solidFill>
                            <a:srgbClr val="FFFFFF"/>
                          </a:solidFill>
                          <a:latin typeface="Calibri"/>
                        </a:rPr>
                        <a:t>Descripción</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482169">
                <a:tc>
                  <a:txBody>
                    <a:bodyPr/>
                    <a:lstStyle/>
                    <a:p>
                      <a:pPr algn="ctr" rtl="0" fontAlgn="t">
                        <a:spcBef>
                          <a:spcPts val="0"/>
                        </a:spcBef>
                        <a:spcAft>
                          <a:spcPts val="0"/>
                        </a:spcAft>
                      </a:pPr>
                      <a:r>
                        <a:rPr lang="es-ES" sz="1400" b="0" i="0" u="none" strike="noStrike">
                          <a:solidFill>
                            <a:srgbClr val="FFFFFF"/>
                          </a:solidFill>
                          <a:latin typeface="Calibri"/>
                        </a:rPr>
                        <a:t>Carga</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400" b="0" i="0" u="none" strike="noStrike">
                          <a:solidFill>
                            <a:srgbClr val="000000"/>
                          </a:solidFill>
                          <a:latin typeface="Calibri"/>
                        </a:rPr>
                        <a:t>Booleano que indica si la carga del mapa fue correcta o no</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482169">
                <a:tc>
                  <a:txBody>
                    <a:bodyPr/>
                    <a:lstStyle/>
                    <a:p>
                      <a:pPr algn="ctr" rtl="0" fontAlgn="t">
                        <a:spcBef>
                          <a:spcPts val="0"/>
                        </a:spcBef>
                        <a:spcAft>
                          <a:spcPts val="0"/>
                        </a:spcAft>
                      </a:pPr>
                      <a:r>
                        <a:rPr lang="es-ES" sz="1400" b="1" i="0" u="none" strike="noStrike">
                          <a:solidFill>
                            <a:srgbClr val="FFFFFF"/>
                          </a:solidFill>
                          <a:latin typeface="Calibri"/>
                        </a:rPr>
                        <a:t>Métodos</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400" b="1" i="0" u="none" strike="noStrike">
                          <a:solidFill>
                            <a:srgbClr val="FFFFFF"/>
                          </a:solidFill>
                          <a:latin typeface="Calibri"/>
                        </a:rPr>
                        <a:t>Descripción</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400" b="1" i="0" u="none" strike="noStrike">
                          <a:solidFill>
                            <a:srgbClr val="FFFFFF"/>
                          </a:solidFill>
                          <a:latin typeface="Calibri"/>
                        </a:rPr>
                        <a:t>Otras clases que lo usan</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1102102">
                <a:tc>
                  <a:txBody>
                    <a:bodyPr/>
                    <a:lstStyle/>
                    <a:p>
                      <a:pPr algn="ctr" rtl="0" fontAlgn="t">
                        <a:spcBef>
                          <a:spcPts val="0"/>
                        </a:spcBef>
                        <a:spcAft>
                          <a:spcPts val="0"/>
                        </a:spcAft>
                      </a:pPr>
                      <a:r>
                        <a:rPr lang="es-ES" sz="1400" b="0" i="0" u="none" strike="noStrike">
                          <a:solidFill>
                            <a:srgbClr val="FFFFFF"/>
                          </a:solidFill>
                          <a:latin typeface="Calibri"/>
                        </a:rPr>
                        <a:t>Cargarmapa</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400" b="0" i="0" u="none" strike="noStrike">
                          <a:solidFill>
                            <a:srgbClr val="000000"/>
                          </a:solidFill>
                          <a:latin typeface="Calibri"/>
                        </a:rPr>
                        <a:t>Método que iguala Carga a true la carga del mapa fue correcta y false en caso contrario</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400"/>
                        <a:t/>
                      </a:r>
                      <a:br>
                        <a:rPr lang="es-ES" sz="1400"/>
                      </a:b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8814">
                <a:tc>
                  <a:txBody>
                    <a:bodyPr/>
                    <a:lstStyle/>
                    <a:p>
                      <a:pPr algn="ctr" rtl="0" fontAlgn="t">
                        <a:spcBef>
                          <a:spcPts val="0"/>
                        </a:spcBef>
                        <a:spcAft>
                          <a:spcPts val="0"/>
                        </a:spcAft>
                      </a:pPr>
                      <a:r>
                        <a:rPr lang="es-ES" sz="1400" b="0" i="0" u="none" strike="noStrike">
                          <a:solidFill>
                            <a:srgbClr val="FFFFFF"/>
                          </a:solidFill>
                          <a:latin typeface="Calibri"/>
                        </a:rPr>
                        <a:t>Mostrarmapa</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400" b="0" i="0" u="none" strike="noStrike">
                          <a:solidFill>
                            <a:srgbClr val="000000"/>
                          </a:solidFill>
                          <a:latin typeface="Calibri"/>
                        </a:rPr>
                        <a:t>Método que muestra el mapa al usuario si carga es true</a:t>
                      </a:r>
                      <a:endParaRPr lang="es-ES" sz="140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400" dirty="0"/>
                        <a:t/>
                      </a:r>
                      <a:br>
                        <a:rPr lang="es-ES" sz="1400" dirty="0"/>
                      </a:br>
                      <a:endParaRPr lang="es-ES" sz="1400" dirty="0"/>
                    </a:p>
                  </a:txBody>
                  <a:tcPr marL="57401" marR="57401" marT="34441" marB="3444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71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1.jpg"/>
          <p:cNvPicPr>
            <a:picLocks noChangeAspect="1"/>
          </p:cNvPicPr>
          <p:nvPr/>
        </p:nvPicPr>
        <p:blipFill>
          <a:blip r:embed="rId2" cstate="print"/>
          <a:stretch>
            <a:fillRect/>
          </a:stretch>
        </p:blipFill>
        <p:spPr>
          <a:xfrm>
            <a:off x="7164288" y="1772816"/>
            <a:ext cx="1666528" cy="2777547"/>
          </a:xfrm>
          <a:prstGeom prst="rect">
            <a:avLst/>
          </a:prstGeom>
        </p:spPr>
      </p:pic>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1.jpg"/>
          <p:cNvPicPr>
            <a:picLocks noChangeAspect="1"/>
          </p:cNvPicPr>
          <p:nvPr/>
        </p:nvPicPr>
        <p:blipFill>
          <a:blip r:embed="rId2" cstate="print"/>
          <a:stretch>
            <a:fillRect/>
          </a:stretch>
        </p:blipFill>
        <p:spPr>
          <a:xfrm>
            <a:off x="6948264" y="260648"/>
            <a:ext cx="1728192" cy="2880320"/>
          </a:xfrm>
          <a:prstGeom prst="rect">
            <a:avLst/>
          </a:prstGeom>
        </p:spPr>
      </p:pic>
      <p:pic>
        <p:nvPicPr>
          <p:cNvPr id="3" name="2 Imagen" descr="3.png"/>
          <p:cNvPicPr>
            <a:picLocks noChangeAspect="1"/>
          </p:cNvPicPr>
          <p:nvPr/>
        </p:nvPicPr>
        <p:blipFill>
          <a:blip r:embed="rId3" cstate="print"/>
          <a:stretch>
            <a:fillRect/>
          </a:stretch>
        </p:blipFill>
        <p:spPr>
          <a:xfrm>
            <a:off x="6948264" y="3608919"/>
            <a:ext cx="1800200" cy="2988433"/>
          </a:xfrm>
          <a:prstGeom prst="rect">
            <a:avLst/>
          </a:prstGeom>
        </p:spPr>
      </p:pic>
      <p:graphicFrame>
        <p:nvGraphicFramePr>
          <p:cNvPr id="4" name="3 Tabla"/>
          <p:cNvGraphicFramePr>
            <a:graphicFrameLocks noGrp="1"/>
          </p:cNvGraphicFramePr>
          <p:nvPr/>
        </p:nvGraphicFramePr>
        <p:xfrm>
          <a:off x="827584" y="620688"/>
          <a:ext cx="5472608" cy="4118366"/>
        </p:xfrm>
        <a:graphic>
          <a:graphicData uri="http://schemas.openxmlformats.org/drawingml/2006/table">
            <a:tbl>
              <a:tblPr/>
              <a:tblGrid>
                <a:gridCol w="1457432"/>
                <a:gridCol w="2374359"/>
                <a:gridCol w="1640817"/>
              </a:tblGrid>
              <a:tr h="384432">
                <a:tc>
                  <a:txBody>
                    <a:bodyPr/>
                    <a:lstStyle/>
                    <a:p>
                      <a:pPr algn="ctr" rtl="0" fontAlgn="t">
                        <a:spcBef>
                          <a:spcPts val="0"/>
                        </a:spcBef>
                        <a:spcAft>
                          <a:spcPts val="0"/>
                        </a:spcAft>
                      </a:pPr>
                      <a:r>
                        <a:rPr lang="es-ES" sz="1200" b="1" i="0" u="none" strike="noStrike" dirty="0">
                          <a:solidFill>
                            <a:srgbClr val="FFFFFF"/>
                          </a:solidFill>
                          <a:latin typeface="Calibri"/>
                        </a:rPr>
                        <a:t>Nombre de clase</a:t>
                      </a:r>
                      <a:endParaRPr lang="es-ES" sz="1200" dirty="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200" b="1" i="0" u="none" strike="noStrike">
                          <a:solidFill>
                            <a:srgbClr val="FFFFFF"/>
                          </a:solidFill>
                          <a:latin typeface="Calibri"/>
                        </a:rPr>
                        <a:t>VER_REG_AG</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19676">
                <a:tc>
                  <a:txBody>
                    <a:bodyPr/>
                    <a:lstStyle/>
                    <a:p>
                      <a:pPr algn="ctr" rtl="0" fontAlgn="t">
                        <a:spcBef>
                          <a:spcPts val="0"/>
                        </a:spcBef>
                        <a:spcAft>
                          <a:spcPts val="0"/>
                        </a:spcAft>
                      </a:pPr>
                      <a:r>
                        <a:rPr lang="es-ES" sz="1200" b="1" i="0" u="none" strike="noStrike">
                          <a:solidFill>
                            <a:srgbClr val="FFFFFF"/>
                          </a:solidFill>
                          <a:latin typeface="Calibri"/>
                        </a:rPr>
                        <a:t>Superclases</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200" b="0" i="0" u="none" strike="noStrike">
                          <a:solidFill>
                            <a:srgbClr val="000000"/>
                          </a:solidFill>
                          <a:latin typeface="Calibri"/>
                        </a:rPr>
                        <a:t>AGRUPACION</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19676">
                <a:tc>
                  <a:txBody>
                    <a:bodyPr/>
                    <a:lstStyle/>
                    <a:p>
                      <a:pPr algn="ctr" rtl="0" fontAlgn="t">
                        <a:spcBef>
                          <a:spcPts val="0"/>
                        </a:spcBef>
                        <a:spcAft>
                          <a:spcPts val="0"/>
                        </a:spcAft>
                      </a:pPr>
                      <a:r>
                        <a:rPr lang="es-ES" sz="1200" b="1" i="0" u="none" strike="noStrike">
                          <a:solidFill>
                            <a:srgbClr val="FFFFFF"/>
                          </a:solidFill>
                          <a:latin typeface="Calibri"/>
                        </a:rPr>
                        <a:t>Subclases</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200" b="0" i="0" u="none" strike="noStrike">
                          <a:solidFill>
                            <a:srgbClr val="000000"/>
                          </a:solidFill>
                          <a:latin typeface="Calibri"/>
                        </a:rPr>
                        <a:t>Ninguna</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19676">
                <a:tc>
                  <a:txBody>
                    <a:bodyPr/>
                    <a:lstStyle/>
                    <a:p>
                      <a:pPr algn="ctr" rtl="0" fontAlgn="t">
                        <a:spcBef>
                          <a:spcPts val="0"/>
                        </a:spcBef>
                        <a:spcAft>
                          <a:spcPts val="0"/>
                        </a:spcAft>
                      </a:pPr>
                      <a:r>
                        <a:rPr lang="es-ES" sz="1200" b="1" i="0" u="none" strike="noStrike">
                          <a:solidFill>
                            <a:srgbClr val="FFFFFF"/>
                          </a:solidFill>
                          <a:latin typeface="Calibri"/>
                        </a:rPr>
                        <a:t>Atributos</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200" b="1" i="0" u="none" strike="noStrike">
                          <a:solidFill>
                            <a:srgbClr val="FFFFFF"/>
                          </a:solidFill>
                          <a:latin typeface="Calibri"/>
                        </a:rPr>
                        <a:t>Descripción</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384432">
                <a:tc>
                  <a:txBody>
                    <a:bodyPr/>
                    <a:lstStyle/>
                    <a:p>
                      <a:pPr algn="ctr" rtl="0" fontAlgn="t">
                        <a:spcBef>
                          <a:spcPts val="0"/>
                        </a:spcBef>
                        <a:spcAft>
                          <a:spcPts val="0"/>
                        </a:spcAft>
                      </a:pPr>
                      <a:r>
                        <a:rPr lang="es-ES" sz="1200" b="0" i="0" u="none" strike="noStrike">
                          <a:solidFill>
                            <a:srgbClr val="FFFFFF"/>
                          </a:solidFill>
                          <a:latin typeface="Calibri"/>
                        </a:rPr>
                        <a:t>Verif</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200" b="0" i="0" u="none" strike="noStrike">
                          <a:solidFill>
                            <a:srgbClr val="000000"/>
                          </a:solidFill>
                          <a:latin typeface="Calibri"/>
                        </a:rPr>
                        <a:t>Consta de un booleano que es true si se verifica la agrupación</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384432">
                <a:tc>
                  <a:txBody>
                    <a:bodyPr/>
                    <a:lstStyle/>
                    <a:p>
                      <a:pPr algn="ctr" rtl="0" fontAlgn="t">
                        <a:spcBef>
                          <a:spcPts val="0"/>
                        </a:spcBef>
                        <a:spcAft>
                          <a:spcPts val="0"/>
                        </a:spcAft>
                      </a:pPr>
                      <a:r>
                        <a:rPr lang="es-ES" sz="1200" b="1" i="0" u="none" strike="noStrike">
                          <a:solidFill>
                            <a:srgbClr val="FFFFFF"/>
                          </a:solidFill>
                          <a:latin typeface="Calibri"/>
                        </a:rPr>
                        <a:t>Métodos</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200" b="1" i="0" u="none" strike="noStrike">
                          <a:solidFill>
                            <a:srgbClr val="FFFFFF"/>
                          </a:solidFill>
                          <a:latin typeface="Calibri"/>
                        </a:rPr>
                        <a:t>Descripción</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200" b="1" i="0" u="none" strike="noStrike">
                          <a:solidFill>
                            <a:srgbClr val="FFFFFF"/>
                          </a:solidFill>
                          <a:latin typeface="Calibri"/>
                        </a:rPr>
                        <a:t>Otras clases que lo usan</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713946">
                <a:tc>
                  <a:txBody>
                    <a:bodyPr/>
                    <a:lstStyle/>
                    <a:p>
                      <a:pPr algn="ctr" rtl="0" fontAlgn="t">
                        <a:spcBef>
                          <a:spcPts val="0"/>
                        </a:spcBef>
                        <a:spcAft>
                          <a:spcPts val="0"/>
                        </a:spcAft>
                      </a:pPr>
                      <a:r>
                        <a:rPr lang="es-ES" sz="1200" b="0" i="0" u="none" strike="noStrike">
                          <a:solidFill>
                            <a:srgbClr val="FFFFFF"/>
                          </a:solidFill>
                          <a:latin typeface="Calibri"/>
                        </a:rPr>
                        <a:t>MostrarDatos</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200" b="0" i="0" u="none" strike="noStrike">
                          <a:solidFill>
                            <a:srgbClr val="000000"/>
                          </a:solidFill>
                          <a:latin typeface="Calibri"/>
                        </a:rPr>
                        <a:t>Muestra los datos que la agrupación ha cumplimentado en su formulario de registro</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200" b="0" i="0" u="none" strike="noStrike">
                          <a:solidFill>
                            <a:srgbClr val="000000"/>
                          </a:solidFill>
                          <a:latin typeface="Calibri"/>
                        </a:rPr>
                        <a:t>AGRUPACION</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537730">
                <a:tc>
                  <a:txBody>
                    <a:bodyPr/>
                    <a:lstStyle/>
                    <a:p>
                      <a:pPr algn="ctr" rtl="0" fontAlgn="t">
                        <a:spcBef>
                          <a:spcPts val="0"/>
                        </a:spcBef>
                        <a:spcAft>
                          <a:spcPts val="0"/>
                        </a:spcAft>
                      </a:pPr>
                      <a:r>
                        <a:rPr lang="es-ES" sz="1200" b="0" i="0" u="none" strike="noStrike">
                          <a:solidFill>
                            <a:srgbClr val="FFFFFF"/>
                          </a:solidFill>
                          <a:latin typeface="Calibri"/>
                        </a:rPr>
                        <a:t>VerificarAgrup</a:t>
                      </a:r>
                      <a:endParaRPr lang="es-ES" sz="120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200" b="0" i="0" u="none" strike="noStrike" dirty="0">
                          <a:solidFill>
                            <a:srgbClr val="000000"/>
                          </a:solidFill>
                          <a:latin typeface="Calibri"/>
                        </a:rPr>
                        <a:t>Método de tipo booleano que permite que LCE verifique o deniegue el registro de la agrupación y devuelve </a:t>
                      </a:r>
                      <a:r>
                        <a:rPr lang="es-ES" sz="1200" b="0" i="0" u="none" strike="noStrike" dirty="0" err="1">
                          <a:solidFill>
                            <a:srgbClr val="000000"/>
                          </a:solidFill>
                          <a:latin typeface="Calibri"/>
                        </a:rPr>
                        <a:t>Verif</a:t>
                      </a:r>
                      <a:r>
                        <a:rPr lang="es-ES" sz="1200" b="0" i="0" u="none" strike="noStrike" dirty="0">
                          <a:solidFill>
                            <a:srgbClr val="000000"/>
                          </a:solidFill>
                          <a:latin typeface="Calibri"/>
                        </a:rPr>
                        <a:t> (que es true si ha sido confirmado o false en caso contrario)</a:t>
                      </a:r>
                      <a:endParaRPr lang="es-ES" sz="1200" dirty="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200" b="0" i="0" u="none" strike="noStrike" dirty="0">
                          <a:solidFill>
                            <a:srgbClr val="000000"/>
                          </a:solidFill>
                          <a:latin typeface="Calibri"/>
                        </a:rPr>
                        <a:t>AGRUPACION</a:t>
                      </a:r>
                      <a:endParaRPr lang="es-ES" sz="1200" dirty="0"/>
                    </a:p>
                  </a:txBody>
                  <a:tcPr marL="45766" marR="45766" marT="27459" marB="2745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5 Flecha abajo"/>
          <p:cNvSpPr/>
          <p:nvPr/>
        </p:nvSpPr>
        <p:spPr>
          <a:xfrm>
            <a:off x="7596336" y="3212976"/>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a:hlinkClick r:id="rId4" action="ppaction://hlinksldjump"/>
          </p:cNvPr>
          <p:cNvSpPr/>
          <p:nvPr/>
        </p:nvSpPr>
        <p:spPr>
          <a:xfrm>
            <a:off x="4860032" y="5013176"/>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1.jpg"/>
          <p:cNvPicPr>
            <a:picLocks noChangeAspect="1"/>
          </p:cNvPicPr>
          <p:nvPr/>
        </p:nvPicPr>
        <p:blipFill>
          <a:blip r:embed="rId2" cstate="print"/>
          <a:stretch>
            <a:fillRect/>
          </a:stretch>
        </p:blipFill>
        <p:spPr>
          <a:xfrm>
            <a:off x="7236296" y="332656"/>
            <a:ext cx="1522512" cy="2537520"/>
          </a:xfrm>
          <a:prstGeom prst="rect">
            <a:avLst/>
          </a:prstGeom>
        </p:spPr>
      </p:pic>
      <p:pic>
        <p:nvPicPr>
          <p:cNvPr id="3" name="2 Imagen" descr="7.png"/>
          <p:cNvPicPr>
            <a:picLocks noChangeAspect="1"/>
          </p:cNvPicPr>
          <p:nvPr/>
        </p:nvPicPr>
        <p:blipFill>
          <a:blip r:embed="rId3" cstate="print"/>
          <a:stretch>
            <a:fillRect/>
          </a:stretch>
        </p:blipFill>
        <p:spPr>
          <a:xfrm>
            <a:off x="7236296" y="3645024"/>
            <a:ext cx="1575826" cy="2636912"/>
          </a:xfrm>
          <a:prstGeom prst="rect">
            <a:avLst/>
          </a:prstGeom>
        </p:spPr>
      </p:pic>
      <p:sp>
        <p:nvSpPr>
          <p:cNvPr id="4" name="3 Flecha abajo"/>
          <p:cNvSpPr/>
          <p:nvPr/>
        </p:nvSpPr>
        <p:spPr>
          <a:xfrm>
            <a:off x="7812360" y="2996952"/>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5" name="4 Tabla"/>
          <p:cNvGraphicFramePr>
            <a:graphicFrameLocks noGrp="1"/>
          </p:cNvGraphicFramePr>
          <p:nvPr/>
        </p:nvGraphicFramePr>
        <p:xfrm>
          <a:off x="971600" y="548680"/>
          <a:ext cx="5184576" cy="4168136"/>
        </p:xfrm>
        <a:graphic>
          <a:graphicData uri="http://schemas.openxmlformats.org/drawingml/2006/table">
            <a:tbl>
              <a:tblPr/>
              <a:tblGrid>
                <a:gridCol w="1380725"/>
                <a:gridCol w="2249393"/>
                <a:gridCol w="1554458"/>
              </a:tblGrid>
              <a:tr h="338667">
                <a:tc>
                  <a:txBody>
                    <a:bodyPr/>
                    <a:lstStyle/>
                    <a:p>
                      <a:pPr algn="ctr" rtl="0" fontAlgn="t">
                        <a:spcBef>
                          <a:spcPts val="0"/>
                        </a:spcBef>
                        <a:spcAft>
                          <a:spcPts val="0"/>
                        </a:spcAft>
                      </a:pPr>
                      <a:r>
                        <a:rPr lang="es-ES" sz="1050" b="1" i="0" u="none" strike="noStrike" dirty="0">
                          <a:solidFill>
                            <a:srgbClr val="FFFFFF"/>
                          </a:solidFill>
                          <a:latin typeface="Calibri"/>
                        </a:rPr>
                        <a:t>Nombre de clase</a:t>
                      </a:r>
                      <a:endParaRPr lang="es-ES" sz="1050" dirty="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50" b="1" i="0" u="none" strike="noStrike" dirty="0">
                          <a:solidFill>
                            <a:srgbClr val="FFFFFF"/>
                          </a:solidFill>
                          <a:latin typeface="Calibri"/>
                        </a:rPr>
                        <a:t>AGRUPACION</a:t>
                      </a:r>
                      <a:endParaRPr lang="es-ES" sz="1050" dirty="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93524">
                <a:tc>
                  <a:txBody>
                    <a:bodyPr/>
                    <a:lstStyle/>
                    <a:p>
                      <a:pPr algn="ctr" rtl="0" fontAlgn="t">
                        <a:spcBef>
                          <a:spcPts val="0"/>
                        </a:spcBef>
                        <a:spcAft>
                          <a:spcPts val="0"/>
                        </a:spcAft>
                      </a:pPr>
                      <a:r>
                        <a:rPr lang="es-ES" sz="1050" b="1" i="0" u="none" strike="noStrike">
                          <a:solidFill>
                            <a:srgbClr val="FFFFFF"/>
                          </a:solidFill>
                          <a:latin typeface="Calibri"/>
                        </a:rPr>
                        <a:t>Superclases</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50" b="0" i="0" u="none" strike="noStrike">
                          <a:solidFill>
                            <a:srgbClr val="000000"/>
                          </a:solidFill>
                          <a:latin typeface="Calibri"/>
                        </a:rPr>
                        <a:t>USUARIO</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93524">
                <a:tc>
                  <a:txBody>
                    <a:bodyPr/>
                    <a:lstStyle/>
                    <a:p>
                      <a:pPr algn="ctr" rtl="0" fontAlgn="t">
                        <a:spcBef>
                          <a:spcPts val="0"/>
                        </a:spcBef>
                        <a:spcAft>
                          <a:spcPts val="0"/>
                        </a:spcAft>
                      </a:pPr>
                      <a:r>
                        <a:rPr lang="es-ES" sz="1050" b="1" i="0" u="none" strike="noStrike">
                          <a:solidFill>
                            <a:srgbClr val="FFFFFF"/>
                          </a:solidFill>
                          <a:latin typeface="Calibri"/>
                        </a:rPr>
                        <a:t>Subclases</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50" b="0" i="0" u="none" strike="noStrike">
                          <a:solidFill>
                            <a:srgbClr val="000000"/>
                          </a:solidFill>
                          <a:latin typeface="Calibri"/>
                        </a:rPr>
                        <a:t>VER_REG_AG</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93524">
                <a:tc>
                  <a:txBody>
                    <a:bodyPr/>
                    <a:lstStyle/>
                    <a:p>
                      <a:pPr algn="ctr" rtl="0" fontAlgn="t">
                        <a:spcBef>
                          <a:spcPts val="0"/>
                        </a:spcBef>
                        <a:spcAft>
                          <a:spcPts val="0"/>
                        </a:spcAft>
                      </a:pPr>
                      <a:r>
                        <a:rPr lang="es-ES" sz="1050" b="1" i="0" u="none" strike="noStrike">
                          <a:solidFill>
                            <a:srgbClr val="FFFFFF"/>
                          </a:solidFill>
                          <a:latin typeface="Calibri"/>
                        </a:rPr>
                        <a:t>Atributos</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50" b="1" i="0" u="none" strike="noStrike">
                          <a:solidFill>
                            <a:srgbClr val="FFFFFF"/>
                          </a:solidFill>
                          <a:latin typeface="Calibri"/>
                        </a:rPr>
                        <a:t>Descripción</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338667">
                <a:tc>
                  <a:txBody>
                    <a:bodyPr/>
                    <a:lstStyle/>
                    <a:p>
                      <a:pPr algn="ctr" rtl="0" fontAlgn="t">
                        <a:spcBef>
                          <a:spcPts val="0"/>
                        </a:spcBef>
                        <a:spcAft>
                          <a:spcPts val="0"/>
                        </a:spcAft>
                      </a:pPr>
                      <a:r>
                        <a:rPr lang="es-ES" sz="1050" b="0" i="0" u="none" strike="noStrike">
                          <a:solidFill>
                            <a:srgbClr val="FFFFFF"/>
                          </a:solidFill>
                          <a:latin typeface="Calibri"/>
                        </a:rPr>
                        <a:t>Tipo</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50" b="0" i="0" u="none" strike="noStrike">
                          <a:solidFill>
                            <a:srgbClr val="000000"/>
                          </a:solidFill>
                          <a:latin typeface="Calibri"/>
                        </a:rPr>
                        <a:t>Tipo Enumerado que contiene a todos los tipos de agrupaciones que hay</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338667">
                <a:tc>
                  <a:txBody>
                    <a:bodyPr/>
                    <a:lstStyle/>
                    <a:p>
                      <a:pPr algn="ctr" rtl="0" fontAlgn="t">
                        <a:spcBef>
                          <a:spcPts val="0"/>
                        </a:spcBef>
                        <a:spcAft>
                          <a:spcPts val="0"/>
                        </a:spcAft>
                      </a:pPr>
                      <a:r>
                        <a:rPr lang="es-ES" sz="1050" b="0" i="0" u="none" strike="noStrike">
                          <a:solidFill>
                            <a:srgbClr val="FFFFFF"/>
                          </a:solidFill>
                          <a:latin typeface="Calibri"/>
                        </a:rPr>
                        <a:t>Verificado</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50" b="0" i="0" u="none" strike="noStrike">
                          <a:solidFill>
                            <a:srgbClr val="000000"/>
                          </a:solidFill>
                          <a:latin typeface="Calibri"/>
                        </a:rPr>
                        <a:t>Booleano que nos indica si la agrupación ha sido verificada por LCE o no </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338667">
                <a:tc>
                  <a:txBody>
                    <a:bodyPr/>
                    <a:lstStyle/>
                    <a:p>
                      <a:pPr algn="ctr" rtl="0" fontAlgn="t">
                        <a:spcBef>
                          <a:spcPts val="0"/>
                        </a:spcBef>
                        <a:spcAft>
                          <a:spcPts val="0"/>
                        </a:spcAft>
                      </a:pPr>
                      <a:r>
                        <a:rPr lang="es-ES" sz="1050" b="1" i="0" u="none" strike="noStrike">
                          <a:solidFill>
                            <a:srgbClr val="FFFFFF"/>
                          </a:solidFill>
                          <a:latin typeface="Calibri"/>
                        </a:rPr>
                        <a:t>Métodos</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50" b="1" i="0" u="none" strike="noStrike">
                          <a:solidFill>
                            <a:srgbClr val="FFFFFF"/>
                          </a:solidFill>
                          <a:latin typeface="Calibri"/>
                        </a:rPr>
                        <a:t>Descripción</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50" b="1" i="0" u="none" strike="noStrike">
                          <a:solidFill>
                            <a:srgbClr val="FFFFFF"/>
                          </a:solidFill>
                          <a:latin typeface="Calibri"/>
                        </a:rPr>
                        <a:t>Otras clases que lo usan</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774095">
                <a:tc>
                  <a:txBody>
                    <a:bodyPr/>
                    <a:lstStyle/>
                    <a:p>
                      <a:pPr algn="ctr" rtl="0" fontAlgn="t">
                        <a:spcBef>
                          <a:spcPts val="0"/>
                        </a:spcBef>
                        <a:spcAft>
                          <a:spcPts val="0"/>
                        </a:spcAft>
                      </a:pPr>
                      <a:r>
                        <a:rPr lang="es-ES" sz="1050" b="0" i="0" u="none" strike="noStrike">
                          <a:solidFill>
                            <a:srgbClr val="FFFFFF"/>
                          </a:solidFill>
                          <a:latin typeface="Calibri"/>
                        </a:rPr>
                        <a:t>Pedirtipoagrup</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050" b="0" i="0" u="none" strike="noStrike">
                          <a:solidFill>
                            <a:srgbClr val="000000"/>
                          </a:solidFill>
                          <a:latin typeface="Calibri"/>
                        </a:rPr>
                        <a:t>Muestra al usuario una lista de tipos de agrupaciones que hay y se le pide que seleccione una.</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050" b="0" i="0" u="none" strike="noStrike">
                          <a:solidFill>
                            <a:srgbClr val="000000"/>
                          </a:solidFill>
                          <a:latin typeface="Calibri"/>
                        </a:rPr>
                        <a:t>USUARIO</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54667">
                <a:tc>
                  <a:txBody>
                    <a:bodyPr/>
                    <a:lstStyle/>
                    <a:p>
                      <a:pPr algn="ctr" rtl="0" fontAlgn="t">
                        <a:spcBef>
                          <a:spcPts val="0"/>
                        </a:spcBef>
                        <a:spcAft>
                          <a:spcPts val="0"/>
                        </a:spcAft>
                      </a:pPr>
                      <a:r>
                        <a:rPr lang="es-ES" sz="1050" b="0" i="0" u="none" strike="noStrike">
                          <a:solidFill>
                            <a:srgbClr val="FFFFFF"/>
                          </a:solidFill>
                          <a:latin typeface="Calibri"/>
                        </a:rPr>
                        <a:t>EnviarcorreoLCE</a:t>
                      </a:r>
                      <a:endParaRPr lang="es-ES" sz="105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050" b="0" i="0" u="none" strike="noStrike" dirty="0">
                          <a:solidFill>
                            <a:srgbClr val="000000"/>
                          </a:solidFill>
                          <a:latin typeface="Calibri"/>
                        </a:rPr>
                        <a:t>Envía una solicitud de confirmación a LCE para que acepte o rechace el registro de la agrupación. Llama a </a:t>
                      </a:r>
                      <a:r>
                        <a:rPr lang="es-ES" sz="1050" b="0" i="0" u="none" strike="noStrike" dirty="0" err="1">
                          <a:solidFill>
                            <a:srgbClr val="000000"/>
                          </a:solidFill>
                          <a:latin typeface="Calibri"/>
                        </a:rPr>
                        <a:t>MostrarDatos</a:t>
                      </a:r>
                      <a:r>
                        <a:rPr lang="es-ES" sz="1050" b="0" i="0" u="none" strike="noStrike" dirty="0">
                          <a:solidFill>
                            <a:srgbClr val="000000"/>
                          </a:solidFill>
                          <a:latin typeface="Calibri"/>
                        </a:rPr>
                        <a:t> y a </a:t>
                      </a:r>
                      <a:r>
                        <a:rPr lang="es-ES" sz="1050" b="0" i="0" u="none" strike="noStrike" dirty="0" err="1">
                          <a:solidFill>
                            <a:srgbClr val="000000"/>
                          </a:solidFill>
                          <a:latin typeface="Calibri"/>
                        </a:rPr>
                        <a:t>VerificarAgrup</a:t>
                      </a:r>
                      <a:r>
                        <a:rPr lang="es-ES" sz="1050" b="0" i="0" u="none" strike="noStrike" dirty="0">
                          <a:solidFill>
                            <a:srgbClr val="000000"/>
                          </a:solidFill>
                          <a:latin typeface="Calibri"/>
                        </a:rPr>
                        <a:t>. E iguala Verificado a </a:t>
                      </a:r>
                      <a:r>
                        <a:rPr lang="es-ES" sz="1050" b="0" i="0" u="none" strike="noStrike" dirty="0" err="1">
                          <a:solidFill>
                            <a:srgbClr val="000000"/>
                          </a:solidFill>
                          <a:latin typeface="Calibri"/>
                        </a:rPr>
                        <a:t>VerificarAgrup</a:t>
                      </a:r>
                      <a:endParaRPr lang="es-ES" sz="1050" dirty="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050" b="0" i="0" u="none" strike="noStrike" dirty="0">
                          <a:solidFill>
                            <a:srgbClr val="000000"/>
                          </a:solidFill>
                          <a:latin typeface="Calibri"/>
                        </a:rPr>
                        <a:t>USUARIO</a:t>
                      </a:r>
                      <a:endParaRPr lang="es-ES" sz="1050" dirty="0"/>
                    </a:p>
                  </a:txBody>
                  <a:tcPr marL="40317" marR="40317" marT="24190" marB="2419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1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6 Rectángulo redondeado">
            <a:hlinkClick r:id="rId4" action="ppaction://hlinksldjump"/>
          </p:cNvPr>
          <p:cNvSpPr/>
          <p:nvPr/>
        </p:nvSpPr>
        <p:spPr>
          <a:xfrm>
            <a:off x="4716016" y="494116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1.jpg"/>
          <p:cNvPicPr>
            <a:picLocks noChangeAspect="1"/>
          </p:cNvPicPr>
          <p:nvPr/>
        </p:nvPicPr>
        <p:blipFill>
          <a:blip r:embed="rId2" cstate="print"/>
          <a:stretch>
            <a:fillRect/>
          </a:stretch>
        </p:blipFill>
        <p:spPr>
          <a:xfrm>
            <a:off x="6991469" y="188640"/>
            <a:ext cx="1728192" cy="2880320"/>
          </a:xfrm>
          <a:prstGeom prst="rect">
            <a:avLst/>
          </a:prstGeom>
        </p:spPr>
      </p:pic>
      <p:pic>
        <p:nvPicPr>
          <p:cNvPr id="4" name="3 Imagen" descr="7.png"/>
          <p:cNvPicPr>
            <a:picLocks noChangeAspect="1"/>
          </p:cNvPicPr>
          <p:nvPr/>
        </p:nvPicPr>
        <p:blipFill>
          <a:blip r:embed="rId3" cstate="print"/>
          <a:stretch>
            <a:fillRect/>
          </a:stretch>
        </p:blipFill>
        <p:spPr>
          <a:xfrm>
            <a:off x="7020272" y="3645024"/>
            <a:ext cx="1728192" cy="2895218"/>
          </a:xfrm>
          <a:prstGeom prst="rect">
            <a:avLst/>
          </a:prstGeom>
        </p:spPr>
      </p:pic>
      <p:sp>
        <p:nvSpPr>
          <p:cNvPr id="5" name="4 Flecha abajo"/>
          <p:cNvSpPr/>
          <p:nvPr/>
        </p:nvSpPr>
        <p:spPr>
          <a:xfrm>
            <a:off x="7524328" y="3212976"/>
            <a:ext cx="72008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6" name="5 Tabla"/>
          <p:cNvGraphicFramePr>
            <a:graphicFrameLocks noGrp="1"/>
          </p:cNvGraphicFramePr>
          <p:nvPr/>
        </p:nvGraphicFramePr>
        <p:xfrm>
          <a:off x="611560" y="548680"/>
          <a:ext cx="5544616" cy="4064000"/>
        </p:xfrm>
        <a:graphic>
          <a:graphicData uri="http://schemas.openxmlformats.org/drawingml/2006/table">
            <a:tbl>
              <a:tblPr/>
              <a:tblGrid>
                <a:gridCol w="1206100"/>
                <a:gridCol w="1964905"/>
                <a:gridCol w="2373611"/>
              </a:tblGrid>
              <a:tr h="536755">
                <a:tc>
                  <a:txBody>
                    <a:bodyPr/>
                    <a:lstStyle/>
                    <a:p>
                      <a:pPr algn="ctr" rtl="0" fontAlgn="t">
                        <a:spcBef>
                          <a:spcPts val="0"/>
                        </a:spcBef>
                        <a:spcAft>
                          <a:spcPts val="0"/>
                        </a:spcAft>
                      </a:pPr>
                      <a:r>
                        <a:rPr lang="es-ES" sz="1500" b="1" i="0" u="none" strike="noStrike" dirty="0">
                          <a:solidFill>
                            <a:srgbClr val="FFFFFF"/>
                          </a:solidFill>
                          <a:latin typeface="Calibri"/>
                        </a:rPr>
                        <a:t>Nombre de clase</a:t>
                      </a:r>
                      <a:endParaRPr lang="es-ES" sz="1500" dirty="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500" b="1" i="0" u="none" strike="noStrike" dirty="0">
                          <a:solidFill>
                            <a:srgbClr val="FFFFFF"/>
                          </a:solidFill>
                          <a:latin typeface="Calibri"/>
                        </a:rPr>
                        <a:t>ALUMNO</a:t>
                      </a:r>
                      <a:endParaRPr lang="es-ES" sz="1500" dirty="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306717">
                <a:tc>
                  <a:txBody>
                    <a:bodyPr/>
                    <a:lstStyle/>
                    <a:p>
                      <a:pPr algn="ctr" rtl="0" fontAlgn="t">
                        <a:spcBef>
                          <a:spcPts val="0"/>
                        </a:spcBef>
                        <a:spcAft>
                          <a:spcPts val="0"/>
                        </a:spcAft>
                      </a:pPr>
                      <a:r>
                        <a:rPr lang="es-ES" sz="1500" b="1" i="0" u="none" strike="noStrike">
                          <a:solidFill>
                            <a:srgbClr val="FFFFFF"/>
                          </a:solidFill>
                          <a:latin typeface="Calibri"/>
                        </a:rPr>
                        <a:t>Superclases</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500" b="0" i="0" u="none" strike="noStrike">
                          <a:solidFill>
                            <a:srgbClr val="000000"/>
                          </a:solidFill>
                          <a:latin typeface="Calibri"/>
                        </a:rPr>
                        <a:t>USUARIO</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306717">
                <a:tc>
                  <a:txBody>
                    <a:bodyPr/>
                    <a:lstStyle/>
                    <a:p>
                      <a:pPr algn="ctr" rtl="0" fontAlgn="t">
                        <a:spcBef>
                          <a:spcPts val="0"/>
                        </a:spcBef>
                        <a:spcAft>
                          <a:spcPts val="0"/>
                        </a:spcAft>
                      </a:pPr>
                      <a:r>
                        <a:rPr lang="es-ES" sz="1500" b="1" i="0" u="none" strike="noStrike">
                          <a:solidFill>
                            <a:srgbClr val="FFFFFF"/>
                          </a:solidFill>
                          <a:latin typeface="Calibri"/>
                        </a:rPr>
                        <a:t>Subclases</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500" b="0" i="0" u="none" strike="noStrike">
                          <a:solidFill>
                            <a:srgbClr val="000000"/>
                          </a:solidFill>
                          <a:latin typeface="Calibri"/>
                        </a:rPr>
                        <a:t>Ninguna</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306717">
                <a:tc>
                  <a:txBody>
                    <a:bodyPr/>
                    <a:lstStyle/>
                    <a:p>
                      <a:pPr algn="ctr" rtl="0" fontAlgn="t">
                        <a:spcBef>
                          <a:spcPts val="0"/>
                        </a:spcBef>
                        <a:spcAft>
                          <a:spcPts val="0"/>
                        </a:spcAft>
                      </a:pPr>
                      <a:r>
                        <a:rPr lang="es-ES" sz="1500" b="1" i="0" u="none" strike="noStrike">
                          <a:solidFill>
                            <a:srgbClr val="FFFFFF"/>
                          </a:solidFill>
                          <a:latin typeface="Calibri"/>
                        </a:rPr>
                        <a:t>Atributos</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500" b="1" i="0" u="none" strike="noStrike">
                          <a:solidFill>
                            <a:srgbClr val="FFFFFF"/>
                          </a:solidFill>
                          <a:latin typeface="Calibri"/>
                        </a:rPr>
                        <a:t>Descripción</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536755">
                <a:tc>
                  <a:txBody>
                    <a:bodyPr/>
                    <a:lstStyle/>
                    <a:p>
                      <a:pPr algn="ctr" rtl="0" fontAlgn="t">
                        <a:spcBef>
                          <a:spcPts val="0"/>
                        </a:spcBef>
                        <a:spcAft>
                          <a:spcPts val="0"/>
                        </a:spcAft>
                      </a:pPr>
                      <a:r>
                        <a:rPr lang="es-ES" sz="1500" b="0" i="0" u="none" strike="noStrike">
                          <a:solidFill>
                            <a:srgbClr val="FFFFFF"/>
                          </a:solidFill>
                          <a:latin typeface="Calibri"/>
                        </a:rPr>
                        <a:t>DNI</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500" b="0" i="0" u="none" strike="noStrike">
                          <a:solidFill>
                            <a:srgbClr val="000000"/>
                          </a:solidFill>
                          <a:latin typeface="Calibri"/>
                        </a:rPr>
                        <a:t>Consta de una cadena caracteres de 8 dígitos y una letra</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536755">
                <a:tc>
                  <a:txBody>
                    <a:bodyPr/>
                    <a:lstStyle/>
                    <a:p>
                      <a:pPr algn="ctr" rtl="0" fontAlgn="t">
                        <a:spcBef>
                          <a:spcPts val="0"/>
                        </a:spcBef>
                        <a:spcAft>
                          <a:spcPts val="0"/>
                        </a:spcAft>
                      </a:pPr>
                      <a:r>
                        <a:rPr lang="es-ES" sz="1500" b="1" i="0" u="none" strike="noStrike">
                          <a:solidFill>
                            <a:srgbClr val="FFFFFF"/>
                          </a:solidFill>
                          <a:latin typeface="Calibri"/>
                        </a:rPr>
                        <a:t>Métodos</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500" b="1" i="0" u="none" strike="noStrike">
                          <a:solidFill>
                            <a:srgbClr val="FFFFFF"/>
                          </a:solidFill>
                          <a:latin typeface="Calibri"/>
                        </a:rPr>
                        <a:t>Descripción</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500" b="1" i="0" u="none" strike="noStrike">
                          <a:solidFill>
                            <a:srgbClr val="FFFFFF"/>
                          </a:solidFill>
                          <a:latin typeface="Calibri"/>
                        </a:rPr>
                        <a:t>Otras clases que lo usan</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766792">
                <a:tc>
                  <a:txBody>
                    <a:bodyPr/>
                    <a:lstStyle/>
                    <a:p>
                      <a:pPr algn="ctr" rtl="0" fontAlgn="t">
                        <a:spcBef>
                          <a:spcPts val="0"/>
                        </a:spcBef>
                        <a:spcAft>
                          <a:spcPts val="0"/>
                        </a:spcAft>
                      </a:pPr>
                      <a:r>
                        <a:rPr lang="es-ES" sz="1500" b="0" i="0" u="none" strike="noStrike">
                          <a:solidFill>
                            <a:srgbClr val="FFFFFF"/>
                          </a:solidFill>
                          <a:latin typeface="Calibri"/>
                        </a:rPr>
                        <a:t>ComprobarDNI</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500" b="0" i="0" u="none" strike="noStrike">
                          <a:solidFill>
                            <a:srgbClr val="000000"/>
                          </a:solidFill>
                          <a:latin typeface="Calibri"/>
                        </a:rPr>
                        <a:t>Comprueba que DNI es de la forma adecuada (8 digitos y una letra)</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500" b="0" i="0" u="none" strike="noStrike">
                          <a:solidFill>
                            <a:srgbClr val="000000"/>
                          </a:solidFill>
                          <a:latin typeface="Calibri"/>
                        </a:rPr>
                        <a:t>USUARIO</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66792">
                <a:tc>
                  <a:txBody>
                    <a:bodyPr/>
                    <a:lstStyle/>
                    <a:p>
                      <a:pPr algn="ctr" rtl="0" fontAlgn="t">
                        <a:spcBef>
                          <a:spcPts val="0"/>
                        </a:spcBef>
                        <a:spcAft>
                          <a:spcPts val="0"/>
                        </a:spcAft>
                      </a:pPr>
                      <a:r>
                        <a:rPr lang="es-ES" sz="1500" b="0" i="0" u="none" strike="noStrike">
                          <a:solidFill>
                            <a:srgbClr val="FFFFFF"/>
                          </a:solidFill>
                          <a:latin typeface="Calibri"/>
                        </a:rPr>
                        <a:t>PedirDNI</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1000"/>
                        </a:spcAft>
                      </a:pPr>
                      <a:r>
                        <a:rPr lang="es-ES" sz="1500" b="0" i="0" u="none" strike="noStrike">
                          <a:solidFill>
                            <a:srgbClr val="000000"/>
                          </a:solidFill>
                          <a:latin typeface="Calibri"/>
                        </a:rPr>
                        <a:t>Pide al usuario que introduzca un valor para el atributo DNI</a:t>
                      </a:r>
                      <a:endParaRPr lang="es-ES" sz="150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500" b="0" i="0" u="none" strike="noStrike" dirty="0">
                          <a:solidFill>
                            <a:srgbClr val="000000"/>
                          </a:solidFill>
                          <a:latin typeface="Calibri"/>
                        </a:rPr>
                        <a:t>USUARIO</a:t>
                      </a:r>
                      <a:endParaRPr lang="es-ES" sz="1500" dirty="0"/>
                    </a:p>
                  </a:txBody>
                  <a:tcPr marL="63899" marR="63899" marT="38340" marB="3834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7 Rectángulo redondeado">
            <a:hlinkClick r:id="rId4" action="ppaction://hlinksldjump"/>
          </p:cNvPr>
          <p:cNvSpPr/>
          <p:nvPr/>
        </p:nvSpPr>
        <p:spPr>
          <a:xfrm>
            <a:off x="4788024" y="494116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11560" y="620688"/>
          <a:ext cx="5328592" cy="5005963"/>
        </p:xfrm>
        <a:graphic>
          <a:graphicData uri="http://schemas.openxmlformats.org/drawingml/2006/table">
            <a:tbl>
              <a:tblPr/>
              <a:tblGrid>
                <a:gridCol w="1419078"/>
                <a:gridCol w="3189434"/>
                <a:gridCol w="720080"/>
              </a:tblGrid>
              <a:tr h="164064">
                <a:tc>
                  <a:txBody>
                    <a:bodyPr/>
                    <a:lstStyle/>
                    <a:p>
                      <a:pPr algn="ctr" rtl="0" fontAlgn="t">
                        <a:spcBef>
                          <a:spcPts val="0"/>
                        </a:spcBef>
                        <a:spcAft>
                          <a:spcPts val="0"/>
                        </a:spcAft>
                      </a:pPr>
                      <a:r>
                        <a:rPr lang="es-ES" sz="900" b="1" i="0" u="none" strike="noStrike">
                          <a:solidFill>
                            <a:srgbClr val="FFFFFF"/>
                          </a:solidFill>
                          <a:latin typeface="Calibri"/>
                        </a:rPr>
                        <a:t>Nombre de clase</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900" b="1" i="0" u="none" strike="noStrike">
                          <a:solidFill>
                            <a:srgbClr val="FFFFFF"/>
                          </a:solidFill>
                          <a:latin typeface="Calibri"/>
                        </a:rPr>
                        <a:t>Actividad</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64064">
                <a:tc>
                  <a:txBody>
                    <a:bodyPr/>
                    <a:lstStyle/>
                    <a:p>
                      <a:pPr algn="ctr" rtl="0" fontAlgn="t">
                        <a:spcBef>
                          <a:spcPts val="0"/>
                        </a:spcBef>
                        <a:spcAft>
                          <a:spcPts val="0"/>
                        </a:spcAft>
                      </a:pPr>
                      <a:r>
                        <a:rPr lang="es-ES" sz="900" b="1" i="0" u="none" strike="noStrike">
                          <a:solidFill>
                            <a:srgbClr val="FFFFFF"/>
                          </a:solidFill>
                          <a:latin typeface="Calibri"/>
                        </a:rPr>
                        <a:t>Superclases</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900" b="0" i="0" u="none" strike="noStrike">
                          <a:solidFill>
                            <a:srgbClr val="000000"/>
                          </a:solidFill>
                          <a:latin typeface="Calibri"/>
                        </a:rPr>
                        <a:t>Ninguna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64064">
                <a:tc>
                  <a:txBody>
                    <a:bodyPr/>
                    <a:lstStyle/>
                    <a:p>
                      <a:pPr algn="ctr" rtl="0" fontAlgn="t">
                        <a:spcBef>
                          <a:spcPts val="0"/>
                        </a:spcBef>
                        <a:spcAft>
                          <a:spcPts val="0"/>
                        </a:spcAft>
                      </a:pPr>
                      <a:r>
                        <a:rPr lang="es-ES" sz="900" b="1" i="0" u="none" strike="noStrike">
                          <a:solidFill>
                            <a:srgbClr val="FFFFFF"/>
                          </a:solidFill>
                          <a:latin typeface="Calibri"/>
                        </a:rPr>
                        <a:t>Subclases</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900" b="0" i="0" u="none" strike="noStrike">
                          <a:solidFill>
                            <a:srgbClr val="000000"/>
                          </a:solidFill>
                          <a:latin typeface="Calibri"/>
                        </a:rPr>
                        <a:t>Ninguna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64064">
                <a:tc>
                  <a:txBody>
                    <a:bodyPr/>
                    <a:lstStyle/>
                    <a:p>
                      <a:pPr algn="ctr" rtl="0" fontAlgn="t">
                        <a:spcBef>
                          <a:spcPts val="0"/>
                        </a:spcBef>
                        <a:spcAft>
                          <a:spcPts val="0"/>
                        </a:spcAft>
                      </a:pPr>
                      <a:r>
                        <a:rPr lang="es-ES" sz="900" b="1" i="0" u="none" strike="noStrike">
                          <a:solidFill>
                            <a:srgbClr val="FFFFFF"/>
                          </a:solidFill>
                          <a:latin typeface="Calibri"/>
                        </a:rPr>
                        <a:t>Atributos</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900" b="1" i="0" u="none" strike="noStrike">
                          <a:solidFill>
                            <a:srgbClr val="FFFFFF"/>
                          </a:solidFill>
                          <a:latin typeface="Calibri"/>
                        </a:rPr>
                        <a:t>Descripción</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nombre</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Cadena de caracteres que guarda el nombre la actividad</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lugar</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Cadena de caracteres que representa el lugar en el cual se realizará la actividad</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fecha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Cadena de caracteres que representa la fecha en la cual se realizará la actividad</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hora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Cadena de caracteres que representa la fecha en la cual se realizará la actividad</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descripcion</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Cadena de caracteres que recoge  la descripción de la actividad</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agrup</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Elemento de la clase agrupación</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64064">
                <a:tc>
                  <a:txBody>
                    <a:bodyPr/>
                    <a:lstStyle/>
                    <a:p>
                      <a:pPr algn="ctr" rtl="0" fontAlgn="t">
                        <a:spcBef>
                          <a:spcPts val="0"/>
                        </a:spcBef>
                        <a:spcAft>
                          <a:spcPts val="0"/>
                        </a:spcAft>
                      </a:pPr>
                      <a:r>
                        <a:rPr lang="es-ES" sz="900" b="0" i="0" u="none" strike="noStrike">
                          <a:solidFill>
                            <a:srgbClr val="FFFFFF"/>
                          </a:solidFill>
                          <a:latin typeface="Calibri"/>
                        </a:rPr>
                        <a:t>verif</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900" b="0" i="0" u="none" strike="noStrike">
                          <a:solidFill>
                            <a:srgbClr val="000000"/>
                          </a:solidFill>
                          <a:latin typeface="Calibri"/>
                        </a:rPr>
                        <a:t>Booleno que indica si la actividad esta verificada por LCE o no</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307410">
                <a:tc>
                  <a:txBody>
                    <a:bodyPr/>
                    <a:lstStyle/>
                    <a:p>
                      <a:pPr algn="ctr" rtl="0" fontAlgn="t">
                        <a:spcBef>
                          <a:spcPts val="0"/>
                        </a:spcBef>
                        <a:spcAft>
                          <a:spcPts val="0"/>
                        </a:spcAft>
                      </a:pPr>
                      <a:r>
                        <a:rPr lang="es-ES" sz="900" b="1" i="0" u="none" strike="noStrike">
                          <a:solidFill>
                            <a:srgbClr val="FFFFFF"/>
                          </a:solidFill>
                          <a:latin typeface="Calibri"/>
                        </a:rPr>
                        <a:t>Métodos</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900" b="1" i="0" u="none" strike="noStrike">
                          <a:solidFill>
                            <a:srgbClr val="FFFFFF"/>
                          </a:solidFill>
                          <a:latin typeface="Calibri"/>
                        </a:rPr>
                        <a:t>Descripción</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900" b="1" i="0" u="none" strike="noStrike">
                          <a:solidFill>
                            <a:srgbClr val="FFFFFF"/>
                          </a:solidFill>
                          <a:latin typeface="Calibri"/>
                        </a:rPr>
                        <a:t>Otras clases que lo usan</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307410">
                <a:tc>
                  <a:txBody>
                    <a:bodyPr/>
                    <a:lstStyle/>
                    <a:p>
                      <a:pPr algn="ctr" rtl="0" fontAlgn="t">
                        <a:spcBef>
                          <a:spcPts val="0"/>
                        </a:spcBef>
                        <a:spcAft>
                          <a:spcPts val="0"/>
                        </a:spcAft>
                      </a:pPr>
                      <a:r>
                        <a:rPr lang="es-ES" sz="900" b="0" i="0" u="none" strike="noStrike">
                          <a:solidFill>
                            <a:srgbClr val="FFFFFF"/>
                          </a:solidFill>
                          <a:latin typeface="Calibri"/>
                        </a:rPr>
                        <a:t>verifAct</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que recibe una actividad y cambia el verif a true</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1495">
                <a:tc>
                  <a:txBody>
                    <a:bodyPr/>
                    <a:lstStyle/>
                    <a:p>
                      <a:pPr algn="ctr" rtl="0" fontAlgn="t">
                        <a:spcBef>
                          <a:spcPts val="0"/>
                        </a:spcBef>
                        <a:spcAft>
                          <a:spcPts val="0"/>
                        </a:spcAft>
                      </a:pPr>
                      <a:r>
                        <a:rPr lang="es-ES" sz="900" b="0" i="0" u="none" strike="noStrike">
                          <a:solidFill>
                            <a:srgbClr val="FFFFFF"/>
                          </a:solidFill>
                          <a:latin typeface="Calibri"/>
                        </a:rPr>
                        <a:t>cambiarNom</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que recibe una actividad y una cadena de caracteres y cambia nombre de actividad a la cadena dada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1495">
                <a:tc>
                  <a:txBody>
                    <a:bodyPr/>
                    <a:lstStyle/>
                    <a:p>
                      <a:pPr algn="ctr" rtl="0" fontAlgn="t">
                        <a:spcBef>
                          <a:spcPts val="0"/>
                        </a:spcBef>
                        <a:spcAft>
                          <a:spcPts val="0"/>
                        </a:spcAft>
                      </a:pPr>
                      <a:r>
                        <a:rPr lang="es-ES" sz="900" b="0" i="0" u="none" strike="noStrike">
                          <a:solidFill>
                            <a:srgbClr val="FFFFFF"/>
                          </a:solidFill>
                          <a:latin typeface="Calibri"/>
                        </a:rPr>
                        <a:t>cambiarLugar</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que recibe una actividad y una cadena de caracteres y cambia lugar de actividad a la cadena dada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1495">
                <a:tc>
                  <a:txBody>
                    <a:bodyPr/>
                    <a:lstStyle/>
                    <a:p>
                      <a:pPr algn="ctr" rtl="0" fontAlgn="t">
                        <a:spcBef>
                          <a:spcPts val="0"/>
                        </a:spcBef>
                        <a:spcAft>
                          <a:spcPts val="0"/>
                        </a:spcAft>
                      </a:pPr>
                      <a:r>
                        <a:rPr lang="es-ES" sz="900" b="0" i="0" u="none" strike="noStrike">
                          <a:solidFill>
                            <a:srgbClr val="FFFFFF"/>
                          </a:solidFill>
                          <a:latin typeface="Calibri"/>
                        </a:rPr>
                        <a:t>cambiarFecha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que recibe una actividad y una cadena de caracteres y cambia fecha de actividad a la cadena dada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1495">
                <a:tc>
                  <a:txBody>
                    <a:bodyPr/>
                    <a:lstStyle/>
                    <a:p>
                      <a:pPr algn="ctr" rtl="0" fontAlgn="t">
                        <a:spcBef>
                          <a:spcPts val="0"/>
                        </a:spcBef>
                        <a:spcAft>
                          <a:spcPts val="0"/>
                        </a:spcAft>
                      </a:pPr>
                      <a:r>
                        <a:rPr lang="es-ES" sz="900" b="0" i="0" u="none" strike="noStrike">
                          <a:solidFill>
                            <a:srgbClr val="FFFFFF"/>
                          </a:solidFill>
                          <a:latin typeface="Calibri"/>
                        </a:rPr>
                        <a:t>cambiarHora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que recibe una actividad y una cadena de caracteres y cambia hora de actividad a la cadena dada</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53049">
                <a:tc>
                  <a:txBody>
                    <a:bodyPr/>
                    <a:lstStyle/>
                    <a:p>
                      <a:pPr algn="ctr" rtl="0" fontAlgn="t">
                        <a:spcBef>
                          <a:spcPts val="0"/>
                        </a:spcBef>
                        <a:spcAft>
                          <a:spcPts val="0"/>
                        </a:spcAft>
                      </a:pPr>
                      <a:r>
                        <a:rPr lang="es-ES" sz="900" b="0" i="0" u="none" strike="noStrike">
                          <a:solidFill>
                            <a:srgbClr val="FFFFFF"/>
                          </a:solidFill>
                          <a:latin typeface="Calibri"/>
                        </a:rPr>
                        <a:t>proponerActiv</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constructor que dadas 5 cadenas de caracteres y una asociación crea una actividad inicializando todos los atributos por orden de aparición a las cadenas de caracteres, agrup a agrupación e inicializando verif a false por defecto, después llama al método añadirActiv de la clase VectorActiv</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a:t/>
                      </a:r>
                      <a:br>
                        <a:rPr lang="es-ES" sz="900"/>
                      </a:b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07410">
                <a:tc>
                  <a:txBody>
                    <a:bodyPr/>
                    <a:lstStyle/>
                    <a:p>
                      <a:pPr algn="ctr" rtl="0" fontAlgn="t">
                        <a:spcBef>
                          <a:spcPts val="0"/>
                        </a:spcBef>
                        <a:spcAft>
                          <a:spcPts val="0"/>
                        </a:spcAft>
                      </a:pPr>
                      <a:r>
                        <a:rPr lang="es-ES" sz="900" b="0" i="0" u="none" strike="noStrike">
                          <a:solidFill>
                            <a:srgbClr val="FFFFFF"/>
                          </a:solidFill>
                          <a:latin typeface="Calibri"/>
                        </a:rPr>
                        <a:t>eliminar</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900" b="0" i="0" u="none" strike="noStrike">
                          <a:solidFill>
                            <a:srgbClr val="000000"/>
                          </a:solidFill>
                          <a:latin typeface="Calibri"/>
                        </a:rPr>
                        <a:t>Método que dada una actividad llama a redistribución de VectorActiv</a:t>
                      </a:r>
                      <a:endParaRPr lang="es-ES" sz="90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900" dirty="0"/>
                        <a:t/>
                      </a:r>
                      <a:br>
                        <a:rPr lang="es-ES" sz="900" dirty="0"/>
                      </a:br>
                      <a:endParaRPr lang="es-ES" sz="900" dirty="0"/>
                    </a:p>
                  </a:txBody>
                  <a:tcPr marL="16520" marR="16520" marT="9912" marB="99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Copia de Pantalla_proponer actividad.jpg"/>
          <p:cNvPicPr>
            <a:picLocks noChangeAspect="1"/>
          </p:cNvPicPr>
          <p:nvPr/>
        </p:nvPicPr>
        <p:blipFill>
          <a:blip r:embed="rId2" cstate="print"/>
          <a:stretch>
            <a:fillRect/>
          </a:stretch>
        </p:blipFill>
        <p:spPr>
          <a:xfrm>
            <a:off x="6660232" y="1268760"/>
            <a:ext cx="2026568" cy="3377613"/>
          </a:xfrm>
          <a:prstGeom prst="rect">
            <a:avLst/>
          </a:prstGeom>
        </p:spPr>
      </p:pic>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755576" y="1124744"/>
          <a:ext cx="4392487" cy="4170511"/>
        </p:xfrm>
        <a:graphic>
          <a:graphicData uri="http://schemas.openxmlformats.org/drawingml/2006/table">
            <a:tbl>
              <a:tblPr/>
              <a:tblGrid>
                <a:gridCol w="1169781"/>
                <a:gridCol w="1905735"/>
                <a:gridCol w="1316971"/>
              </a:tblGrid>
              <a:tr h="305892">
                <a:tc>
                  <a:txBody>
                    <a:bodyPr/>
                    <a:lstStyle/>
                    <a:p>
                      <a:pPr algn="ctr" rtl="0" fontAlgn="t">
                        <a:spcBef>
                          <a:spcPts val="0"/>
                        </a:spcBef>
                        <a:spcAft>
                          <a:spcPts val="0"/>
                        </a:spcAft>
                      </a:pPr>
                      <a:r>
                        <a:rPr lang="es-ES" sz="1000" b="1" i="0" u="none" strike="noStrike">
                          <a:solidFill>
                            <a:srgbClr val="FFFFFF"/>
                          </a:solidFill>
                          <a:latin typeface="Calibri"/>
                        </a:rPr>
                        <a:t>Nombre de clase</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00" b="1" i="0" u="none" strike="noStrike">
                          <a:solidFill>
                            <a:srgbClr val="000000"/>
                          </a:solidFill>
                          <a:latin typeface="Calibri"/>
                        </a:rPr>
                        <a:t>VectorIniciativ</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74796">
                <a:tc>
                  <a:txBody>
                    <a:bodyPr/>
                    <a:lstStyle/>
                    <a:p>
                      <a:pPr algn="ctr" rtl="0" fontAlgn="t">
                        <a:spcBef>
                          <a:spcPts val="0"/>
                        </a:spcBef>
                        <a:spcAft>
                          <a:spcPts val="0"/>
                        </a:spcAft>
                      </a:pPr>
                      <a:r>
                        <a:rPr lang="es-ES" sz="1000" b="1" i="0" u="none" strike="noStrike">
                          <a:solidFill>
                            <a:srgbClr val="FFFFFF"/>
                          </a:solidFill>
                          <a:latin typeface="Calibri"/>
                        </a:rPr>
                        <a:t>Superclases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00" b="0" i="0" u="none" strike="noStrike">
                          <a:solidFill>
                            <a:srgbClr val="000000"/>
                          </a:solidFill>
                          <a:latin typeface="Calibri"/>
                        </a:rPr>
                        <a:t>Ninguna</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74796">
                <a:tc>
                  <a:txBody>
                    <a:bodyPr/>
                    <a:lstStyle/>
                    <a:p>
                      <a:pPr algn="ctr" rtl="0" fontAlgn="t">
                        <a:spcBef>
                          <a:spcPts val="0"/>
                        </a:spcBef>
                        <a:spcAft>
                          <a:spcPts val="0"/>
                        </a:spcAft>
                      </a:pPr>
                      <a:r>
                        <a:rPr lang="es-ES" sz="1000" b="1" i="0" u="none" strike="noStrike">
                          <a:solidFill>
                            <a:srgbClr val="FFFFFF"/>
                          </a:solidFill>
                          <a:latin typeface="Calibri"/>
                        </a:rPr>
                        <a:t>Subclases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00" b="0" i="0" u="none" strike="noStrike">
                          <a:solidFill>
                            <a:srgbClr val="000000"/>
                          </a:solidFill>
                          <a:latin typeface="Calibri"/>
                        </a:rPr>
                        <a:t>Ninguna</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74796">
                <a:tc>
                  <a:txBody>
                    <a:bodyPr/>
                    <a:lstStyle/>
                    <a:p>
                      <a:pPr algn="ctr" rtl="0" fontAlgn="t">
                        <a:spcBef>
                          <a:spcPts val="0"/>
                        </a:spcBef>
                        <a:spcAft>
                          <a:spcPts val="0"/>
                        </a:spcAft>
                      </a:pPr>
                      <a:r>
                        <a:rPr lang="es-ES" sz="1000" b="1" i="0" u="none" strike="noStrike">
                          <a:solidFill>
                            <a:srgbClr val="FFFFFF"/>
                          </a:solidFill>
                          <a:latin typeface="Calibri"/>
                        </a:rPr>
                        <a:t>Atributos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00" b="1" i="0" u="none" strike="noStrike">
                          <a:solidFill>
                            <a:srgbClr val="000000"/>
                          </a:solidFill>
                          <a:latin typeface="Calibri"/>
                        </a:rPr>
                        <a:t>Descripción</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305892">
                <a:tc>
                  <a:txBody>
                    <a:bodyPr/>
                    <a:lstStyle/>
                    <a:p>
                      <a:pPr algn="ctr" rtl="0" fontAlgn="t">
                        <a:spcBef>
                          <a:spcPts val="0"/>
                        </a:spcBef>
                        <a:spcAft>
                          <a:spcPts val="0"/>
                        </a:spcAft>
                      </a:pPr>
                      <a:r>
                        <a:rPr lang="es-ES" sz="1000" b="0" i="0" u="none" strike="noStrike">
                          <a:solidFill>
                            <a:srgbClr val="FFFFFF"/>
                          </a:solidFill>
                          <a:latin typeface="Calibri"/>
                        </a:rPr>
                        <a:t>Vector de iniciativas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Vector formado por iniciáticas propuestas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305892">
                <a:tc>
                  <a:txBody>
                    <a:bodyPr/>
                    <a:lstStyle/>
                    <a:p>
                      <a:pPr algn="ctr" rtl="0" fontAlgn="t">
                        <a:spcBef>
                          <a:spcPts val="0"/>
                        </a:spcBef>
                        <a:spcAft>
                          <a:spcPts val="0"/>
                        </a:spcAft>
                      </a:pPr>
                      <a:r>
                        <a:rPr lang="es-ES" sz="1000" b="0" i="0" u="none" strike="noStrike">
                          <a:solidFill>
                            <a:srgbClr val="FFFFFF"/>
                          </a:solidFill>
                          <a:latin typeface="Calibri"/>
                        </a:rPr>
                        <a:t>tamaño</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Entero que representa la parte ocupada del vector</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305892">
                <a:tc>
                  <a:txBody>
                    <a:bodyPr/>
                    <a:lstStyle/>
                    <a:p>
                      <a:pPr algn="ctr" rtl="0" fontAlgn="t">
                        <a:spcBef>
                          <a:spcPts val="0"/>
                        </a:spcBef>
                        <a:spcAft>
                          <a:spcPts val="0"/>
                        </a:spcAft>
                      </a:pPr>
                      <a:r>
                        <a:rPr lang="es-ES" sz="1000" b="1" i="0" u="none" strike="noStrike">
                          <a:solidFill>
                            <a:srgbClr val="FFFFFF"/>
                          </a:solidFill>
                          <a:latin typeface="Calibri"/>
                        </a:rPr>
                        <a:t>Métodos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00" b="1" i="0" u="none" strike="noStrike">
                          <a:solidFill>
                            <a:srgbClr val="000000"/>
                          </a:solidFill>
                          <a:latin typeface="Calibri"/>
                        </a:rPr>
                        <a:t>Descripción</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00" b="1" i="0" u="none" strike="noStrike">
                          <a:solidFill>
                            <a:srgbClr val="000000"/>
                          </a:solidFill>
                          <a:latin typeface="Calibri"/>
                        </a:rPr>
                        <a:t>Otras clases que lo usan</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1485763">
                <a:tc>
                  <a:txBody>
                    <a:bodyPr/>
                    <a:lstStyle/>
                    <a:p>
                      <a:pPr algn="ctr" rtl="0" fontAlgn="t">
                        <a:spcBef>
                          <a:spcPts val="0"/>
                        </a:spcBef>
                        <a:spcAft>
                          <a:spcPts val="0"/>
                        </a:spcAft>
                      </a:pPr>
                      <a:r>
                        <a:rPr lang="es-ES" sz="1000" b="0" i="0" u="none" strike="noStrike">
                          <a:solidFill>
                            <a:srgbClr val="FFFFFF"/>
                          </a:solidFill>
                          <a:latin typeface="Calibri"/>
                        </a:rPr>
                        <a:t>redistribucion</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00" b="0" i="0" u="none" strike="noStrike">
                          <a:solidFill>
                            <a:srgbClr val="000000"/>
                          </a:solidFill>
                          <a:latin typeface="Calibri"/>
                        </a:rPr>
                        <a:t>Método que dado un nombre de iniciativa permite eliminar un elemento del vector, trasladando los elementos a la derecha de la posición eliminada una posición a la izquierda </a:t>
                      </a:r>
                      <a:endParaRPr lang="es-ES" sz="1000"/>
                    </a:p>
                    <a:p>
                      <a:pPr fontAlgn="t"/>
                      <a:r>
                        <a:rPr lang="es-ES" sz="1000"/>
                        <a:t/>
                      </a:r>
                      <a:br>
                        <a:rPr lang="es-ES" sz="1000"/>
                      </a:b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000" b="0" i="0" u="none" strike="noStrike">
                          <a:solidFill>
                            <a:srgbClr val="000000"/>
                          </a:solidFill>
                          <a:latin typeface="Calibri"/>
                        </a:rPr>
                        <a:t>Iniciativa</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30280">
                <a:tc>
                  <a:txBody>
                    <a:bodyPr/>
                    <a:lstStyle/>
                    <a:p>
                      <a:pPr algn="ctr" rtl="0" fontAlgn="t">
                        <a:spcBef>
                          <a:spcPts val="0"/>
                        </a:spcBef>
                        <a:spcAft>
                          <a:spcPts val="0"/>
                        </a:spcAft>
                      </a:pPr>
                      <a:r>
                        <a:rPr lang="es-ES" sz="1000" b="0" i="0" u="none" strike="noStrike">
                          <a:solidFill>
                            <a:srgbClr val="FFFFFF"/>
                          </a:solidFill>
                          <a:latin typeface="Calibri"/>
                        </a:rPr>
                        <a:t>añadirInic</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00" b="0" i="0" u="none" strike="noStrike">
                          <a:solidFill>
                            <a:srgbClr val="000000"/>
                          </a:solidFill>
                          <a:latin typeface="Calibri"/>
                        </a:rPr>
                        <a:t>Método que dada una iniciativa y un VectorIniciativ permite añadir una a iniciativa al final del vector de iniciativas</a:t>
                      </a:r>
                      <a:endParaRPr lang="es-ES" sz="100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000" b="0" i="0" u="none" strike="noStrike" dirty="0">
                          <a:solidFill>
                            <a:srgbClr val="000000"/>
                          </a:solidFill>
                          <a:latin typeface="Calibri"/>
                        </a:rPr>
                        <a:t>Iniciativa</a:t>
                      </a:r>
                      <a:endParaRPr lang="es-ES" sz="1000" dirty="0"/>
                    </a:p>
                  </a:txBody>
                  <a:tcPr marL="36416" marR="36416" marT="21849" marB="2184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Copia de Pantalla_iniciativas a apoyar.jpg"/>
          <p:cNvPicPr>
            <a:picLocks noChangeAspect="1"/>
          </p:cNvPicPr>
          <p:nvPr/>
        </p:nvPicPr>
        <p:blipFill>
          <a:blip r:embed="rId2" cstate="print"/>
          <a:stretch>
            <a:fillRect/>
          </a:stretch>
        </p:blipFill>
        <p:spPr>
          <a:xfrm>
            <a:off x="6156176" y="1196752"/>
            <a:ext cx="2339135" cy="3888432"/>
          </a:xfrm>
          <a:prstGeom prst="rect">
            <a:avLst/>
          </a:prstGeom>
        </p:spPr>
      </p:pic>
      <p:sp>
        <p:nvSpPr>
          <p:cNvPr id="5" name="4 Rectángulo redondeado">
            <a:hlinkClick r:id="rId3" action="ppaction://hlinksldjump"/>
          </p:cNvPr>
          <p:cNvSpPr/>
          <p:nvPr/>
        </p:nvSpPr>
        <p:spPr>
          <a:xfrm>
            <a:off x="7092280" y="530120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GESTOR DE ACTIVIDADES</a:t>
            </a:r>
            <a:endParaRPr lang="es-ES" dirty="0"/>
          </a:p>
        </p:txBody>
      </p:sp>
      <p:pic>
        <p:nvPicPr>
          <p:cNvPr id="3" name="2 Imagen" descr="dcu actividades Use Case diagram.png"/>
          <p:cNvPicPr/>
          <p:nvPr/>
        </p:nvPicPr>
        <p:blipFill>
          <a:blip r:embed="rId2" cstate="print"/>
          <a:srcRect/>
          <a:stretch>
            <a:fillRect/>
          </a:stretch>
        </p:blipFill>
        <p:spPr bwMode="auto">
          <a:xfrm>
            <a:off x="611560" y="1370086"/>
            <a:ext cx="3744416" cy="5299274"/>
          </a:xfrm>
          <a:prstGeom prst="rect">
            <a:avLst/>
          </a:prstGeom>
          <a:noFill/>
          <a:ln w="9525">
            <a:noFill/>
            <a:miter lim="800000"/>
            <a:headEnd/>
            <a:tailEnd/>
          </a:ln>
        </p:spPr>
      </p:pic>
      <p:sp>
        <p:nvSpPr>
          <p:cNvPr id="4" name="3 Rectángulo redondeado">
            <a:hlinkClick r:id="rId3" action="ppaction://hlinksldjump"/>
          </p:cNvPr>
          <p:cNvSpPr/>
          <p:nvPr/>
        </p:nvSpPr>
        <p:spPr>
          <a:xfrm>
            <a:off x="5436096" y="170080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Proponer actividad</a:t>
            </a:r>
            <a:endParaRPr lang="es-ES" dirty="0"/>
          </a:p>
        </p:txBody>
      </p:sp>
      <p:sp>
        <p:nvSpPr>
          <p:cNvPr id="9" name="8 Rectángulo redondeado">
            <a:hlinkClick r:id="rId4" action="ppaction://hlinksldjump"/>
          </p:cNvPr>
          <p:cNvSpPr/>
          <p:nvPr/>
        </p:nvSpPr>
        <p:spPr>
          <a:xfrm>
            <a:off x="7164288" y="170080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Verificar actividad</a:t>
            </a:r>
            <a:endParaRPr lang="es-ES" dirty="0"/>
          </a:p>
        </p:txBody>
      </p:sp>
      <p:sp>
        <p:nvSpPr>
          <p:cNvPr id="10" name="9 Rectángulo redondeado">
            <a:hlinkClick r:id="rId5" action="ppaction://hlinksldjump"/>
          </p:cNvPr>
          <p:cNvSpPr/>
          <p:nvPr/>
        </p:nvSpPr>
        <p:spPr>
          <a:xfrm>
            <a:off x="5436096" y="242088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Apoyo iniciativas</a:t>
            </a:r>
            <a:endParaRPr lang="es-ES" dirty="0"/>
          </a:p>
        </p:txBody>
      </p:sp>
      <p:sp>
        <p:nvSpPr>
          <p:cNvPr id="11" name="10 Rectángulo redondeado">
            <a:hlinkClick r:id="rId6" action="ppaction://hlinksldjump"/>
          </p:cNvPr>
          <p:cNvSpPr/>
          <p:nvPr/>
        </p:nvSpPr>
        <p:spPr>
          <a:xfrm>
            <a:off x="7164288" y="242088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Petición de colaboración</a:t>
            </a:r>
            <a:endParaRPr lang="es-ES" sz="1600" dirty="0"/>
          </a:p>
        </p:txBody>
      </p:sp>
      <p:sp>
        <p:nvSpPr>
          <p:cNvPr id="12" name="11 Rectángulo redondeado">
            <a:hlinkClick r:id="rId7" action="ppaction://hlinksldjump"/>
          </p:cNvPr>
          <p:cNvSpPr/>
          <p:nvPr/>
        </p:nvSpPr>
        <p:spPr>
          <a:xfrm>
            <a:off x="5436096" y="314096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Modificar actividad</a:t>
            </a:r>
            <a:endParaRPr lang="es-ES" dirty="0"/>
          </a:p>
        </p:txBody>
      </p:sp>
      <p:sp>
        <p:nvSpPr>
          <p:cNvPr id="13" name="12 Rectángulo redondeado">
            <a:hlinkClick r:id="rId8" action="ppaction://hlinksldjump"/>
          </p:cNvPr>
          <p:cNvSpPr/>
          <p:nvPr/>
        </p:nvSpPr>
        <p:spPr>
          <a:xfrm>
            <a:off x="7164288" y="314096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Apuntarse a actividad</a:t>
            </a:r>
            <a:endParaRPr lang="es-ES" dirty="0"/>
          </a:p>
        </p:txBody>
      </p:sp>
      <p:sp>
        <p:nvSpPr>
          <p:cNvPr id="14" name="13 Rectángulo redondeado">
            <a:hlinkClick r:id="rId9" action="ppaction://hlinksldjump"/>
          </p:cNvPr>
          <p:cNvSpPr/>
          <p:nvPr/>
        </p:nvSpPr>
        <p:spPr>
          <a:xfrm>
            <a:off x="5436096" y="386104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Proponer iniciativa</a:t>
            </a:r>
            <a:endParaRPr lang="es-ES" dirty="0"/>
          </a:p>
        </p:txBody>
      </p:sp>
      <p:sp>
        <p:nvSpPr>
          <p:cNvPr id="15" name="14 Rectángulo redondeado">
            <a:hlinkClick r:id="rId10" action="ppaction://hlinksldjump"/>
          </p:cNvPr>
          <p:cNvSpPr/>
          <p:nvPr/>
        </p:nvSpPr>
        <p:spPr>
          <a:xfrm>
            <a:off x="7164288" y="3861048"/>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t>Enviar petición de colaboración</a:t>
            </a:r>
            <a:endParaRPr lang="es-ES" sz="1400" dirty="0"/>
          </a:p>
        </p:txBody>
      </p:sp>
      <p:sp>
        <p:nvSpPr>
          <p:cNvPr id="16" name="15 Rectángulo redondeado">
            <a:hlinkClick r:id="rId11" action="ppaction://hlinksldjump"/>
          </p:cNvPr>
          <p:cNvSpPr/>
          <p:nvPr/>
        </p:nvSpPr>
        <p:spPr>
          <a:xfrm>
            <a:off x="5364088" y="6021288"/>
            <a:ext cx="1584176" cy="57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Subsistemas</a:t>
            </a:r>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827584" y="980725"/>
          <a:ext cx="5256585" cy="4815985"/>
        </p:xfrm>
        <a:graphic>
          <a:graphicData uri="http://schemas.openxmlformats.org/drawingml/2006/table">
            <a:tbl>
              <a:tblPr/>
              <a:tblGrid>
                <a:gridCol w="1399902"/>
                <a:gridCol w="2776562"/>
                <a:gridCol w="1080121"/>
              </a:tblGrid>
              <a:tr h="193552">
                <a:tc>
                  <a:txBody>
                    <a:bodyPr/>
                    <a:lstStyle/>
                    <a:p>
                      <a:pPr algn="ctr" rtl="0" fontAlgn="t">
                        <a:spcBef>
                          <a:spcPts val="0"/>
                        </a:spcBef>
                        <a:spcAft>
                          <a:spcPts val="0"/>
                        </a:spcAft>
                      </a:pPr>
                      <a:r>
                        <a:rPr lang="es-ES" sz="1000" b="1" i="0" u="none" strike="noStrike">
                          <a:solidFill>
                            <a:srgbClr val="FFFFFF"/>
                          </a:solidFill>
                          <a:latin typeface="Calibri"/>
                        </a:rPr>
                        <a:t>Nombre de clase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00" b="1" i="0" u="none" strike="noStrike">
                          <a:solidFill>
                            <a:srgbClr val="FFFFFF"/>
                          </a:solidFill>
                          <a:latin typeface="Calibri"/>
                        </a:rPr>
                        <a:t>PeticColab</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10601">
                <a:tc>
                  <a:txBody>
                    <a:bodyPr/>
                    <a:lstStyle/>
                    <a:p>
                      <a:pPr algn="ctr" rtl="0" fontAlgn="t">
                        <a:spcBef>
                          <a:spcPts val="0"/>
                        </a:spcBef>
                        <a:spcAft>
                          <a:spcPts val="0"/>
                        </a:spcAft>
                      </a:pPr>
                      <a:r>
                        <a:rPr lang="es-ES" sz="1000" b="1" i="0" u="none" strike="noStrike">
                          <a:solidFill>
                            <a:srgbClr val="FFFFFF"/>
                          </a:solidFill>
                          <a:latin typeface="Calibri"/>
                        </a:rPr>
                        <a:t>Superclases</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00" b="0" i="0" u="none" strike="noStrike">
                          <a:solidFill>
                            <a:srgbClr val="000000"/>
                          </a:solidFill>
                          <a:latin typeface="Calibri"/>
                        </a:rPr>
                        <a:t>Mensaje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10601">
                <a:tc>
                  <a:txBody>
                    <a:bodyPr/>
                    <a:lstStyle/>
                    <a:p>
                      <a:pPr algn="ctr" rtl="0" fontAlgn="t">
                        <a:spcBef>
                          <a:spcPts val="0"/>
                        </a:spcBef>
                        <a:spcAft>
                          <a:spcPts val="0"/>
                        </a:spcAft>
                      </a:pPr>
                      <a:r>
                        <a:rPr lang="es-ES" sz="1000" b="1" i="0" u="none" strike="noStrike">
                          <a:solidFill>
                            <a:srgbClr val="FFFFFF"/>
                          </a:solidFill>
                          <a:latin typeface="Calibri"/>
                        </a:rPr>
                        <a:t>Subclases</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00" b="0" i="0" u="none" strike="noStrike">
                          <a:solidFill>
                            <a:srgbClr val="000000"/>
                          </a:solidFill>
                          <a:latin typeface="Calibri"/>
                        </a:rPr>
                        <a:t>Ninguna</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110601">
                <a:tc>
                  <a:txBody>
                    <a:bodyPr/>
                    <a:lstStyle/>
                    <a:p>
                      <a:pPr algn="ctr" rtl="0" fontAlgn="t">
                        <a:spcBef>
                          <a:spcPts val="0"/>
                        </a:spcBef>
                        <a:spcAft>
                          <a:spcPts val="0"/>
                        </a:spcAft>
                      </a:pPr>
                      <a:r>
                        <a:rPr lang="es-ES" sz="1000" b="1" i="0" u="none" strike="noStrike">
                          <a:solidFill>
                            <a:srgbClr val="FFFFFF"/>
                          </a:solidFill>
                          <a:latin typeface="Calibri"/>
                        </a:rPr>
                        <a:t>Atributos</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00" b="1" i="0" u="none" strike="noStrike">
                          <a:solidFill>
                            <a:srgbClr val="FFFFFF"/>
                          </a:solidFill>
                          <a:latin typeface="Calibri"/>
                        </a:rPr>
                        <a:t>Descripción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93552">
                <a:tc>
                  <a:txBody>
                    <a:bodyPr/>
                    <a:lstStyle/>
                    <a:p>
                      <a:pPr algn="ctr" rtl="0" fontAlgn="t">
                        <a:spcBef>
                          <a:spcPts val="0"/>
                        </a:spcBef>
                        <a:spcAft>
                          <a:spcPts val="0"/>
                        </a:spcAft>
                      </a:pPr>
                      <a:r>
                        <a:rPr lang="es-ES" sz="1000" b="0" i="0" u="none" strike="noStrike">
                          <a:solidFill>
                            <a:srgbClr val="FFFFFF"/>
                          </a:solidFill>
                          <a:latin typeface="Calibri"/>
                        </a:rPr>
                        <a:t>cuerpo</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Cadena de caracteres que constituyen el mensaje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93552">
                <a:tc>
                  <a:txBody>
                    <a:bodyPr/>
                    <a:lstStyle/>
                    <a:p>
                      <a:pPr algn="ctr" rtl="0" fontAlgn="t">
                        <a:spcBef>
                          <a:spcPts val="0"/>
                        </a:spcBef>
                        <a:spcAft>
                          <a:spcPts val="0"/>
                        </a:spcAft>
                      </a:pPr>
                      <a:r>
                        <a:rPr lang="es-ES" sz="1000" b="0" i="0" u="none" strike="noStrike">
                          <a:solidFill>
                            <a:srgbClr val="FFFFFF"/>
                          </a:solidFill>
                          <a:latin typeface="Calibri"/>
                        </a:rPr>
                        <a:t>asunto</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Cadena de caracteres que indican la naturaleza del mensaje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93552">
                <a:tc>
                  <a:txBody>
                    <a:bodyPr/>
                    <a:lstStyle/>
                    <a:p>
                      <a:pPr algn="ctr" rtl="0" fontAlgn="t">
                        <a:spcBef>
                          <a:spcPts val="0"/>
                        </a:spcBef>
                        <a:spcAft>
                          <a:spcPts val="0"/>
                        </a:spcAft>
                      </a:pPr>
                      <a:r>
                        <a:rPr lang="es-ES" sz="1000" b="0" i="0" u="none" strike="noStrike">
                          <a:solidFill>
                            <a:srgbClr val="FFFFFF"/>
                          </a:solidFill>
                          <a:latin typeface="Calibri"/>
                        </a:rPr>
                        <a:t>destin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Usuario o agrupación a la que va dirigido el mensaje y lo recibe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93552">
                <a:tc>
                  <a:txBody>
                    <a:bodyPr/>
                    <a:lstStyle/>
                    <a:p>
                      <a:pPr algn="ctr" rtl="0" fontAlgn="t">
                        <a:spcBef>
                          <a:spcPts val="0"/>
                        </a:spcBef>
                        <a:spcAft>
                          <a:spcPts val="0"/>
                        </a:spcAft>
                      </a:pPr>
                      <a:r>
                        <a:rPr lang="es-ES" sz="1000" b="0" i="0" u="none" strike="noStrike">
                          <a:solidFill>
                            <a:srgbClr val="FFFFFF"/>
                          </a:solidFill>
                          <a:latin typeface="Calibri"/>
                        </a:rPr>
                        <a:t>remit</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Usuario o aplicación que envía el mensaje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76503">
                <a:tc>
                  <a:txBody>
                    <a:bodyPr/>
                    <a:lstStyle/>
                    <a:p>
                      <a:pPr algn="ctr" rtl="0" fontAlgn="t">
                        <a:spcBef>
                          <a:spcPts val="0"/>
                        </a:spcBef>
                        <a:spcAft>
                          <a:spcPts val="0"/>
                        </a:spcAft>
                      </a:pPr>
                      <a:r>
                        <a:rPr lang="es-ES" sz="1000" b="0" i="0" u="none" strike="noStrike">
                          <a:solidFill>
                            <a:srgbClr val="FFFFFF"/>
                          </a:solidFill>
                          <a:latin typeface="Calibri"/>
                        </a:rPr>
                        <a:t>accept</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Booleano que indica si el usuario destin acepta (true) o deniega (false) la petición de colaboración.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93552">
                <a:tc>
                  <a:txBody>
                    <a:bodyPr/>
                    <a:lstStyle/>
                    <a:p>
                      <a:pPr algn="ctr" rtl="0" fontAlgn="t">
                        <a:spcBef>
                          <a:spcPts val="0"/>
                        </a:spcBef>
                        <a:spcAft>
                          <a:spcPts val="0"/>
                        </a:spcAft>
                      </a:pPr>
                      <a:r>
                        <a:rPr lang="es-ES" sz="1000" b="1" i="0" u="none" strike="noStrike">
                          <a:solidFill>
                            <a:srgbClr val="FFFFFF"/>
                          </a:solidFill>
                          <a:latin typeface="Calibri"/>
                        </a:rPr>
                        <a:t>Métodos</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00" b="1" i="0" u="none" strike="noStrike">
                          <a:solidFill>
                            <a:srgbClr val="FFFFFF"/>
                          </a:solidFill>
                          <a:latin typeface="Calibri"/>
                        </a:rPr>
                        <a:t>Descripción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00" b="1" i="0" u="none" strike="noStrike">
                          <a:solidFill>
                            <a:srgbClr val="FFFFFF"/>
                          </a:solidFill>
                          <a:latin typeface="Calibri"/>
                        </a:rPr>
                        <a:t>Otras clases que lo usan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940109">
                <a:tc>
                  <a:txBody>
                    <a:bodyPr/>
                    <a:lstStyle/>
                    <a:p>
                      <a:pPr algn="ctr" rtl="0" fontAlgn="t">
                        <a:spcBef>
                          <a:spcPts val="0"/>
                        </a:spcBef>
                        <a:spcAft>
                          <a:spcPts val="0"/>
                        </a:spcAft>
                      </a:pPr>
                      <a:r>
                        <a:rPr lang="es-ES" sz="1000" b="0" i="0" u="none" strike="noStrike">
                          <a:solidFill>
                            <a:srgbClr val="FFFFFF"/>
                          </a:solidFill>
                          <a:latin typeface="Calibri"/>
                        </a:rPr>
                        <a:t>recibir</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0"/>
                        </a:spcAft>
                      </a:pPr>
                      <a:r>
                        <a:rPr lang="es-ES" sz="1000" b="0" i="0" u="none" strike="noStrike">
                          <a:solidFill>
                            <a:srgbClr val="000000"/>
                          </a:solidFill>
                          <a:latin typeface="Calibri"/>
                        </a:rPr>
                        <a:t>Método heredado que dado un mensaje muestra por pantalla al usuario de destin el mensaje y todos sus atributos</a:t>
                      </a:r>
                      <a:endParaRPr lang="es-ES" sz="1000"/>
                    </a:p>
                    <a:p>
                      <a:pPr rtl="0" fontAlgn="t">
                        <a:spcBef>
                          <a:spcPts val="0"/>
                        </a:spcBef>
                        <a:spcAft>
                          <a:spcPts val="0"/>
                        </a:spcAft>
                      </a:pPr>
                      <a:r>
                        <a:rPr lang="es-ES" sz="1000" b="0" i="0" u="none" strike="noStrike">
                          <a:solidFill>
                            <a:srgbClr val="000000"/>
                          </a:solidFill>
                          <a:latin typeface="Calibri"/>
                        </a:rPr>
                        <a:t>Además</a:t>
                      </a:r>
                      <a:r>
                        <a:rPr lang="es-ES" sz="1000" b="0" i="1" u="none" strike="noStrike">
                          <a:solidFill>
                            <a:srgbClr val="000000"/>
                          </a:solidFill>
                          <a:latin typeface="Calibri"/>
                        </a:rPr>
                        <a:t> </a:t>
                      </a:r>
                      <a:r>
                        <a:rPr lang="es-ES" sz="1000" b="0" i="0" u="none" strike="noStrike">
                          <a:solidFill>
                            <a:srgbClr val="000000"/>
                          </a:solidFill>
                          <a:latin typeface="Calibri"/>
                        </a:rPr>
                        <a:t>muestra opciones que invocan a los métodos DePeticion y AcPeticion de la clase.</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00"/>
                        <a:t/>
                      </a:r>
                      <a:br>
                        <a:rPr lang="es-ES" sz="1000"/>
                      </a:b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57158">
                <a:tc>
                  <a:txBody>
                    <a:bodyPr/>
                    <a:lstStyle/>
                    <a:p>
                      <a:pPr algn="ctr" rtl="0" fontAlgn="t">
                        <a:spcBef>
                          <a:spcPts val="0"/>
                        </a:spcBef>
                        <a:spcAft>
                          <a:spcPts val="0"/>
                        </a:spcAft>
                      </a:pPr>
                      <a:r>
                        <a:rPr lang="es-ES" sz="1000" b="0" i="0" u="none" strike="noStrike">
                          <a:solidFill>
                            <a:srgbClr val="FFFFFF"/>
                          </a:solidFill>
                          <a:latin typeface="Calibri"/>
                        </a:rPr>
                        <a:t>DePeticion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0"/>
                        </a:spcAft>
                      </a:pPr>
                      <a:r>
                        <a:rPr lang="es-ES" sz="1000" b="0" i="0" u="none" strike="noStrike">
                          <a:solidFill>
                            <a:srgbClr val="000000"/>
                          </a:solidFill>
                          <a:latin typeface="Calibri"/>
                        </a:rPr>
                        <a:t>Método que dado una petición cambia accept a false y manda un mensaje con cuerpo escrito por destin a remit   llamando al método mandar de la clase Mensaje con asunto “Petición denegada”</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00"/>
                        <a:t/>
                      </a:r>
                      <a:br>
                        <a:rPr lang="es-ES" sz="1000"/>
                      </a:b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57158">
                <a:tc>
                  <a:txBody>
                    <a:bodyPr/>
                    <a:lstStyle/>
                    <a:p>
                      <a:pPr algn="ctr" rtl="0" fontAlgn="t">
                        <a:spcBef>
                          <a:spcPts val="0"/>
                        </a:spcBef>
                        <a:spcAft>
                          <a:spcPts val="0"/>
                        </a:spcAft>
                      </a:pPr>
                      <a:r>
                        <a:rPr lang="es-ES" sz="1000" b="0" i="0" u="none" strike="noStrike">
                          <a:solidFill>
                            <a:srgbClr val="FFFFFF"/>
                          </a:solidFill>
                          <a:latin typeface="Calibri"/>
                        </a:rPr>
                        <a:t>AcPeticion</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rtl="0" fontAlgn="t">
                        <a:spcBef>
                          <a:spcPts val="0"/>
                        </a:spcBef>
                        <a:spcAft>
                          <a:spcPts val="0"/>
                        </a:spcAft>
                      </a:pPr>
                      <a:r>
                        <a:rPr lang="es-ES" sz="1000" b="0" i="0" u="none" strike="noStrike">
                          <a:solidFill>
                            <a:srgbClr val="000000"/>
                          </a:solidFill>
                          <a:latin typeface="Calibri"/>
                        </a:rPr>
                        <a:t>Método que dado una petición cambia accept a true y manda un mensaje con cuerpo escrito por destin a remit   llamando al método mandar de la clase Mensaje con asunto “Petición aceptada”</a:t>
                      </a:r>
                      <a:endParaRPr lang="es-ES" sz="100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00" dirty="0"/>
                        <a:t/>
                      </a:r>
                      <a:br>
                        <a:rPr lang="es-ES" sz="1000" dirty="0"/>
                      </a:br>
                      <a:endParaRPr lang="es-ES" sz="1000" dirty="0"/>
                    </a:p>
                  </a:txBody>
                  <a:tcPr marL="21167" marR="21167" marT="12700" marB="127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Copia de Pantalla_aceptar denegar peticion de colaboracion.jpg"/>
          <p:cNvPicPr>
            <a:picLocks noChangeAspect="1"/>
          </p:cNvPicPr>
          <p:nvPr/>
        </p:nvPicPr>
        <p:blipFill>
          <a:blip r:embed="rId2" cstate="print"/>
          <a:stretch>
            <a:fillRect/>
          </a:stretch>
        </p:blipFill>
        <p:spPr>
          <a:xfrm>
            <a:off x="6516216" y="1268760"/>
            <a:ext cx="2295818" cy="3816424"/>
          </a:xfrm>
          <a:prstGeom prst="rect">
            <a:avLst/>
          </a:prstGeom>
        </p:spPr>
      </p:pic>
      <p:sp>
        <p:nvSpPr>
          <p:cNvPr id="5" name="4 Rectángulo redondeado">
            <a:hlinkClick r:id="rId3" action="ppaction://hlinksldjump"/>
          </p:cNvPr>
          <p:cNvSpPr/>
          <p:nvPr/>
        </p:nvSpPr>
        <p:spPr>
          <a:xfrm>
            <a:off x="7308304" y="530120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actividades</a:t>
            </a:r>
            <a:endParaRPr lang="es-E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83568" y="980728"/>
          <a:ext cx="4752528" cy="4492448"/>
        </p:xfrm>
        <a:graphic>
          <a:graphicData uri="http://schemas.openxmlformats.org/drawingml/2006/table">
            <a:tbl>
              <a:tblPr/>
              <a:tblGrid>
                <a:gridCol w="1265664"/>
                <a:gridCol w="2406744"/>
                <a:gridCol w="1080120"/>
              </a:tblGrid>
              <a:tr h="432047">
                <a:tc>
                  <a:txBody>
                    <a:bodyPr/>
                    <a:lstStyle/>
                    <a:p>
                      <a:pPr algn="ctr" rtl="0" fontAlgn="t">
                        <a:spcBef>
                          <a:spcPts val="0"/>
                        </a:spcBef>
                        <a:spcAft>
                          <a:spcPts val="0"/>
                        </a:spcAft>
                      </a:pPr>
                      <a:r>
                        <a:rPr lang="es-ES" sz="1000" b="1" i="0" u="none" strike="noStrike">
                          <a:solidFill>
                            <a:srgbClr val="FFFFFF"/>
                          </a:solidFill>
                          <a:latin typeface="Calibri"/>
                        </a:rPr>
                        <a:t>Nombre de clase</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00" b="1" i="0" u="none" strike="noStrike" dirty="0" err="1">
                          <a:solidFill>
                            <a:srgbClr val="FFFFFF"/>
                          </a:solidFill>
                          <a:latin typeface="Calibri"/>
                        </a:rPr>
                        <a:t>BuscadorActividad</a:t>
                      </a:r>
                      <a:endParaRPr lang="es-ES" sz="1000" dirty="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43858">
                <a:tc>
                  <a:txBody>
                    <a:bodyPr/>
                    <a:lstStyle/>
                    <a:p>
                      <a:pPr algn="ctr" rtl="0" fontAlgn="t">
                        <a:spcBef>
                          <a:spcPts val="0"/>
                        </a:spcBef>
                        <a:spcAft>
                          <a:spcPts val="0"/>
                        </a:spcAft>
                      </a:pPr>
                      <a:r>
                        <a:rPr lang="es-ES" sz="1000" b="1" i="0" u="none" strike="noStrike">
                          <a:solidFill>
                            <a:srgbClr val="FFFFFF"/>
                          </a:solidFill>
                          <a:latin typeface="Calibri"/>
                        </a:rPr>
                        <a:t>Superclases</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00" b="0" i="0" u="none" strike="noStrike">
                          <a:solidFill>
                            <a:srgbClr val="000000"/>
                          </a:solidFill>
                          <a:latin typeface="Calibri"/>
                        </a:rPr>
                        <a:t>Ninguna</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43858">
                <a:tc>
                  <a:txBody>
                    <a:bodyPr/>
                    <a:lstStyle/>
                    <a:p>
                      <a:pPr algn="ctr" rtl="0" fontAlgn="t">
                        <a:spcBef>
                          <a:spcPts val="0"/>
                        </a:spcBef>
                        <a:spcAft>
                          <a:spcPts val="0"/>
                        </a:spcAft>
                      </a:pPr>
                      <a:r>
                        <a:rPr lang="es-ES" sz="1000" b="1" i="0" u="none" strike="noStrike">
                          <a:solidFill>
                            <a:srgbClr val="FFFFFF"/>
                          </a:solidFill>
                          <a:latin typeface="Calibri"/>
                        </a:rPr>
                        <a:t>Subclases</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00" b="0" i="0" u="none" strike="noStrike">
                          <a:solidFill>
                            <a:srgbClr val="000000"/>
                          </a:solidFill>
                          <a:latin typeface="Calibri"/>
                        </a:rPr>
                        <a:t>Ninguna</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43858">
                <a:tc>
                  <a:txBody>
                    <a:bodyPr/>
                    <a:lstStyle/>
                    <a:p>
                      <a:pPr algn="ctr" rtl="0" fontAlgn="t">
                        <a:spcBef>
                          <a:spcPts val="0"/>
                        </a:spcBef>
                        <a:spcAft>
                          <a:spcPts val="0"/>
                        </a:spcAft>
                      </a:pPr>
                      <a:r>
                        <a:rPr lang="es-ES" sz="1000" b="1" i="0" u="none" strike="noStrike">
                          <a:solidFill>
                            <a:srgbClr val="FFFFFF"/>
                          </a:solidFill>
                          <a:latin typeface="Calibri"/>
                        </a:rPr>
                        <a:t>Atributos</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00" b="1" i="0" u="none" strike="noStrike">
                          <a:solidFill>
                            <a:srgbClr val="FFFFFF"/>
                          </a:solidFill>
                          <a:latin typeface="Calibri"/>
                        </a:rPr>
                        <a:t>Descripción</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467540">
                <a:tc>
                  <a:txBody>
                    <a:bodyPr/>
                    <a:lstStyle/>
                    <a:p>
                      <a:pPr algn="ctr" rtl="0" fontAlgn="t">
                        <a:spcBef>
                          <a:spcPts val="0"/>
                        </a:spcBef>
                        <a:spcAft>
                          <a:spcPts val="0"/>
                        </a:spcAft>
                      </a:pPr>
                      <a:r>
                        <a:rPr lang="es-ES" sz="1000" b="0" i="0" u="none" strike="noStrike">
                          <a:solidFill>
                            <a:srgbClr val="FFFFFF"/>
                          </a:solidFill>
                          <a:latin typeface="Calibri"/>
                        </a:rPr>
                        <a:t>Array de palabras clave</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Vector formado por palabras clave ordenadas alfabéticamente e identificadores de actividades e iniciativas que contienen esa palabra</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51752">
                <a:tc>
                  <a:txBody>
                    <a:bodyPr/>
                    <a:lstStyle/>
                    <a:p>
                      <a:pPr algn="ctr" rtl="0" fontAlgn="t">
                        <a:spcBef>
                          <a:spcPts val="0"/>
                        </a:spcBef>
                        <a:spcAft>
                          <a:spcPts val="0"/>
                        </a:spcAft>
                      </a:pPr>
                      <a:r>
                        <a:rPr lang="es-ES" sz="1000" b="0" i="0" u="none" strike="noStrike">
                          <a:solidFill>
                            <a:srgbClr val="FFFFFF"/>
                          </a:solidFill>
                          <a:latin typeface="Calibri"/>
                        </a:rPr>
                        <a:t>capacidad</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Entero que representa el tamaño total del vector</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51752">
                <a:tc>
                  <a:txBody>
                    <a:bodyPr/>
                    <a:lstStyle/>
                    <a:p>
                      <a:pPr algn="ctr" rtl="0" fontAlgn="t">
                        <a:spcBef>
                          <a:spcPts val="0"/>
                        </a:spcBef>
                        <a:spcAft>
                          <a:spcPts val="0"/>
                        </a:spcAft>
                      </a:pPr>
                      <a:r>
                        <a:rPr lang="es-ES" sz="1000" b="0" i="0" u="none" strike="noStrike">
                          <a:solidFill>
                            <a:srgbClr val="FFFFFF"/>
                          </a:solidFill>
                          <a:latin typeface="Calibri"/>
                        </a:rPr>
                        <a:t>tamaño</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00" b="0" i="0" u="none" strike="noStrike">
                          <a:solidFill>
                            <a:srgbClr val="000000"/>
                          </a:solidFill>
                          <a:latin typeface="Calibri"/>
                        </a:rPr>
                        <a:t>Entero que representa la parte ocupada del vector</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51752">
                <a:tc>
                  <a:txBody>
                    <a:bodyPr/>
                    <a:lstStyle/>
                    <a:p>
                      <a:pPr algn="ctr" rtl="0" fontAlgn="t">
                        <a:spcBef>
                          <a:spcPts val="0"/>
                        </a:spcBef>
                        <a:spcAft>
                          <a:spcPts val="0"/>
                        </a:spcAft>
                      </a:pPr>
                      <a:r>
                        <a:rPr lang="es-ES" sz="1000" b="1" i="0" u="none" strike="noStrike">
                          <a:solidFill>
                            <a:srgbClr val="FFFFFF"/>
                          </a:solidFill>
                          <a:latin typeface="Calibri"/>
                        </a:rPr>
                        <a:t>Métodos</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00" b="1" i="0" u="none" strike="noStrike">
                          <a:solidFill>
                            <a:srgbClr val="FFFFFF"/>
                          </a:solidFill>
                          <a:latin typeface="Calibri"/>
                        </a:rPr>
                        <a:t>Descripción</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00" b="1" i="0" u="none" strike="noStrike">
                          <a:solidFill>
                            <a:srgbClr val="FFFFFF"/>
                          </a:solidFill>
                          <a:latin typeface="Calibri"/>
                        </a:rPr>
                        <a:t>Otras clases que lo usan</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575434">
                <a:tc>
                  <a:txBody>
                    <a:bodyPr/>
                    <a:lstStyle/>
                    <a:p>
                      <a:pPr algn="ctr" rtl="0" fontAlgn="t">
                        <a:spcBef>
                          <a:spcPts val="0"/>
                        </a:spcBef>
                        <a:spcAft>
                          <a:spcPts val="0"/>
                        </a:spcAft>
                      </a:pPr>
                      <a:r>
                        <a:rPr lang="es-ES" sz="1000" b="0" i="0" u="none" strike="noStrike">
                          <a:solidFill>
                            <a:srgbClr val="FFFFFF"/>
                          </a:solidFill>
                          <a:latin typeface="Calibri"/>
                        </a:rPr>
                        <a:t>buscar</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00" b="0" i="0" u="none" strike="noStrike">
                          <a:solidFill>
                            <a:srgbClr val="000000"/>
                          </a:solidFill>
                          <a:latin typeface="Calibri"/>
                        </a:rPr>
                        <a:t>Método que recibe una palabra y devuelve en que actividades/iniciativas aparece</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000" b="0" i="0" u="none" strike="noStrike">
                          <a:solidFill>
                            <a:srgbClr val="000000"/>
                          </a:solidFill>
                          <a:latin typeface="Calibri"/>
                        </a:rPr>
                        <a:t>Buscador</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07009">
                <a:tc>
                  <a:txBody>
                    <a:bodyPr/>
                    <a:lstStyle/>
                    <a:p>
                      <a:pPr algn="ctr" rtl="0" fontAlgn="t">
                        <a:spcBef>
                          <a:spcPts val="0"/>
                        </a:spcBef>
                        <a:spcAft>
                          <a:spcPts val="0"/>
                        </a:spcAft>
                      </a:pPr>
                      <a:r>
                        <a:rPr lang="es-ES" sz="1000" b="0" i="0" u="none" strike="noStrike">
                          <a:solidFill>
                            <a:srgbClr val="FFFFFF"/>
                          </a:solidFill>
                          <a:latin typeface="Calibri"/>
                        </a:rPr>
                        <a:t>insertarActiv</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00" b="0" i="0" u="none" strike="noStrike">
                          <a:solidFill>
                            <a:srgbClr val="000000"/>
                          </a:solidFill>
                          <a:latin typeface="Calibri"/>
                        </a:rPr>
                        <a:t>Método que recibe una actividad, y añade su identificador en las palabras clave relacionadas con esa actividad.</a:t>
                      </a:r>
                      <a:endParaRPr lang="es-ES" sz="1000"/>
                    </a:p>
                    <a:p>
                      <a:pPr algn="just" rtl="0" fontAlgn="t">
                        <a:spcBef>
                          <a:spcPts val="0"/>
                        </a:spcBef>
                        <a:spcAft>
                          <a:spcPts val="0"/>
                        </a:spcAft>
                      </a:pPr>
                      <a:r>
                        <a:rPr lang="es-ES" sz="1000" b="0" i="0" u="none" strike="noStrike">
                          <a:solidFill>
                            <a:srgbClr val="000000"/>
                          </a:solidFill>
                          <a:latin typeface="Calibri"/>
                        </a:rPr>
                        <a:t>Si aparece una palabra clave nueva, se creará en el vector</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00"/>
                        <a:t/>
                      </a:r>
                      <a:br>
                        <a:rPr lang="es-ES" sz="1000"/>
                      </a:b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75434">
                <a:tc>
                  <a:txBody>
                    <a:bodyPr/>
                    <a:lstStyle/>
                    <a:p>
                      <a:pPr algn="ctr" rtl="0" fontAlgn="t">
                        <a:spcBef>
                          <a:spcPts val="0"/>
                        </a:spcBef>
                        <a:spcAft>
                          <a:spcPts val="0"/>
                        </a:spcAft>
                      </a:pPr>
                      <a:r>
                        <a:rPr lang="es-ES" sz="1000" b="0" i="0" u="none" strike="noStrike">
                          <a:solidFill>
                            <a:srgbClr val="FFFFFF"/>
                          </a:solidFill>
                          <a:latin typeface="Calibri"/>
                        </a:rPr>
                        <a:t>borrarActiv</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00" b="0" i="0" u="none" strike="noStrike">
                          <a:solidFill>
                            <a:srgbClr val="000000"/>
                          </a:solidFill>
                          <a:latin typeface="Calibri"/>
                        </a:rPr>
                        <a:t>Método que recibe una actividad, y elimina su identificador de las palabras clave del vector donde aparece</a:t>
                      </a:r>
                      <a:endParaRPr lang="es-ES" sz="100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00" dirty="0"/>
                        <a:t/>
                      </a:r>
                      <a:br>
                        <a:rPr lang="es-ES" sz="1000" dirty="0"/>
                      </a:br>
                      <a:endParaRPr lang="es-ES" sz="1000" dirty="0"/>
                    </a:p>
                  </a:txBody>
                  <a:tcPr marL="29971" marR="29971" marT="17982" marB="1798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Pantalla1.jpg"/>
          <p:cNvPicPr>
            <a:picLocks noChangeAspect="1"/>
          </p:cNvPicPr>
          <p:nvPr/>
        </p:nvPicPr>
        <p:blipFill>
          <a:blip r:embed="rId2" cstate="print"/>
          <a:stretch>
            <a:fillRect/>
          </a:stretch>
        </p:blipFill>
        <p:spPr>
          <a:xfrm>
            <a:off x="6156176" y="1124744"/>
            <a:ext cx="2203445" cy="3672408"/>
          </a:xfrm>
          <a:prstGeom prst="rect">
            <a:avLst/>
          </a:prstGeom>
        </p:spPr>
      </p:pic>
      <p:sp>
        <p:nvSpPr>
          <p:cNvPr id="5" name="4 Rectángulo redondeado">
            <a:hlinkClick r:id="rId3" action="ppaction://hlinksldjump"/>
          </p:cNvPr>
          <p:cNvSpPr/>
          <p:nvPr/>
        </p:nvSpPr>
        <p:spPr>
          <a:xfrm>
            <a:off x="6660232" y="494116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Pantalla1.jpg"/>
          <p:cNvPicPr>
            <a:picLocks noChangeAspect="1"/>
          </p:cNvPicPr>
          <p:nvPr/>
        </p:nvPicPr>
        <p:blipFill>
          <a:blip r:embed="rId2" cstate="print"/>
          <a:stretch>
            <a:fillRect/>
          </a:stretch>
        </p:blipFill>
        <p:spPr>
          <a:xfrm>
            <a:off x="6156176" y="1124744"/>
            <a:ext cx="2203445" cy="3672408"/>
          </a:xfrm>
          <a:prstGeom prst="rect">
            <a:avLst/>
          </a:prstGeom>
        </p:spPr>
      </p:pic>
      <p:graphicFrame>
        <p:nvGraphicFramePr>
          <p:cNvPr id="5" name="4 Tabla"/>
          <p:cNvGraphicFramePr>
            <a:graphicFrameLocks noGrp="1"/>
          </p:cNvGraphicFramePr>
          <p:nvPr/>
        </p:nvGraphicFramePr>
        <p:xfrm>
          <a:off x="755576" y="1052736"/>
          <a:ext cx="4608511" cy="4469249"/>
        </p:xfrm>
        <a:graphic>
          <a:graphicData uri="http://schemas.openxmlformats.org/drawingml/2006/table">
            <a:tbl>
              <a:tblPr/>
              <a:tblGrid>
                <a:gridCol w="1227311"/>
                <a:gridCol w="1999460"/>
                <a:gridCol w="1381740"/>
              </a:tblGrid>
              <a:tr h="258618">
                <a:tc>
                  <a:txBody>
                    <a:bodyPr/>
                    <a:lstStyle/>
                    <a:p>
                      <a:pPr algn="ctr" rtl="0" fontAlgn="t">
                        <a:spcBef>
                          <a:spcPts val="0"/>
                        </a:spcBef>
                        <a:spcAft>
                          <a:spcPts val="0"/>
                        </a:spcAft>
                      </a:pPr>
                      <a:r>
                        <a:rPr lang="es-ES" sz="1050" b="1" i="0" u="none" strike="noStrike">
                          <a:solidFill>
                            <a:srgbClr val="FFFFFF"/>
                          </a:solidFill>
                          <a:latin typeface="Calibri"/>
                        </a:rPr>
                        <a:t>Nombre de clase</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50" b="1" i="0" u="none" strike="noStrike">
                          <a:solidFill>
                            <a:srgbClr val="FFFFFF"/>
                          </a:solidFill>
                          <a:latin typeface="Calibri"/>
                        </a:rPr>
                        <a:t>BuscadorAgrupacion</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47782">
                <a:tc>
                  <a:txBody>
                    <a:bodyPr/>
                    <a:lstStyle/>
                    <a:p>
                      <a:pPr algn="ctr" rtl="0" fontAlgn="t">
                        <a:spcBef>
                          <a:spcPts val="0"/>
                        </a:spcBef>
                        <a:spcAft>
                          <a:spcPts val="0"/>
                        </a:spcAft>
                      </a:pPr>
                      <a:r>
                        <a:rPr lang="es-ES" sz="1050" b="1" i="0" u="none" strike="noStrike">
                          <a:solidFill>
                            <a:srgbClr val="FFFFFF"/>
                          </a:solidFill>
                          <a:latin typeface="Calibri"/>
                        </a:rPr>
                        <a:t>Superclases</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50" b="0" i="0" u="none" strike="noStrike">
                          <a:solidFill>
                            <a:srgbClr val="000000"/>
                          </a:solidFill>
                          <a:latin typeface="Calibri"/>
                        </a:rPr>
                        <a:t>Ninguna</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47782">
                <a:tc>
                  <a:txBody>
                    <a:bodyPr/>
                    <a:lstStyle/>
                    <a:p>
                      <a:pPr algn="ctr" rtl="0" fontAlgn="t">
                        <a:spcBef>
                          <a:spcPts val="0"/>
                        </a:spcBef>
                        <a:spcAft>
                          <a:spcPts val="0"/>
                        </a:spcAft>
                      </a:pPr>
                      <a:r>
                        <a:rPr lang="es-ES" sz="1050" b="1" i="0" u="none" strike="noStrike">
                          <a:solidFill>
                            <a:srgbClr val="FFFFFF"/>
                          </a:solidFill>
                          <a:latin typeface="Calibri"/>
                        </a:rPr>
                        <a:t>Subclases</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50" b="0" i="0" u="none" strike="noStrike">
                          <a:solidFill>
                            <a:srgbClr val="000000"/>
                          </a:solidFill>
                          <a:latin typeface="Calibri"/>
                        </a:rPr>
                        <a:t>Ninguna</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47782">
                <a:tc>
                  <a:txBody>
                    <a:bodyPr/>
                    <a:lstStyle/>
                    <a:p>
                      <a:pPr algn="ctr" rtl="0" fontAlgn="t">
                        <a:spcBef>
                          <a:spcPts val="0"/>
                        </a:spcBef>
                        <a:spcAft>
                          <a:spcPts val="0"/>
                        </a:spcAft>
                      </a:pPr>
                      <a:r>
                        <a:rPr lang="es-ES" sz="1050" b="1" i="0" u="none" strike="noStrike">
                          <a:solidFill>
                            <a:srgbClr val="FFFFFF"/>
                          </a:solidFill>
                          <a:latin typeface="Calibri"/>
                        </a:rPr>
                        <a:t>Atributos</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50" b="1" i="0" u="none" strike="noStrike">
                          <a:solidFill>
                            <a:srgbClr val="FFFFFF"/>
                          </a:solidFill>
                          <a:latin typeface="Calibri"/>
                        </a:rPr>
                        <a:t>Descripción</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480291">
                <a:tc>
                  <a:txBody>
                    <a:bodyPr/>
                    <a:lstStyle/>
                    <a:p>
                      <a:pPr algn="ctr" rtl="0" fontAlgn="t">
                        <a:spcBef>
                          <a:spcPts val="0"/>
                        </a:spcBef>
                        <a:spcAft>
                          <a:spcPts val="0"/>
                        </a:spcAft>
                      </a:pPr>
                      <a:r>
                        <a:rPr lang="es-ES" sz="1050" b="0" i="0" u="none" strike="noStrike">
                          <a:solidFill>
                            <a:srgbClr val="FFFFFF"/>
                          </a:solidFill>
                          <a:latin typeface="Calibri"/>
                        </a:rPr>
                        <a:t>Array de palabras clave</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50" b="0" i="0" u="none" strike="noStrike">
                          <a:solidFill>
                            <a:srgbClr val="000000"/>
                          </a:solidFill>
                          <a:latin typeface="Calibri"/>
                        </a:rPr>
                        <a:t>Vector formado por palabras clave ordenadas alfabéticamente e identificadores de las asociaciones que contienen esa palabra</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58618">
                <a:tc>
                  <a:txBody>
                    <a:bodyPr/>
                    <a:lstStyle/>
                    <a:p>
                      <a:pPr algn="ctr" rtl="0" fontAlgn="t">
                        <a:spcBef>
                          <a:spcPts val="0"/>
                        </a:spcBef>
                        <a:spcAft>
                          <a:spcPts val="0"/>
                        </a:spcAft>
                      </a:pPr>
                      <a:r>
                        <a:rPr lang="es-ES" sz="1050" b="0" i="0" u="none" strike="noStrike">
                          <a:solidFill>
                            <a:srgbClr val="FFFFFF"/>
                          </a:solidFill>
                          <a:latin typeface="Calibri"/>
                        </a:rPr>
                        <a:t>capacidad</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50" b="0" i="0" u="none" strike="noStrike">
                          <a:solidFill>
                            <a:srgbClr val="000000"/>
                          </a:solidFill>
                          <a:latin typeface="Calibri"/>
                        </a:rPr>
                        <a:t>Entero que representa el tamaño total del vector</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58618">
                <a:tc>
                  <a:txBody>
                    <a:bodyPr/>
                    <a:lstStyle/>
                    <a:p>
                      <a:pPr algn="ctr" rtl="0" fontAlgn="t">
                        <a:spcBef>
                          <a:spcPts val="0"/>
                        </a:spcBef>
                        <a:spcAft>
                          <a:spcPts val="0"/>
                        </a:spcAft>
                      </a:pPr>
                      <a:r>
                        <a:rPr lang="es-ES" sz="1050" b="0" i="0" u="none" strike="noStrike">
                          <a:solidFill>
                            <a:srgbClr val="FFFFFF"/>
                          </a:solidFill>
                          <a:latin typeface="Calibri"/>
                        </a:rPr>
                        <a:t>tamaño</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just" rtl="0" fontAlgn="t">
                        <a:spcBef>
                          <a:spcPts val="0"/>
                        </a:spcBef>
                        <a:spcAft>
                          <a:spcPts val="0"/>
                        </a:spcAft>
                      </a:pPr>
                      <a:r>
                        <a:rPr lang="es-ES" sz="1050" b="0" i="0" u="none" strike="noStrike">
                          <a:solidFill>
                            <a:srgbClr val="000000"/>
                          </a:solidFill>
                          <a:latin typeface="Calibri"/>
                        </a:rPr>
                        <a:t>Entero que representa la parte ocupada del vector</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258618">
                <a:tc>
                  <a:txBody>
                    <a:bodyPr/>
                    <a:lstStyle/>
                    <a:p>
                      <a:pPr algn="ctr" rtl="0" fontAlgn="t">
                        <a:spcBef>
                          <a:spcPts val="0"/>
                        </a:spcBef>
                        <a:spcAft>
                          <a:spcPts val="0"/>
                        </a:spcAft>
                      </a:pPr>
                      <a:r>
                        <a:rPr lang="es-ES" sz="1050" b="1" i="0" u="none" strike="noStrike">
                          <a:solidFill>
                            <a:srgbClr val="FFFFFF"/>
                          </a:solidFill>
                          <a:latin typeface="Calibri"/>
                        </a:rPr>
                        <a:t>Métodos</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50" b="1" i="0" u="none" strike="noStrike">
                          <a:solidFill>
                            <a:srgbClr val="FFFFFF"/>
                          </a:solidFill>
                          <a:latin typeface="Calibri"/>
                        </a:rPr>
                        <a:t>Descripción</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50" b="1" i="0" u="none" strike="noStrike">
                          <a:solidFill>
                            <a:srgbClr val="FFFFFF"/>
                          </a:solidFill>
                          <a:latin typeface="Calibri"/>
                        </a:rPr>
                        <a:t>Otras clases que lo usan</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480291">
                <a:tc>
                  <a:txBody>
                    <a:bodyPr/>
                    <a:lstStyle/>
                    <a:p>
                      <a:pPr algn="ctr" rtl="0" fontAlgn="t">
                        <a:spcBef>
                          <a:spcPts val="0"/>
                        </a:spcBef>
                        <a:spcAft>
                          <a:spcPts val="0"/>
                        </a:spcAft>
                      </a:pPr>
                      <a:r>
                        <a:rPr lang="es-ES" sz="1050" b="0" i="0" u="none" strike="noStrike">
                          <a:solidFill>
                            <a:srgbClr val="FFFFFF"/>
                          </a:solidFill>
                          <a:latin typeface="Calibri"/>
                        </a:rPr>
                        <a:t>buscar</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recibe una palabra y devuelve en que asociaciones aparece</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050" b="0" i="0" u="none" strike="noStrike">
                          <a:solidFill>
                            <a:srgbClr val="000000"/>
                          </a:solidFill>
                          <a:latin typeface="Calibri"/>
                        </a:rPr>
                        <a:t>Buscador</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34473">
                <a:tc>
                  <a:txBody>
                    <a:bodyPr/>
                    <a:lstStyle/>
                    <a:p>
                      <a:pPr algn="ctr" rtl="0" fontAlgn="t">
                        <a:spcBef>
                          <a:spcPts val="0"/>
                        </a:spcBef>
                        <a:spcAft>
                          <a:spcPts val="0"/>
                        </a:spcAft>
                      </a:pPr>
                      <a:r>
                        <a:rPr lang="es-ES" sz="1050" b="0" i="0" u="none" strike="noStrike">
                          <a:solidFill>
                            <a:srgbClr val="FFFFFF"/>
                          </a:solidFill>
                          <a:latin typeface="Calibri"/>
                        </a:rPr>
                        <a:t>insertarAsoc</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recibe una asociación, y añade su identificador en las palabras clave relacionadas con la asociación.</a:t>
                      </a:r>
                      <a:endParaRPr lang="es-ES" sz="1050"/>
                    </a:p>
                    <a:p>
                      <a:pPr algn="just" rtl="0" fontAlgn="t">
                        <a:spcBef>
                          <a:spcPts val="0"/>
                        </a:spcBef>
                        <a:spcAft>
                          <a:spcPts val="0"/>
                        </a:spcAft>
                      </a:pPr>
                      <a:r>
                        <a:rPr lang="es-ES" sz="1050" b="0" i="0" u="none" strike="noStrike">
                          <a:solidFill>
                            <a:srgbClr val="000000"/>
                          </a:solidFill>
                          <a:latin typeface="Calibri"/>
                        </a:rPr>
                        <a:t>Si aparece una palabra clave nueva, se creará en el vector</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a:t/>
                      </a:r>
                      <a:br>
                        <a:rPr lang="es-ES" sz="1050"/>
                      </a:b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1127">
                <a:tc>
                  <a:txBody>
                    <a:bodyPr/>
                    <a:lstStyle/>
                    <a:p>
                      <a:pPr algn="ctr" rtl="0" fontAlgn="t">
                        <a:spcBef>
                          <a:spcPts val="0"/>
                        </a:spcBef>
                        <a:spcAft>
                          <a:spcPts val="0"/>
                        </a:spcAft>
                      </a:pPr>
                      <a:r>
                        <a:rPr lang="es-ES" sz="1050" b="0" i="0" u="none" strike="noStrike">
                          <a:solidFill>
                            <a:srgbClr val="FFFFFF"/>
                          </a:solidFill>
                          <a:latin typeface="Calibri"/>
                        </a:rPr>
                        <a:t>borrarAsoc</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recibe una asociación, y elimina su identificador de las palabras clave del vector donde aparece</a:t>
                      </a:r>
                      <a:endParaRPr lang="es-ES" sz="105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dirty="0"/>
                        <a:t/>
                      </a:r>
                      <a:br>
                        <a:rPr lang="es-ES" sz="1050" dirty="0"/>
                      </a:br>
                      <a:endParaRPr lang="es-ES" sz="1050" dirty="0"/>
                    </a:p>
                  </a:txBody>
                  <a:tcPr marL="30788" marR="30788" marT="18473" marB="1847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52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6 Rectángulo redondeado">
            <a:hlinkClick r:id="rId3" action="ppaction://hlinksldjump"/>
          </p:cNvPr>
          <p:cNvSpPr/>
          <p:nvPr/>
        </p:nvSpPr>
        <p:spPr>
          <a:xfrm>
            <a:off x="6660232"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755576" y="260648"/>
          <a:ext cx="4752528" cy="4647807"/>
        </p:xfrm>
        <a:graphic>
          <a:graphicData uri="http://schemas.openxmlformats.org/drawingml/2006/table">
            <a:tbl>
              <a:tblPr/>
              <a:tblGrid>
                <a:gridCol w="720080"/>
                <a:gridCol w="2664296"/>
                <a:gridCol w="1368152"/>
              </a:tblGrid>
              <a:tr h="249544">
                <a:tc>
                  <a:txBody>
                    <a:bodyPr/>
                    <a:lstStyle/>
                    <a:p>
                      <a:pPr algn="ctr" rtl="0" fontAlgn="t">
                        <a:spcBef>
                          <a:spcPts val="0"/>
                        </a:spcBef>
                        <a:spcAft>
                          <a:spcPts val="0"/>
                        </a:spcAft>
                      </a:pPr>
                      <a:r>
                        <a:rPr lang="es-ES" sz="1050" b="1" i="0" u="none" strike="noStrike">
                          <a:solidFill>
                            <a:srgbClr val="FFFFFF"/>
                          </a:solidFill>
                          <a:latin typeface="Calibri"/>
                        </a:rPr>
                        <a:t>Nombre de clase</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50" b="1" i="0" u="none" strike="noStrike">
                          <a:solidFill>
                            <a:srgbClr val="FFFFFF"/>
                          </a:solidFill>
                          <a:latin typeface="Calibri"/>
                        </a:rPr>
                        <a:t>Buscador</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142596">
                <a:tc>
                  <a:txBody>
                    <a:bodyPr/>
                    <a:lstStyle/>
                    <a:p>
                      <a:pPr algn="ctr" rtl="0" fontAlgn="t">
                        <a:spcBef>
                          <a:spcPts val="0"/>
                        </a:spcBef>
                        <a:spcAft>
                          <a:spcPts val="0"/>
                        </a:spcAft>
                      </a:pPr>
                      <a:r>
                        <a:rPr lang="es-ES" sz="1050" b="1" i="0" u="none" strike="noStrike">
                          <a:solidFill>
                            <a:srgbClr val="FFFFFF"/>
                          </a:solidFill>
                          <a:latin typeface="Calibri"/>
                        </a:rPr>
                        <a:t>Superclases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50" b="0" i="0" u="none" strike="noStrike">
                          <a:solidFill>
                            <a:srgbClr val="000000"/>
                          </a:solidFill>
                          <a:latin typeface="Calibri"/>
                        </a:rPr>
                        <a:t>Ninguna</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42596">
                <a:tc>
                  <a:txBody>
                    <a:bodyPr/>
                    <a:lstStyle/>
                    <a:p>
                      <a:pPr algn="ctr" rtl="0" fontAlgn="t">
                        <a:spcBef>
                          <a:spcPts val="0"/>
                        </a:spcBef>
                        <a:spcAft>
                          <a:spcPts val="0"/>
                        </a:spcAft>
                      </a:pPr>
                      <a:r>
                        <a:rPr lang="es-ES" sz="1050" b="1" i="0" u="none" strike="noStrike">
                          <a:solidFill>
                            <a:srgbClr val="FFFFFF"/>
                          </a:solidFill>
                          <a:latin typeface="Calibri"/>
                        </a:rPr>
                        <a:t>Subclases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a:txBody>
                    <a:bodyPr/>
                    <a:lstStyle/>
                    <a:p>
                      <a:pPr algn="ctr" rtl="0" fontAlgn="t">
                        <a:spcBef>
                          <a:spcPts val="0"/>
                        </a:spcBef>
                        <a:spcAft>
                          <a:spcPts val="0"/>
                        </a:spcAft>
                      </a:pPr>
                      <a:r>
                        <a:rPr lang="es-ES" sz="1050" b="0" i="0" u="none" strike="noStrike">
                          <a:solidFill>
                            <a:srgbClr val="000000"/>
                          </a:solidFill>
                          <a:latin typeface="Calibri"/>
                        </a:rPr>
                        <a:t>Ninguna</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r>
              <a:tr h="142596">
                <a:tc>
                  <a:txBody>
                    <a:bodyPr/>
                    <a:lstStyle/>
                    <a:p>
                      <a:pPr algn="ctr" rtl="0" fontAlgn="t">
                        <a:spcBef>
                          <a:spcPts val="0"/>
                        </a:spcBef>
                        <a:spcAft>
                          <a:spcPts val="0"/>
                        </a:spcAft>
                      </a:pPr>
                      <a:r>
                        <a:rPr lang="es-ES" sz="1050" b="1" i="0" u="none" strike="noStrike">
                          <a:solidFill>
                            <a:srgbClr val="FFFFFF"/>
                          </a:solidFill>
                          <a:latin typeface="Calibri"/>
                        </a:rPr>
                        <a:t>Atributos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gridSpan="2">
                  <a:txBody>
                    <a:bodyPr/>
                    <a:lstStyle/>
                    <a:p>
                      <a:pPr algn="ctr" rtl="0" fontAlgn="t">
                        <a:spcBef>
                          <a:spcPts val="0"/>
                        </a:spcBef>
                        <a:spcAft>
                          <a:spcPts val="0"/>
                        </a:spcAft>
                      </a:pPr>
                      <a:r>
                        <a:rPr lang="es-ES" sz="1050" b="1" i="0" u="none" strike="noStrike">
                          <a:solidFill>
                            <a:srgbClr val="FFFFFF"/>
                          </a:solidFill>
                          <a:latin typeface="Calibri"/>
                        </a:rPr>
                        <a:t>Descripción</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49544">
                <a:tc>
                  <a:txBody>
                    <a:bodyPr/>
                    <a:lstStyle/>
                    <a:p>
                      <a:pPr algn="ctr" rtl="0" fontAlgn="t">
                        <a:spcBef>
                          <a:spcPts val="0"/>
                        </a:spcBef>
                        <a:spcAft>
                          <a:spcPts val="0"/>
                        </a:spcAft>
                      </a:pPr>
                      <a:r>
                        <a:rPr lang="es-ES" sz="1050" b="0" i="0" u="none" strike="noStrike">
                          <a:solidFill>
                            <a:srgbClr val="FFFFFF"/>
                          </a:solidFill>
                          <a:latin typeface="Calibri"/>
                        </a:rPr>
                        <a:t>BuscadorAgrupaciones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rowSpan="2" gridSpan="2">
                  <a:txBody>
                    <a:bodyPr/>
                    <a:lstStyle/>
                    <a:p>
                      <a:pPr algn="just" rtl="0" fontAlgn="t">
                        <a:spcBef>
                          <a:spcPts val="0"/>
                        </a:spcBef>
                        <a:spcAft>
                          <a:spcPts val="0"/>
                        </a:spcAft>
                      </a:pPr>
                      <a:r>
                        <a:rPr lang="es-ES" sz="1050" b="0" i="0" u="none" strike="noStrike">
                          <a:solidFill>
                            <a:srgbClr val="000000"/>
                          </a:solidFill>
                          <a:latin typeface="Calibri"/>
                        </a:rPr>
                        <a:t>Vectores en los que se buscan los datos pedidos por el usuario</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rowSpan="2" hMerge="1">
                  <a:txBody>
                    <a:bodyPr/>
                    <a:lstStyle/>
                    <a:p>
                      <a:endParaRPr lang="es-ES"/>
                    </a:p>
                  </a:txBody>
                  <a:tcPr/>
                </a:tc>
              </a:tr>
              <a:tr h="77754">
                <a:tc>
                  <a:txBody>
                    <a:bodyPr/>
                    <a:lstStyle/>
                    <a:p>
                      <a:pPr algn="ctr" rtl="0" fontAlgn="t">
                        <a:spcBef>
                          <a:spcPts val="0"/>
                        </a:spcBef>
                        <a:spcAft>
                          <a:spcPts val="0"/>
                        </a:spcAft>
                      </a:pPr>
                      <a:r>
                        <a:rPr lang="es-ES" sz="1050" b="0" i="0" u="none" strike="noStrike">
                          <a:solidFill>
                            <a:srgbClr val="FFFFFF"/>
                          </a:solidFill>
                          <a:latin typeface="Calibri"/>
                        </a:rPr>
                        <a:t>BuscadorActividades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gridSpan="2" vMerge="1">
                  <a:txBody>
                    <a:bodyPr/>
                    <a:lstStyle/>
                    <a:p>
                      <a:endParaRPr lang="es-ES"/>
                    </a:p>
                  </a:txBody>
                  <a:tcPr/>
                </a:tc>
                <a:tc hMerge="1" vMerge="1">
                  <a:txBody>
                    <a:bodyPr/>
                    <a:lstStyle/>
                    <a:p>
                      <a:endParaRPr lang="es-ES"/>
                    </a:p>
                  </a:txBody>
                  <a:tcPr/>
                </a:tc>
              </a:tr>
              <a:tr h="249544">
                <a:tc>
                  <a:txBody>
                    <a:bodyPr/>
                    <a:lstStyle/>
                    <a:p>
                      <a:pPr algn="ctr" rtl="0" fontAlgn="t">
                        <a:spcBef>
                          <a:spcPts val="0"/>
                        </a:spcBef>
                        <a:spcAft>
                          <a:spcPts val="0"/>
                        </a:spcAft>
                      </a:pPr>
                      <a:r>
                        <a:rPr lang="es-ES" sz="1050" b="1" i="0" u="none" strike="noStrike">
                          <a:solidFill>
                            <a:srgbClr val="FFFFFF"/>
                          </a:solidFill>
                          <a:latin typeface="Calibri"/>
                        </a:rPr>
                        <a:t>Métodos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50" b="1" i="0" u="none" strike="noStrike">
                          <a:solidFill>
                            <a:srgbClr val="FFFFFF"/>
                          </a:solidFill>
                          <a:latin typeface="Calibri"/>
                        </a:rPr>
                        <a:t>Descripción</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c>
                  <a:txBody>
                    <a:bodyPr/>
                    <a:lstStyle/>
                    <a:p>
                      <a:pPr algn="ctr" rtl="0" fontAlgn="t">
                        <a:spcBef>
                          <a:spcPts val="0"/>
                        </a:spcBef>
                        <a:spcAft>
                          <a:spcPts val="0"/>
                        </a:spcAft>
                      </a:pPr>
                      <a:r>
                        <a:rPr lang="es-ES" sz="1050" b="1" i="0" u="none" strike="noStrike">
                          <a:solidFill>
                            <a:srgbClr val="FFFFFF"/>
                          </a:solidFill>
                          <a:latin typeface="Calibri"/>
                        </a:rPr>
                        <a:t>Otras clases que lo usan</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00000"/>
                    </a:solidFill>
                  </a:tcPr>
                </a:tc>
              </a:tr>
              <a:tr h="463439">
                <a:tc>
                  <a:txBody>
                    <a:bodyPr/>
                    <a:lstStyle/>
                    <a:p>
                      <a:pPr algn="ctr" rtl="0" fontAlgn="t">
                        <a:spcBef>
                          <a:spcPts val="0"/>
                        </a:spcBef>
                        <a:spcAft>
                          <a:spcPts val="0"/>
                        </a:spcAft>
                      </a:pPr>
                      <a:r>
                        <a:rPr lang="es-ES" sz="1050" b="0" i="0" u="none" strike="noStrike">
                          <a:solidFill>
                            <a:srgbClr val="FFFFFF"/>
                          </a:solidFill>
                          <a:latin typeface="Calibri"/>
                        </a:rPr>
                        <a:t>BuscarActividades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llama a buscar en el vector de actividades con las palabras a buscar</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a:t/>
                      </a:r>
                      <a:br>
                        <a:rPr lang="es-ES" sz="1050"/>
                      </a:b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3439">
                <a:tc>
                  <a:txBody>
                    <a:bodyPr/>
                    <a:lstStyle/>
                    <a:p>
                      <a:pPr algn="ctr" rtl="0" fontAlgn="t">
                        <a:spcBef>
                          <a:spcPts val="0"/>
                        </a:spcBef>
                        <a:spcAft>
                          <a:spcPts val="0"/>
                        </a:spcAft>
                      </a:pPr>
                      <a:r>
                        <a:rPr lang="es-ES" sz="1050" b="0" i="0" u="none" strike="noStrike">
                          <a:solidFill>
                            <a:srgbClr val="FFFFFF"/>
                          </a:solidFill>
                          <a:latin typeface="Calibri"/>
                        </a:rPr>
                        <a:t>BuscarAgrupacion</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llama a buscar en el vector de agrupaciones con las palabras a buscar</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a:t/>
                      </a:r>
                      <a:br>
                        <a:rPr lang="es-ES" sz="1050"/>
                      </a:b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3439">
                <a:tc>
                  <a:txBody>
                    <a:bodyPr/>
                    <a:lstStyle/>
                    <a:p>
                      <a:pPr algn="ctr" rtl="0" fontAlgn="t">
                        <a:spcBef>
                          <a:spcPts val="0"/>
                        </a:spcBef>
                        <a:spcAft>
                          <a:spcPts val="0"/>
                        </a:spcAft>
                      </a:pPr>
                      <a:r>
                        <a:rPr lang="es-ES" sz="1050" b="0" i="0" u="none" strike="noStrike">
                          <a:solidFill>
                            <a:srgbClr val="FFFFFF"/>
                          </a:solidFill>
                          <a:latin typeface="Calibri"/>
                        </a:rPr>
                        <a:t>BuscarFacul</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llama a buscar en ambos vectores con el nombre de la facultad</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a:t/>
                      </a:r>
                      <a:br>
                        <a:rPr lang="es-ES" sz="1050"/>
                      </a:b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3439">
                <a:tc>
                  <a:txBody>
                    <a:bodyPr/>
                    <a:lstStyle/>
                    <a:p>
                      <a:pPr algn="ctr" rtl="0" fontAlgn="t">
                        <a:spcBef>
                          <a:spcPts val="0"/>
                        </a:spcBef>
                        <a:spcAft>
                          <a:spcPts val="0"/>
                        </a:spcAft>
                      </a:pPr>
                      <a:r>
                        <a:rPr lang="es-ES" sz="1050" b="0" i="0" u="none" strike="noStrike">
                          <a:solidFill>
                            <a:srgbClr val="FFFFFF"/>
                          </a:solidFill>
                          <a:latin typeface="Calibri"/>
                        </a:rPr>
                        <a:t>BuscarTodo</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llama a buscar en ambos vectores con las palabras a buscar</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a:t/>
                      </a:r>
                      <a:br>
                        <a:rPr lang="es-ES" sz="1050"/>
                      </a:b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84281">
                <a:tc>
                  <a:txBody>
                    <a:bodyPr/>
                    <a:lstStyle/>
                    <a:p>
                      <a:pPr algn="ctr" rtl="0" fontAlgn="t">
                        <a:spcBef>
                          <a:spcPts val="0"/>
                        </a:spcBef>
                        <a:spcAft>
                          <a:spcPts val="0"/>
                        </a:spcAft>
                      </a:pPr>
                      <a:r>
                        <a:rPr lang="es-ES" sz="1050" b="0" i="0" u="none" strike="noStrike">
                          <a:solidFill>
                            <a:srgbClr val="FFFFFF"/>
                          </a:solidFill>
                          <a:latin typeface="Calibri"/>
                        </a:rPr>
                        <a:t>BuscarIntereses</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0000"/>
                    </a:solidFill>
                  </a:tcPr>
                </a:tc>
                <a:tc>
                  <a:txBody>
                    <a:bodyPr/>
                    <a:lstStyle/>
                    <a:p>
                      <a:pPr algn="just" rtl="0" fontAlgn="t">
                        <a:spcBef>
                          <a:spcPts val="0"/>
                        </a:spcBef>
                        <a:spcAft>
                          <a:spcPts val="0"/>
                        </a:spcAft>
                      </a:pPr>
                      <a:r>
                        <a:rPr lang="es-ES" sz="1050" b="0" i="0" u="none" strike="noStrike">
                          <a:solidFill>
                            <a:srgbClr val="000000"/>
                          </a:solidFill>
                          <a:latin typeface="Calibri"/>
                        </a:rPr>
                        <a:t>Método que llama a buscar en ambos vectores, pero que obtiene las palabras a buscar en la información del usuario</a:t>
                      </a:r>
                      <a:endParaRPr lang="es-ES" sz="105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s-ES" sz="1050" dirty="0"/>
                        <a:t/>
                      </a:r>
                      <a:br>
                        <a:rPr lang="es-ES" sz="1050" dirty="0"/>
                      </a:br>
                      <a:endParaRPr lang="es-ES" sz="1050" dirty="0"/>
                    </a:p>
                  </a:txBody>
                  <a:tcPr marL="29708" marR="29708" marT="17825" marB="178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63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pitchFamily="34" charset="0"/>
                <a:cs typeface="Arial" pitchFamily="34" charset="0"/>
              </a:rPr>
              <a:t/>
            </a:r>
            <a:br>
              <a:rPr kumimoji="0" lang="es-ES" sz="1800" b="0" i="0" u="none" strike="noStrike" cap="none" normalizeH="0" baseline="0" smtClean="0">
                <a:ln>
                  <a:noFill/>
                </a:ln>
                <a:solidFill>
                  <a:schemeClr val="tx1"/>
                </a:solidFill>
                <a:effectLst/>
                <a:latin typeface="Arial" pitchFamily="34" charset="0"/>
                <a:cs typeface="Arial" pitchFamily="34" charset="0"/>
              </a:rPr>
            </a:br>
            <a:endParaRPr kumimoji="0" lang="es-E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pic>
        <p:nvPicPr>
          <p:cNvPr id="4" name="3 Imagen" descr="Pantalla2.jpg"/>
          <p:cNvPicPr>
            <a:picLocks noChangeAspect="1"/>
          </p:cNvPicPr>
          <p:nvPr/>
        </p:nvPicPr>
        <p:blipFill>
          <a:blip r:embed="rId2" cstate="print"/>
          <a:stretch>
            <a:fillRect/>
          </a:stretch>
        </p:blipFill>
        <p:spPr>
          <a:xfrm>
            <a:off x="6516216" y="164637"/>
            <a:ext cx="1872208" cy="3120347"/>
          </a:xfrm>
          <a:prstGeom prst="rect">
            <a:avLst/>
          </a:prstGeom>
        </p:spPr>
      </p:pic>
      <p:pic>
        <p:nvPicPr>
          <p:cNvPr id="5" name="4 Imagen" descr="Pantalla3.jpg"/>
          <p:cNvPicPr>
            <a:picLocks noChangeAspect="1"/>
          </p:cNvPicPr>
          <p:nvPr/>
        </p:nvPicPr>
        <p:blipFill>
          <a:blip r:embed="rId3" cstate="print"/>
          <a:stretch>
            <a:fillRect/>
          </a:stretch>
        </p:blipFill>
        <p:spPr>
          <a:xfrm>
            <a:off x="6516216" y="3477005"/>
            <a:ext cx="1872208" cy="3120347"/>
          </a:xfrm>
          <a:prstGeom prst="rect">
            <a:avLst/>
          </a:prstGeom>
        </p:spPr>
      </p:pic>
      <p:sp>
        <p:nvSpPr>
          <p:cNvPr id="6" name="5 Rectángulo redondeado">
            <a:hlinkClick r:id="rId4" action="ppaction://hlinksldjump"/>
          </p:cNvPr>
          <p:cNvSpPr/>
          <p:nvPr/>
        </p:nvSpPr>
        <p:spPr>
          <a:xfrm>
            <a:off x="4499992" y="5157192"/>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Buscador</a:t>
            </a:r>
            <a:endParaRPr lang="es-E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539552" y="1412776"/>
          <a:ext cx="5393690" cy="3377819"/>
        </p:xfrm>
        <a:graphic>
          <a:graphicData uri="http://schemas.openxmlformats.org/drawingml/2006/table">
            <a:tbl>
              <a:tblPr/>
              <a:tblGrid>
                <a:gridCol w="1437005"/>
                <a:gridCol w="2340610"/>
                <a:gridCol w="1616075"/>
              </a:tblGrid>
              <a:tr h="0">
                <a:tc>
                  <a:txBody>
                    <a:bodyPr/>
                    <a:lstStyle/>
                    <a:p>
                      <a:pPr algn="ctr">
                        <a:lnSpc>
                          <a:spcPct val="115000"/>
                        </a:lnSpc>
                        <a:spcAft>
                          <a:spcPts val="0"/>
                        </a:spcAft>
                      </a:pPr>
                      <a:r>
                        <a:rPr lang="es-ES" sz="1600" b="1">
                          <a:solidFill>
                            <a:srgbClr val="FFFFFF"/>
                          </a:solidFill>
                          <a:latin typeface="Calibri"/>
                          <a:ea typeface="Calibri"/>
                          <a:cs typeface="Times New Roman"/>
                        </a:rPr>
                        <a:t>Nombre de clase</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2">
                  <a:txBody>
                    <a:bodyPr/>
                    <a:lstStyle/>
                    <a:p>
                      <a:pPr algn="ctr">
                        <a:lnSpc>
                          <a:spcPct val="115000"/>
                        </a:lnSpc>
                        <a:spcAft>
                          <a:spcPts val="0"/>
                        </a:spcAft>
                      </a:pPr>
                      <a:r>
                        <a:rPr lang="es-ES" sz="1600" b="1">
                          <a:solidFill>
                            <a:srgbClr val="FFFFFF"/>
                          </a:solidFill>
                          <a:latin typeface="Calibri"/>
                          <a:ea typeface="Calibri"/>
                          <a:cs typeface="Times New Roman"/>
                        </a:rPr>
                        <a:t>LogInOut</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Superclases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ctr">
                        <a:lnSpc>
                          <a:spcPct val="115000"/>
                        </a:lnSpc>
                        <a:spcAft>
                          <a:spcPts val="0"/>
                        </a:spcAft>
                      </a:pPr>
                      <a:r>
                        <a:rPr lang="es-ES" sz="1200">
                          <a:latin typeface="Calibri"/>
                          <a:ea typeface="Calibri"/>
                          <a:cs typeface="Times New Roman"/>
                        </a:rPr>
                        <a:t>Ninguna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Subclases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ctr">
                        <a:lnSpc>
                          <a:spcPct val="115000"/>
                        </a:lnSpc>
                        <a:spcAft>
                          <a:spcPts val="0"/>
                        </a:spcAft>
                      </a:pPr>
                      <a:r>
                        <a:rPr lang="es-ES" sz="1200">
                          <a:latin typeface="Calibri"/>
                          <a:ea typeface="Calibri"/>
                          <a:cs typeface="Times New Roman"/>
                        </a:rPr>
                        <a:t>Ninguna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Atributos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2">
                  <a:txBody>
                    <a:bodyPr/>
                    <a:lstStyle/>
                    <a:p>
                      <a:pPr algn="ctr">
                        <a:lnSpc>
                          <a:spcPct val="115000"/>
                        </a:lnSpc>
                        <a:spcAft>
                          <a:spcPts val="0"/>
                        </a:spcAft>
                      </a:pPr>
                      <a:r>
                        <a:rPr lang="es-ES" sz="1200" b="1">
                          <a:solidFill>
                            <a:srgbClr val="FFFFFF"/>
                          </a:solidFill>
                          <a:latin typeface="Calibri"/>
                          <a:ea typeface="Calibri"/>
                          <a:cs typeface="Times New Roman"/>
                        </a:rPr>
                        <a:t>Descripción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0">
                <a:tc>
                  <a:txBody>
                    <a:bodyPr/>
                    <a:lstStyle/>
                    <a:p>
                      <a:pPr algn="ctr">
                        <a:lnSpc>
                          <a:spcPct val="115000"/>
                        </a:lnSpc>
                        <a:spcAft>
                          <a:spcPts val="0"/>
                        </a:spcAft>
                      </a:pPr>
                      <a:r>
                        <a:rPr lang="es-ES" sz="1200">
                          <a:solidFill>
                            <a:srgbClr val="FFFFFF"/>
                          </a:solidFill>
                          <a:latin typeface="Calibri"/>
                          <a:ea typeface="Calibri"/>
                          <a:cs typeface="Times New Roman"/>
                        </a:rPr>
                        <a:t>User</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String que contiene el nombre del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0">
                <a:tc>
                  <a:txBody>
                    <a:bodyPr/>
                    <a:lstStyle/>
                    <a:p>
                      <a:pPr algn="ctr">
                        <a:lnSpc>
                          <a:spcPct val="115000"/>
                        </a:lnSpc>
                        <a:spcAft>
                          <a:spcPts val="0"/>
                        </a:spcAft>
                      </a:pPr>
                      <a:r>
                        <a:rPr lang="es-ES" sz="1200">
                          <a:solidFill>
                            <a:srgbClr val="FFFFFF"/>
                          </a:solidFill>
                          <a:latin typeface="Calibri"/>
                          <a:ea typeface="Calibri"/>
                          <a:cs typeface="Times New Roman"/>
                        </a:rPr>
                        <a:t>Password</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String que contiene la contraseña del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0">
                <a:tc>
                  <a:txBody>
                    <a:bodyPr/>
                    <a:lstStyle/>
                    <a:p>
                      <a:pPr algn="ctr">
                        <a:lnSpc>
                          <a:spcPct val="115000"/>
                        </a:lnSpc>
                        <a:spcAft>
                          <a:spcPts val="0"/>
                        </a:spcAft>
                      </a:pPr>
                      <a:r>
                        <a:rPr lang="es-ES" sz="1200">
                          <a:solidFill>
                            <a:srgbClr val="FFFFFF"/>
                          </a:solidFill>
                          <a:latin typeface="Calibri"/>
                          <a:ea typeface="Calibri"/>
                          <a:cs typeface="Times New Roman"/>
                        </a:rPr>
                        <a:t>Logged</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Booleano que indica si la sesión está iniciada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Métodos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0"/>
                        </a:spcAft>
                      </a:pPr>
                      <a:r>
                        <a:rPr lang="es-ES" sz="1200" b="1">
                          <a:solidFill>
                            <a:srgbClr val="FFFFFF"/>
                          </a:solidFill>
                          <a:latin typeface="Calibri"/>
                          <a:ea typeface="Calibri"/>
                          <a:cs typeface="Times New Roman"/>
                        </a:rPr>
                        <a:t>Descripción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0"/>
                        </a:spcAft>
                      </a:pPr>
                      <a:r>
                        <a:rPr lang="es-ES" sz="1200" b="1">
                          <a:solidFill>
                            <a:srgbClr val="FFFFFF"/>
                          </a:solidFill>
                          <a:latin typeface="Calibri"/>
                          <a:ea typeface="Calibri"/>
                          <a:cs typeface="Times New Roman"/>
                        </a:rPr>
                        <a:t>Otras clases que lo usan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0">
                <a:tc>
                  <a:txBody>
                    <a:bodyPr/>
                    <a:lstStyle/>
                    <a:p>
                      <a:pPr algn="ctr">
                        <a:lnSpc>
                          <a:spcPct val="115000"/>
                        </a:lnSpc>
                        <a:spcAft>
                          <a:spcPts val="0"/>
                        </a:spcAft>
                      </a:pPr>
                      <a:r>
                        <a:rPr lang="es-ES" sz="1200">
                          <a:solidFill>
                            <a:srgbClr val="FFFFFF"/>
                          </a:solidFill>
                          <a:latin typeface="Calibri"/>
                          <a:ea typeface="Calibri"/>
                          <a:cs typeface="Times New Roman"/>
                        </a:rPr>
                        <a:t>LogIn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Dados un usuario y una contraseña verifica que existe y es correcta la contraseña e inicia la sesión poniendo el booleano en 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200">
                          <a:solidFill>
                            <a:srgbClr val="FFFFFF"/>
                          </a:solidFill>
                          <a:latin typeface="Calibri"/>
                          <a:ea typeface="Calibri"/>
                          <a:cs typeface="Times New Roman"/>
                        </a:rPr>
                        <a:t>LogOut</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Cierra la sesión poniendo Logged en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E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 name="2 Imagen" descr="pantalla login.png"/>
          <p:cNvPicPr>
            <a:picLocks noChangeAspect="1"/>
          </p:cNvPicPr>
          <p:nvPr/>
        </p:nvPicPr>
        <p:blipFill>
          <a:blip r:embed="rId2" cstate="print"/>
          <a:stretch>
            <a:fillRect/>
          </a:stretch>
        </p:blipFill>
        <p:spPr>
          <a:xfrm>
            <a:off x="7164288" y="476672"/>
            <a:ext cx="1625353" cy="2708920"/>
          </a:xfrm>
          <a:prstGeom prst="rect">
            <a:avLst/>
          </a:prstGeom>
        </p:spPr>
      </p:pic>
      <p:pic>
        <p:nvPicPr>
          <p:cNvPr id="4" name="3 Imagen" descr="logout estudiante ucm.png"/>
          <p:cNvPicPr>
            <a:picLocks noChangeAspect="1"/>
          </p:cNvPicPr>
          <p:nvPr/>
        </p:nvPicPr>
        <p:blipFill>
          <a:blip r:embed="rId3" cstate="print"/>
          <a:stretch>
            <a:fillRect/>
          </a:stretch>
        </p:blipFill>
        <p:spPr>
          <a:xfrm>
            <a:off x="7208168" y="3573016"/>
            <a:ext cx="1559423" cy="2592288"/>
          </a:xfrm>
          <a:prstGeom prst="rect">
            <a:avLst/>
          </a:prstGeom>
        </p:spPr>
      </p:pic>
      <p:sp>
        <p:nvSpPr>
          <p:cNvPr id="5" name="4 Rectángulo redondeado">
            <a:hlinkClick r:id="rId4" action="ppaction://hlinksldjump"/>
          </p:cNvPr>
          <p:cNvSpPr/>
          <p:nvPr/>
        </p:nvSpPr>
        <p:spPr>
          <a:xfrm>
            <a:off x="4499992" y="4941168"/>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539552" y="1052736"/>
          <a:ext cx="5393690" cy="3660138"/>
        </p:xfrm>
        <a:graphic>
          <a:graphicData uri="http://schemas.openxmlformats.org/drawingml/2006/table">
            <a:tbl>
              <a:tblPr/>
              <a:tblGrid>
                <a:gridCol w="1437005"/>
                <a:gridCol w="2340610"/>
                <a:gridCol w="1616075"/>
              </a:tblGrid>
              <a:tr h="555246">
                <a:tc>
                  <a:txBody>
                    <a:bodyPr/>
                    <a:lstStyle/>
                    <a:p>
                      <a:pPr algn="ctr">
                        <a:lnSpc>
                          <a:spcPct val="115000"/>
                        </a:lnSpc>
                        <a:spcAft>
                          <a:spcPts val="0"/>
                        </a:spcAft>
                      </a:pPr>
                      <a:r>
                        <a:rPr lang="es-ES" sz="1600" b="1">
                          <a:solidFill>
                            <a:srgbClr val="FFFFFF"/>
                          </a:solidFill>
                          <a:latin typeface="Calibri"/>
                          <a:ea typeface="Calibri"/>
                          <a:cs typeface="Times New Roman"/>
                        </a:rPr>
                        <a:t>Nombre de clase</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2">
                  <a:txBody>
                    <a:bodyPr/>
                    <a:lstStyle/>
                    <a:p>
                      <a:pPr algn="ctr">
                        <a:lnSpc>
                          <a:spcPct val="115000"/>
                        </a:lnSpc>
                        <a:spcAft>
                          <a:spcPts val="0"/>
                        </a:spcAft>
                      </a:pPr>
                      <a:r>
                        <a:rPr lang="es-ES" sz="1600" b="1">
                          <a:solidFill>
                            <a:srgbClr val="FFFFFF"/>
                          </a:solidFill>
                          <a:latin typeface="Calibri"/>
                          <a:ea typeface="Calibri"/>
                          <a:cs typeface="Times New Roman"/>
                        </a:rPr>
                        <a:t>Mbox</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01966">
                <a:tc>
                  <a:txBody>
                    <a:bodyPr/>
                    <a:lstStyle/>
                    <a:p>
                      <a:pPr algn="ctr">
                        <a:lnSpc>
                          <a:spcPct val="115000"/>
                        </a:lnSpc>
                        <a:spcAft>
                          <a:spcPts val="0"/>
                        </a:spcAft>
                      </a:pPr>
                      <a:r>
                        <a:rPr lang="es-ES" sz="1200" b="1">
                          <a:solidFill>
                            <a:srgbClr val="FFFFFF"/>
                          </a:solidFill>
                          <a:latin typeface="Calibri"/>
                          <a:ea typeface="Calibri"/>
                          <a:cs typeface="Times New Roman"/>
                        </a:rPr>
                        <a:t>Superclases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ctr">
                        <a:lnSpc>
                          <a:spcPct val="115000"/>
                        </a:lnSpc>
                        <a:spcAft>
                          <a:spcPts val="0"/>
                        </a:spcAft>
                      </a:pPr>
                      <a:r>
                        <a:rPr lang="es-ES" sz="1200">
                          <a:latin typeface="Calibri"/>
                          <a:ea typeface="Calibri"/>
                          <a:cs typeface="Times New Roman"/>
                        </a:rPr>
                        <a:t>Ninguna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01966">
                <a:tc>
                  <a:txBody>
                    <a:bodyPr/>
                    <a:lstStyle/>
                    <a:p>
                      <a:pPr algn="ctr">
                        <a:lnSpc>
                          <a:spcPct val="115000"/>
                        </a:lnSpc>
                        <a:spcAft>
                          <a:spcPts val="0"/>
                        </a:spcAft>
                      </a:pPr>
                      <a:r>
                        <a:rPr lang="es-ES" sz="1200" b="1">
                          <a:solidFill>
                            <a:srgbClr val="FFFFFF"/>
                          </a:solidFill>
                          <a:latin typeface="Calibri"/>
                          <a:ea typeface="Calibri"/>
                          <a:cs typeface="Times New Roman"/>
                        </a:rPr>
                        <a:t>Subclases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ctr">
                        <a:lnSpc>
                          <a:spcPct val="115000"/>
                        </a:lnSpc>
                        <a:spcAft>
                          <a:spcPts val="0"/>
                        </a:spcAft>
                      </a:pPr>
                      <a:r>
                        <a:rPr lang="es-ES" sz="1200">
                          <a:latin typeface="Calibri"/>
                          <a:ea typeface="Calibri"/>
                          <a:cs typeface="Times New Roman"/>
                        </a:rPr>
                        <a:t>Mensaje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201966">
                <a:tc>
                  <a:txBody>
                    <a:bodyPr/>
                    <a:lstStyle/>
                    <a:p>
                      <a:pPr algn="ctr">
                        <a:lnSpc>
                          <a:spcPct val="115000"/>
                        </a:lnSpc>
                        <a:spcAft>
                          <a:spcPts val="0"/>
                        </a:spcAft>
                      </a:pPr>
                      <a:r>
                        <a:rPr lang="es-ES" sz="1200" b="1">
                          <a:solidFill>
                            <a:srgbClr val="FFFFFF"/>
                          </a:solidFill>
                          <a:latin typeface="Calibri"/>
                          <a:ea typeface="Calibri"/>
                          <a:cs typeface="Times New Roman"/>
                        </a:rPr>
                        <a:t>Atributos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2">
                  <a:txBody>
                    <a:bodyPr/>
                    <a:lstStyle/>
                    <a:p>
                      <a:pPr algn="ctr">
                        <a:lnSpc>
                          <a:spcPct val="115000"/>
                        </a:lnSpc>
                        <a:spcAft>
                          <a:spcPts val="0"/>
                        </a:spcAft>
                      </a:pPr>
                      <a:r>
                        <a:rPr lang="es-ES" sz="1200" b="1">
                          <a:solidFill>
                            <a:srgbClr val="FFFFFF"/>
                          </a:solidFill>
                          <a:latin typeface="Calibri"/>
                          <a:ea typeface="Calibri"/>
                          <a:cs typeface="Times New Roman"/>
                        </a:rPr>
                        <a:t>Descripción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201966">
                <a:tc>
                  <a:txBody>
                    <a:bodyPr/>
                    <a:lstStyle/>
                    <a:p>
                      <a:pPr algn="ctr">
                        <a:lnSpc>
                          <a:spcPct val="115000"/>
                        </a:lnSpc>
                        <a:spcAft>
                          <a:spcPts val="0"/>
                        </a:spcAft>
                      </a:pPr>
                      <a:r>
                        <a:rPr lang="es-ES" sz="1200">
                          <a:solidFill>
                            <a:srgbClr val="FFFFFF"/>
                          </a:solidFill>
                          <a:latin typeface="Calibri"/>
                          <a:ea typeface="Calibri"/>
                          <a:cs typeface="Times New Roman"/>
                        </a:rPr>
                        <a:t>MensajeRed</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Estructura de datos que contiene un mensaje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201966">
                <a:tc>
                  <a:txBody>
                    <a:bodyPr/>
                    <a:lstStyle/>
                    <a:p>
                      <a:pPr algn="ctr">
                        <a:lnSpc>
                          <a:spcPct val="115000"/>
                        </a:lnSpc>
                        <a:spcAft>
                          <a:spcPts val="0"/>
                        </a:spcAft>
                      </a:pPr>
                      <a:r>
                        <a:rPr lang="es-ES" sz="1200">
                          <a:solidFill>
                            <a:srgbClr val="FFFFFF"/>
                          </a:solidFill>
                          <a:latin typeface="Calibri"/>
                          <a:ea typeface="Calibri"/>
                          <a:cs typeface="Times New Roman"/>
                        </a:rPr>
                        <a:t>Box</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Array de mensajes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416499">
                <a:tc>
                  <a:txBody>
                    <a:bodyPr/>
                    <a:lstStyle/>
                    <a:p>
                      <a:pPr algn="ctr">
                        <a:lnSpc>
                          <a:spcPct val="115000"/>
                        </a:lnSpc>
                        <a:spcAft>
                          <a:spcPts val="0"/>
                        </a:spcAft>
                      </a:pPr>
                      <a:r>
                        <a:rPr lang="es-ES" sz="1200" b="1">
                          <a:solidFill>
                            <a:srgbClr val="FFFFFF"/>
                          </a:solidFill>
                          <a:latin typeface="Calibri"/>
                          <a:ea typeface="Calibri"/>
                          <a:cs typeface="Times New Roman"/>
                        </a:rPr>
                        <a:t>Métodos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0"/>
                        </a:spcAft>
                      </a:pPr>
                      <a:r>
                        <a:rPr lang="es-ES" sz="1200" b="1">
                          <a:solidFill>
                            <a:srgbClr val="FFFFFF"/>
                          </a:solidFill>
                          <a:latin typeface="Calibri"/>
                          <a:ea typeface="Calibri"/>
                          <a:cs typeface="Times New Roman"/>
                        </a:rPr>
                        <a:t>Descripción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0"/>
                        </a:spcAft>
                      </a:pPr>
                      <a:r>
                        <a:rPr lang="es-ES" sz="1200" b="1">
                          <a:solidFill>
                            <a:srgbClr val="FFFFFF"/>
                          </a:solidFill>
                          <a:latin typeface="Calibri"/>
                          <a:ea typeface="Calibri"/>
                          <a:cs typeface="Times New Roman"/>
                        </a:rPr>
                        <a:t>Otras clases que lo usan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631032">
                <a:tc>
                  <a:txBody>
                    <a:bodyPr/>
                    <a:lstStyle/>
                    <a:p>
                      <a:pPr algn="ctr">
                        <a:lnSpc>
                          <a:spcPct val="115000"/>
                        </a:lnSpc>
                        <a:spcAft>
                          <a:spcPts val="0"/>
                        </a:spcAft>
                      </a:pPr>
                      <a:r>
                        <a:rPr lang="es-ES" sz="1200">
                          <a:solidFill>
                            <a:srgbClr val="FFFFFF"/>
                          </a:solidFill>
                          <a:latin typeface="Calibri"/>
                          <a:ea typeface="Calibri"/>
                          <a:cs typeface="Times New Roman"/>
                        </a:rPr>
                        <a:t>EscMen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Permite redactar un mensaje en el atributo MensajeRed y enviárselo a un usuario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ES" sz="1200">
                          <a:latin typeface="Calibri"/>
                          <a:ea typeface="Calibri"/>
                          <a:cs typeface="Times New Roman"/>
                        </a:rPr>
                        <a:t>Mensaje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032">
                <a:tc>
                  <a:txBody>
                    <a:bodyPr/>
                    <a:lstStyle/>
                    <a:p>
                      <a:pPr algn="ctr">
                        <a:lnSpc>
                          <a:spcPct val="115000"/>
                        </a:lnSpc>
                        <a:spcAft>
                          <a:spcPts val="0"/>
                        </a:spcAft>
                      </a:pPr>
                      <a:r>
                        <a:rPr lang="es-ES" sz="1200">
                          <a:solidFill>
                            <a:srgbClr val="FFFFFF"/>
                          </a:solidFill>
                          <a:latin typeface="Calibri"/>
                          <a:ea typeface="Calibri"/>
                          <a:cs typeface="Times New Roman"/>
                        </a:rPr>
                        <a:t>BorMen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Dado un mensaje y el Box, busca este mensaje en el array y lo elimina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499">
                <a:tc>
                  <a:txBody>
                    <a:bodyPr/>
                    <a:lstStyle/>
                    <a:p>
                      <a:pPr algn="ctr">
                        <a:lnSpc>
                          <a:spcPct val="115000"/>
                        </a:lnSpc>
                        <a:spcAft>
                          <a:spcPts val="0"/>
                        </a:spcAft>
                      </a:pPr>
                      <a:r>
                        <a:rPr lang="es-ES" sz="1200">
                          <a:solidFill>
                            <a:srgbClr val="FFFFFF"/>
                          </a:solidFill>
                          <a:latin typeface="Calibri"/>
                          <a:ea typeface="Calibri"/>
                          <a:cs typeface="Times New Roman"/>
                        </a:rPr>
                        <a:t>OrdFecha</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Permite ordena el Box según la fecha de cada mensaje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E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 name="2 Imagen" descr="Pantalla buzon de mensajes.png"/>
          <p:cNvPicPr>
            <a:picLocks noChangeAspect="1"/>
          </p:cNvPicPr>
          <p:nvPr/>
        </p:nvPicPr>
        <p:blipFill>
          <a:blip r:embed="rId2" cstate="print"/>
          <a:stretch>
            <a:fillRect/>
          </a:stretch>
        </p:blipFill>
        <p:spPr>
          <a:xfrm>
            <a:off x="6516216" y="1124744"/>
            <a:ext cx="2078138" cy="3456384"/>
          </a:xfrm>
          <a:prstGeom prst="rect">
            <a:avLst/>
          </a:prstGeom>
        </p:spPr>
      </p:pic>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83568" y="1268760"/>
          <a:ext cx="5393690" cy="3179826"/>
        </p:xfrm>
        <a:graphic>
          <a:graphicData uri="http://schemas.openxmlformats.org/drawingml/2006/table">
            <a:tbl>
              <a:tblPr/>
              <a:tblGrid>
                <a:gridCol w="1437005"/>
                <a:gridCol w="2340610"/>
                <a:gridCol w="1616075"/>
              </a:tblGrid>
              <a:tr h="0">
                <a:tc>
                  <a:txBody>
                    <a:bodyPr/>
                    <a:lstStyle/>
                    <a:p>
                      <a:pPr algn="ctr">
                        <a:lnSpc>
                          <a:spcPct val="115000"/>
                        </a:lnSpc>
                        <a:spcAft>
                          <a:spcPts val="0"/>
                        </a:spcAft>
                      </a:pPr>
                      <a:r>
                        <a:rPr lang="es-ES" sz="1600" b="1">
                          <a:solidFill>
                            <a:srgbClr val="FFFFFF"/>
                          </a:solidFill>
                          <a:latin typeface="Calibri"/>
                          <a:ea typeface="Calibri"/>
                          <a:cs typeface="Times New Roman"/>
                        </a:rPr>
                        <a:t>Nombre de clase</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2">
                  <a:txBody>
                    <a:bodyPr/>
                    <a:lstStyle/>
                    <a:p>
                      <a:pPr algn="ctr">
                        <a:lnSpc>
                          <a:spcPct val="115000"/>
                        </a:lnSpc>
                        <a:spcAft>
                          <a:spcPts val="0"/>
                        </a:spcAft>
                      </a:pPr>
                      <a:r>
                        <a:rPr lang="es-ES" sz="1600" b="1">
                          <a:solidFill>
                            <a:srgbClr val="FFFFFF"/>
                          </a:solidFill>
                          <a:latin typeface="Calibri"/>
                          <a:ea typeface="Calibri"/>
                          <a:cs typeface="Times New Roman"/>
                        </a:rPr>
                        <a:t>Mbox</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Superclases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ctr">
                        <a:lnSpc>
                          <a:spcPct val="115000"/>
                        </a:lnSpc>
                        <a:spcAft>
                          <a:spcPts val="0"/>
                        </a:spcAft>
                      </a:pPr>
                      <a:r>
                        <a:rPr lang="es-ES" sz="1200">
                          <a:latin typeface="Calibri"/>
                          <a:ea typeface="Calibri"/>
                          <a:cs typeface="Times New Roman"/>
                        </a:rPr>
                        <a:t>Ninguna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Subclases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ctr">
                        <a:lnSpc>
                          <a:spcPct val="115000"/>
                        </a:lnSpc>
                        <a:spcAft>
                          <a:spcPts val="0"/>
                        </a:spcAft>
                      </a:pPr>
                      <a:r>
                        <a:rPr lang="es-ES" sz="1200">
                          <a:latin typeface="Calibri"/>
                          <a:ea typeface="Calibri"/>
                          <a:cs typeface="Times New Roman"/>
                        </a:rPr>
                        <a:t>Mensaje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Atributos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2">
                  <a:txBody>
                    <a:bodyPr/>
                    <a:lstStyle/>
                    <a:p>
                      <a:pPr algn="ctr">
                        <a:lnSpc>
                          <a:spcPct val="115000"/>
                        </a:lnSpc>
                        <a:spcAft>
                          <a:spcPts val="0"/>
                        </a:spcAft>
                      </a:pPr>
                      <a:r>
                        <a:rPr lang="es-ES" sz="1200" b="1">
                          <a:solidFill>
                            <a:srgbClr val="FFFFFF"/>
                          </a:solidFill>
                          <a:latin typeface="Calibri"/>
                          <a:ea typeface="Calibri"/>
                          <a:cs typeface="Times New Roman"/>
                        </a:rPr>
                        <a:t>Descripción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hMerge="1">
                  <a:txBody>
                    <a:bodyPr/>
                    <a:lstStyle/>
                    <a:p>
                      <a:endParaRPr lang="es-ES"/>
                    </a:p>
                  </a:txBody>
                  <a:tcPr/>
                </a:tc>
              </a:tr>
              <a:tr h="0">
                <a:tc>
                  <a:txBody>
                    <a:bodyPr/>
                    <a:lstStyle/>
                    <a:p>
                      <a:pPr algn="ctr">
                        <a:lnSpc>
                          <a:spcPct val="115000"/>
                        </a:lnSpc>
                        <a:spcAft>
                          <a:spcPts val="0"/>
                        </a:spcAft>
                      </a:pPr>
                      <a:r>
                        <a:rPr lang="es-ES" sz="1200">
                          <a:solidFill>
                            <a:srgbClr val="FFFFFF"/>
                          </a:solidFill>
                          <a:latin typeface="Calibri"/>
                          <a:ea typeface="Calibri"/>
                          <a:cs typeface="Times New Roman"/>
                        </a:rPr>
                        <a:t>Activ</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Estructura de datos que contiene una actividad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0">
                <a:tc>
                  <a:txBody>
                    <a:bodyPr/>
                    <a:lstStyle/>
                    <a:p>
                      <a:pPr algn="ctr">
                        <a:lnSpc>
                          <a:spcPct val="115000"/>
                        </a:lnSpc>
                        <a:spcAft>
                          <a:spcPts val="0"/>
                        </a:spcAft>
                      </a:pPr>
                      <a:r>
                        <a:rPr lang="es-ES" sz="1200">
                          <a:solidFill>
                            <a:srgbClr val="FFFFFF"/>
                          </a:solidFill>
                          <a:latin typeface="Calibri"/>
                          <a:ea typeface="Calibri"/>
                          <a:cs typeface="Times New Roman"/>
                        </a:rPr>
                        <a:t>ArrayActividades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algn="just">
                        <a:lnSpc>
                          <a:spcPct val="115000"/>
                        </a:lnSpc>
                        <a:spcAft>
                          <a:spcPts val="0"/>
                        </a:spcAft>
                      </a:pPr>
                      <a:r>
                        <a:rPr lang="es-ES" sz="1200">
                          <a:latin typeface="Calibri"/>
                          <a:ea typeface="Calibri"/>
                          <a:cs typeface="Times New Roman"/>
                        </a:rPr>
                        <a:t>Array de actividades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r>
              <a:tr h="0">
                <a:tc>
                  <a:txBody>
                    <a:bodyPr/>
                    <a:lstStyle/>
                    <a:p>
                      <a:pPr algn="ctr">
                        <a:lnSpc>
                          <a:spcPct val="115000"/>
                        </a:lnSpc>
                        <a:spcAft>
                          <a:spcPts val="0"/>
                        </a:spcAft>
                      </a:pPr>
                      <a:r>
                        <a:rPr lang="es-ES" sz="1200" b="1">
                          <a:solidFill>
                            <a:srgbClr val="FFFFFF"/>
                          </a:solidFill>
                          <a:latin typeface="Calibri"/>
                          <a:ea typeface="Calibri"/>
                          <a:cs typeface="Times New Roman"/>
                        </a:rPr>
                        <a:t>Métodos</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0"/>
                        </a:spcAft>
                      </a:pPr>
                      <a:r>
                        <a:rPr lang="es-ES" sz="1200" b="1">
                          <a:solidFill>
                            <a:srgbClr val="FFFFFF"/>
                          </a:solidFill>
                          <a:latin typeface="Calibri"/>
                          <a:ea typeface="Calibri"/>
                          <a:cs typeface="Times New Roman"/>
                        </a:rPr>
                        <a:t>Descripción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lnSpc>
                          <a:spcPct val="115000"/>
                        </a:lnSpc>
                        <a:spcAft>
                          <a:spcPts val="0"/>
                        </a:spcAft>
                      </a:pPr>
                      <a:r>
                        <a:rPr lang="es-ES" sz="1200" b="1">
                          <a:solidFill>
                            <a:srgbClr val="FFFFFF"/>
                          </a:solidFill>
                          <a:latin typeface="Calibri"/>
                          <a:ea typeface="Calibri"/>
                          <a:cs typeface="Times New Roman"/>
                        </a:rPr>
                        <a:t>Otras clases que lo usan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0">
                <a:tc>
                  <a:txBody>
                    <a:bodyPr/>
                    <a:lstStyle/>
                    <a:p>
                      <a:pPr algn="ctr">
                        <a:lnSpc>
                          <a:spcPct val="115000"/>
                        </a:lnSpc>
                        <a:spcAft>
                          <a:spcPts val="0"/>
                        </a:spcAft>
                      </a:pPr>
                      <a:r>
                        <a:rPr lang="es-ES" sz="1200">
                          <a:solidFill>
                            <a:srgbClr val="FFFFFF"/>
                          </a:solidFill>
                          <a:latin typeface="Calibri"/>
                          <a:ea typeface="Calibri"/>
                          <a:cs typeface="Times New Roman"/>
                        </a:rPr>
                        <a:t>EscMen</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Muestra la lista de actividades por el usuario que tiene la sesión iniciada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s-ES" sz="1200">
                          <a:solidFill>
                            <a:srgbClr val="FFFFFF"/>
                          </a:solidFill>
                          <a:latin typeface="Calibri"/>
                          <a:ea typeface="Calibri"/>
                          <a:cs typeface="Times New Roman"/>
                        </a:rPr>
                        <a:t>Info</a:t>
                      </a:r>
                      <a:endParaRPr lang="es-E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lnSpc>
                          <a:spcPct val="115000"/>
                        </a:lnSpc>
                        <a:spcAft>
                          <a:spcPts val="0"/>
                        </a:spcAft>
                      </a:pPr>
                      <a:r>
                        <a:rPr lang="es-ES" sz="1200">
                          <a:latin typeface="Calibri"/>
                          <a:ea typeface="Calibri"/>
                          <a:cs typeface="Times New Roman"/>
                        </a:rPr>
                        <a:t>Carga la actividad seleccionada mediante la pestaña de +info en el atributo activ y la muestra.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E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 name="2 Imagen" descr="Pantalla historial de actividades propuestas.png"/>
          <p:cNvPicPr>
            <a:picLocks noChangeAspect="1"/>
          </p:cNvPicPr>
          <p:nvPr/>
        </p:nvPicPr>
        <p:blipFill>
          <a:blip r:embed="rId2" cstate="print"/>
          <a:stretch>
            <a:fillRect/>
          </a:stretch>
        </p:blipFill>
        <p:spPr>
          <a:xfrm>
            <a:off x="6588224" y="1124744"/>
            <a:ext cx="2170584" cy="3617640"/>
          </a:xfrm>
          <a:prstGeom prst="rect">
            <a:avLst/>
          </a:prstGeom>
        </p:spPr>
      </p:pic>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p:txBody>
          <a:bodyPr/>
          <a:lstStyle/>
          <a:p>
            <a:r>
              <a:rPr lang="es-ES" dirty="0" smtClean="0"/>
              <a:t>Ariadna</a:t>
            </a:r>
            <a:endParaRPr lang="es-ES" dirty="0"/>
          </a:p>
        </p:txBody>
      </p:sp>
      <p:sp>
        <p:nvSpPr>
          <p:cNvPr id="3" name="2 Título"/>
          <p:cNvSpPr>
            <a:spLocks noGrp="1"/>
          </p:cNvSpPr>
          <p:nvPr>
            <p:ph type="ctrTitle"/>
          </p:nvPr>
        </p:nvSpPr>
        <p:spPr/>
        <p:txBody>
          <a:bodyPr/>
          <a:lstStyle/>
          <a:p>
            <a:r>
              <a:rPr lang="es-ES" dirty="0" smtClean="0"/>
              <a:t>FIN</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BUSCADOR</a:t>
            </a:r>
            <a:endParaRPr lang="es-ES" dirty="0"/>
          </a:p>
        </p:txBody>
      </p:sp>
      <p:pic>
        <p:nvPicPr>
          <p:cNvPr id="1026" name="Picture 2" descr="dcuBuscador.png"/>
          <p:cNvPicPr>
            <a:picLocks noChangeAspect="1" noChangeArrowheads="1"/>
          </p:cNvPicPr>
          <p:nvPr/>
        </p:nvPicPr>
        <p:blipFill>
          <a:blip r:embed="rId2" cstate="print"/>
          <a:srcRect/>
          <a:stretch>
            <a:fillRect/>
          </a:stretch>
        </p:blipFill>
        <p:spPr bwMode="auto">
          <a:xfrm>
            <a:off x="611560" y="1484784"/>
            <a:ext cx="6768752" cy="3760419"/>
          </a:xfrm>
          <a:prstGeom prst="rect">
            <a:avLst/>
          </a:prstGeom>
          <a:noFill/>
        </p:spPr>
      </p:pic>
      <p:sp>
        <p:nvSpPr>
          <p:cNvPr id="4" name="3 Rectángulo redondeado">
            <a:hlinkClick r:id="rId3" action="ppaction://hlinksldjump"/>
          </p:cNvPr>
          <p:cNvSpPr/>
          <p:nvPr/>
        </p:nvSpPr>
        <p:spPr>
          <a:xfrm>
            <a:off x="683568" y="5517232"/>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 actividad</a:t>
            </a:r>
            <a:endParaRPr lang="es-ES" dirty="0"/>
          </a:p>
        </p:txBody>
      </p:sp>
      <p:sp>
        <p:nvSpPr>
          <p:cNvPr id="5" name="4 Rectángulo redondeado">
            <a:hlinkClick r:id="rId4" action="ppaction://hlinksldjump"/>
          </p:cNvPr>
          <p:cNvSpPr/>
          <p:nvPr/>
        </p:nvSpPr>
        <p:spPr>
          <a:xfrm>
            <a:off x="2627784" y="5517232"/>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 asociación</a:t>
            </a:r>
            <a:endParaRPr lang="es-ES" dirty="0"/>
          </a:p>
        </p:txBody>
      </p:sp>
      <p:sp>
        <p:nvSpPr>
          <p:cNvPr id="6" name="5 Rectángulo redondeado">
            <a:hlinkClick r:id="rId5" action="ppaction://hlinksldjump"/>
          </p:cNvPr>
          <p:cNvSpPr/>
          <p:nvPr/>
        </p:nvSpPr>
        <p:spPr>
          <a:xfrm>
            <a:off x="4572000" y="5517232"/>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 por intereses</a:t>
            </a:r>
            <a:endParaRPr lang="es-ES" dirty="0"/>
          </a:p>
        </p:txBody>
      </p:sp>
      <p:sp>
        <p:nvSpPr>
          <p:cNvPr id="7" name="6 Rectángulo redondeado">
            <a:hlinkClick r:id="rId6" action="ppaction://hlinksldjump"/>
          </p:cNvPr>
          <p:cNvSpPr/>
          <p:nvPr/>
        </p:nvSpPr>
        <p:spPr>
          <a:xfrm>
            <a:off x="6516216" y="5517232"/>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Buscar facultad</a:t>
            </a:r>
            <a:endParaRPr lang="es-ES" dirty="0"/>
          </a:p>
        </p:txBody>
      </p:sp>
      <p:sp>
        <p:nvSpPr>
          <p:cNvPr id="8" name="7 Rectángulo redondeado">
            <a:hlinkClick r:id="rId7" action="ppaction://hlinksldjump"/>
          </p:cNvPr>
          <p:cNvSpPr/>
          <p:nvPr/>
        </p:nvSpPr>
        <p:spPr>
          <a:xfrm>
            <a:off x="7164288" y="692696"/>
            <a:ext cx="1584176" cy="57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Subsistemas</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784297" y="503153"/>
          <a:ext cx="5371879" cy="5681583"/>
        </p:xfrm>
        <a:graphic>
          <a:graphicData uri="http://schemas.openxmlformats.org/drawingml/2006/table">
            <a:tbl>
              <a:tblPr/>
              <a:tblGrid>
                <a:gridCol w="1212464"/>
                <a:gridCol w="616486"/>
                <a:gridCol w="3542929"/>
              </a:tblGrid>
              <a:tr h="131971">
                <a:tc>
                  <a:txBody>
                    <a:bodyPr/>
                    <a:lstStyle/>
                    <a:p>
                      <a:pPr algn="just">
                        <a:lnSpc>
                          <a:spcPct val="115000"/>
                        </a:lnSpc>
                        <a:spcAft>
                          <a:spcPts val="0"/>
                        </a:spcAft>
                      </a:pPr>
                      <a:r>
                        <a:rPr lang="es-ES" sz="900" b="1" dirty="0">
                          <a:solidFill>
                            <a:srgbClr val="FFFFFF"/>
                          </a:solidFill>
                          <a:latin typeface="Arial"/>
                          <a:ea typeface="Calibri"/>
                          <a:cs typeface="Times New Roman"/>
                        </a:rPr>
                        <a:t>Caso de uso</a:t>
                      </a:r>
                      <a:endParaRPr lang="es-ES" sz="900" dirty="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Apuntarse a actividad</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31971">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A1</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95914">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latin typeface="Arial"/>
                          <a:ea typeface="Calibri"/>
                          <a:cs typeface="Times New Roman"/>
                        </a:rPr>
                        <a:t>El usuario se inscribe en una actividad, quedando ésta reflejada tanto en sus actividades pendientes en su perfil como su nombre en la lista de asistentes al evento</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1971">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Usuario</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63943">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latin typeface="Arial"/>
                          <a:ea typeface="Calibri"/>
                          <a:cs typeface="Times New Roman"/>
                        </a:rPr>
                        <a:t>Base de datos de usuarios, base de datos de actividades</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1971">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Datos de usuarios y actividades</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31971">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latin typeface="Arial"/>
                          <a:ea typeface="Calibri"/>
                          <a:cs typeface="Times New Roman"/>
                        </a:rPr>
                        <a:t>El usuario está registrado y logueado</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63943">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63943">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latin typeface="Arial"/>
                          <a:ea typeface="Calibri"/>
                          <a:cs typeface="Times New Roman"/>
                        </a:rPr>
                        <a:t>El usuario figura como asistente a la actividad y ésta queda presente en su perfil</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31971">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Mensaje de error y vuelta atrás</a:t>
                      </a:r>
                      <a:endParaRPr lang="es-ES" sz="90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715629">
                <a:tc>
                  <a:txBody>
                    <a:bodyPr/>
                    <a:lstStyle/>
                    <a:p>
                      <a:pPr algn="just">
                        <a:lnSpc>
                          <a:spcPct val="115000"/>
                        </a:lnSpc>
                        <a:spcAft>
                          <a:spcPts val="0"/>
                        </a:spcAft>
                      </a:pPr>
                      <a:r>
                        <a:rPr lang="es-ES" sz="900" b="1" dirty="0">
                          <a:latin typeface="Arial"/>
                          <a:ea typeface="Calibri"/>
                          <a:cs typeface="Times New Roman"/>
                        </a:rPr>
                        <a:t>Flujo principal</a:t>
                      </a:r>
                      <a:endParaRPr lang="es-ES" sz="900" dirty="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5.</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smtClean="0">
                          <a:latin typeface="Arial"/>
                          <a:ea typeface="Calibri"/>
                          <a:cs typeface="Times New Roman"/>
                        </a:rPr>
                        <a:t>       6</a:t>
                      </a:r>
                      <a:r>
                        <a:rPr lang="es-ES" sz="900" dirty="0">
                          <a:latin typeface="Arial"/>
                          <a:ea typeface="Calibri"/>
                          <a:cs typeface="Times New Roman"/>
                        </a:rPr>
                        <a:t>.</a:t>
                      </a: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Se comprueba que haya vacantes en la actividad, que no haya expirado ya, y que no haya ninguna restricción que impida el acceso a ella por parte del usuario.</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En caso de que sea posible realizarlo, el usuario elige qué días tiene pensado asistir.</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El usuario puede escribir alguna observación (por ejemplo, que irá acompañado).</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El usuario manda los datos rellenados al clicar en ‘Apuntarse’.</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La base de datos de usuarios accede al perfil del usuario y hace que figure la actividad en él.</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Se pide al sistema de actividades que apunte al usuario como asistente o participante.</a:t>
                      </a: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451686">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37069" marR="3706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1a.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a:t>
                      </a:r>
                      <a:br>
                        <a:rPr lang="es-ES" sz="900" dirty="0">
                          <a:latin typeface="Arial"/>
                          <a:ea typeface="Calibri"/>
                          <a:cs typeface="Times New Roman"/>
                        </a:rPr>
                      </a:br>
                      <a:r>
                        <a:rPr lang="es-ES" sz="900" dirty="0">
                          <a:latin typeface="Arial"/>
                          <a:ea typeface="Calibri"/>
                          <a:cs typeface="Times New Roman"/>
                        </a:rPr>
                        <a:t>4a.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5a.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smtClean="0">
                          <a:latin typeface="Arial"/>
                          <a:ea typeface="Calibri"/>
                          <a:cs typeface="Times New Roman"/>
                        </a:rPr>
                        <a:t>      6a</a:t>
                      </a:r>
                      <a:r>
                        <a:rPr lang="es-ES" sz="900" dirty="0">
                          <a:latin typeface="Arial"/>
                          <a:ea typeface="Calibri"/>
                          <a:cs typeface="Times New Roman"/>
                        </a:rPr>
                        <a:t>.</a:t>
                      </a: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Una de las condiciones necesarias para que el usuario pueda participar no se cumple.</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Se da un mensaje de error y se vuelve a la lista de actividades.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El usuario no puede ir esos días y vuelve atrás.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Faltan datos o alguno está mal introducido.</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Se pide que los vuelva a introducir.</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No se puede acceder a la base de datos.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Mensaje de error y vuelta atrás.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Fallo al comunicarse con el sistema de actividades.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Mensaje de error y vuelta atrás.</a:t>
                      </a:r>
                      <a:endParaRPr lang="es-ES" sz="900" dirty="0">
                        <a:latin typeface="Calibri"/>
                        <a:ea typeface="Calibri"/>
                        <a:cs typeface="Times New Roman"/>
                      </a:endParaRPr>
                    </a:p>
                  </a:txBody>
                  <a:tcPr marL="37069" marR="3706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539552" y="1404747"/>
          <a:ext cx="5616624" cy="3855720"/>
        </p:xfrm>
        <a:graphic>
          <a:graphicData uri="http://schemas.openxmlformats.org/drawingml/2006/table">
            <a:tbl>
              <a:tblPr/>
              <a:tblGrid>
                <a:gridCol w="1296144"/>
                <a:gridCol w="589171"/>
                <a:gridCol w="3731309"/>
              </a:tblGrid>
              <a:tr h="0">
                <a:tc>
                  <a:txBody>
                    <a:bodyPr/>
                    <a:lstStyle/>
                    <a:p>
                      <a:pPr algn="just">
                        <a:lnSpc>
                          <a:spcPct val="115000"/>
                        </a:lnSpc>
                        <a:spcAft>
                          <a:spcPts val="0"/>
                        </a:spcAft>
                      </a:pPr>
                      <a:r>
                        <a:rPr lang="es-ES" sz="1100" b="1">
                          <a:solidFill>
                            <a:srgbClr val="FFFFFF"/>
                          </a:solidFill>
                          <a:latin typeface="Arial"/>
                          <a:ea typeface="Calibri"/>
                          <a:cs typeface="Times New Roman"/>
                        </a:rPr>
                        <a:t>Caso de uso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1100" b="1">
                          <a:solidFill>
                            <a:srgbClr val="FFFFFF"/>
                          </a:solidFill>
                          <a:latin typeface="Arial"/>
                          <a:ea typeface="Calibri"/>
                          <a:cs typeface="Times New Roman"/>
                        </a:rPr>
                        <a:t>Ver actividades recomendadas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Identificador</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VAR</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Objetivo en contexto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spcAft>
                          <a:spcPts val="0"/>
                        </a:spcAft>
                      </a:pPr>
                      <a:r>
                        <a:rPr lang="es-ES" sz="1100">
                          <a:solidFill>
                            <a:srgbClr val="000000"/>
                          </a:solidFill>
                          <a:latin typeface="Arial"/>
                          <a:ea typeface="Times New Roman"/>
                          <a:cs typeface="Times New Roman"/>
                        </a:rPr>
                        <a:t>El usuario ve las actividades que le pueden interesar.</a:t>
                      </a:r>
                      <a:endParaRPr lang="es-E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Actor principal</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Usuario</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Actores secundarios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Base de datos de usuarios, base de datos de actividades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Qué datos usa</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Datos de usuarios y actividades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Precondiciones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El usuario está registrado y logueado</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Postcondiciones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11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               Éxito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1100">
                          <a:solidFill>
                            <a:srgbClr val="000000"/>
                          </a:solidFill>
                          <a:latin typeface="Arial"/>
                          <a:ea typeface="Calibri"/>
                          <a:cs typeface="Times New Roman"/>
                        </a:rPr>
                        <a:t>Se muestra al usuario qué actividades pueden ser de su agrado</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               Fallo</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1100">
                          <a:solidFill>
                            <a:srgbClr val="000000"/>
                          </a:solidFill>
                          <a:latin typeface="Arial"/>
                          <a:ea typeface="Calibri"/>
                          <a:cs typeface="Times New Roman"/>
                        </a:rPr>
                        <a:t>Mensaje de error y vuelta atrás</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0">
                <a:tc>
                  <a:txBody>
                    <a:bodyPr/>
                    <a:lstStyle/>
                    <a:p>
                      <a:pPr algn="just">
                        <a:lnSpc>
                          <a:spcPct val="115000"/>
                        </a:lnSpc>
                        <a:spcAft>
                          <a:spcPts val="0"/>
                        </a:spcAft>
                      </a:pPr>
                      <a:r>
                        <a:rPr lang="es-ES" sz="1100" b="1">
                          <a:latin typeface="Arial"/>
                          <a:ea typeface="Calibri"/>
                          <a:cs typeface="Times New Roman"/>
                        </a:rPr>
                        <a:t>Flujo principal</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dirty="0">
                          <a:latin typeface="Arial"/>
                          <a:ea typeface="Calibri"/>
                          <a:cs typeface="Times New Roman"/>
                        </a:rPr>
                        <a:t>1.</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a:latin typeface="Arial"/>
                          <a:ea typeface="Calibri"/>
                          <a:cs typeface="Times New Roman"/>
                        </a:rPr>
                        <a:t/>
                      </a:r>
                      <a:br>
                        <a:rPr lang="es-ES" sz="1100" dirty="0">
                          <a:latin typeface="Arial"/>
                          <a:ea typeface="Calibri"/>
                          <a:cs typeface="Times New Roman"/>
                        </a:rPr>
                      </a:br>
                      <a:r>
                        <a:rPr lang="es-ES" sz="1100" dirty="0" smtClean="0">
                          <a:latin typeface="Arial"/>
                          <a:ea typeface="Calibri"/>
                          <a:cs typeface="Times New Roman"/>
                        </a:rPr>
                        <a:t>    2</a:t>
                      </a:r>
                      <a:r>
                        <a:rPr lang="es-ES" sz="1100" dirty="0">
                          <a:latin typeface="Arial"/>
                          <a:ea typeface="Calibri"/>
                          <a:cs typeface="Times New Roman"/>
                        </a:rPr>
                        <a:t>.</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1100">
                          <a:solidFill>
                            <a:srgbClr val="000000"/>
                          </a:solidFill>
                          <a:latin typeface="Arial"/>
                          <a:ea typeface="Times New Roman"/>
                          <a:cs typeface="Times New Roman"/>
                        </a:rPr>
                        <a:t>Se activa el sistema buscador, introduciendo como parámetros, utilizando el historial del usuario, el tipo de actividades a las que ha asistido, la facultad a la que está asociada, etc.</a:t>
                      </a:r>
                      <a:endParaRPr lang="es-ES" sz="1100">
                        <a:latin typeface="Calibri"/>
                        <a:ea typeface="Calibri"/>
                        <a:cs typeface="Times New Roman"/>
                      </a:endParaRPr>
                    </a:p>
                    <a:p>
                      <a:pPr algn="just">
                        <a:lnSpc>
                          <a:spcPct val="115000"/>
                        </a:lnSpc>
                        <a:spcAft>
                          <a:spcPts val="0"/>
                        </a:spcAft>
                      </a:pPr>
                      <a:r>
                        <a:rPr lang="es-ES" sz="1100">
                          <a:solidFill>
                            <a:srgbClr val="000000"/>
                          </a:solidFill>
                          <a:latin typeface="Arial"/>
                          <a:ea typeface="Times New Roman"/>
                          <a:cs typeface="Times New Roman"/>
                        </a:rPr>
                        <a:t>Se muestran los resultados, tal como hace el sistema de búsqueda.</a:t>
                      </a:r>
                      <a:endParaRPr lang="es-E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0">
                <a:tc>
                  <a:txBody>
                    <a:bodyPr/>
                    <a:lstStyle/>
                    <a:p>
                      <a:pPr algn="just">
                        <a:lnSpc>
                          <a:spcPct val="115000"/>
                        </a:lnSpc>
                        <a:spcAft>
                          <a:spcPts val="0"/>
                        </a:spcAft>
                      </a:pPr>
                      <a:r>
                        <a:rPr lang="es-ES" sz="1100" b="1">
                          <a:latin typeface="Arial"/>
                          <a:ea typeface="Calibri"/>
                          <a:cs typeface="Times New Roman"/>
                        </a:rPr>
                        <a:t>Flujos secundarios</a:t>
                      </a:r>
                      <a:endParaRPr lang="es-ES" sz="1100">
                        <a:latin typeface="Calibri"/>
                        <a:ea typeface="Calibri"/>
                        <a:cs typeface="Times New Roman"/>
                      </a:endParaRPr>
                    </a:p>
                  </a:txBody>
                  <a:tcPr marL="68580" marR="68580"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smtClean="0">
                          <a:latin typeface="Arial"/>
                          <a:ea typeface="Calibri"/>
                          <a:cs typeface="Times New Roman"/>
                        </a:rPr>
                        <a:t>   1a</a:t>
                      </a:r>
                      <a:r>
                        <a:rPr lang="es-ES" sz="1100" dirty="0">
                          <a:latin typeface="Arial"/>
                          <a:ea typeface="Calibri"/>
                          <a:cs typeface="Times New Roman"/>
                        </a:rPr>
                        <a:t>.</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1100" dirty="0">
                          <a:solidFill>
                            <a:srgbClr val="000000"/>
                          </a:solidFill>
                          <a:latin typeface="Arial"/>
                          <a:ea typeface="Calibri"/>
                          <a:cs typeface="Times New Roman"/>
                        </a:rPr>
                        <a:t>Fallo en la comunicación con el sistema de búsqueda, mensaje de error y vuelta atrás.</a:t>
                      </a:r>
                      <a:endParaRPr lang="es-E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611560" y="476672"/>
          <a:ext cx="5976664" cy="5565328"/>
        </p:xfrm>
        <a:graphic>
          <a:graphicData uri="http://schemas.openxmlformats.org/drawingml/2006/table">
            <a:tbl>
              <a:tblPr/>
              <a:tblGrid>
                <a:gridCol w="936104"/>
                <a:gridCol w="648072"/>
                <a:gridCol w="4392488"/>
              </a:tblGrid>
              <a:tr h="122315">
                <a:tc>
                  <a:txBody>
                    <a:bodyPr/>
                    <a:lstStyle/>
                    <a:p>
                      <a:pPr algn="just">
                        <a:lnSpc>
                          <a:spcPct val="115000"/>
                        </a:lnSpc>
                        <a:spcAft>
                          <a:spcPts val="0"/>
                        </a:spcAft>
                      </a:pPr>
                      <a:r>
                        <a:rPr lang="es-ES" sz="900" b="1" dirty="0">
                          <a:solidFill>
                            <a:srgbClr val="FFFFFF"/>
                          </a:solidFill>
                          <a:latin typeface="Arial"/>
                          <a:ea typeface="Calibri"/>
                          <a:cs typeface="Times New Roman"/>
                        </a:rPr>
                        <a:t>Caso de uso</a:t>
                      </a:r>
                      <a:endParaRPr lang="es-ES" sz="900" dirty="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Apuntarse a asociación</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22315">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A2</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44629">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se inscribe en una asociación, lo cual se registra tanto en el perfil del usuario como en el de la asociación.</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2315">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44629">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tabLst>
                          <a:tab pos="914400" algn="l"/>
                        </a:tabLst>
                      </a:pPr>
                      <a:r>
                        <a:rPr lang="es-ES" sz="900">
                          <a:solidFill>
                            <a:srgbClr val="000000"/>
                          </a:solidFill>
                          <a:latin typeface="Arial"/>
                          <a:ea typeface="Calibri"/>
                          <a:cs typeface="Times New Roman"/>
                        </a:rPr>
                        <a:t>Asociación, base de datos de usuarios (donde figura la asociación).</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2315">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Datos de usuario, datos de asociación</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44629">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está registrado y logueado, ha elegido una asociación que existe.</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244629">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44629">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figura como miembro de la asociación y ésta sale en su perfil.</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22315">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Mensaje de error y vuelta atrás.</a:t>
                      </a:r>
                      <a:endParaRPr lang="es-ES" sz="90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2240164">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endParaRPr lang="es-ES" sz="900" dirty="0" smtClean="0">
                        <a:latin typeface="Arial"/>
                        <a:ea typeface="Calibri"/>
                        <a:cs typeface="Times New Roman"/>
                      </a:endParaRPr>
                    </a:p>
                    <a:p>
                      <a:pPr algn="just">
                        <a:lnSpc>
                          <a:spcPct val="115000"/>
                        </a:lnSpc>
                        <a:spcAft>
                          <a:spcPts val="0"/>
                        </a:spcAft>
                      </a:pP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t>
                      </a:r>
                      <a:r>
                        <a:rPr lang="es-ES" sz="900" dirty="0" smtClean="0">
                          <a:latin typeface="Arial"/>
                          <a:ea typeface="Calibri"/>
                          <a:cs typeface="Times New Roman"/>
                        </a:rPr>
                        <a:t>.</a:t>
                      </a: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smtClean="0">
                          <a:latin typeface="Arial"/>
                          <a:ea typeface="Calibri"/>
                          <a:cs typeface="Times New Roman"/>
                        </a:rPr>
                        <a:t>5.</a:t>
                      </a:r>
                      <a:br>
                        <a:rPr lang="es-ES" sz="900" dirty="0" smtClean="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6.</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smtClean="0">
                          <a:latin typeface="Arial"/>
                          <a:ea typeface="Calibri"/>
                          <a:cs typeface="Times New Roman"/>
                        </a:rPr>
                        <a:t>7</a:t>
                      </a:r>
                      <a:r>
                        <a:rPr lang="es-ES" sz="900" dirty="0">
                          <a:latin typeface="Arial"/>
                          <a:ea typeface="Calibri"/>
                          <a:cs typeface="Times New Roman"/>
                        </a:rPr>
                        <a:t>.</a:t>
                      </a:r>
                      <a:br>
                        <a:rPr lang="es-ES" sz="900" dirty="0">
                          <a:latin typeface="Arial"/>
                          <a:ea typeface="Calibri"/>
                          <a:cs typeface="Times New Roman"/>
                        </a:rPr>
                      </a:br>
                      <a:endParaRPr lang="es-ES" sz="900" dirty="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solidFill>
                            <a:srgbClr val="000000"/>
                          </a:solidFill>
                          <a:latin typeface="Arial"/>
                          <a:ea typeface="Times New Roman"/>
                          <a:cs typeface="Times New Roman"/>
                        </a:rPr>
                        <a:t>El usuario está en el perfil de la asociación y clica en ‘Apuntarse a la asociación’.</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Se comprueba que el perfil del usuario cumpla los requisitos para ser miembro de la asociación, y que ésta acepte nuevos miembros.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Se despliega una lista de horarios de actividades o reuniones de la asociación para un primer contacto, así como datos de contacto.</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sistema obtiene y muestra los requisitos y condiciones para ser miembro, o los distintos tipos de </a:t>
                      </a:r>
                      <a:r>
                        <a:rPr lang="es-ES" sz="900" dirty="0" err="1">
                          <a:solidFill>
                            <a:srgbClr val="000000"/>
                          </a:solidFill>
                          <a:latin typeface="Arial"/>
                          <a:ea typeface="Times New Roman"/>
                          <a:cs typeface="Times New Roman"/>
                        </a:rPr>
                        <a:t>membresía</a:t>
                      </a:r>
                      <a:r>
                        <a:rPr lang="es-ES" sz="900" dirty="0">
                          <a:solidFill>
                            <a:srgbClr val="000000"/>
                          </a:solidFill>
                          <a:latin typeface="Arial"/>
                          <a:ea typeface="Times New Roman"/>
                          <a:cs typeface="Times New Roman"/>
                        </a:rPr>
                        <a:t> que tiene.</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usuario pulsa aceptar y se sigue adelante.</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sistema de usuarios deja constancia en el perfil del usuario de que será miembro de la asociación previa confirmación por parte de la asociación. </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El sistema de usuarios deja en la lista de miembros de la asociación al usuario como miembro pendiente de aceptar.</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Se deja pendiente que la confirmación del miembro haga automáticamente a este figurar en la asociación y viceversa.</a:t>
                      </a:r>
                      <a:endParaRPr lang="es-ES" sz="900" dirty="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100832">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32126" marR="32126"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2a.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smtClean="0">
                          <a:latin typeface="Arial"/>
                          <a:ea typeface="Calibri"/>
                          <a:cs typeface="Times New Roman"/>
                        </a:rPr>
                        <a:t>       4a</a:t>
                      </a:r>
                      <a:r>
                        <a:rPr lang="es-ES" sz="900" dirty="0">
                          <a:latin typeface="Arial"/>
                          <a:ea typeface="Calibri"/>
                          <a:cs typeface="Times New Roman"/>
                        </a:rPr>
                        <a:t>.</a:t>
                      </a:r>
                      <a:endParaRPr lang="es-ES" sz="900" dirty="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El usuario no cumple alguna condición o la asociación no acepta nuevos miembros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Mensaje de error y vuelta atrás</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Fallo al acceder a la lista de actividades de la asociación</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Se muestra una lista vacía, era meramente informativo</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Fallo al obtener las condiciones de </a:t>
                      </a:r>
                      <a:r>
                        <a:rPr lang="es-ES" sz="900" dirty="0" err="1">
                          <a:latin typeface="Arial"/>
                          <a:ea typeface="Calibri"/>
                          <a:cs typeface="Times New Roman"/>
                        </a:rPr>
                        <a:t>membresía</a:t>
                      </a:r>
                      <a:r>
                        <a:rPr lang="es-ES" sz="900" dirty="0">
                          <a:latin typeface="Arial"/>
                          <a:ea typeface="Calibri"/>
                          <a:cs typeface="Times New Roman"/>
                        </a:rPr>
                        <a:t>.</a:t>
                      </a:r>
                      <a:endParaRPr lang="es-ES" sz="900" dirty="0">
                        <a:latin typeface="Calibri"/>
                        <a:ea typeface="Calibri"/>
                        <a:cs typeface="Times New Roman"/>
                      </a:endParaRPr>
                    </a:p>
                    <a:p>
                      <a:pPr algn="just">
                        <a:lnSpc>
                          <a:spcPct val="115000"/>
                        </a:lnSpc>
                        <a:spcAft>
                          <a:spcPts val="0"/>
                        </a:spcAft>
                      </a:pPr>
                      <a:r>
                        <a:rPr lang="es-ES" sz="900" dirty="0">
                          <a:latin typeface="Arial"/>
                          <a:ea typeface="Calibri"/>
                          <a:cs typeface="Times New Roman"/>
                        </a:rPr>
                        <a:t>Se omite, también era meramente informativo, no funcional</a:t>
                      </a:r>
                      <a:endParaRPr lang="es-ES" sz="900" dirty="0">
                        <a:latin typeface="Calibri"/>
                        <a:ea typeface="Calibri"/>
                        <a:cs typeface="Times New Roman"/>
                      </a:endParaRPr>
                    </a:p>
                  </a:txBody>
                  <a:tcPr marL="32126" marR="32126"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4" name="3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5" name="4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043608" y="488279"/>
          <a:ext cx="4782774" cy="5461001"/>
        </p:xfrm>
        <a:graphic>
          <a:graphicData uri="http://schemas.openxmlformats.org/drawingml/2006/table">
            <a:tbl>
              <a:tblPr/>
              <a:tblGrid>
                <a:gridCol w="1090605"/>
                <a:gridCol w="547233"/>
                <a:gridCol w="3144936"/>
              </a:tblGrid>
              <a:tr h="165485">
                <a:tc>
                  <a:txBody>
                    <a:bodyPr/>
                    <a:lstStyle/>
                    <a:p>
                      <a:pPr algn="just">
                        <a:lnSpc>
                          <a:spcPct val="115000"/>
                        </a:lnSpc>
                        <a:spcAft>
                          <a:spcPts val="0"/>
                        </a:spcAft>
                      </a:pPr>
                      <a:r>
                        <a:rPr lang="es-ES" sz="900" b="1">
                          <a:solidFill>
                            <a:srgbClr val="FFFFFF"/>
                          </a:solidFill>
                          <a:latin typeface="Arial"/>
                          <a:ea typeface="Calibri"/>
                          <a:cs typeface="Times New Roman"/>
                        </a:rPr>
                        <a:t>Caso de uso</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gridSpan="2">
                  <a:txBody>
                    <a:bodyPr/>
                    <a:lstStyle/>
                    <a:p>
                      <a:pPr algn="just">
                        <a:lnSpc>
                          <a:spcPct val="115000"/>
                        </a:lnSpc>
                        <a:spcAft>
                          <a:spcPts val="0"/>
                        </a:spcAft>
                      </a:pPr>
                      <a:r>
                        <a:rPr lang="es-ES" sz="900" b="1">
                          <a:solidFill>
                            <a:srgbClr val="FFFFFF"/>
                          </a:solidFill>
                          <a:latin typeface="Arial"/>
                          <a:ea typeface="Calibri"/>
                          <a:cs typeface="Times New Roman"/>
                        </a:rPr>
                        <a:t>Acceder al historial de actividades realizadas</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C0504D"/>
                    </a:solidFill>
                  </a:tcPr>
                </a:tc>
                <a:tc hMerge="1">
                  <a:txBody>
                    <a:bodyPr/>
                    <a:lstStyle/>
                    <a:p>
                      <a:endParaRPr lang="es-ES"/>
                    </a:p>
                  </a:txBody>
                  <a:tcPr/>
                </a:tc>
              </a:tr>
              <a:tr h="165485">
                <a:tc>
                  <a:txBody>
                    <a:bodyPr/>
                    <a:lstStyle/>
                    <a:p>
                      <a:pPr algn="just">
                        <a:lnSpc>
                          <a:spcPct val="115000"/>
                        </a:lnSpc>
                        <a:spcAft>
                          <a:spcPts val="0"/>
                        </a:spcAft>
                      </a:pPr>
                      <a:r>
                        <a:rPr lang="es-ES" sz="900" b="1">
                          <a:latin typeface="Arial"/>
                          <a:ea typeface="Calibri"/>
                          <a:cs typeface="Times New Roman"/>
                        </a:rPr>
                        <a:t>Identificador</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latin typeface="Arial"/>
                          <a:ea typeface="Calibri"/>
                          <a:cs typeface="Times New Roman"/>
                        </a:rPr>
                        <a:t>AHAR</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30970">
                <a:tc>
                  <a:txBody>
                    <a:bodyPr/>
                    <a:lstStyle/>
                    <a:p>
                      <a:pPr algn="just">
                        <a:lnSpc>
                          <a:spcPct val="115000"/>
                        </a:lnSpc>
                        <a:spcAft>
                          <a:spcPts val="0"/>
                        </a:spcAft>
                      </a:pPr>
                      <a:r>
                        <a:rPr lang="es-ES" sz="900" b="1">
                          <a:latin typeface="Arial"/>
                          <a:ea typeface="Calibri"/>
                          <a:cs typeface="Times New Roman"/>
                        </a:rPr>
                        <a:t>Objetivo en contexto</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quiere ver qué actividades ha realizado, las cuales se mostrarán (por defecto) por pantalla con orden cronológico.</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5485">
                <a:tc>
                  <a:txBody>
                    <a:bodyPr/>
                    <a:lstStyle/>
                    <a:p>
                      <a:pPr algn="just">
                        <a:lnSpc>
                          <a:spcPct val="115000"/>
                        </a:lnSpc>
                        <a:spcAft>
                          <a:spcPts val="0"/>
                        </a:spcAft>
                      </a:pPr>
                      <a:r>
                        <a:rPr lang="es-ES" sz="900" b="1">
                          <a:latin typeface="Arial"/>
                          <a:ea typeface="Calibri"/>
                          <a:cs typeface="Times New Roman"/>
                        </a:rPr>
                        <a:t>Actor principal</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Usuario.</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30970">
                <a:tc>
                  <a:txBody>
                    <a:bodyPr/>
                    <a:lstStyle/>
                    <a:p>
                      <a:pPr algn="just">
                        <a:lnSpc>
                          <a:spcPct val="115000"/>
                        </a:lnSpc>
                        <a:spcAft>
                          <a:spcPts val="0"/>
                        </a:spcAft>
                      </a:pPr>
                      <a:r>
                        <a:rPr lang="es-ES" sz="900" b="1">
                          <a:latin typeface="Arial"/>
                          <a:ea typeface="Calibri"/>
                          <a:cs typeface="Times New Roman"/>
                        </a:rPr>
                        <a:t>Actores secundarios</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Base de datos de actividades, datos de usuario.</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5485">
                <a:tc>
                  <a:txBody>
                    <a:bodyPr/>
                    <a:lstStyle/>
                    <a:p>
                      <a:pPr algn="just">
                        <a:lnSpc>
                          <a:spcPct val="115000"/>
                        </a:lnSpc>
                        <a:spcAft>
                          <a:spcPts val="0"/>
                        </a:spcAft>
                      </a:pPr>
                      <a:r>
                        <a:rPr lang="es-ES" sz="900" b="1">
                          <a:latin typeface="Arial"/>
                          <a:ea typeface="Calibri"/>
                          <a:cs typeface="Times New Roman"/>
                        </a:rPr>
                        <a:t>Qué datos usa</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Datos de usuario, datos de actividades.</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65485">
                <a:tc>
                  <a:txBody>
                    <a:bodyPr/>
                    <a:lstStyle/>
                    <a:p>
                      <a:pPr algn="just">
                        <a:lnSpc>
                          <a:spcPct val="115000"/>
                        </a:lnSpc>
                        <a:spcAft>
                          <a:spcPts val="0"/>
                        </a:spcAft>
                      </a:pPr>
                      <a:r>
                        <a:rPr lang="es-ES" sz="900" b="1">
                          <a:latin typeface="Arial"/>
                          <a:ea typeface="Calibri"/>
                          <a:cs typeface="Times New Roman"/>
                        </a:rPr>
                        <a:t>Precondiciones</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El usuario está registrado y logueado.</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330970">
                <a:tc>
                  <a:txBody>
                    <a:bodyPr/>
                    <a:lstStyle/>
                    <a:p>
                      <a:pPr algn="just">
                        <a:lnSpc>
                          <a:spcPct val="115000"/>
                        </a:lnSpc>
                        <a:spcAft>
                          <a:spcPts val="0"/>
                        </a:spcAft>
                      </a:pPr>
                      <a:r>
                        <a:rPr lang="es-ES" sz="900" b="1">
                          <a:latin typeface="Arial"/>
                          <a:ea typeface="Calibri"/>
                          <a:cs typeface="Times New Roman"/>
                        </a:rPr>
                        <a:t>Postcondiciones</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endParaRPr lang="es-ES" sz="900">
                        <a:latin typeface="Arial"/>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330970">
                <a:tc>
                  <a:txBody>
                    <a:bodyPr/>
                    <a:lstStyle/>
                    <a:p>
                      <a:pPr algn="just">
                        <a:lnSpc>
                          <a:spcPct val="115000"/>
                        </a:lnSpc>
                        <a:spcAft>
                          <a:spcPts val="0"/>
                        </a:spcAft>
                      </a:pPr>
                      <a:r>
                        <a:rPr lang="es-ES" sz="900" b="1">
                          <a:latin typeface="Arial"/>
                          <a:ea typeface="Calibri"/>
                          <a:cs typeface="Times New Roman"/>
                        </a:rPr>
                        <a:t>               Éxito</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gridSpan="2">
                  <a:txBody>
                    <a:bodyPr/>
                    <a:lstStyle/>
                    <a:p>
                      <a:pPr algn="just">
                        <a:lnSpc>
                          <a:spcPct val="115000"/>
                        </a:lnSpc>
                        <a:spcAft>
                          <a:spcPts val="0"/>
                        </a:spcAft>
                      </a:pPr>
                      <a:r>
                        <a:rPr lang="es-ES" sz="900">
                          <a:solidFill>
                            <a:srgbClr val="000000"/>
                          </a:solidFill>
                          <a:latin typeface="Arial"/>
                          <a:ea typeface="Calibri"/>
                          <a:cs typeface="Times New Roman"/>
                        </a:rPr>
                        <a:t>Se despliega una lista con las actividades a las que asistió el usuario.</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hMerge="1">
                  <a:txBody>
                    <a:bodyPr/>
                    <a:lstStyle/>
                    <a:p>
                      <a:endParaRPr lang="es-ES"/>
                    </a:p>
                  </a:txBody>
                  <a:tcPr/>
                </a:tc>
              </a:tr>
              <a:tr h="165485">
                <a:tc>
                  <a:txBody>
                    <a:bodyPr/>
                    <a:lstStyle/>
                    <a:p>
                      <a:pPr algn="just">
                        <a:lnSpc>
                          <a:spcPct val="115000"/>
                        </a:lnSpc>
                        <a:spcAft>
                          <a:spcPts val="0"/>
                        </a:spcAft>
                      </a:pPr>
                      <a:r>
                        <a:rPr lang="es-ES" sz="900" b="1">
                          <a:latin typeface="Arial"/>
                          <a:ea typeface="Calibri"/>
                          <a:cs typeface="Times New Roman"/>
                        </a:rPr>
                        <a:t>               Fallo</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gridSpan="2">
                  <a:txBody>
                    <a:bodyPr/>
                    <a:lstStyle/>
                    <a:p>
                      <a:pPr algn="just">
                        <a:lnSpc>
                          <a:spcPct val="115000"/>
                        </a:lnSpc>
                        <a:spcAft>
                          <a:spcPts val="0"/>
                        </a:spcAft>
                      </a:pPr>
                      <a:r>
                        <a:rPr lang="es-ES" sz="900">
                          <a:solidFill>
                            <a:srgbClr val="000000"/>
                          </a:solidFill>
                          <a:latin typeface="Arial"/>
                          <a:ea typeface="Calibri"/>
                          <a:cs typeface="Times New Roman"/>
                        </a:rPr>
                        <a:t>Se notifica que ha habido un error.</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hMerge="1">
                  <a:txBody>
                    <a:bodyPr/>
                    <a:lstStyle/>
                    <a:p>
                      <a:endParaRPr lang="es-ES"/>
                    </a:p>
                  </a:txBody>
                  <a:tcPr/>
                </a:tc>
              </a:tr>
              <a:tr h="1985817">
                <a:tc>
                  <a:txBody>
                    <a:bodyPr/>
                    <a:lstStyle/>
                    <a:p>
                      <a:pPr algn="just">
                        <a:lnSpc>
                          <a:spcPct val="115000"/>
                        </a:lnSpc>
                        <a:spcAft>
                          <a:spcPts val="0"/>
                        </a:spcAft>
                      </a:pPr>
                      <a:r>
                        <a:rPr lang="es-ES" sz="900" b="1">
                          <a:latin typeface="Arial"/>
                          <a:ea typeface="Calibri"/>
                          <a:cs typeface="Times New Roman"/>
                        </a:rPr>
                        <a:t>Flujo principal</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dirty="0">
                          <a:latin typeface="Arial"/>
                          <a:ea typeface="Calibri"/>
                          <a:cs typeface="Times New Roman"/>
                        </a:rPr>
                        <a:t>1.</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3.</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4.</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smtClean="0">
                          <a:latin typeface="Arial"/>
                          <a:ea typeface="Calibri"/>
                          <a:cs typeface="Times New Roman"/>
                        </a:rPr>
                        <a:t>      5</a:t>
                      </a:r>
                      <a:r>
                        <a:rPr lang="es-ES" sz="900" dirty="0">
                          <a:latin typeface="Arial"/>
                          <a:ea typeface="Calibri"/>
                          <a:cs typeface="Times New Roman"/>
                        </a:rPr>
                        <a:t>.</a:t>
                      </a:r>
                      <a:endParaRPr lang="es-ES" sz="900" dirty="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c>
                  <a:txBody>
                    <a:bodyPr/>
                    <a:lstStyle/>
                    <a:p>
                      <a:pPr algn="just">
                        <a:lnSpc>
                          <a:spcPct val="115000"/>
                        </a:lnSpc>
                        <a:spcAft>
                          <a:spcPts val="0"/>
                        </a:spcAft>
                      </a:pPr>
                      <a:r>
                        <a:rPr lang="es-ES" sz="900">
                          <a:solidFill>
                            <a:srgbClr val="000000"/>
                          </a:solidFill>
                          <a:latin typeface="Arial"/>
                          <a:ea typeface="Times New Roman"/>
                          <a:cs typeface="Times New Roman"/>
                        </a:rPr>
                        <a:t>El sistema entra en los datos del usuario y recibe los enlaces de las actividades que realizó (si no hay ninguna no hay problema)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Con esos enlaces, se accede a la base de datos de actividades para obtener su nombre, fecha e icono (si es que la actividad lo tenía)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Se elabora una lista ordenada cronológicamente, y se muestra por pantalla</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El usuario (si quiere) elige una ordenación alternativa (por frecuencia de asistencia, orden alfabético por nombre, orden alfabético por nombre de asociación…)</a:t>
                      </a:r>
                      <a:endParaRPr lang="es-ES" sz="900">
                        <a:latin typeface="Calibri"/>
                        <a:ea typeface="Calibri"/>
                        <a:cs typeface="Times New Roman"/>
                      </a:endParaRPr>
                    </a:p>
                    <a:p>
                      <a:pPr algn="just">
                        <a:lnSpc>
                          <a:spcPct val="115000"/>
                        </a:lnSpc>
                        <a:spcAft>
                          <a:spcPts val="0"/>
                        </a:spcAft>
                      </a:pPr>
                      <a:r>
                        <a:rPr lang="es-ES" sz="900">
                          <a:solidFill>
                            <a:srgbClr val="000000"/>
                          </a:solidFill>
                          <a:latin typeface="Arial"/>
                          <a:ea typeface="Times New Roman"/>
                          <a:cs typeface="Times New Roman"/>
                        </a:rPr>
                        <a:t>Se reordena la lista y se muestra por pantalla</a:t>
                      </a:r>
                      <a:endParaRPr lang="es-ES" sz="90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tcPr>
                </a:tc>
              </a:tr>
              <a:tr h="1158394">
                <a:tc>
                  <a:txBody>
                    <a:bodyPr/>
                    <a:lstStyle/>
                    <a:p>
                      <a:pPr algn="just">
                        <a:lnSpc>
                          <a:spcPct val="115000"/>
                        </a:lnSpc>
                        <a:spcAft>
                          <a:spcPts val="0"/>
                        </a:spcAft>
                      </a:pPr>
                      <a:r>
                        <a:rPr lang="es-ES" sz="900" b="1">
                          <a:latin typeface="Arial"/>
                          <a:ea typeface="Calibri"/>
                          <a:cs typeface="Times New Roman"/>
                        </a:rPr>
                        <a:t>Flujos secundarios</a:t>
                      </a:r>
                      <a:endParaRPr lang="es-ES" sz="900">
                        <a:latin typeface="Calibri"/>
                        <a:ea typeface="Calibri"/>
                        <a:cs typeface="Times New Roman"/>
                      </a:endParaRPr>
                    </a:p>
                  </a:txBody>
                  <a:tcPr marL="43809" marR="43809" marT="0" marB="0">
                    <a:lnL w="12700" cap="flat" cmpd="sng" algn="ctr">
                      <a:solidFill>
                        <a:srgbClr val="CF7B7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latin typeface="Arial"/>
                          <a:ea typeface="Calibri"/>
                          <a:cs typeface="Times New Roman"/>
                        </a:rPr>
                        <a:t>1a.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a:latin typeface="Arial"/>
                          <a:ea typeface="Calibri"/>
                          <a:cs typeface="Times New Roman"/>
                        </a:rPr>
                        <a:t>2a.</a:t>
                      </a:r>
                      <a:br>
                        <a:rPr lang="es-ES" sz="900" dirty="0">
                          <a:latin typeface="Arial"/>
                          <a:ea typeface="Calibri"/>
                          <a:cs typeface="Times New Roman"/>
                        </a:rPr>
                      </a:br>
                      <a:r>
                        <a:rPr lang="es-ES" sz="900" dirty="0">
                          <a:latin typeface="Arial"/>
                          <a:ea typeface="Calibri"/>
                          <a:cs typeface="Times New Roman"/>
                        </a:rPr>
                        <a:t/>
                      </a:r>
                      <a:br>
                        <a:rPr lang="es-ES" sz="900" dirty="0">
                          <a:latin typeface="Arial"/>
                          <a:ea typeface="Calibri"/>
                          <a:cs typeface="Times New Roman"/>
                        </a:rPr>
                      </a:br>
                      <a:r>
                        <a:rPr lang="es-ES" sz="900" dirty="0" smtClean="0">
                          <a:latin typeface="Arial"/>
                          <a:ea typeface="Calibri"/>
                          <a:cs typeface="Times New Roman"/>
                        </a:rPr>
                        <a:t>     2b</a:t>
                      </a:r>
                      <a:r>
                        <a:rPr lang="es-ES" sz="900" dirty="0">
                          <a:latin typeface="Arial"/>
                          <a:ea typeface="Calibri"/>
                          <a:cs typeface="Times New Roman"/>
                        </a:rPr>
                        <a:t>.</a:t>
                      </a:r>
                      <a:endParaRPr lang="es-ES" sz="900" dirty="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c>
                  <a:txBody>
                    <a:bodyPr/>
                    <a:lstStyle/>
                    <a:p>
                      <a:pPr algn="just">
                        <a:lnSpc>
                          <a:spcPct val="115000"/>
                        </a:lnSpc>
                        <a:spcAft>
                          <a:spcPts val="0"/>
                        </a:spcAft>
                      </a:pPr>
                      <a:r>
                        <a:rPr lang="es-ES" sz="900" dirty="0">
                          <a:solidFill>
                            <a:srgbClr val="000000"/>
                          </a:solidFill>
                          <a:latin typeface="Arial"/>
                          <a:ea typeface="Times New Roman"/>
                          <a:cs typeface="Times New Roman"/>
                        </a:rPr>
                        <a:t>Fallo al recibir los datos del usuario</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Mensaje de error y vuelta atrás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Fallo al acceder a la base de datos de actividades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Mensaje de error y vuelta atrás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Fallo al acceder a alguna de las actividades</a:t>
                      </a:r>
                      <a:endParaRPr lang="es-ES" sz="900" dirty="0">
                        <a:latin typeface="Calibri"/>
                        <a:ea typeface="Calibri"/>
                        <a:cs typeface="Times New Roman"/>
                      </a:endParaRPr>
                    </a:p>
                    <a:p>
                      <a:pPr algn="just">
                        <a:lnSpc>
                          <a:spcPct val="115000"/>
                        </a:lnSpc>
                        <a:spcAft>
                          <a:spcPts val="0"/>
                        </a:spcAft>
                      </a:pPr>
                      <a:r>
                        <a:rPr lang="es-ES" sz="900" dirty="0">
                          <a:solidFill>
                            <a:srgbClr val="000000"/>
                          </a:solidFill>
                          <a:latin typeface="Arial"/>
                          <a:ea typeface="Times New Roman"/>
                          <a:cs typeface="Times New Roman"/>
                        </a:rPr>
                        <a:t>Se omite y se añade a la lista un mensaje de que falta cierta actividad a la que no se puede acceder</a:t>
                      </a:r>
                      <a:endParaRPr lang="es-ES" sz="900" dirty="0">
                        <a:latin typeface="Calibri"/>
                        <a:ea typeface="Calibri"/>
                        <a:cs typeface="Times New Roman"/>
                      </a:endParaRPr>
                    </a:p>
                  </a:txBody>
                  <a:tcPr marL="43809" marR="43809" marT="0" marB="0">
                    <a:lnL w="12700" cap="flat" cmpd="sng" algn="ctr">
                      <a:solidFill>
                        <a:srgbClr val="000000"/>
                      </a:solidFill>
                      <a:prstDash val="solid"/>
                      <a:round/>
                      <a:headEnd type="none" w="med" len="med"/>
                      <a:tailEnd type="none" w="med" len="med"/>
                    </a:lnL>
                    <a:lnR w="12700" cap="flat" cmpd="sng" algn="ctr">
                      <a:solidFill>
                        <a:srgbClr val="CF7B79"/>
                      </a:solidFill>
                      <a:prstDash val="solid"/>
                      <a:round/>
                      <a:headEnd type="none" w="med" len="med"/>
                      <a:tailEnd type="none" w="med" len="med"/>
                    </a:lnR>
                    <a:lnT w="12700" cap="flat" cmpd="sng" algn="ctr">
                      <a:solidFill>
                        <a:srgbClr val="CF7B79"/>
                      </a:solidFill>
                      <a:prstDash val="solid"/>
                      <a:round/>
                      <a:headEnd type="none" w="med" len="med"/>
                      <a:tailEnd type="none" w="med" len="med"/>
                    </a:lnT>
                    <a:lnB w="12700" cap="flat" cmpd="sng" algn="ctr">
                      <a:solidFill>
                        <a:srgbClr val="CF7B79"/>
                      </a:solidFill>
                      <a:prstDash val="solid"/>
                      <a:round/>
                      <a:headEnd type="none" w="med" len="med"/>
                      <a:tailEnd type="none" w="med" len="med"/>
                    </a:lnB>
                    <a:solidFill>
                      <a:srgbClr val="EFD3D2"/>
                    </a:solidFill>
                  </a:tcPr>
                </a:tc>
              </a:tr>
            </a:tbl>
          </a:graphicData>
        </a:graphic>
      </p:graphicFrame>
      <p:sp>
        <p:nvSpPr>
          <p:cNvPr id="3" name="2 Rectángulo redondeado">
            <a:hlinkClick r:id="rId2" action="ppaction://hlinksldjump"/>
          </p:cNvPr>
          <p:cNvSpPr/>
          <p:nvPr/>
        </p:nvSpPr>
        <p:spPr>
          <a:xfrm>
            <a:off x="7020272" y="1052736"/>
            <a:ext cx="15121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CRC y pantallas</a:t>
            </a:r>
            <a:endParaRPr lang="es-ES" dirty="0"/>
          </a:p>
        </p:txBody>
      </p:sp>
      <p:sp>
        <p:nvSpPr>
          <p:cNvPr id="4" name="3 Rectángulo redondeado">
            <a:hlinkClick r:id="rId3" action="ppaction://hlinksldjump"/>
          </p:cNvPr>
          <p:cNvSpPr/>
          <p:nvPr/>
        </p:nvSpPr>
        <p:spPr>
          <a:xfrm>
            <a:off x="7164288" y="4869160"/>
            <a:ext cx="1440160" cy="108012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Gestor de usuarios</a:t>
            </a:r>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230</TotalTime>
  <Words>7603</Words>
  <Application>Microsoft Office PowerPoint</Application>
  <PresentationFormat>Presentación en pantalla (4:3)</PresentationFormat>
  <Paragraphs>1333</Paragraphs>
  <Slides>47</Slides>
  <Notes>0</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Equidad</vt:lpstr>
      <vt:lpstr>REQUISITOS FUNCIONALES</vt:lpstr>
      <vt:lpstr>SUBSISTEMAS</vt:lpstr>
      <vt:lpstr>GESTOR DE USUARIOS</vt:lpstr>
      <vt:lpstr>GESTOR DE ACTIVIDADES</vt:lpstr>
      <vt:lpstr>BUSCADOR</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FUNCIONALES</dc:title>
  <dc:creator>Joaquín Sainero</dc:creator>
  <cp:lastModifiedBy>saine_000</cp:lastModifiedBy>
  <cp:revision>35</cp:revision>
  <dcterms:created xsi:type="dcterms:W3CDTF">2016-12-29T17:53:01Z</dcterms:created>
  <dcterms:modified xsi:type="dcterms:W3CDTF">2016-12-30T13:49:25Z</dcterms:modified>
</cp:coreProperties>
</file>