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33f33275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33f33275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339050d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339050d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33f33275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33f33275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33f332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33f332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339050d5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339050d5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33f33275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33f33275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33f33275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33f3327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33f33275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33f33275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33f33275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33f33275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4eb2a4f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4eb2a4f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425b64d1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425b64d1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0bc644d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0bc644d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0bc644d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0bc644d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0bc644d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0bc644d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339050d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339050d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12359afc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12359afc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12359af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12359af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339050d5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339050d5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0bc644de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0bc644de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12359afc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712359af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1937aba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1937aba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0425b64d1_0_3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0425b64d1_0_3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0425b64d1_0_3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0425b64d1_0_3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33f33275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33f33275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339050d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339050d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33f33275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33f33275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339050d5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339050d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339050d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339050d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6411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/>
              <a:t>Optimización de Posiciones en Fondo de Inversión</a:t>
            </a:r>
            <a:endParaRPr b="1"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8825" y="34287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2"/>
                </a:solidFill>
              </a:rPr>
              <a:t>Presentado por</a:t>
            </a:r>
            <a:r>
              <a:rPr lang="es" sz="1500">
                <a:solidFill>
                  <a:schemeClr val="lt2"/>
                </a:solidFill>
              </a:rPr>
              <a:t>: </a:t>
            </a:r>
            <a:r>
              <a:rPr lang="es" sz="1500">
                <a:solidFill>
                  <a:schemeClr val="lt2"/>
                </a:solidFill>
              </a:rPr>
              <a:t>Carlos Morena Orellana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2"/>
                </a:solidFill>
              </a:rPr>
              <a:t>Rol</a:t>
            </a:r>
            <a:r>
              <a:rPr lang="es" sz="1500">
                <a:solidFill>
                  <a:schemeClr val="lt2"/>
                </a:solidFill>
              </a:rPr>
              <a:t>: </a:t>
            </a:r>
            <a:r>
              <a:rPr lang="es" sz="1500">
                <a:solidFill>
                  <a:schemeClr val="lt2"/>
                </a:solidFill>
              </a:rPr>
              <a:t>Analista Financiero de Datos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2"/>
                </a:solidFill>
              </a:rPr>
              <a:t>Fecha</a:t>
            </a:r>
            <a:r>
              <a:rPr lang="es" sz="1500">
                <a:solidFill>
                  <a:schemeClr val="lt2"/>
                </a:solidFill>
              </a:rPr>
              <a:t>: 26 de Julio de 2025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35425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20"/>
              <a:t>3.2 F</a:t>
            </a:r>
            <a:r>
              <a:rPr b="1" lang="es" sz="2520"/>
              <a:t>undamentales Clave</a:t>
            </a:r>
            <a:endParaRPr sz="2500"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954550" y="1100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Datos históricos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Estimaciones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3.2.1 Datos históricos</a:t>
            </a:r>
            <a:endParaRPr b="1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66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Crecimiento histórico de ingresos, margen operativo, EPS, FCF y ROIC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 title="Captura de pantalla 2025-07-20 0914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8125"/>
            <a:ext cx="3794555" cy="35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 title="Captura de pantalla 2025-07-20 0946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299" y="1309030"/>
            <a:ext cx="3794549" cy="359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3.2.1 Datos históricos</a:t>
            </a:r>
            <a:endParaRPr b="1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62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El sector tecnológico destaca en el comportamiento histórico</a:t>
            </a:r>
            <a:endParaRPr/>
          </a:p>
        </p:txBody>
      </p:sp>
      <p:pic>
        <p:nvPicPr>
          <p:cNvPr id="148" name="Google Shape;148;p24" title="Captura de pantalla 2025-07-19 1637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425" y="1751653"/>
            <a:ext cx="4812249" cy="297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title="Captura de pantalla 2025-07-20 0936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96" y="1520963"/>
            <a:ext cx="3612000" cy="327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3.2.2 Estimaciones</a:t>
            </a:r>
            <a:endParaRPr b="1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</a:t>
            </a:r>
            <a:r>
              <a:rPr lang="es" sz="2000"/>
              <a:t>recimiento de ingresos, margen operativo, EPS y FCF</a:t>
            </a:r>
            <a:endParaRPr/>
          </a:p>
        </p:txBody>
      </p:sp>
      <p:pic>
        <p:nvPicPr>
          <p:cNvPr id="156" name="Google Shape;156;p25" title="Captura de pantalla 2025-07-19 1617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00" y="1188950"/>
            <a:ext cx="3875275" cy="36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 title="Captura de pantalla 2025-07-20 0941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846" y="1188950"/>
            <a:ext cx="3525829" cy="36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8055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3.3 Ventajas Competitivas</a:t>
            </a:r>
            <a:endParaRPr sz="2500"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Propiedad Intelectual</a:t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Know-How</a:t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Escala</a:t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Switching Cost</a:t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Otros (efecto red, PP, FMA)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3.3.1 Propiedad Intelectual</a:t>
            </a:r>
            <a:endParaRPr b="1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Intangibles, datos (LLM y FM), algoritmos, diseños (chips), …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0" name="Google Shape;170;p27" title="Captura de pantalla 2025-07-08 134553.png"/>
          <p:cNvPicPr preferRelativeResize="0"/>
          <p:nvPr/>
        </p:nvPicPr>
        <p:blipFill rotWithShape="1">
          <a:blip r:embed="rId3">
            <a:alphaModFix/>
          </a:blip>
          <a:srcRect b="0" l="0" r="62916" t="0"/>
          <a:stretch/>
        </p:blipFill>
        <p:spPr>
          <a:xfrm>
            <a:off x="367200" y="1369025"/>
            <a:ext cx="3979200" cy="32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1878451" y="4576700"/>
            <a:ext cx="956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clario.com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7" title="Captura de pantalla 2025-07-08 140413.png"/>
          <p:cNvPicPr preferRelativeResize="0"/>
          <p:nvPr/>
        </p:nvPicPr>
        <p:blipFill rotWithShape="1">
          <a:blip r:embed="rId4">
            <a:alphaModFix/>
          </a:blip>
          <a:srcRect b="0" l="0" r="17904" t="0"/>
          <a:stretch/>
        </p:blipFill>
        <p:spPr>
          <a:xfrm>
            <a:off x="4934125" y="1369033"/>
            <a:ext cx="3979200" cy="3234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406520" y="4576700"/>
            <a:ext cx="1034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sqream</a:t>
            </a: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3.3.2 Know-How</a:t>
            </a:r>
            <a:endParaRPr b="1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Años de experiencia, inversión acumulada en I+D, …</a:t>
            </a:r>
            <a:endParaRPr sz="2000"/>
          </a:p>
        </p:txBody>
      </p:sp>
      <p:pic>
        <p:nvPicPr>
          <p:cNvPr id="180" name="Google Shape;180;p28" title="Captura de pantalla 2025-07-08 133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25" y="1648700"/>
            <a:ext cx="7967962" cy="7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3269700" y="2363550"/>
            <a:ext cx="26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 anual de Alphabet de 2024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8" title="Captura de pantalla 2025-07-20 1019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25" y="3297225"/>
            <a:ext cx="7967950" cy="8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2064900" y="4101125"/>
            <a:ext cx="5014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Microsoft, Morgan Stanley Technology Conference, 4 de Marzo de</a:t>
            </a: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2025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3.3.3 Escala</a:t>
            </a:r>
            <a:endParaRPr b="1"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Absorción o “eliminación” de la competencia</a:t>
            </a:r>
            <a:endParaRPr/>
          </a:p>
        </p:txBody>
      </p:sp>
      <p:pic>
        <p:nvPicPr>
          <p:cNvPr id="190" name="Google Shape;190;p29" title="Captura de pantalla 2025-07-09 1803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00" y="1467075"/>
            <a:ext cx="4398101" cy="310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 title="Captura de pantalla 2025-07-09 180017.png"/>
          <p:cNvPicPr preferRelativeResize="0"/>
          <p:nvPr/>
        </p:nvPicPr>
        <p:blipFill rotWithShape="1">
          <a:blip r:embed="rId4">
            <a:alphaModFix/>
          </a:blip>
          <a:srcRect b="0" l="0" r="52972" t="0"/>
          <a:stretch/>
        </p:blipFill>
        <p:spPr>
          <a:xfrm>
            <a:off x="5404043" y="1188775"/>
            <a:ext cx="329237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884400" y="4568075"/>
            <a:ext cx="10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Statista.com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591000" y="4699325"/>
            <a:ext cx="10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Statista.com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3.3.4 </a:t>
            </a:r>
            <a:r>
              <a:rPr b="1" lang="es"/>
              <a:t>Switching Cost</a:t>
            </a:r>
            <a:endParaRPr b="1"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79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Migración de nube, herramientas para desarrolladores, …</a:t>
            </a:r>
            <a:endParaRPr/>
          </a:p>
        </p:txBody>
      </p:sp>
      <p:pic>
        <p:nvPicPr>
          <p:cNvPr id="200" name="Google Shape;200;p30" title="Captura de pantalla 2025-07-09 1659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88" y="1611900"/>
            <a:ext cx="7731017" cy="17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3969900" y="3394050"/>
            <a:ext cx="12042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Cloudflare.com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3.3.5 Otros</a:t>
            </a:r>
            <a:endParaRPr b="1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707450"/>
            <a:ext cx="4260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Efecto Red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First-Mover Advantage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Monopolio</a:t>
            </a:r>
            <a:endParaRPr sz="2000"/>
          </a:p>
        </p:txBody>
      </p:sp>
      <p:pic>
        <p:nvPicPr>
          <p:cNvPr id="208" name="Google Shape;208;p31" title="Captura de pantalla 2025-07-22 1005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3" y="2872561"/>
            <a:ext cx="2511000" cy="75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 title="Captura de pantalla 2025-07-22 1057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650" y="1734652"/>
            <a:ext cx="3375051" cy="7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 title="Captura de pantalla 2025-07-22 11012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587" y="707450"/>
            <a:ext cx="2823225" cy="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 title="Captura de pantalla 2025-07-22 1103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812" y="4032962"/>
            <a:ext cx="2454918" cy="7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 title="Captura de pantalla 2025-07-22 112623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8474" y="4032950"/>
            <a:ext cx="1823451" cy="5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 title="Captura de pantalla 2025-07-22 112731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3113" y="3018437"/>
            <a:ext cx="3234150" cy="53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AutoNum type="arabicPeriod"/>
            </a:pPr>
            <a:r>
              <a:rPr b="1" lang="es" sz="3020"/>
              <a:t>A</a:t>
            </a:r>
            <a:r>
              <a:rPr b="1" lang="es" sz="3020"/>
              <a:t>n</a:t>
            </a:r>
            <a:r>
              <a:rPr b="1" lang="es" sz="3020"/>
              <a:t>álisis de Cartera y Ajuste de </a:t>
            </a:r>
            <a:r>
              <a:rPr b="1" lang="es" sz="3020"/>
              <a:t>p</a:t>
            </a:r>
            <a:r>
              <a:rPr b="1" lang="es" sz="3020"/>
              <a:t>osiciones</a:t>
            </a:r>
            <a:endParaRPr b="1" sz="30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000"/>
              <a:t>Rol</a:t>
            </a:r>
            <a:r>
              <a:rPr lang="es" sz="2000"/>
              <a:t>: Analista de Datos / Financiero</a:t>
            </a:r>
            <a:endParaRPr sz="2000"/>
          </a:p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000"/>
              <a:t>Solicitud</a:t>
            </a:r>
            <a:r>
              <a:rPr lang="es" sz="2000"/>
              <a:t>: Analizar las acciones del fondo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000"/>
              <a:t>Enfoque</a:t>
            </a:r>
            <a:r>
              <a:rPr lang="es" sz="2000"/>
              <a:t>: Basado en el dataset proporcionado por la empresa</a:t>
            </a:r>
            <a:endParaRPr sz="2000"/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000"/>
              <a:t>Datos contables históricos y actuales de las compañías</a:t>
            </a:r>
            <a:endParaRPr sz="2000"/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000"/>
              <a:t>Estimaciones de crecimiento</a:t>
            </a:r>
            <a:endParaRPr sz="2000"/>
          </a:p>
          <a:p>
            <a:pPr indent="-3460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000"/>
              <a:t>Valoración por EV/FCF, PER y P/B a 5 años vista</a:t>
            </a:r>
            <a:endParaRPr sz="2000"/>
          </a:p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000"/>
              <a:t>Objetivo</a:t>
            </a:r>
            <a:r>
              <a:rPr lang="es" sz="2000"/>
              <a:t>: Aportar información para que se lleve a cabo la gestión del fondo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265500" y="2120575"/>
            <a:ext cx="4045200" cy="5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3.4 Gestión de Capital</a:t>
            </a:r>
            <a:endParaRPr/>
          </a:p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Introducción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CapEx de Expansión / ROIC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3.4.1 Introducción</a:t>
            </a:r>
            <a:endParaRPr b="1"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CapEx de Expansión (Crecimiento Orgánico)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M&amp;A (</a:t>
            </a:r>
            <a:r>
              <a:rPr lang="es" sz="2000"/>
              <a:t>Crecimiento Inorgánico</a:t>
            </a:r>
            <a:r>
              <a:rPr lang="es" sz="2000"/>
              <a:t>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Recompra de Acciones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Pago en dividendos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Amortización de Deuda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Acumulación de Efectivo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3.4.2 CapEx de Expansión</a:t>
            </a:r>
            <a:endParaRPr b="1"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707450"/>
            <a:ext cx="49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Inversión en el propio negocio y ROIC</a:t>
            </a:r>
            <a:endParaRPr sz="2000"/>
          </a:p>
        </p:txBody>
      </p:sp>
      <p:sp>
        <p:nvSpPr>
          <p:cNvPr id="232" name="Google Shape;232;p34"/>
          <p:cNvSpPr txBox="1"/>
          <p:nvPr/>
        </p:nvSpPr>
        <p:spPr>
          <a:xfrm>
            <a:off x="391775" y="4335800"/>
            <a:ext cx="387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Datos de Alphabet en la Plantilla de Valoración de IDC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34" title="GOOGL_REV-EB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275" y="1732161"/>
            <a:ext cx="4295374" cy="265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 title="GOOGL_RR-RO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38" y="1720325"/>
            <a:ext cx="4333575" cy="26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4730463" y="4589900"/>
            <a:ext cx="4209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Nota</a:t>
            </a: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Escala de la izquierda en miles de millones (Ingresos)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4898613" y="4335800"/>
            <a:ext cx="387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Datos de Alphabet en la Plantilla de Valoración de IDC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949475" y="2305500"/>
            <a:ext cx="2564400" cy="5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3.5 Valoración</a:t>
            </a:r>
            <a:endParaRPr sz="2500"/>
          </a:p>
        </p:txBody>
      </p:sp>
      <p:sp>
        <p:nvSpPr>
          <p:cNvPr id="242" name="Google Shape;242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Escenario Neutral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Escenario Pesimista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0"/>
            <a:ext cx="36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3.5.1 Escenario Neutral</a:t>
            </a:r>
            <a:endParaRPr b="1"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20700" y="535325"/>
            <a:ext cx="7028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Cotización Actual, CAGR estimado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186113" y="4601275"/>
            <a:ext cx="293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Empresas que pasan el filtro permisivo y están por debajo de su valor intrínseco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3848175" y="4577025"/>
            <a:ext cx="476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Empresas que suponen una oportunidad de mantener y de comprar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36" title="Captura de pantalla 2025-07-23 1809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62" y="1343700"/>
            <a:ext cx="1928166" cy="3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 title="Captura de pantalla 2025-07-23 1753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586" y="1343688"/>
            <a:ext cx="1559700" cy="3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 title="Captura de pantalla 2025-07-23 18213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400" y="1719475"/>
            <a:ext cx="5301776" cy="28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0"/>
            <a:ext cx="412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20"/>
              <a:t>3.5.2 Escenario Pesimista</a:t>
            </a:r>
            <a:endParaRPr b="1" sz="2520"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20700" y="535325"/>
            <a:ext cx="7028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Margen de Seguridad,</a:t>
            </a:r>
            <a:r>
              <a:rPr lang="es" sz="2000"/>
              <a:t> CAGR estimado</a:t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544200" y="4591975"/>
            <a:ext cx="340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Margen de Seguridad de las oportunidades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5920975" y="4591975"/>
            <a:ext cx="2387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CAGR Neutral / CAGR Pesimista IA Cloud frente al Resto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37" title="Captura de pantalla 2025-07-23 1753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850" y="1279675"/>
            <a:ext cx="1637390" cy="3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 title="Captura de pantalla 2025-07-23 1839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012" y="1279675"/>
            <a:ext cx="1246331" cy="3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 title="Captura de pantalla 2025-07-23 1842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725" y="1279675"/>
            <a:ext cx="1200930" cy="3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3595975" y="1786775"/>
            <a:ext cx="23250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han eliminado ciertas empresas de estos gráficos por considerarse propensos a distorsiones de la información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228650" y="2278350"/>
            <a:ext cx="4045200" cy="5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00"/>
              <a:t>4. Conclusiones</a:t>
            </a:r>
            <a:endParaRPr sz="3300"/>
          </a:p>
        </p:txBody>
      </p:sp>
      <p:sp>
        <p:nvSpPr>
          <p:cNvPr id="271" name="Google Shape;271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Criterio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Reflexiones Finales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41800" y="180475"/>
            <a:ext cx="177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4.1 Criterio</a:t>
            </a:r>
            <a:endParaRPr b="1" sz="2500"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41800" y="887925"/>
            <a:ext cx="84714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Desinversiones / Ventas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Empresas sobrevaloradas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Fundamentales débiles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Mantener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Empresas de calidad no sobrevaloradas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Visibilidad de ventas / Ingresos estables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CAGR &gt;5%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Aumento de </a:t>
            </a:r>
            <a:r>
              <a:rPr b="1" lang="es" sz="2000"/>
              <a:t>posiciones</a:t>
            </a:r>
            <a:r>
              <a:rPr b="1" lang="es" sz="2000"/>
              <a:t> / Compras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Fundamentales mejoradas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Infravaloradas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Grandes posibilidades de crecimiento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165425"/>
            <a:ext cx="35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4.2 Reflexiones Finales</a:t>
            </a:r>
            <a:endParaRPr b="1" sz="2500"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552325" y="738125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Mercado de la </a:t>
            </a:r>
            <a:r>
              <a:rPr b="1" lang="es" sz="2000"/>
              <a:t>IA y Cloud</a:t>
            </a:r>
            <a:r>
              <a:rPr lang="es" sz="2000"/>
              <a:t> mediante empresas: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Bien posicionadas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Ventajas competitivas fuertes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Fundamentales sólidas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Por debajo de su valor intrínseco 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CAGR atractivo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Empresas no analizadas en profundidad (ULVR, AIR, ITX, …)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0"/>
            <a:ext cx="35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4.2 Reflexiones Finales</a:t>
            </a:r>
            <a:endParaRPr b="1" sz="2500"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176350" y="744300"/>
            <a:ext cx="42453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Venta total</a:t>
            </a:r>
            <a:r>
              <a:rPr lang="es" sz="2000"/>
              <a:t>: TSLA, COST, MSTR, NOW, PLTR, RMS, FFH, MAP, GS, JPM, C, AIR, SBUX, MCD, WMT, PG, KO, CA, HD, ADS.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Venta parcial</a:t>
            </a:r>
            <a:r>
              <a:rPr lang="es" sz="2000"/>
              <a:t>: AHT, LULU, NKE.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Mantener</a:t>
            </a:r>
            <a:r>
              <a:rPr lang="es" sz="2000"/>
              <a:t>: ITX, NVDA, ULVR, AIR, NESN, BC, MC, MONC, MA, V, AAPL, MKL.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Comprar</a:t>
            </a:r>
            <a:r>
              <a:rPr lang="es" sz="2000"/>
              <a:t>: AMZN, MSFT, META, ASML, GOOGL.</a:t>
            </a:r>
            <a:endParaRPr sz="2000"/>
          </a:p>
        </p:txBody>
      </p:sp>
      <p:sp>
        <p:nvSpPr>
          <p:cNvPr id="290" name="Google Shape;290;p41"/>
          <p:cNvSpPr txBox="1"/>
          <p:nvPr/>
        </p:nvSpPr>
        <p:spPr>
          <a:xfrm>
            <a:off x="5098225" y="4699650"/>
            <a:ext cx="3192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CAGR neutral / pesimista empresas IA/Cloud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1" title="Captura de pantalla 2025-07-26 1240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75" y="374325"/>
            <a:ext cx="3738798" cy="43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20"/>
              <a:t>2. </a:t>
            </a:r>
            <a:r>
              <a:rPr b="1" lang="es" sz="3020"/>
              <a:t>Preparación de los Datos</a:t>
            </a:r>
            <a:endParaRPr b="1" sz="30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Fuente</a:t>
            </a:r>
            <a:r>
              <a:rPr lang="es" sz="2000"/>
              <a:t>: Dataset de la parte interesada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Herramientas</a:t>
            </a:r>
            <a:r>
              <a:rPr lang="es" sz="2000"/>
              <a:t>: Google Sheets, BigQuery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Pasos</a:t>
            </a:r>
            <a:r>
              <a:rPr lang="es" sz="2000"/>
              <a:t>: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Limpieza y ordenación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Tratamiento de datos nulos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Introducción de datos y columnas necesarios para las estimaciones y posterior análisis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Formateo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Tratamiento de inconsistencias y de datos “outliers” (formatos condicionales, filtros, …)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Adición de filtros de fundamentales (margen, ROIC, múltiplos, …)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45175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20"/>
              <a:t>3</a:t>
            </a:r>
            <a:r>
              <a:rPr b="1" lang="es" sz="3020"/>
              <a:t>. ANÁLISIS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Contexto Sectorial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Fundamentales Clave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Ventajas Competitivas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Gestión de Capital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Valoración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956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s" sz="2520"/>
              <a:t>3.1 Contexto Sectorial</a:t>
            </a:r>
            <a:endParaRPr sz="25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54525" y="10099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Diversificación del Fondo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Segmento IA / Cloud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Potencial de este mercado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0650" y="4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20"/>
              <a:t>3.1.1</a:t>
            </a:r>
            <a:r>
              <a:rPr b="1" lang="es" sz="2520"/>
              <a:t> Diversificación</a:t>
            </a:r>
            <a:r>
              <a:rPr b="1" lang="es" sz="2520"/>
              <a:t> del Fondo</a:t>
            </a:r>
            <a:endParaRPr b="1" sz="25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00650" y="708950"/>
            <a:ext cx="85206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Destacan los sectores Tecnológico y Financiero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1" name="Google Shape;91;p18" title="Captura de pantalla 2025-07-18 0937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0" y="1927850"/>
            <a:ext cx="3454712" cy="2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title="Captura de pantalla 2025-07-18 09433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950" y="2457725"/>
            <a:ext cx="1941766" cy="1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Captura de pantalla 2025-07-18 09515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524" y="1516249"/>
            <a:ext cx="1839550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Captura de pantalla 2025-07-18 09570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5800" y="1983288"/>
            <a:ext cx="2495000" cy="25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999700" y="4505525"/>
            <a:ext cx="28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100"/>
              <a:t>Distribución de la Cartera por Segmento IA/Cloud</a:t>
            </a:r>
            <a:endParaRPr i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3.1.2 Segmento IA / Cloud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2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La IA depende de la infraestructura de Cloud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 title="Captura de pantalla 2025-07-10 1145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25" y="1472250"/>
            <a:ext cx="3136212" cy="30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793925" y="4372325"/>
            <a:ext cx="22278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ai-supremacy.com</a:t>
            </a:r>
            <a:endParaRPr i="1"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405950" y="4372325"/>
            <a:ext cx="22278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statista</a:t>
            </a:r>
            <a:r>
              <a:rPr i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.com</a:t>
            </a:r>
            <a:endParaRPr i="1"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9" title="AI_Value_Cha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253" y="1472250"/>
            <a:ext cx="4695873" cy="301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2172225" y="771775"/>
            <a:ext cx="37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3.1.3 </a:t>
            </a:r>
            <a:r>
              <a:rPr b="1" lang="es"/>
              <a:t>Potencial del mercado de la IA y Cloud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572700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Optimismo de las empresas líderes en este mercado</a:t>
            </a:r>
            <a:endParaRPr/>
          </a:p>
        </p:txBody>
      </p:sp>
      <p:pic>
        <p:nvPicPr>
          <p:cNvPr id="113" name="Google Shape;113;p20" title="2.S_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87" y="1098588"/>
            <a:ext cx="8791856" cy="100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 title="2.S_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75" y="2091950"/>
            <a:ext cx="8791875" cy="74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946163" y="2783500"/>
            <a:ext cx="32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Conference Call de Amazon Q1 y Q4 de 2024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0" title="2.S_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76" y="3284400"/>
            <a:ext cx="8791875" cy="1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060925" y="4353300"/>
            <a:ext cx="3022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Conference Call de Microsoft Q4 de 2024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9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3.1.3</a:t>
            </a:r>
            <a:r>
              <a:rPr b="1" lang="es"/>
              <a:t> </a:t>
            </a:r>
            <a:r>
              <a:rPr b="1" lang="es"/>
              <a:t>Potencial del mercado de la IA y Cloud</a:t>
            </a:r>
            <a:endParaRPr b="1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9175" y="707450"/>
            <a:ext cx="87165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Se estiman CAGR de 30% y 17% respectivamente</a:t>
            </a:r>
            <a:endParaRPr sz="2000"/>
          </a:p>
        </p:txBody>
      </p:sp>
      <p:pic>
        <p:nvPicPr>
          <p:cNvPr id="124" name="Google Shape;124;p21" title="2.S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350" y="1647350"/>
            <a:ext cx="4322478" cy="26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 title="Captura de pantalla 2025-07-18 1047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13" y="1647350"/>
            <a:ext cx="4162851" cy="26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533038" y="4221400"/>
            <a:ext cx="35610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Market.com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985088" y="4221400"/>
            <a:ext cx="35610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iot-analytics.com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