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Proxima Nova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roximaNova-italic.fntdata"/><Relationship Id="rId14" Type="http://schemas.openxmlformats.org/officeDocument/2006/relationships/slide" Target="slides/slide9.xml"/><Relationship Id="rId36" Type="http://schemas.openxmlformats.org/officeDocument/2006/relationships/font" Target="fonts/ProximaNova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ProximaNova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33f33275d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633f33275d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6339050d5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6339050d5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33f33275d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33f33275d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33f3327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633f3327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339050d5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339050d5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633f33275d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633f33275d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633f33275d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633f33275d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33f33275d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33f33275d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33f33275d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33f33275d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44eb2a4f1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44eb2a4f1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0425b64d1_0_1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0425b64d1_0_1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70bc644de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70bc644de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70bc644de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70bc644de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70bc644de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70bc644de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6339050d5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6339050d5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712359afc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712359afc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712359afc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712359afc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6339050d5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6339050d5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70bc644de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70bc644de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712359afc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712359afc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71937aba8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71937aba8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70425b64d1_0_3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70425b64d1_0_3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0425b64d1_0_3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70425b64d1_0_3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33f33275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33f33275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339050d5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339050d5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33f33275d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33f33275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339050d5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339050d5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339050d5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339050d5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7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38.png"/><Relationship Id="rId5" Type="http://schemas.openxmlformats.org/officeDocument/2006/relationships/image" Target="../media/image25.png"/><Relationship Id="rId6" Type="http://schemas.openxmlformats.org/officeDocument/2006/relationships/image" Target="../media/image32.png"/><Relationship Id="rId7" Type="http://schemas.openxmlformats.org/officeDocument/2006/relationships/image" Target="../media/image19.png"/><Relationship Id="rId8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.png"/><Relationship Id="rId4" Type="http://schemas.openxmlformats.org/officeDocument/2006/relationships/image" Target="../media/image39.png"/><Relationship Id="rId5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9.png"/><Relationship Id="rId4" Type="http://schemas.openxmlformats.org/officeDocument/2006/relationships/image" Target="../media/image34.png"/><Relationship Id="rId5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8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6411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/>
              <a:t>Optimización de Posiciones en Fondo de Inversión</a:t>
            </a:r>
            <a:endParaRPr b="1" sz="4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28825" y="342878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lt2"/>
                </a:solidFill>
              </a:rPr>
              <a:t>Presentado por</a:t>
            </a:r>
            <a:r>
              <a:rPr lang="es" sz="1500">
                <a:solidFill>
                  <a:schemeClr val="lt2"/>
                </a:solidFill>
              </a:rPr>
              <a:t>: </a:t>
            </a:r>
            <a:r>
              <a:rPr lang="es" sz="1500">
                <a:solidFill>
                  <a:schemeClr val="lt2"/>
                </a:solidFill>
              </a:rPr>
              <a:t>Carlos Morena Orellana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lt2"/>
                </a:solidFill>
              </a:rPr>
              <a:t>Rol</a:t>
            </a:r>
            <a:r>
              <a:rPr lang="es" sz="1500">
                <a:solidFill>
                  <a:schemeClr val="lt2"/>
                </a:solidFill>
              </a:rPr>
              <a:t>: </a:t>
            </a:r>
            <a:r>
              <a:rPr lang="es" sz="1500">
                <a:solidFill>
                  <a:schemeClr val="lt2"/>
                </a:solidFill>
              </a:rPr>
              <a:t>Analista Financiero de Datos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lt2"/>
                </a:solidFill>
              </a:rPr>
              <a:t>Fecha</a:t>
            </a:r>
            <a:r>
              <a:rPr lang="es" sz="1500">
                <a:solidFill>
                  <a:schemeClr val="lt2"/>
                </a:solidFill>
              </a:rPr>
              <a:t>: 26 de Julio de 2025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235425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20"/>
              <a:t>3.2 F</a:t>
            </a:r>
            <a:r>
              <a:rPr b="1" lang="es" sz="2520"/>
              <a:t>undamentales Clave</a:t>
            </a:r>
            <a:endParaRPr sz="2500"/>
          </a:p>
        </p:txBody>
      </p:sp>
      <p:sp>
        <p:nvSpPr>
          <p:cNvPr id="133" name="Google Shape;133;p22"/>
          <p:cNvSpPr txBox="1"/>
          <p:nvPr>
            <p:ph idx="2" type="body"/>
          </p:nvPr>
        </p:nvSpPr>
        <p:spPr>
          <a:xfrm>
            <a:off x="4954550" y="1100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s" sz="2000">
                <a:solidFill>
                  <a:schemeClr val="lt2"/>
                </a:solidFill>
              </a:rPr>
              <a:t>Datos históricos</a:t>
            </a:r>
            <a:endParaRPr sz="2000">
              <a:solidFill>
                <a:schemeClr val="lt2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s" sz="2000">
                <a:solidFill>
                  <a:schemeClr val="lt2"/>
                </a:solidFill>
              </a:rPr>
              <a:t>Estimaciones</a:t>
            </a:r>
            <a:endParaRPr sz="2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3.2.1 Datos históricos</a:t>
            </a:r>
            <a:endParaRPr b="1"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662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Crecimiento histórico de ingresos, margen operativo, EPS, FCF y ROIC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3" title="Captura de pantalla 2025-07-20 09145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28125"/>
            <a:ext cx="3794555" cy="35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 title="Captura de pantalla 2025-07-20 09461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299" y="1309030"/>
            <a:ext cx="3794549" cy="3598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3.2.1 Datos históricos</a:t>
            </a:r>
            <a:endParaRPr b="1"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628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El sector tecnológico destaca en el comportamiento histórico</a:t>
            </a:r>
            <a:endParaRPr/>
          </a:p>
        </p:txBody>
      </p:sp>
      <p:pic>
        <p:nvPicPr>
          <p:cNvPr id="148" name="Google Shape;148;p24" title="Captura de pantalla 2025-07-19 16371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425" y="1751653"/>
            <a:ext cx="4812249" cy="2976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 title="Captura de pantalla 2025-07-20 09362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096" y="1520963"/>
            <a:ext cx="3612000" cy="327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3.2.2 Estimaciones</a:t>
            </a:r>
            <a:endParaRPr b="1"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C</a:t>
            </a:r>
            <a:r>
              <a:rPr lang="es" sz="2000"/>
              <a:t>recimiento de ingresos, margen operativo, EPS y FCF</a:t>
            </a:r>
            <a:endParaRPr/>
          </a:p>
        </p:txBody>
      </p:sp>
      <p:pic>
        <p:nvPicPr>
          <p:cNvPr id="156" name="Google Shape;156;p25" title="Captura de pantalla 2025-07-19 16173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900" y="1188950"/>
            <a:ext cx="3875275" cy="364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 title="Captura de pantalla 2025-07-20 09410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1846" y="1188950"/>
            <a:ext cx="3525829" cy="36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28055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3.3 Ventajas Competitivas</a:t>
            </a:r>
            <a:endParaRPr sz="2500"/>
          </a:p>
        </p:txBody>
      </p:sp>
      <p:sp>
        <p:nvSpPr>
          <p:cNvPr id="163" name="Google Shape;163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10000"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s">
                <a:solidFill>
                  <a:schemeClr val="lt2"/>
                </a:solidFill>
              </a:rPr>
              <a:t>Propiedad Intelectual</a:t>
            </a:r>
            <a:endParaRPr>
              <a:solidFill>
                <a:schemeClr val="lt2"/>
              </a:solidFill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s">
                <a:solidFill>
                  <a:schemeClr val="lt2"/>
                </a:solidFill>
              </a:rPr>
              <a:t>Know-How</a:t>
            </a:r>
            <a:endParaRPr>
              <a:solidFill>
                <a:schemeClr val="lt2"/>
              </a:solidFill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s">
                <a:solidFill>
                  <a:schemeClr val="lt2"/>
                </a:solidFill>
              </a:rPr>
              <a:t>Escala</a:t>
            </a:r>
            <a:endParaRPr>
              <a:solidFill>
                <a:schemeClr val="lt2"/>
              </a:solidFill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s">
                <a:solidFill>
                  <a:schemeClr val="lt2"/>
                </a:solidFill>
              </a:rPr>
              <a:t>Switching Cost</a:t>
            </a:r>
            <a:endParaRPr>
              <a:solidFill>
                <a:schemeClr val="lt2"/>
              </a:solidFill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s">
                <a:solidFill>
                  <a:schemeClr val="lt2"/>
                </a:solidFill>
              </a:rPr>
              <a:t>Otros (efecto red, PP, FMA)</a:t>
            </a:r>
            <a:endParaRPr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3.3.1 Propiedad Intelectual</a:t>
            </a:r>
            <a:endParaRPr b="1"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Intangibles, datos (LLM y FM), algoritmos, diseños (chips), …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70" name="Google Shape;170;p27" title="Captura de pantalla 2025-07-08 134553.png"/>
          <p:cNvPicPr preferRelativeResize="0"/>
          <p:nvPr/>
        </p:nvPicPr>
        <p:blipFill rotWithShape="1">
          <a:blip r:embed="rId3">
            <a:alphaModFix/>
          </a:blip>
          <a:srcRect b="0" l="0" r="62916" t="0"/>
          <a:stretch/>
        </p:blipFill>
        <p:spPr>
          <a:xfrm>
            <a:off x="367200" y="1369025"/>
            <a:ext cx="3979200" cy="323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/>
          <p:nvPr/>
        </p:nvSpPr>
        <p:spPr>
          <a:xfrm>
            <a:off x="1878451" y="4576700"/>
            <a:ext cx="956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clario.com</a:t>
            </a:r>
            <a:endParaRPr i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2" name="Google Shape;172;p27" title="Captura de pantalla 2025-07-08 140413.png"/>
          <p:cNvPicPr preferRelativeResize="0"/>
          <p:nvPr/>
        </p:nvPicPr>
        <p:blipFill rotWithShape="1">
          <a:blip r:embed="rId4">
            <a:alphaModFix/>
          </a:blip>
          <a:srcRect b="0" l="0" r="17904" t="0"/>
          <a:stretch/>
        </p:blipFill>
        <p:spPr>
          <a:xfrm>
            <a:off x="4934125" y="1369033"/>
            <a:ext cx="3979200" cy="323421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6406520" y="4576700"/>
            <a:ext cx="10344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sqream</a:t>
            </a:r>
            <a:r>
              <a:rPr i="1"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.com</a:t>
            </a:r>
            <a:endParaRPr i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3.3.2 Know-How</a:t>
            </a:r>
            <a:endParaRPr b="1"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707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Años de experiencia, inversión acumulada en I+D, …</a:t>
            </a:r>
            <a:endParaRPr sz="2000"/>
          </a:p>
        </p:txBody>
      </p:sp>
      <p:pic>
        <p:nvPicPr>
          <p:cNvPr id="180" name="Google Shape;180;p28" title="Captura de pantalla 2025-07-08 13394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25" y="1648700"/>
            <a:ext cx="7967962" cy="7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 txBox="1"/>
          <p:nvPr/>
        </p:nvSpPr>
        <p:spPr>
          <a:xfrm>
            <a:off x="3269700" y="2363550"/>
            <a:ext cx="260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Reporte anual de Alphabet de 2024</a:t>
            </a:r>
            <a:endParaRPr i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2" name="Google Shape;182;p28" title="Captura de pantalla 2025-07-20 10190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025" y="3297225"/>
            <a:ext cx="7967950" cy="88865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 txBox="1"/>
          <p:nvPr/>
        </p:nvSpPr>
        <p:spPr>
          <a:xfrm>
            <a:off x="2064900" y="4101125"/>
            <a:ext cx="50142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Microsoft, Morgan Stanley Technology Conference, 4 de Marzo de</a:t>
            </a:r>
            <a:r>
              <a:rPr i="1"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2025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3.3.3 Escala</a:t>
            </a:r>
            <a:endParaRPr b="1"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311700" y="707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Absorción o “eliminación” de la competencia</a:t>
            </a:r>
            <a:endParaRPr/>
          </a:p>
        </p:txBody>
      </p:sp>
      <p:pic>
        <p:nvPicPr>
          <p:cNvPr id="190" name="Google Shape;190;p29" title="Captura de pantalla 2025-07-09 18031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00" y="1467075"/>
            <a:ext cx="4398101" cy="310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9" title="Captura de pantalla 2025-07-09 180017.png"/>
          <p:cNvPicPr preferRelativeResize="0"/>
          <p:nvPr/>
        </p:nvPicPr>
        <p:blipFill rotWithShape="1">
          <a:blip r:embed="rId4">
            <a:alphaModFix/>
          </a:blip>
          <a:srcRect b="0" l="0" r="52972" t="0"/>
          <a:stretch/>
        </p:blipFill>
        <p:spPr>
          <a:xfrm>
            <a:off x="5404043" y="1188775"/>
            <a:ext cx="3292376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/>
          <p:nvPr/>
        </p:nvSpPr>
        <p:spPr>
          <a:xfrm>
            <a:off x="1884400" y="4568075"/>
            <a:ext cx="108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Statista.com</a:t>
            </a:r>
            <a:endParaRPr i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6591000" y="4699325"/>
            <a:ext cx="108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Statista.com</a:t>
            </a:r>
            <a:endParaRPr i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11700" y="8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3.3.4 </a:t>
            </a:r>
            <a:r>
              <a:rPr b="1" lang="es"/>
              <a:t>Switching Cost</a:t>
            </a:r>
            <a:endParaRPr b="1"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311700" y="791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Migración de nube, herramientas para desarrolladores, …</a:t>
            </a:r>
            <a:endParaRPr/>
          </a:p>
        </p:txBody>
      </p:sp>
      <p:pic>
        <p:nvPicPr>
          <p:cNvPr id="200" name="Google Shape;200;p30" title="Captura de pantalla 2025-07-09 16590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488" y="1611900"/>
            <a:ext cx="7731017" cy="178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 txBox="1"/>
          <p:nvPr/>
        </p:nvSpPr>
        <p:spPr>
          <a:xfrm>
            <a:off x="3969900" y="3394050"/>
            <a:ext cx="12042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Cloudflare.com</a:t>
            </a:r>
            <a:endParaRPr i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3.3.5 Otros</a:t>
            </a:r>
            <a:endParaRPr b="1"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311700" y="707450"/>
            <a:ext cx="42603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Efecto Red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First-Mover Advantage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Monopolio</a:t>
            </a:r>
            <a:endParaRPr sz="2000"/>
          </a:p>
        </p:txBody>
      </p:sp>
      <p:pic>
        <p:nvPicPr>
          <p:cNvPr id="208" name="Google Shape;208;p31" title="Captura de pantalla 2025-07-22 10053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73" y="2872561"/>
            <a:ext cx="2511000" cy="757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 title="Captura de pantalla 2025-07-22 10573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2650" y="1734652"/>
            <a:ext cx="3375051" cy="7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1" title="Captura de pantalla 2025-07-22 110124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8587" y="707450"/>
            <a:ext cx="2823225" cy="7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1" title="Captura de pantalla 2025-07-22 110302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812" y="4032962"/>
            <a:ext cx="2454918" cy="7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1" title="Captura de pantalla 2025-07-22 112623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28474" y="4032950"/>
            <a:ext cx="1823451" cy="5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1" title="Captura de pantalla 2025-07-22 112731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23113" y="3018437"/>
            <a:ext cx="3234150" cy="530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0369" lvl="0" marL="457200" rtl="0" algn="l">
              <a:spcBef>
                <a:spcPts val="0"/>
              </a:spcBef>
              <a:spcAft>
                <a:spcPts val="0"/>
              </a:spcAft>
              <a:buSzPts val="3020"/>
              <a:buAutoNum type="arabicPeriod"/>
            </a:pPr>
            <a:r>
              <a:rPr b="1" lang="es" sz="3020"/>
              <a:t>A</a:t>
            </a:r>
            <a:r>
              <a:rPr b="1" lang="es" sz="3020"/>
              <a:t>n</a:t>
            </a:r>
            <a:r>
              <a:rPr b="1" lang="es" sz="3020"/>
              <a:t>álisis de Cartera y Ajuste de </a:t>
            </a:r>
            <a:r>
              <a:rPr b="1" lang="es" sz="3020"/>
              <a:t>p</a:t>
            </a:r>
            <a:r>
              <a:rPr b="1" lang="es" sz="3020"/>
              <a:t>osiciones</a:t>
            </a:r>
            <a:endParaRPr b="1" sz="302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460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2000"/>
              <a:t>Rol</a:t>
            </a:r>
            <a:r>
              <a:rPr lang="es" sz="2000"/>
              <a:t>: Analista de Datos / Financiero</a:t>
            </a:r>
            <a:endParaRPr sz="2000"/>
          </a:p>
          <a:p>
            <a:pPr indent="-3460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2000"/>
              <a:t>Solicitud</a:t>
            </a:r>
            <a:r>
              <a:rPr lang="es" sz="2000"/>
              <a:t>: Analizar las acciones del fondo</a:t>
            </a:r>
            <a:endParaRPr sz="2000"/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2000"/>
              <a:t>Enfoque</a:t>
            </a:r>
            <a:r>
              <a:rPr lang="es" sz="2000"/>
              <a:t>: Basado en el dataset proporcionado por la empresa</a:t>
            </a:r>
            <a:endParaRPr sz="2000"/>
          </a:p>
          <a:p>
            <a:pPr indent="-3460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2000"/>
              <a:t>Datos contables históricos y actuales de las compañías</a:t>
            </a:r>
            <a:endParaRPr sz="2000"/>
          </a:p>
          <a:p>
            <a:pPr indent="-3460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2000"/>
              <a:t>Estimaciones de crecimiento</a:t>
            </a:r>
            <a:endParaRPr sz="2000"/>
          </a:p>
          <a:p>
            <a:pPr indent="-346075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sz="2000"/>
              <a:t>Valoración por EV/FCF, PER y P/B a 5 años vista</a:t>
            </a:r>
            <a:endParaRPr sz="2000"/>
          </a:p>
          <a:p>
            <a:pPr indent="-3460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2000"/>
              <a:t>Objetivo</a:t>
            </a:r>
            <a:r>
              <a:rPr lang="es" sz="2000"/>
              <a:t>: Aportar información para que se lleve a cabo la gestión del fondo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265500" y="2120575"/>
            <a:ext cx="4045200" cy="5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3.4 Gestión de Capital</a:t>
            </a:r>
            <a:endParaRPr/>
          </a:p>
        </p:txBody>
      </p:sp>
      <p:sp>
        <p:nvSpPr>
          <p:cNvPr id="219" name="Google Shape;219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>
                <a:solidFill>
                  <a:schemeClr val="lt2"/>
                </a:solidFill>
              </a:rPr>
              <a:t>Introducción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>
                <a:solidFill>
                  <a:schemeClr val="lt2"/>
                </a:solidFill>
              </a:rPr>
              <a:t>CapEx de Expansión / ROIC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3.4.1 Introducción</a:t>
            </a:r>
            <a:endParaRPr b="1"/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311700" y="707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CapEx de Expansión (Crecimiento Orgánico)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M&amp;A (</a:t>
            </a:r>
            <a:r>
              <a:rPr lang="es" sz="2000"/>
              <a:t>Crecimiento Inorgánico</a:t>
            </a:r>
            <a:r>
              <a:rPr lang="es" sz="2000"/>
              <a:t>)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Recompra de Acciones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Pago en dividendos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Amortización de Deuda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Acumulación de Efectivo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3.4.2 CapEx de Expansión</a:t>
            </a:r>
            <a:endParaRPr b="1"/>
          </a:p>
        </p:txBody>
      </p:sp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311700" y="707450"/>
            <a:ext cx="492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Inversión en el propio negocio y ROIC</a:t>
            </a:r>
            <a:endParaRPr sz="2000"/>
          </a:p>
        </p:txBody>
      </p:sp>
      <p:sp>
        <p:nvSpPr>
          <p:cNvPr id="232" name="Google Shape;232;p34"/>
          <p:cNvSpPr txBox="1"/>
          <p:nvPr/>
        </p:nvSpPr>
        <p:spPr>
          <a:xfrm>
            <a:off x="391775" y="4335800"/>
            <a:ext cx="3872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Datos de Alphabet en la Plantilla de Valoración de IDC</a:t>
            </a:r>
            <a:endParaRPr i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3" name="Google Shape;233;p34" title="GOOGL_REV-EBI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275" y="1732161"/>
            <a:ext cx="4295374" cy="2655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4" title="GOOGL_RR-RO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338" y="1720325"/>
            <a:ext cx="4333575" cy="267960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4"/>
          <p:cNvSpPr txBox="1"/>
          <p:nvPr/>
        </p:nvSpPr>
        <p:spPr>
          <a:xfrm>
            <a:off x="4730463" y="4589900"/>
            <a:ext cx="42090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Nota</a:t>
            </a:r>
            <a:r>
              <a:rPr i="1"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 Escala de la izquierda en miles de millones (Ingresos)</a:t>
            </a:r>
            <a:endParaRPr i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34"/>
          <p:cNvSpPr txBox="1"/>
          <p:nvPr/>
        </p:nvSpPr>
        <p:spPr>
          <a:xfrm>
            <a:off x="4898613" y="4335800"/>
            <a:ext cx="3872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Datos de Alphabet en la Plantilla de Valoración de IDC</a:t>
            </a:r>
            <a:endParaRPr i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949475" y="2305500"/>
            <a:ext cx="2564400" cy="53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500"/>
              <a:t>3.5 Valoración</a:t>
            </a:r>
            <a:endParaRPr sz="2500"/>
          </a:p>
        </p:txBody>
      </p:sp>
      <p:sp>
        <p:nvSpPr>
          <p:cNvPr id="242" name="Google Shape;242;p3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>
                <a:solidFill>
                  <a:schemeClr val="lt2"/>
                </a:solidFill>
              </a:rPr>
              <a:t>Escenario Neutral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>
                <a:solidFill>
                  <a:schemeClr val="lt2"/>
                </a:solidFill>
              </a:rPr>
              <a:t>Escenario Pesimista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311700" y="0"/>
            <a:ext cx="368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3.5.1 Escenario Neutral</a:t>
            </a:r>
            <a:endParaRPr b="1"/>
          </a:p>
        </p:txBody>
      </p:sp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320700" y="535325"/>
            <a:ext cx="70281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Cotización Actual, CAGR estimado</a:t>
            </a:r>
            <a:endParaRPr/>
          </a:p>
        </p:txBody>
      </p:sp>
      <p:sp>
        <p:nvSpPr>
          <p:cNvPr id="249" name="Google Shape;249;p36"/>
          <p:cNvSpPr txBox="1"/>
          <p:nvPr/>
        </p:nvSpPr>
        <p:spPr>
          <a:xfrm>
            <a:off x="186113" y="4601275"/>
            <a:ext cx="2935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Empresas que pasan el filtro permisivo y están por debajo de su valor intrínseco</a:t>
            </a:r>
            <a:endParaRPr i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0" name="Google Shape;250;p36"/>
          <p:cNvSpPr txBox="1"/>
          <p:nvPr/>
        </p:nvSpPr>
        <p:spPr>
          <a:xfrm>
            <a:off x="3848175" y="4577025"/>
            <a:ext cx="4768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Empresas que suponen una oportunidad de mantener y de comprar</a:t>
            </a:r>
            <a:endParaRPr i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1" name="Google Shape;251;p36" title="Captura de pantalla 2025-07-23 18091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262" y="1343700"/>
            <a:ext cx="1928166" cy="32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6" title="Captura de pantalla 2025-07-23 17532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2586" y="1343688"/>
            <a:ext cx="1559700" cy="34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6" title="Captura de pantalla 2025-07-23 18213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9400" y="1719475"/>
            <a:ext cx="5301776" cy="282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>
            <p:ph type="title"/>
          </p:nvPr>
        </p:nvSpPr>
        <p:spPr>
          <a:xfrm>
            <a:off x="311700" y="0"/>
            <a:ext cx="412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520"/>
              <a:t>3.5.2 Escenario Pesimista</a:t>
            </a:r>
            <a:endParaRPr b="1" sz="2520"/>
          </a:p>
        </p:txBody>
      </p:sp>
      <p:sp>
        <p:nvSpPr>
          <p:cNvPr id="259" name="Google Shape;259;p37"/>
          <p:cNvSpPr txBox="1"/>
          <p:nvPr>
            <p:ph idx="1" type="body"/>
          </p:nvPr>
        </p:nvSpPr>
        <p:spPr>
          <a:xfrm>
            <a:off x="320700" y="535325"/>
            <a:ext cx="70281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Margen de Seguridad,</a:t>
            </a:r>
            <a:r>
              <a:rPr lang="es" sz="2000"/>
              <a:t> CAGR estimado</a:t>
            </a:r>
            <a:endParaRPr/>
          </a:p>
        </p:txBody>
      </p:sp>
      <p:sp>
        <p:nvSpPr>
          <p:cNvPr id="260" name="Google Shape;260;p37"/>
          <p:cNvSpPr txBox="1"/>
          <p:nvPr/>
        </p:nvSpPr>
        <p:spPr>
          <a:xfrm>
            <a:off x="544200" y="4591975"/>
            <a:ext cx="3409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Margen de Seguridad de las oportunidades</a:t>
            </a:r>
            <a:endParaRPr i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1" name="Google Shape;261;p37"/>
          <p:cNvSpPr txBox="1"/>
          <p:nvPr/>
        </p:nvSpPr>
        <p:spPr>
          <a:xfrm>
            <a:off x="5920975" y="4591975"/>
            <a:ext cx="23871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CAGR Neutral / CAGR Pesimista IA Cloud frente al Resto</a:t>
            </a:r>
            <a:endParaRPr i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2" name="Google Shape;262;p37" title="Captura de pantalla 2025-07-23 17532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9850" y="1279675"/>
            <a:ext cx="1637390" cy="3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7" title="Captura de pantalla 2025-07-23 18390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4012" y="1279675"/>
            <a:ext cx="1246331" cy="340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7" title="Captura de pantalla 2025-07-23 184217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1725" y="1279675"/>
            <a:ext cx="1200930" cy="34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7"/>
          <p:cNvSpPr txBox="1"/>
          <p:nvPr/>
        </p:nvSpPr>
        <p:spPr>
          <a:xfrm>
            <a:off x="3595975" y="1786775"/>
            <a:ext cx="23250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 han eliminado ciertas empresas de estos gráficos por considerarse propensos a distorsiones de la información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>
            <p:ph type="title"/>
          </p:nvPr>
        </p:nvSpPr>
        <p:spPr>
          <a:xfrm>
            <a:off x="228650" y="2278350"/>
            <a:ext cx="4045200" cy="58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3000"/>
              <a:t>4. Conclusiones</a:t>
            </a:r>
            <a:endParaRPr sz="3300"/>
          </a:p>
        </p:txBody>
      </p:sp>
      <p:sp>
        <p:nvSpPr>
          <p:cNvPr id="271" name="Google Shape;271;p3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>
                <a:solidFill>
                  <a:schemeClr val="lt2"/>
                </a:solidFill>
              </a:rPr>
              <a:t>Criterio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>
                <a:solidFill>
                  <a:schemeClr val="lt2"/>
                </a:solidFill>
              </a:rPr>
              <a:t>Reflexiones Finales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type="title"/>
          </p:nvPr>
        </p:nvSpPr>
        <p:spPr>
          <a:xfrm>
            <a:off x="341800" y="180475"/>
            <a:ext cx="177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500"/>
              <a:t>4.1 Criterio</a:t>
            </a:r>
            <a:endParaRPr b="1" sz="2500"/>
          </a:p>
        </p:txBody>
      </p:sp>
      <p:sp>
        <p:nvSpPr>
          <p:cNvPr id="277" name="Google Shape;277;p39"/>
          <p:cNvSpPr txBox="1"/>
          <p:nvPr>
            <p:ph idx="1" type="body"/>
          </p:nvPr>
        </p:nvSpPr>
        <p:spPr>
          <a:xfrm>
            <a:off x="341800" y="887925"/>
            <a:ext cx="8471400" cy="38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" sz="2000"/>
              <a:t>Desinversiones / Ventas</a:t>
            </a:r>
            <a:endParaRPr b="1"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Empresas sobrevaloradas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Fundamentales débiles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" sz="2000"/>
              <a:t>Mantener</a:t>
            </a:r>
            <a:endParaRPr b="1"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Empresas de calidad no sobrevaloradas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Visibilidad de ventas / Ingresos estables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CAGR &gt;5%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" sz="2000"/>
              <a:t>Aumento de </a:t>
            </a:r>
            <a:r>
              <a:rPr b="1" lang="es" sz="2000"/>
              <a:t>posiciones</a:t>
            </a:r>
            <a:r>
              <a:rPr b="1" lang="es" sz="2000"/>
              <a:t> / Compras</a:t>
            </a:r>
            <a:endParaRPr b="1"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Fundamentales mejoradas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Infravaloradas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Grandes posibilidades de crecimiento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type="title"/>
          </p:nvPr>
        </p:nvSpPr>
        <p:spPr>
          <a:xfrm>
            <a:off x="311700" y="165425"/>
            <a:ext cx="358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500"/>
              <a:t>4.2 Reflexiones Finales</a:t>
            </a:r>
            <a:endParaRPr b="1" sz="2500"/>
          </a:p>
        </p:txBody>
      </p:sp>
      <p:sp>
        <p:nvSpPr>
          <p:cNvPr id="283" name="Google Shape;283;p40"/>
          <p:cNvSpPr txBox="1"/>
          <p:nvPr>
            <p:ph idx="1" type="body"/>
          </p:nvPr>
        </p:nvSpPr>
        <p:spPr>
          <a:xfrm>
            <a:off x="552325" y="738125"/>
            <a:ext cx="8520600" cy="40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Mercado de la </a:t>
            </a:r>
            <a:r>
              <a:rPr b="1" lang="es" sz="2000"/>
              <a:t>IA y Cloud</a:t>
            </a:r>
            <a:r>
              <a:rPr lang="es" sz="2000"/>
              <a:t> mediante empresas: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Bien posicionadas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Ventajas competitivas fuertes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Fundamentales sólidas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Por debajo de su valor intrínseco 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CAGR atractivo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Empresas no analizadas en profundidad (ULVR, AIR, ITX, …)</a:t>
            </a:r>
            <a:endParaRPr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/>
          <p:nvPr>
            <p:ph type="title"/>
          </p:nvPr>
        </p:nvSpPr>
        <p:spPr>
          <a:xfrm>
            <a:off x="311700" y="0"/>
            <a:ext cx="358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500"/>
              <a:t>4.2 Reflexiones Finales</a:t>
            </a:r>
            <a:endParaRPr b="1" sz="2500"/>
          </a:p>
        </p:txBody>
      </p:sp>
      <p:sp>
        <p:nvSpPr>
          <p:cNvPr id="289" name="Google Shape;289;p41"/>
          <p:cNvSpPr txBox="1"/>
          <p:nvPr>
            <p:ph idx="1" type="body"/>
          </p:nvPr>
        </p:nvSpPr>
        <p:spPr>
          <a:xfrm>
            <a:off x="176350" y="744300"/>
            <a:ext cx="4245300" cy="3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" sz="2000"/>
              <a:t>Venta total</a:t>
            </a:r>
            <a:r>
              <a:rPr lang="es" sz="2000"/>
              <a:t>: TSLA, COST, MSTR, NOW, PLTR, RMS, FFH, MAP, GS, JPM, C, AIR, SBUX, MCD, WMT, PG, KO, CA, HD, ADS.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" sz="2000"/>
              <a:t>Venta parcial</a:t>
            </a:r>
            <a:r>
              <a:rPr lang="es" sz="2000"/>
              <a:t>: AHT, LULU, NKE.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" sz="2000"/>
              <a:t>Mantener</a:t>
            </a:r>
            <a:r>
              <a:rPr lang="es" sz="2000"/>
              <a:t>: ITX, NVDA, ULVR, AIR, NESN, BC, MC, MONC, MA, V, AAPL, MKL.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" sz="2000"/>
              <a:t>Comprar</a:t>
            </a:r>
            <a:r>
              <a:rPr lang="es" sz="2000"/>
              <a:t>: AMZN, MSFT, META, ASML, GOOGL.</a:t>
            </a:r>
            <a:endParaRPr sz="2000"/>
          </a:p>
        </p:txBody>
      </p:sp>
      <p:sp>
        <p:nvSpPr>
          <p:cNvPr id="290" name="Google Shape;290;p41"/>
          <p:cNvSpPr txBox="1"/>
          <p:nvPr/>
        </p:nvSpPr>
        <p:spPr>
          <a:xfrm>
            <a:off x="5098225" y="4699650"/>
            <a:ext cx="31923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CAGR neutral / pesimista empresas IA/Cloud</a:t>
            </a:r>
            <a:endParaRPr i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1" name="Google Shape;291;p41" title="Captura de pantalla 2025-07-26 12403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975" y="374325"/>
            <a:ext cx="3738798" cy="439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3020"/>
              <a:t>2. </a:t>
            </a:r>
            <a:r>
              <a:rPr b="1" lang="es" sz="3020"/>
              <a:t>Preparación de los Datos</a:t>
            </a:r>
            <a:endParaRPr b="1" sz="302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707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" sz="2000"/>
              <a:t>Fuente</a:t>
            </a:r>
            <a:r>
              <a:rPr lang="es" sz="2000"/>
              <a:t>: Dataset de la parte interesada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" sz="2000"/>
              <a:t>Herramientas</a:t>
            </a:r>
            <a:r>
              <a:rPr lang="es" sz="2000"/>
              <a:t>: Google Sheets, BigQuery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" sz="2000"/>
              <a:t>Pasos</a:t>
            </a:r>
            <a:r>
              <a:rPr lang="es" sz="2000"/>
              <a:t>: 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Limpieza y ordenación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Tratamiento de datos nulos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Introducción de datos y columnas necesarios para las estimaciones y posterior análisis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Formateo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Tratamiento de inconsistencias y de datos “outliers” (formatos condicionales, filtros, …)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s" sz="2000"/>
              <a:t>Adición de filtros de fundamentales (margen, ROIC, múltiplos, …)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45175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20"/>
              <a:t>3</a:t>
            </a:r>
            <a:r>
              <a:rPr b="1" lang="es" sz="3020"/>
              <a:t>. ANÁLISIS</a:t>
            </a:r>
            <a:endParaRPr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>
                <a:solidFill>
                  <a:schemeClr val="lt2"/>
                </a:solidFill>
              </a:rPr>
              <a:t>Contexto Sectorial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>
                <a:solidFill>
                  <a:schemeClr val="lt2"/>
                </a:solidFill>
              </a:rPr>
              <a:t>Fundamentales Clave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>
                <a:solidFill>
                  <a:schemeClr val="lt2"/>
                </a:solidFill>
              </a:rPr>
              <a:t>Ventajas Competitivas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>
                <a:solidFill>
                  <a:schemeClr val="lt2"/>
                </a:solidFill>
              </a:rPr>
              <a:t>Gestión de Capital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">
                <a:solidFill>
                  <a:schemeClr val="lt2"/>
                </a:solidFill>
              </a:rPr>
              <a:t>Valoración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2956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s" sz="2520"/>
              <a:t>3.1 Contexto Sectorial</a:t>
            </a:r>
            <a:endParaRPr sz="2500"/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954525" y="10099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s" sz="2000">
                <a:solidFill>
                  <a:schemeClr val="lt2"/>
                </a:solidFill>
              </a:rPr>
              <a:t>Diversificación del Fondo</a:t>
            </a:r>
            <a:endParaRPr sz="2000">
              <a:solidFill>
                <a:schemeClr val="lt2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s" sz="2000">
                <a:solidFill>
                  <a:schemeClr val="lt2"/>
                </a:solidFill>
              </a:rPr>
              <a:t>Segmento IA / Cloud</a:t>
            </a:r>
            <a:endParaRPr sz="2000">
              <a:solidFill>
                <a:schemeClr val="lt2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s" sz="2000">
                <a:solidFill>
                  <a:schemeClr val="lt2"/>
                </a:solidFill>
              </a:rPr>
              <a:t>Potencial de este mercado</a:t>
            </a:r>
            <a:endParaRPr sz="20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00650" y="47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520"/>
              <a:t>3.1.1</a:t>
            </a:r>
            <a:r>
              <a:rPr b="1" lang="es" sz="2520"/>
              <a:t> Diversificación</a:t>
            </a:r>
            <a:r>
              <a:rPr b="1" lang="es" sz="2520"/>
              <a:t> del Fondo</a:t>
            </a:r>
            <a:endParaRPr b="1" sz="2520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00650" y="708950"/>
            <a:ext cx="85206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Destacan los sectores Tecnológico y Financiero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91" name="Google Shape;91;p18" title="Captura de pantalla 2025-07-18 09375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50" y="1927850"/>
            <a:ext cx="3454712" cy="263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 title="Captura de pantalla 2025-07-18 094338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7950" y="2457725"/>
            <a:ext cx="1941766" cy="1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 title="Captura de pantalla 2025-07-18 09515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3524" y="1516249"/>
            <a:ext cx="1839550" cy="41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 title="Captura de pantalla 2025-07-18 095701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65800" y="1983288"/>
            <a:ext cx="2495000" cy="252224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5999700" y="4505525"/>
            <a:ext cx="282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s" sz="1100"/>
              <a:t>Distribución de la Cartera por Segmento IA/Cloud</a:t>
            </a:r>
            <a:endParaRPr i="1"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13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3.1.2 Segmento IA / Cloud</a:t>
            </a:r>
            <a:endParaRPr b="1"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821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La IA depende de la infraestructura de Cloud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 title="Captura de pantalla 2025-07-10 1145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25" y="1472250"/>
            <a:ext cx="3136212" cy="301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5793925" y="4372325"/>
            <a:ext cx="2227800" cy="1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ai-supremacy.com</a:t>
            </a:r>
            <a:endParaRPr i="1" sz="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1405950" y="4372325"/>
            <a:ext cx="2227800" cy="1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statista</a:t>
            </a:r>
            <a:r>
              <a:rPr i="1" lang="es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.com</a:t>
            </a:r>
            <a:endParaRPr i="1" sz="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5" name="Google Shape;105;p19" title="AI_Value_Chai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9253" y="1472250"/>
            <a:ext cx="4695873" cy="301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2172225" y="771775"/>
            <a:ext cx="373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3.1.3 </a:t>
            </a:r>
            <a:r>
              <a:rPr b="1" lang="es"/>
              <a:t>Potencial del mercado de la IA y Cloud</a:t>
            </a:r>
            <a:endParaRPr b="1"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572700"/>
            <a:ext cx="85206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Optimismo de las empresas líderes en este mercado</a:t>
            </a:r>
            <a:endParaRPr/>
          </a:p>
        </p:txBody>
      </p:sp>
      <p:pic>
        <p:nvPicPr>
          <p:cNvPr id="113" name="Google Shape;113;p20" title="2.S_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87" y="1098588"/>
            <a:ext cx="8791856" cy="1006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 title="2.S_1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075" y="2091950"/>
            <a:ext cx="8791875" cy="74209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2946163" y="2783500"/>
            <a:ext cx="325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Conference Call de Amazon Q1 y Q4 de 2024</a:t>
            </a:r>
            <a:endParaRPr i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6" name="Google Shape;116;p20" title="2.S_9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076" y="3284400"/>
            <a:ext cx="8791875" cy="11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3060925" y="4353300"/>
            <a:ext cx="30222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Conference Call de Microsoft Q4 de 2024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91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3.1.3</a:t>
            </a:r>
            <a:r>
              <a:rPr b="1" lang="es"/>
              <a:t> </a:t>
            </a:r>
            <a:r>
              <a:rPr b="1" lang="es"/>
              <a:t>Potencial del mercado de la IA y Cloud</a:t>
            </a:r>
            <a:endParaRPr b="1"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9175" y="707450"/>
            <a:ext cx="8716500" cy="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Se estiman CAGR de 30% y 17% respectivamente</a:t>
            </a:r>
            <a:endParaRPr sz="2000"/>
          </a:p>
        </p:txBody>
      </p:sp>
      <p:pic>
        <p:nvPicPr>
          <p:cNvPr id="124" name="Google Shape;124;p21" title="2.S_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4350" y="1647350"/>
            <a:ext cx="4322478" cy="26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 title="Captura de pantalla 2025-07-18 10475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113" y="1647350"/>
            <a:ext cx="4162851" cy="263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533038" y="4221400"/>
            <a:ext cx="35610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Market.com</a:t>
            </a:r>
            <a:endParaRPr i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4985088" y="4221400"/>
            <a:ext cx="35610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iot-analytics.com</a:t>
            </a:r>
            <a:endParaRPr i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