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/>
    <p:restoredTop sz="94722"/>
  </p:normalViewPr>
  <p:slideViewPr>
    <p:cSldViewPr snapToGrid="0">
      <p:cViewPr>
        <p:scale>
          <a:sx n="120" d="100"/>
          <a:sy n="120" d="100"/>
        </p:scale>
        <p:origin x="6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5F7E-6490-D24C-6E7A-685D6502B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CBE8B-CB90-65B1-EDDC-5FCF3A828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320B5-32C0-7692-6BDB-0D79C244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B6A80-7B16-F67C-DFF9-F81D3B13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397AE-2A67-E62E-6C47-A8B3B2C6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49693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BFE9-2A1A-3E21-7988-C8D749D0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358E1-AE2A-74EE-FB0B-30A6C7129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88CFF-8B0D-2CA0-4D0B-E54D227D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9DFDD-A352-61B2-E857-E3E7486C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5DF7B-74ED-EB99-500C-882749C5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6034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591D3-715C-060A-04A3-ED5035726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96E50-E4F8-D539-C46F-38BE88F18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0188-2B1F-DC4B-642A-998B5D20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C1C6-4B37-738E-CC4E-B307858C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2A2BE-8E77-AFF4-EFD0-27572C80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04234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88FE-C795-49A3-6F6E-C0C6C521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9187D-3563-E3F6-A993-2926F0327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0E73-A1CE-68C4-DC86-E78F2663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9081B-B3D0-6E04-4D85-6FF68CAD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B1509-0C29-92A9-AC38-2E387979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38701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1E9C-7331-3196-DD5C-54E5A1FC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3C161-6635-53D7-5957-B68D3C530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EEA8-D5FE-52B1-1FF7-98C390F8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1AC45-E48D-B0C1-FF02-DFF5261E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1A09C-D4F3-CB37-DFD2-7CE11D51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7319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CFD1-1F72-3217-A66C-841CA536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DD8C-1414-0722-C19C-1F61C8558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649A0-F18B-D849-0824-14D4E927B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82E0F-902A-2F0E-E9DE-51477960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D1A1C-C858-2B0D-9089-C9D29554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C42BF-CEDA-5EC0-0C13-5A05EDED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60504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00E8-8586-2DA6-C868-43EBD1F35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42F30-83A1-4E65-F19D-3CA007571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A33F6-0DAA-AA6A-91B6-1D8816E5B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0C705-975E-3788-ED0B-D07CC196B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8FA87-6C76-29BC-B36F-B46221D42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ADA09-40D2-AE3A-0469-07FCAA9F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C707C-8585-E956-293B-7D65C3EE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7A7B4-37F0-E840-D197-FCFF6288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6133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69D5-C13A-1480-0083-3DA3C988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437B4-6F91-6C7E-81B7-872D2D58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3A858-C688-E549-B26D-FEF3F163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F5F07-D95A-2D75-7E0A-A002B9CC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29315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57754-AC8D-68F9-2AD2-631658E7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2DB9F-A271-FEAA-C599-A2FD5B59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CF6F2-2962-1FE1-D3AB-9EA44BF9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77206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AE52-19E2-209F-0082-C7989DA7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A6434-E4F2-CB78-4E7C-DF3E8BCA9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3C8B3-AA62-6C1D-2A9B-51F1CFA6B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88126-E075-FDE0-C56A-361C8A9B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86EE1-D266-C5EE-2FFC-982932E0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7889-C698-B2DC-A304-94D2AD25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403467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37CF-CD19-213E-B288-F9C1CA88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E26BF-0180-62C0-F269-A1E43C852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277D2-9F6C-F333-DBA5-6E647BBDC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74EF0-E1E0-35F8-0335-FEB2CA03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C5FD4-FE83-901B-9904-186EAA44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1EC37-ACC0-AE8E-DFEE-5DBA6793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05128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FDC66-D116-BDDA-065F-AD42795D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A5661-90B8-FB8C-CD28-820138D87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432E1-5354-0AC2-2A41-D21F09DE0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FD475-E549-0E40-A2B9-F36AA97D2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AF70D-1320-EE9F-062C-2736A64FB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49747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0934-EA96-47EA-914B-77FC6A5E1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5956"/>
            <a:ext cx="9144000" cy="2387600"/>
          </a:xfrm>
        </p:spPr>
        <p:txBody>
          <a:bodyPr>
            <a:normAutofit/>
          </a:bodyPr>
          <a:lstStyle/>
          <a:p>
            <a:r>
              <a:rPr lang="en-AR" sz="4000" dirty="0"/>
              <a:t>Detección y segmentación de tumores cerebrales en imágenes de resonancia magnética con técnicas de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0947-0FF4-82DF-46D0-7149CC30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1998"/>
            <a:ext cx="9144000" cy="1655762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AR" dirty="0"/>
              <a:t>Universidad Complutense de Madrid</a:t>
            </a:r>
          </a:p>
          <a:p>
            <a:pPr>
              <a:spcBef>
                <a:spcPts val="400"/>
              </a:spcBef>
            </a:pPr>
            <a:r>
              <a:rPr lang="en-AR" dirty="0"/>
              <a:t>Facultad de Estudios Estadísticos</a:t>
            </a:r>
          </a:p>
          <a:p>
            <a:pPr>
              <a:spcBef>
                <a:spcPts val="400"/>
              </a:spcBef>
            </a:pPr>
            <a:r>
              <a:rPr lang="en-AR" dirty="0"/>
              <a:t>Máster Big Data y Data Science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33F25-34A0-EB55-EC20-C52CD6FF1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331" y="86614"/>
            <a:ext cx="1680293" cy="1655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5B2A4-71C6-D2BE-77D5-D0C2D8D295E0}"/>
              </a:ext>
            </a:extLst>
          </p:cNvPr>
          <p:cNvSpPr txBox="1"/>
          <p:nvPr/>
        </p:nvSpPr>
        <p:spPr>
          <a:xfrm>
            <a:off x="3402980" y="5197514"/>
            <a:ext cx="538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R" sz="2000" dirty="0"/>
              <a:t>MSc. Carlos Gordillo Olivera</a:t>
            </a:r>
          </a:p>
          <a:p>
            <a:pPr algn="ctr"/>
            <a:r>
              <a:rPr lang="en-AR" sz="2000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273089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5BFA-E26F-9181-54A4-BB7FA3A5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19" y="-192437"/>
            <a:ext cx="10515600" cy="1325563"/>
          </a:xfrm>
        </p:spPr>
        <p:txBody>
          <a:bodyPr/>
          <a:lstStyle/>
          <a:p>
            <a:r>
              <a:rPr lang="en-US" dirty="0"/>
              <a:t>Redes </a:t>
            </a:r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convolucionales</a:t>
            </a:r>
            <a:endParaRPr lang="en-A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BCA544-615B-A86B-955C-5C940F72F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4" y="945989"/>
            <a:ext cx="11558378" cy="3099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9FB6A-EAF1-5CE6-8346-E57D74A21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50" y="4625153"/>
            <a:ext cx="66167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3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3646-6DC6-77CE-5353-AE05BC74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8" y="-169863"/>
            <a:ext cx="10515600" cy="1325563"/>
          </a:xfrm>
        </p:spPr>
        <p:txBody>
          <a:bodyPr/>
          <a:lstStyle/>
          <a:p>
            <a:r>
              <a:rPr lang="en-AR" dirty="0"/>
              <a:t>Comparación de modelos y conclusión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E1F16-19CB-3CFA-BB12-A3169F2D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044865"/>
            <a:ext cx="10021914" cy="4386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F033E6-D81B-2A3D-2ED3-AD9DEFE63642}"/>
              </a:ext>
            </a:extLst>
          </p:cNvPr>
          <p:cNvSpPr txBox="1"/>
          <p:nvPr/>
        </p:nvSpPr>
        <p:spPr>
          <a:xfrm>
            <a:off x="748145" y="5756416"/>
            <a:ext cx="10695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R" sz="2000" dirty="0"/>
              <a:t>En términos de métricas, el mejor modelo es el Random Forest.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R" sz="2000" dirty="0"/>
              <a:t>Por contexto del problema, tomamos Redes neuronales convolucionales porque maximiza el recall.</a:t>
            </a:r>
          </a:p>
        </p:txBody>
      </p:sp>
    </p:spTree>
    <p:extLst>
      <p:ext uri="{BB962C8B-B14F-4D97-AF65-F5344CB8AC3E}">
        <p14:creationId xmlns:p14="http://schemas.microsoft.com/office/powerpoint/2010/main" val="348927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F854-049B-EAF5-C85D-E428DC07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587"/>
            <a:ext cx="10515600" cy="1325563"/>
          </a:xfrm>
        </p:spPr>
        <p:txBody>
          <a:bodyPr/>
          <a:lstStyle/>
          <a:p>
            <a:r>
              <a:rPr lang="en-AR" dirty="0"/>
              <a:t>1da parte: Segmentación de tumores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E2558-E135-9521-9A67-B2A2925C8D9C}"/>
              </a:ext>
            </a:extLst>
          </p:cNvPr>
          <p:cNvSpPr txBox="1"/>
          <p:nvPr/>
        </p:nvSpPr>
        <p:spPr>
          <a:xfrm>
            <a:off x="144346" y="1026089"/>
            <a:ext cx="5386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R" sz="2000" b="1" dirty="0"/>
              <a:t>Preprocesamiento: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AR" sz="2000" dirty="0"/>
              <a:t>Redimensionalización de imágenes a 256x256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AR" sz="2000" dirty="0"/>
              <a:t>Conversión a escala de grises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AR" sz="2000" dirty="0"/>
              <a:t>Normalización de valores de píxeles. Cada imagen va de [0,1].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AR" sz="2000" dirty="0"/>
              <a:t>Aplicación de modelos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853DB-B9AB-B8C1-8629-5AC74EE18B9E}"/>
              </a:ext>
            </a:extLst>
          </p:cNvPr>
          <p:cNvSpPr txBox="1"/>
          <p:nvPr/>
        </p:nvSpPr>
        <p:spPr>
          <a:xfrm>
            <a:off x="6661617" y="720089"/>
            <a:ext cx="5386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R" sz="2000" b="1" dirty="0"/>
              <a:t>Modelo: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AR" sz="2000" dirty="0"/>
              <a:t>Red UNET.</a:t>
            </a:r>
          </a:p>
          <a:p>
            <a:pPr algn="ctr"/>
            <a:r>
              <a:rPr lang="en-AR" sz="2000" dirty="0"/>
              <a:t>Ampliamente utilizada en segmentación semántica.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7B46AF-FA5B-1663-0C7A-2C4DDABC3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961" y="1995586"/>
            <a:ext cx="5386039" cy="3363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B9F1F-38F5-D3DB-B020-7EFD6A074D7E}"/>
              </a:ext>
            </a:extLst>
          </p:cNvPr>
          <p:cNvSpPr txBox="1"/>
          <p:nvPr/>
        </p:nvSpPr>
        <p:spPr>
          <a:xfrm>
            <a:off x="-825191" y="3214486"/>
            <a:ext cx="538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R" sz="2000" b="1" dirty="0"/>
              <a:t>Métrica: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AR" sz="2000" dirty="0"/>
              <a:t>Dice coefficient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46BDA7-1524-8998-E404-D8FDDD69EB71}"/>
              </a:ext>
            </a:extLst>
          </p:cNvPr>
          <p:cNvSpPr/>
          <p:nvPr/>
        </p:nvSpPr>
        <p:spPr>
          <a:xfrm>
            <a:off x="283735" y="4058866"/>
            <a:ext cx="1471961" cy="12935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40AD9-13DE-9B9D-98AE-F278007E753C}"/>
              </a:ext>
            </a:extLst>
          </p:cNvPr>
          <p:cNvSpPr/>
          <p:nvPr/>
        </p:nvSpPr>
        <p:spPr>
          <a:xfrm>
            <a:off x="2235509" y="4058866"/>
            <a:ext cx="1471961" cy="12935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47D95-3B7B-D859-AF5E-AB42E51A537D}"/>
              </a:ext>
            </a:extLst>
          </p:cNvPr>
          <p:cNvSpPr/>
          <p:nvPr/>
        </p:nvSpPr>
        <p:spPr>
          <a:xfrm>
            <a:off x="874750" y="4582974"/>
            <a:ext cx="613317" cy="490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R" dirty="0"/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25FB7C-F3E5-20AF-714B-A4E229BDB5AF}"/>
              </a:ext>
            </a:extLst>
          </p:cNvPr>
          <p:cNvSpPr/>
          <p:nvPr/>
        </p:nvSpPr>
        <p:spPr>
          <a:xfrm>
            <a:off x="2505206" y="4626389"/>
            <a:ext cx="1073716" cy="43120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R" dirty="0"/>
              <a:t>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F0BF99-1B08-FF52-C9AA-35139F2F296B}"/>
              </a:ext>
            </a:extLst>
          </p:cNvPr>
          <p:cNvSpPr/>
          <p:nvPr/>
        </p:nvSpPr>
        <p:spPr>
          <a:xfrm>
            <a:off x="374805" y="5693545"/>
            <a:ext cx="613317" cy="490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271CFA-E410-3768-6BDC-4585802B55CD}"/>
              </a:ext>
            </a:extLst>
          </p:cNvPr>
          <p:cNvSpPr/>
          <p:nvPr/>
        </p:nvSpPr>
        <p:spPr>
          <a:xfrm>
            <a:off x="482857" y="5855534"/>
            <a:ext cx="1073716" cy="43120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9AF3AB-CBB4-6B6A-79B8-0805D6571AFD}"/>
              </a:ext>
            </a:extLst>
          </p:cNvPr>
          <p:cNvSpPr/>
          <p:nvPr/>
        </p:nvSpPr>
        <p:spPr>
          <a:xfrm>
            <a:off x="482857" y="5855534"/>
            <a:ext cx="505265" cy="32866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FDBD60-F47B-AA1E-363A-9FB34054460D}"/>
                  </a:ext>
                </a:extLst>
              </p:cNvPr>
              <p:cNvSpPr txBox="1"/>
              <p:nvPr/>
            </p:nvSpPr>
            <p:spPr>
              <a:xfrm>
                <a:off x="2047887" y="5826529"/>
                <a:ext cx="2230034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𝐷𝑆𝐶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AR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FDBD60-F47B-AA1E-363A-9FB34054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87" y="5826529"/>
                <a:ext cx="2230034" cy="572657"/>
              </a:xfrm>
              <a:prstGeom prst="rect">
                <a:avLst/>
              </a:prstGeom>
              <a:blipFill>
                <a:blip r:embed="rId3"/>
                <a:stretch>
                  <a:fillRect l="-2273" b="-4255"/>
                </a:stretch>
              </a:blipFill>
            </p:spPr>
            <p:txBody>
              <a:bodyPr/>
              <a:lstStyle/>
              <a:p>
                <a:r>
                  <a:rPr lang="en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6BA731C-9582-A1F5-06AF-86037204DFCB}"/>
              </a:ext>
            </a:extLst>
          </p:cNvPr>
          <p:cNvSpPr txBox="1"/>
          <p:nvPr/>
        </p:nvSpPr>
        <p:spPr>
          <a:xfrm>
            <a:off x="4705226" y="5651192"/>
            <a:ext cx="3912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R" dirty="0"/>
              <a:t>DSC=1 máscara perfectamente superpuestas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R" dirty="0"/>
              <a:t>DSC=0 máscaras no conexas</a:t>
            </a:r>
          </a:p>
        </p:txBody>
      </p:sp>
    </p:spTree>
    <p:extLst>
      <p:ext uri="{BB962C8B-B14F-4D97-AF65-F5344CB8AC3E}">
        <p14:creationId xmlns:p14="http://schemas.microsoft.com/office/powerpoint/2010/main" val="4495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F854-049B-EAF5-C85D-E428DC07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587"/>
            <a:ext cx="10515600" cy="1325563"/>
          </a:xfrm>
        </p:spPr>
        <p:txBody>
          <a:bodyPr/>
          <a:lstStyle/>
          <a:p>
            <a:r>
              <a:rPr lang="en-AR" dirty="0"/>
              <a:t>1da parte: Segmentación de tumores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77B9B-9B15-42F0-5F28-354A5A86B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60" y="1121976"/>
            <a:ext cx="7747000" cy="502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ADBD0-A4F0-0971-90F9-8069305EC8C4}"/>
              </a:ext>
            </a:extLst>
          </p:cNvPr>
          <p:cNvSpPr txBox="1"/>
          <p:nvPr/>
        </p:nvSpPr>
        <p:spPr>
          <a:xfrm>
            <a:off x="8920716" y="3244334"/>
            <a:ext cx="2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dirty="0"/>
              <a:t>Modelo no overfitteado</a:t>
            </a:r>
          </a:p>
        </p:txBody>
      </p:sp>
    </p:spTree>
    <p:extLst>
      <p:ext uri="{BB962C8B-B14F-4D97-AF65-F5344CB8AC3E}">
        <p14:creationId xmlns:p14="http://schemas.microsoft.com/office/powerpoint/2010/main" val="408204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F854-049B-EAF5-C85D-E428DC07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587"/>
            <a:ext cx="10515600" cy="1325563"/>
          </a:xfrm>
        </p:spPr>
        <p:txBody>
          <a:bodyPr/>
          <a:lstStyle/>
          <a:p>
            <a:r>
              <a:rPr lang="en-AR" dirty="0"/>
              <a:t>Predicciones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943C1-C83F-A114-A645-3E39B5B1F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28078"/>
            <a:ext cx="7772400" cy="360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2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F854-049B-EAF5-C85D-E428DC07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587"/>
            <a:ext cx="10515600" cy="1325563"/>
          </a:xfrm>
        </p:spPr>
        <p:txBody>
          <a:bodyPr/>
          <a:lstStyle/>
          <a:p>
            <a:r>
              <a:rPr lang="en-AR" dirty="0"/>
              <a:t>Predicciones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F3FAC-5FBB-4367-5AB2-EB0273DD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842" y="1640614"/>
            <a:ext cx="7772400" cy="357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52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F854-049B-EAF5-C85D-E428DC07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587"/>
            <a:ext cx="10515600" cy="1325563"/>
          </a:xfrm>
        </p:spPr>
        <p:txBody>
          <a:bodyPr/>
          <a:lstStyle/>
          <a:p>
            <a:r>
              <a:rPr lang="en-AR" dirty="0"/>
              <a:t>Predicciones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0FD26A-A320-E2FF-B9B4-FED865072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54978"/>
            <a:ext cx="7772400" cy="35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77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9F57-11D1-2290-6A66-667B4A6B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R" dirty="0"/>
              <a:t>Puesta en producción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73BD-8701-AB0E-99E6-B5CDA50B7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R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33735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onel Messi, al ganar el Mundial de Qatar 2022: &quot;Me faltaba esto y acá  está&quot; - TyC Sports">
            <a:extLst>
              <a:ext uri="{FF2B5EF4-FFF2-40B4-BE49-F238E27FC236}">
                <a16:creationId xmlns:a16="http://schemas.microsoft.com/office/drawing/2014/main" id="{0A4EEDAC-B5B9-C0EF-ABB8-EC0C74527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791" y="2331853"/>
            <a:ext cx="6879265" cy="386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090F4-F699-FF9F-B06F-3D291F9E7A79}"/>
              </a:ext>
            </a:extLst>
          </p:cNvPr>
          <p:cNvSpPr txBox="1"/>
          <p:nvPr/>
        </p:nvSpPr>
        <p:spPr>
          <a:xfrm>
            <a:off x="4582632" y="1233377"/>
            <a:ext cx="8803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4000" dirty="0"/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86784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5354-61A2-67AD-30FC-B149A79B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86" y="40407"/>
            <a:ext cx="10515600" cy="1325563"/>
          </a:xfrm>
        </p:spPr>
        <p:txBody>
          <a:bodyPr/>
          <a:lstStyle/>
          <a:p>
            <a:r>
              <a:rPr lang="en-AR" dirty="0"/>
              <a:t>Por qué es importante?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03797-2B11-1F7B-F166-4DF4B8E8D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63" y="1743528"/>
            <a:ext cx="7772400" cy="2671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B6B881-ACB9-11B0-268E-B935D9D2914F}"/>
              </a:ext>
            </a:extLst>
          </p:cNvPr>
          <p:cNvSpPr txBox="1"/>
          <p:nvPr/>
        </p:nvSpPr>
        <p:spPr>
          <a:xfrm>
            <a:off x="2878873" y="4414574"/>
            <a:ext cx="1202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R" sz="2000" dirty="0"/>
              <a:t>Sano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C325C-3891-C951-E3D5-A7C8DE553113}"/>
              </a:ext>
            </a:extLst>
          </p:cNvPr>
          <p:cNvSpPr txBox="1"/>
          <p:nvPr/>
        </p:nvSpPr>
        <p:spPr>
          <a:xfrm>
            <a:off x="7241789" y="4414574"/>
            <a:ext cx="1389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R" sz="2000" dirty="0"/>
              <a:t>Patológico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611350-F733-C8E2-FD82-692CC273A876}"/>
              </a:ext>
            </a:extLst>
          </p:cNvPr>
          <p:cNvSpPr txBox="1"/>
          <p:nvPr/>
        </p:nvSpPr>
        <p:spPr>
          <a:xfrm>
            <a:off x="1471961" y="5342480"/>
            <a:ext cx="8789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R" sz="2000" dirty="0"/>
              <a:t>No podemos esperar a que el paciente muera para hacer el diagnóstico</a:t>
            </a:r>
          </a:p>
        </p:txBody>
      </p:sp>
    </p:spTree>
    <p:extLst>
      <p:ext uri="{BB962C8B-B14F-4D97-AF65-F5344CB8AC3E}">
        <p14:creationId xmlns:p14="http://schemas.microsoft.com/office/powerpoint/2010/main" val="222168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5354-61A2-67AD-30FC-B149A79B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88" y="0"/>
            <a:ext cx="10515600" cy="1325563"/>
          </a:xfrm>
        </p:spPr>
        <p:txBody>
          <a:bodyPr/>
          <a:lstStyle/>
          <a:p>
            <a:r>
              <a:rPr lang="en-AR" dirty="0"/>
              <a:t>Imágenes por Resonancia Magnética Nuclear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F4C3F1-9889-34F1-0F30-2E8822F35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153" y="3568207"/>
            <a:ext cx="1952365" cy="2412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2266E8-1010-8FF7-2E0C-80670294D9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2" t="7133" r="9593"/>
          <a:stretch/>
        </p:blipFill>
        <p:spPr>
          <a:xfrm>
            <a:off x="8941080" y="3500564"/>
            <a:ext cx="2190299" cy="24122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181A97-129E-BAA0-5795-4163B8E9C44C}"/>
              </a:ext>
            </a:extLst>
          </p:cNvPr>
          <p:cNvSpPr txBox="1"/>
          <p:nvPr/>
        </p:nvSpPr>
        <p:spPr>
          <a:xfrm>
            <a:off x="1659674" y="6172513"/>
            <a:ext cx="1899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R" sz="2000" dirty="0"/>
              <a:t>Axial</a:t>
            </a:r>
          </a:p>
        </p:txBody>
      </p:sp>
      <p:pic>
        <p:nvPicPr>
          <p:cNvPr id="1026" name="Picture 2" descr="T1 MRI | MRI T1 weighted sequences">
            <a:extLst>
              <a:ext uri="{FF2B5EF4-FFF2-40B4-BE49-F238E27FC236}">
                <a16:creationId xmlns:a16="http://schemas.microsoft.com/office/drawing/2014/main" id="{B81E4AB8-0CDA-80D5-22E7-D89BD3DD2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5" t="8744" r="14304"/>
          <a:stretch/>
        </p:blipFill>
        <p:spPr bwMode="auto">
          <a:xfrm>
            <a:off x="1769623" y="1164807"/>
            <a:ext cx="1899424" cy="22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A282B4-C6E8-4030-109D-38690F6241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97" t="8898" r="12098" b="5542"/>
          <a:stretch/>
        </p:blipFill>
        <p:spPr>
          <a:xfrm>
            <a:off x="5241110" y="3568208"/>
            <a:ext cx="2180849" cy="24122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CEB59D-A36E-BA67-5E99-3818D7798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1110" y="1164808"/>
            <a:ext cx="2180849" cy="2211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EC9BB7-6A71-2134-2370-7EC6CCDCCF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69" t="4237" r="4358"/>
          <a:stretch/>
        </p:blipFill>
        <p:spPr>
          <a:xfrm>
            <a:off x="8941080" y="1164806"/>
            <a:ext cx="2180849" cy="21926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F4B736-3740-BCDF-6C4E-1F8DB0A9E2C5}"/>
              </a:ext>
            </a:extLst>
          </p:cNvPr>
          <p:cNvSpPr txBox="1"/>
          <p:nvPr/>
        </p:nvSpPr>
        <p:spPr>
          <a:xfrm>
            <a:off x="5274563" y="6172513"/>
            <a:ext cx="1899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R" sz="2000" dirty="0"/>
              <a:t>Coronal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5CEFBA-A5EA-4A2B-69F9-9138DC2F9F52}"/>
              </a:ext>
            </a:extLst>
          </p:cNvPr>
          <p:cNvSpPr txBox="1"/>
          <p:nvPr/>
        </p:nvSpPr>
        <p:spPr>
          <a:xfrm>
            <a:off x="8941080" y="6172513"/>
            <a:ext cx="1899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R" sz="2000" dirty="0"/>
              <a:t>Sagital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6EC0-1EE7-52C7-34EF-090DC5CA4465}"/>
              </a:ext>
            </a:extLst>
          </p:cNvPr>
          <p:cNvSpPr txBox="1"/>
          <p:nvPr/>
        </p:nvSpPr>
        <p:spPr>
          <a:xfrm>
            <a:off x="29458" y="2090260"/>
            <a:ext cx="1899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R" sz="2000" dirty="0"/>
              <a:t>Sano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AAF3E-52E0-488F-52B0-964EA3D02705}"/>
              </a:ext>
            </a:extLst>
          </p:cNvPr>
          <p:cNvSpPr txBox="1"/>
          <p:nvPr/>
        </p:nvSpPr>
        <p:spPr>
          <a:xfrm>
            <a:off x="60351" y="4721946"/>
            <a:ext cx="1899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R" sz="2000" dirty="0"/>
              <a:t>Tumoral</a:t>
            </a:r>
          </a:p>
        </p:txBody>
      </p:sp>
    </p:spTree>
    <p:extLst>
      <p:ext uri="{BB962C8B-B14F-4D97-AF65-F5344CB8AC3E}">
        <p14:creationId xmlns:p14="http://schemas.microsoft.com/office/powerpoint/2010/main" val="304584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F854-049B-EAF5-C85D-E428DC07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587"/>
            <a:ext cx="10515600" cy="1325563"/>
          </a:xfrm>
        </p:spPr>
        <p:txBody>
          <a:bodyPr/>
          <a:lstStyle/>
          <a:p>
            <a:r>
              <a:rPr lang="en-AR" dirty="0"/>
              <a:t>1era parte: Detección de tumores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9AE55-AE9B-23A8-65F1-58DA5CDD5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787947"/>
            <a:ext cx="4851400" cy="316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E2558-E135-9521-9A67-B2A2925C8D9C}"/>
              </a:ext>
            </a:extLst>
          </p:cNvPr>
          <p:cNvSpPr txBox="1"/>
          <p:nvPr/>
        </p:nvSpPr>
        <p:spPr>
          <a:xfrm>
            <a:off x="378522" y="1021614"/>
            <a:ext cx="5386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R" sz="2000" b="1" dirty="0"/>
              <a:t>Preprocesamiento: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AR" sz="2000" dirty="0"/>
              <a:t>Redimensionalización de imágenes a 256x256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AR" sz="2000" dirty="0"/>
              <a:t>Conversión a escala de grises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AR" sz="2000" dirty="0"/>
              <a:t>Normalización de valores de píxeles. Cada imagen va de [0,1].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AR" sz="2000" dirty="0"/>
              <a:t>Aplicación de modelos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9B935-2CB0-24A4-9EEF-523521D33763}"/>
              </a:ext>
            </a:extLst>
          </p:cNvPr>
          <p:cNvSpPr txBox="1"/>
          <p:nvPr/>
        </p:nvSpPr>
        <p:spPr>
          <a:xfrm>
            <a:off x="378522" y="3616218"/>
            <a:ext cx="53860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R" sz="2000" b="1" dirty="0"/>
              <a:t>Modelos: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AR" sz="2000" dirty="0"/>
              <a:t>Na</a:t>
            </a:r>
            <a:r>
              <a:rPr lang="en-US" sz="2000" dirty="0" err="1"/>
              <a:t>ï</a:t>
            </a:r>
            <a:r>
              <a:rPr lang="en-AR" sz="2000" dirty="0"/>
              <a:t>ve-Bayes (baseline)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AR" sz="2000" dirty="0"/>
              <a:t>Random Forest Classifier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AR" sz="2000" dirty="0"/>
              <a:t>Logistic regression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AR" sz="2000" dirty="0"/>
              <a:t>Decision tree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AR" sz="2000" dirty="0"/>
              <a:t>KNN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AR" sz="2000" dirty="0"/>
              <a:t>Red neuronal convolucional</a:t>
            </a:r>
          </a:p>
        </p:txBody>
      </p:sp>
    </p:spTree>
    <p:extLst>
      <p:ext uri="{BB962C8B-B14F-4D97-AF65-F5344CB8AC3E}">
        <p14:creationId xmlns:p14="http://schemas.microsoft.com/office/powerpoint/2010/main" val="307280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5BFA-E26F-9181-54A4-BB7FA3A5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7" y="-248192"/>
            <a:ext cx="10515600" cy="1325563"/>
          </a:xfrm>
        </p:spPr>
        <p:txBody>
          <a:bodyPr/>
          <a:lstStyle/>
          <a:p>
            <a:r>
              <a:rPr lang="en-AR" dirty="0"/>
              <a:t>Na</a:t>
            </a:r>
            <a:r>
              <a:rPr lang="en-US" dirty="0" err="1"/>
              <a:t>ï</a:t>
            </a:r>
            <a:r>
              <a:rPr lang="en-AR" dirty="0"/>
              <a:t>ve-Bayes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17C6B-C555-C54B-4E97-40ACD51A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16" y="1151672"/>
            <a:ext cx="10655571" cy="2946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CB48DB-87D0-FFC8-CB0A-24608BDAB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50" y="4629866"/>
            <a:ext cx="6616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7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5BFA-E26F-9181-54A4-BB7FA3A5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19" y="-192437"/>
            <a:ext cx="10515600" cy="1325563"/>
          </a:xfrm>
        </p:spPr>
        <p:txBody>
          <a:bodyPr/>
          <a:lstStyle/>
          <a:p>
            <a:r>
              <a:rPr lang="en-US" dirty="0"/>
              <a:t>Random Forest Classifier</a:t>
            </a:r>
            <a:endParaRPr lang="en-A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21B96-6709-881E-093A-81674461E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45" y="1225917"/>
            <a:ext cx="11070563" cy="29482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6574C7-E1B3-C445-3F0D-5EAE98AF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326" y="4577983"/>
            <a:ext cx="66548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5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5BFA-E26F-9181-54A4-BB7FA3A5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19" y="-192437"/>
            <a:ext cx="10515600" cy="1325563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A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B19B58-5033-548E-387C-F870ED359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86" y="902865"/>
            <a:ext cx="11439293" cy="3037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69D1A1-0F14-36C6-79A8-6AF8410B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668" y="4308707"/>
            <a:ext cx="66548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2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5BFA-E26F-9181-54A4-BB7FA3A5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19" y="-192437"/>
            <a:ext cx="10515600" cy="1325563"/>
          </a:xfrm>
        </p:spPr>
        <p:txBody>
          <a:bodyPr/>
          <a:lstStyle/>
          <a:p>
            <a:r>
              <a:rPr lang="en-US" dirty="0"/>
              <a:t>Decision Tree</a:t>
            </a:r>
            <a:endParaRPr lang="en-A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D2243-1C03-5D4B-AA97-5FB2132AA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31" y="827851"/>
            <a:ext cx="11455693" cy="3088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470401-07B1-67BD-A868-FB75B79A8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227" y="4569987"/>
            <a:ext cx="66167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5BFA-E26F-9181-54A4-BB7FA3A5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19" y="-192437"/>
            <a:ext cx="10515600" cy="1325563"/>
          </a:xfrm>
        </p:spPr>
        <p:txBody>
          <a:bodyPr/>
          <a:lstStyle/>
          <a:p>
            <a:r>
              <a:rPr lang="en-US" dirty="0"/>
              <a:t>KNN</a:t>
            </a:r>
            <a:endParaRPr lang="en-A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7E0D3-9106-9D89-6D58-D5A50FA3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0" y="773484"/>
            <a:ext cx="11537904" cy="3084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6A1D0B-2883-327F-C063-6A4CB6A69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0" y="4460023"/>
            <a:ext cx="6578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3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250</Words>
  <Application>Microsoft Macintosh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Detección y segmentación de tumores cerebrales en imágenes de resonancia magnética con técnicas de Deep Learning</vt:lpstr>
      <vt:lpstr>Por qué es importante?</vt:lpstr>
      <vt:lpstr>Imágenes por Resonancia Magnética Nuclear</vt:lpstr>
      <vt:lpstr>1era parte: Detección de tumores</vt:lpstr>
      <vt:lpstr>Naïve-Bayes</vt:lpstr>
      <vt:lpstr>Random Forest Classifier</vt:lpstr>
      <vt:lpstr>Logistic Regression</vt:lpstr>
      <vt:lpstr>Decision Tree</vt:lpstr>
      <vt:lpstr>KNN</vt:lpstr>
      <vt:lpstr>Redes neuronales convolucionales</vt:lpstr>
      <vt:lpstr>Comparación de modelos y conclusión</vt:lpstr>
      <vt:lpstr>1da parte: Segmentación de tumores</vt:lpstr>
      <vt:lpstr>1da parte: Segmentación de tumores</vt:lpstr>
      <vt:lpstr>Predicciones</vt:lpstr>
      <vt:lpstr>Predicciones</vt:lpstr>
      <vt:lpstr>Predicciones</vt:lpstr>
      <vt:lpstr>Puesta en producción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y segmentación de tumores cerebrales en imágenes de resonancia magnética con técnicas de Deep Learning</dc:title>
  <dc:creator>Carlos Gordillo</dc:creator>
  <cp:lastModifiedBy>Carlos Gordillo</cp:lastModifiedBy>
  <cp:revision>14</cp:revision>
  <dcterms:created xsi:type="dcterms:W3CDTF">2024-02-26T00:37:24Z</dcterms:created>
  <dcterms:modified xsi:type="dcterms:W3CDTF">2024-02-26T05:24:07Z</dcterms:modified>
</cp:coreProperties>
</file>