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Source Sans Pro" panose="020B0503030403020204" pitchFamily="34" charset="0"/>
      <p:regular r:id="rId23"/>
      <p:bold r:id="rId24"/>
      <p:italic r:id="rId25"/>
      <p:boldItalic r:id="rId26"/>
    </p:embeddedFont>
    <p:embeddedFont>
      <p:font typeface="Source Sans Pro Black" panose="020B0803030403020204" pitchFamily="34" charset="0"/>
      <p:bold r:id="rId27"/>
      <p:boldItalic r:id="rId28"/>
    </p:embeddedFont>
    <p:embeddedFont>
      <p:font typeface="Source Sans Pro Light" panose="020B0403030403020204" pitchFamily="34" charset="0"/>
      <p:regular r:id="rId29"/>
      <p:bold r:id="rId30"/>
      <p:italic r:id="rId31"/>
      <p:boldItalic r:id="rId32"/>
    </p:embeddedFont>
    <p:embeddedFont>
      <p:font typeface="Source Sans Pro SemiBold" panose="020B06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AE0272-A8DE-442C-B887-56A116A69902}">
  <a:tblStyle styleId="{ECAE0272-A8DE-442C-B887-56A116A69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7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a96e50e3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a96e50e3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a96e50e3c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a96e50e3c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4fdcb3e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4fdcb3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a96e50e3c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a96e50e3c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c51b346bb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c51b346bb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c43eaa24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c43eaa24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c51b346bb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c51b346b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c43eaa24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c43eaa24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c43eaa247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c43eaa247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c43eaa247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c43eaa24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a96e50e3c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a96e50e3c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43eaa247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43eaa24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b9711fa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3b9711f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a96e50e3c_1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a96e50e3c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a717c8f6c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a717c8f6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a96e50e3c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a96e50e3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7119ed4c_1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7119ed4c_1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d4fdcb3e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d4fdcb3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a96e50e3c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a96e50e3c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51b346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51b346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bsp.harvard.edu/import/68382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m.youtube.com/watch?v=hos_FL0uFiA" TargetMode="External"/><Relationship Id="rId5" Type="http://schemas.openxmlformats.org/officeDocument/2006/relationships/hyperlink" Target="https://www.smartsheet.com/blog/essential-guide-writing-smart-goals" TargetMode="External"/><Relationship Id="rId4" Type="http://schemas.openxmlformats.org/officeDocument/2006/relationships/hyperlink" Target="https://www.huffingtonpost.com/sara-canaday/how-to-use-feedback-to-su_b_4277009.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2125"/>
            <a:ext cx="9245700" cy="9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Source Sans Pro"/>
                <a:ea typeface="Source Sans Pro"/>
                <a:cs typeface="Source Sans Pro"/>
                <a:sym typeface="Source Sans Pro"/>
              </a:rPr>
              <a:t>M</a:t>
            </a:r>
            <a:r>
              <a:rPr lang="en" sz="2400">
                <a:solidFill>
                  <a:srgbClr val="FFFFFF"/>
                </a:solidFill>
                <a:latin typeface="Source Sans Pro Black"/>
                <a:ea typeface="Source Sans Pro Black"/>
                <a:cs typeface="Source Sans Pro Black"/>
                <a:sym typeface="Source Sans Pro Black"/>
              </a:rPr>
              <a:t>odule One: </a:t>
            </a:r>
            <a:r>
              <a:rPr lang="en" sz="2400" u="sng">
                <a:solidFill>
                  <a:srgbClr val="FFFFFF"/>
                </a:solidFill>
                <a:latin typeface="Source Sans Pro Black"/>
                <a:ea typeface="Source Sans Pro Black"/>
                <a:cs typeface="Source Sans Pro Black"/>
                <a:sym typeface="Source Sans Pro Black"/>
              </a:rPr>
              <a:t>Feedback &amp; Individual Team Commitments</a:t>
            </a:r>
            <a:r>
              <a:rPr lang="en" sz="2400">
                <a:solidFill>
                  <a:srgbClr val="FFFFFF"/>
                </a:solidFill>
                <a:latin typeface="Source Sans Pro Black"/>
                <a:ea typeface="Source Sans Pro Black"/>
                <a:cs typeface="Source Sans Pro Black"/>
                <a:sym typeface="Source Sans Pro Black"/>
              </a:rPr>
              <a:t> </a:t>
            </a:r>
            <a:r>
              <a:rPr lang="en" sz="1600">
                <a:solidFill>
                  <a:srgbClr val="FFFFFF"/>
                </a:solidFill>
                <a:latin typeface="Source Sans Pro Black"/>
                <a:ea typeface="Source Sans Pro Black"/>
                <a:cs typeface="Source Sans Pro Black"/>
                <a:sym typeface="Source Sans Pro Black"/>
              </a:rPr>
              <a:t>(</a:t>
            </a:r>
            <a:r>
              <a:rPr lang="en" sz="1600" i="1">
                <a:solidFill>
                  <a:srgbClr val="FFFFFF"/>
                </a:solidFill>
                <a:latin typeface="Source Sans Pro Black"/>
                <a:ea typeface="Source Sans Pro Black"/>
                <a:cs typeface="Source Sans Pro Black"/>
                <a:sym typeface="Source Sans Pro Black"/>
              </a:rPr>
              <a:t>Jan 20–Feb 9)</a:t>
            </a:r>
            <a:endParaRPr sz="1600" i="1">
              <a:solidFill>
                <a:srgbClr val="FFFFFF"/>
              </a:solidFill>
              <a:latin typeface="Source Sans Pro Black"/>
              <a:ea typeface="Source Sans Pro Black"/>
              <a:cs typeface="Source Sans Pro Black"/>
              <a:sym typeface="Source Sans Pro Black"/>
            </a:endParaRPr>
          </a:p>
          <a:p>
            <a:pPr marL="0" lvl="0" indent="0" algn="ctr" rtl="0">
              <a:lnSpc>
                <a:spcPct val="115000"/>
              </a:lnSpc>
              <a:spcBef>
                <a:spcPts val="0"/>
              </a:spcBef>
              <a:spcAft>
                <a:spcPts val="0"/>
              </a:spcAft>
              <a:buClr>
                <a:schemeClr val="dk1"/>
              </a:buClr>
              <a:buSzPts val="1100"/>
              <a:buFont typeface="Arial"/>
              <a:buNone/>
            </a:pPr>
            <a:r>
              <a:rPr lang="en" sz="1600" b="1">
                <a:solidFill>
                  <a:srgbClr val="FFFFFF"/>
                </a:solidFill>
              </a:rPr>
              <a:t>How can you receive feedback effectively and turn the feedback into </a:t>
            </a:r>
            <a:br>
              <a:rPr lang="en" sz="1600" b="1">
                <a:solidFill>
                  <a:srgbClr val="FFFFFF"/>
                </a:solidFill>
              </a:rPr>
            </a:br>
            <a:r>
              <a:rPr lang="en" sz="1600" b="1">
                <a:solidFill>
                  <a:srgbClr val="FFFFFF"/>
                </a:solidFill>
              </a:rPr>
              <a:t>valuable individual commitments to improve team performance?</a:t>
            </a:r>
            <a:endParaRPr sz="1600" b="1">
              <a:solidFill>
                <a:srgbClr val="FFFFFF"/>
              </a:solidFill>
            </a:endParaRPr>
          </a:p>
          <a:p>
            <a:pPr marL="0" lvl="0" indent="0" algn="l" rtl="0">
              <a:spcBef>
                <a:spcPts val="0"/>
              </a:spcBef>
              <a:spcAft>
                <a:spcPts val="0"/>
              </a:spcAft>
              <a:buNone/>
            </a:pPr>
            <a:endParaRPr sz="1800" i="1">
              <a:solidFill>
                <a:srgbClr val="FFFFFF"/>
              </a:solidFill>
              <a:latin typeface="Source Sans Pro Black"/>
              <a:ea typeface="Source Sans Pro Black"/>
              <a:cs typeface="Source Sans Pro Black"/>
              <a:sym typeface="Source Sans Pro Black"/>
            </a:endParaRPr>
          </a:p>
        </p:txBody>
      </p:sp>
      <p:sp>
        <p:nvSpPr>
          <p:cNvPr id="55" name="Google Shape;55;p13"/>
          <p:cNvSpPr txBox="1">
            <a:spLocks noGrp="1"/>
          </p:cNvSpPr>
          <p:nvPr>
            <p:ph type="ctrTitle" idx="4294967295"/>
          </p:nvPr>
        </p:nvSpPr>
        <p:spPr>
          <a:xfrm>
            <a:off x="419000" y="1226500"/>
            <a:ext cx="8371500" cy="19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In this module you will focus on giving/receiving feedback, developing self-awareness and </a:t>
            </a:r>
            <a:r>
              <a:rPr lang="en" sz="2000" u="sng">
                <a:solidFill>
                  <a:schemeClr val="lt1"/>
                </a:solidFill>
              </a:rPr>
              <a:t>using the feedback to develop individual commitments to your team</a:t>
            </a:r>
            <a:r>
              <a:rPr lang="en" sz="2000">
                <a:solidFill>
                  <a:schemeClr val="lt1"/>
                </a:solidFill>
              </a:rPr>
              <a:t> to improve team performance and project results. You will be using results from the 360 survey; make sure to download your 360 Report from EduSourced.</a:t>
            </a:r>
            <a:r>
              <a:rPr lang="en" sz="2200">
                <a:solidFill>
                  <a:schemeClr val="lt1"/>
                </a:solidFill>
              </a:rPr>
              <a:t> </a:t>
            </a:r>
            <a:endParaRPr sz="2200" b="1">
              <a:solidFill>
                <a:srgbClr val="FFFFFF"/>
              </a:solidFill>
            </a:endParaRPr>
          </a:p>
          <a:p>
            <a:pPr marL="0" lvl="0" indent="0" algn="l" rtl="0">
              <a:spcBef>
                <a:spcPts val="0"/>
              </a:spcBef>
              <a:spcAft>
                <a:spcPts val="0"/>
              </a:spcAft>
              <a:buNone/>
            </a:pPr>
            <a:endParaRPr sz="1600">
              <a:solidFill>
                <a:srgbClr val="FFFFFF"/>
              </a:solidFill>
              <a:latin typeface="Source Sans Pro"/>
              <a:ea typeface="Source Sans Pro"/>
              <a:cs typeface="Source Sans Pro"/>
              <a:sym typeface="Source Sans Pro"/>
            </a:endParaRPr>
          </a:p>
        </p:txBody>
      </p:sp>
      <p:sp>
        <p:nvSpPr>
          <p:cNvPr id="56" name="Google Shape;56;p13"/>
          <p:cNvSpPr txBox="1">
            <a:spLocks noGrp="1"/>
          </p:cNvSpPr>
          <p:nvPr>
            <p:ph type="ctrTitle" idx="4294967295"/>
          </p:nvPr>
        </p:nvSpPr>
        <p:spPr>
          <a:xfrm>
            <a:off x="419000" y="3340775"/>
            <a:ext cx="8371500" cy="1616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E69138"/>
                </a:solidFill>
              </a:rPr>
              <a:t>QUESTIONS TO CONSIDER</a:t>
            </a:r>
            <a:br>
              <a:rPr lang="en" sz="1400" b="1">
                <a:solidFill>
                  <a:srgbClr val="E69138"/>
                </a:solidFill>
              </a:rPr>
            </a:br>
            <a:endParaRPr sz="600" b="1" i="1">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the most valuable piece of feedback you have ever received? Who gave it to you? Did you ask for it, or was it given without prompting? Did you make any personal changes based on the feedback?</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more difficult for you – providing or receiving feedback? Why?</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How do you determine what commitments are most valuable to your team? How do you identify success metrics that are specific and measurable?</a:t>
            </a:r>
            <a:endParaRPr sz="14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ctrTitle" idx="4294967295"/>
          </p:nvPr>
        </p:nvSpPr>
        <p:spPr>
          <a:xfrm>
            <a:off x="320050" y="535650"/>
            <a:ext cx="88239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200">
              <a:solidFill>
                <a:schemeClr val="lt1"/>
              </a:solidFill>
              <a:latin typeface="Source Sans Pro SemiBold"/>
              <a:ea typeface="Source Sans Pro SemiBold"/>
              <a:cs typeface="Source Sans Pro SemiBold"/>
              <a:sym typeface="Source Sans Pro SemiBold"/>
            </a:endParaRPr>
          </a:p>
          <a:p>
            <a:pPr marL="457200" lvl="0" indent="-368300" algn="l" rtl="0">
              <a:lnSpc>
                <a:spcPct val="100000"/>
              </a:lnSpc>
              <a:spcBef>
                <a:spcPts val="0"/>
              </a:spcBef>
              <a:spcAft>
                <a:spcPts val="0"/>
              </a:spcAft>
              <a:buClr>
                <a:schemeClr val="lt1"/>
              </a:buClr>
              <a:buSzPts val="2200"/>
              <a:buChar char="●"/>
            </a:pPr>
            <a:r>
              <a:rPr lang="en" sz="2200">
                <a:solidFill>
                  <a:schemeClr val="lt1"/>
                </a:solidFill>
              </a:rPr>
              <a:t>Meet and have each member present the findings of their 360 survey, the commitment they would like to make to the team, and the metric they propose to measure the success of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Discuss whether each individual’s commitment is the </a:t>
            </a:r>
            <a:r>
              <a:rPr lang="en" sz="2200" u="sng">
                <a:solidFill>
                  <a:schemeClr val="lt1"/>
                </a:solidFill>
              </a:rPr>
              <a:t>most important</a:t>
            </a:r>
            <a:r>
              <a:rPr lang="en" sz="2200">
                <a:solidFill>
                  <a:schemeClr val="lt1"/>
                </a:solidFill>
              </a:rPr>
              <a:t> that he/she can make to the team, and consider if the metric is the best way to measure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2000" b="1">
                <a:solidFill>
                  <a:schemeClr val="lt1"/>
                </a:solidFill>
              </a:rPr>
              <a:t>When discussion is complete, please document each team member’s commitment, metric, and rationale using the template provided on the following slide.  </a:t>
            </a:r>
            <a:endParaRPr sz="2000" b="1">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33" name="Google Shape;133;p23"/>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7"/>
        <p:cNvGrpSpPr/>
        <p:nvPr/>
      </p:nvGrpSpPr>
      <p:grpSpPr>
        <a:xfrm>
          <a:off x="0" y="0"/>
          <a:ext cx="0" cy="0"/>
          <a:chOff x="0" y="0"/>
          <a:chExt cx="0" cy="0"/>
        </a:xfrm>
      </p:grpSpPr>
      <p:graphicFrame>
        <p:nvGraphicFramePr>
          <p:cNvPr id="138" name="Google Shape;138;p24"/>
          <p:cNvGraphicFramePr/>
          <p:nvPr/>
        </p:nvGraphicFramePr>
        <p:xfrm>
          <a:off x="352375" y="558163"/>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r>
                        <a:rPr lang="en"/>
                        <a:t>Gaoge Xu</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I will study more for the Aimsun and other software related to the capstone project.</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In order to play a more important role in the team, and solve more problems.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Numbers of Aimsun tutorial watched on YouTube.</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39" name="Google Shape;139;p24"/>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Source Sans Pro Black"/>
                <a:ea typeface="Source Sans Pro Black"/>
                <a:cs typeface="Source Sans Pro Black"/>
                <a:sym typeface="Source Sans Pro Black"/>
              </a:rPr>
              <a:t>TEMPLATE #2 EXAMPLE :</a:t>
            </a:r>
            <a:endParaRPr sz="1800" b="1">
              <a:solidFill>
                <a:srgbClr val="FFFFFF"/>
              </a:solidFill>
              <a:latin typeface="Source Sans Pro"/>
              <a:ea typeface="Source Sans Pro"/>
              <a:cs typeface="Source Sans Pro"/>
              <a:sym typeface="Source Sans Pro"/>
            </a:endParaRPr>
          </a:p>
        </p:txBody>
      </p:sp>
      <p:sp>
        <p:nvSpPr>
          <p:cNvPr id="140" name="Google Shape;140;p24"/>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44"/>
        <p:cNvGrpSpPr/>
        <p:nvPr/>
      </p:nvGrpSpPr>
      <p:grpSpPr>
        <a:xfrm>
          <a:off x="0" y="0"/>
          <a:ext cx="0" cy="0"/>
          <a:chOff x="0" y="0"/>
          <a:chExt cx="0" cy="0"/>
        </a:xfrm>
      </p:grpSpPr>
      <p:graphicFrame>
        <p:nvGraphicFramePr>
          <p:cNvPr id="145" name="Google Shape;145;p25"/>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46" name="Google Shape;146;p25"/>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47" name="Google Shape;147;p25"/>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1"/>
        <p:cNvGrpSpPr/>
        <p:nvPr/>
      </p:nvGrpSpPr>
      <p:grpSpPr>
        <a:xfrm>
          <a:off x="0" y="0"/>
          <a:ext cx="0" cy="0"/>
          <a:chOff x="0" y="0"/>
          <a:chExt cx="0" cy="0"/>
        </a:xfrm>
      </p:grpSpPr>
      <p:graphicFrame>
        <p:nvGraphicFramePr>
          <p:cNvPr id="152" name="Google Shape;152;p26"/>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3" name="Google Shape;153;p26"/>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54" name="Google Shape;154;p26"/>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400">
              <a:solidFill>
                <a:schemeClr val="lt1"/>
              </a:solidFill>
            </a:endParaRPr>
          </a:p>
          <a:p>
            <a:pPr marL="0" lvl="0" indent="0" algn="l" rtl="0">
              <a:spcBef>
                <a:spcPts val="0"/>
              </a:spcBef>
              <a:spcAft>
                <a:spcPts val="0"/>
              </a:spcAft>
              <a:buClr>
                <a:schemeClr val="dk1"/>
              </a:buClr>
              <a:buSzPts val="1100"/>
              <a:buFont typeface="Arial"/>
              <a:buNone/>
            </a:pPr>
            <a:r>
              <a:rPr lang="en" sz="2200" u="sng">
                <a:solidFill>
                  <a:schemeClr val="lt1"/>
                </a:solidFill>
              </a:rPr>
              <a:t>Set an agenda</a:t>
            </a:r>
            <a:r>
              <a:rPr lang="en" sz="2200">
                <a:solidFill>
                  <a:schemeClr val="lt1"/>
                </a:solidFill>
              </a:rPr>
              <a:t> for your coaching meeting (Template #3). It’s up to you how to spend your 30 min coaching session.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focus on discussing your teammates’ commitments (found on Template #2).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also bring up any other pressing issues (e.g., stakeholder management; project goals, etc.)</a:t>
            </a:r>
            <a:endParaRPr sz="22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60" name="Google Shape;160;p2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64"/>
        <p:cNvGrpSpPr/>
        <p:nvPr/>
      </p:nvGrpSpPr>
      <p:grpSpPr>
        <a:xfrm>
          <a:off x="0" y="0"/>
          <a:ext cx="0" cy="0"/>
          <a:chOff x="0" y="0"/>
          <a:chExt cx="0" cy="0"/>
        </a:xfrm>
      </p:grpSpPr>
      <p:graphicFrame>
        <p:nvGraphicFramePr>
          <p:cNvPr id="165" name="Google Shape;165;p28"/>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ctr" rtl="0">
                        <a:spcBef>
                          <a:spcPts val="0"/>
                        </a:spcBef>
                        <a:spcAft>
                          <a:spcPts val="0"/>
                        </a:spcAft>
                        <a:buNone/>
                      </a:pPr>
                      <a:r>
                        <a:rPr lang="en" b="1"/>
                        <a:t>Introduction</a:t>
                      </a:r>
                      <a:endParaRPr b="1"/>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ctr" rtl="0">
                        <a:spcBef>
                          <a:spcPts val="0"/>
                        </a:spcBef>
                        <a:spcAft>
                          <a:spcPts val="0"/>
                        </a:spcAft>
                        <a:buClr>
                          <a:schemeClr val="dk1"/>
                        </a:buClr>
                        <a:buSzPts val="1100"/>
                        <a:buFont typeface="Arial"/>
                        <a:buNone/>
                      </a:pPr>
                      <a:r>
                        <a:rPr lang="en" b="1">
                          <a:solidFill>
                            <a:srgbClr val="333333"/>
                          </a:solidFill>
                        </a:rPr>
                        <a:t>Review feedback process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 Team Members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Discuss key commitment/ metric for each team member</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15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Finalize commitment/ metrics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66" name="Google Shape;166;p28"/>
          <p:cNvSpPr txBox="1">
            <a:spLocks noGrp="1"/>
          </p:cNvSpPr>
          <p:nvPr>
            <p:ph type="title"/>
          </p:nvPr>
        </p:nvSpPr>
        <p:spPr>
          <a:xfrm>
            <a:off x="247400" y="192425"/>
            <a:ext cx="62637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AGENDA EXAMPLE</a:t>
            </a:r>
            <a:endParaRPr sz="1800" b="1">
              <a:solidFill>
                <a:srgbClr val="FFFFFF"/>
              </a:solidFill>
              <a:latin typeface="Source Sans Pro"/>
              <a:ea typeface="Source Sans Pro"/>
              <a:cs typeface="Source Sans Pro"/>
              <a:sym typeface="Source Sans Pro"/>
            </a:endParaRPr>
          </a:p>
        </p:txBody>
      </p:sp>
      <p:sp>
        <p:nvSpPr>
          <p:cNvPr id="167" name="Google Shape;167;p28"/>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1"/>
        <p:cNvGrpSpPr/>
        <p:nvPr/>
      </p:nvGrpSpPr>
      <p:grpSpPr>
        <a:xfrm>
          <a:off x="0" y="0"/>
          <a:ext cx="0" cy="0"/>
          <a:chOff x="0" y="0"/>
          <a:chExt cx="0" cy="0"/>
        </a:xfrm>
      </p:grpSpPr>
      <p:graphicFrame>
        <p:nvGraphicFramePr>
          <p:cNvPr id="172" name="Google Shape;172;p29"/>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73" name="Google Shape;173;p29"/>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TEAM AGENDA</a:t>
            </a:r>
            <a:endParaRPr sz="1800" b="1">
              <a:solidFill>
                <a:srgbClr val="FFFFFF"/>
              </a:solidFill>
              <a:latin typeface="Source Sans Pro"/>
              <a:ea typeface="Source Sans Pro"/>
              <a:cs typeface="Source Sans Pro"/>
              <a:sym typeface="Source Sans Pro"/>
            </a:endParaRPr>
          </a:p>
        </p:txBody>
      </p:sp>
      <p:sp>
        <p:nvSpPr>
          <p:cNvPr id="174" name="Google Shape;174;p29"/>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endParaRPr sz="3000">
              <a:solidFill>
                <a:schemeClr val="lt1"/>
              </a:solidFill>
              <a:latin typeface="Source Sans Pro SemiBold"/>
              <a:ea typeface="Source Sans Pro SemiBold"/>
              <a:cs typeface="Source Sans Pro SemiBold"/>
              <a:sym typeface="Source Sans Pro SemiBold"/>
            </a:endParaRPr>
          </a:p>
          <a:p>
            <a:pPr marL="0" lvl="0" indent="0" algn="l" rtl="0">
              <a:lnSpc>
                <a:spcPct val="115000"/>
              </a:lnSpc>
              <a:spcBef>
                <a:spcPts val="0"/>
              </a:spcBef>
              <a:spcAft>
                <a:spcPts val="0"/>
              </a:spcAft>
              <a:buNone/>
            </a:pPr>
            <a:r>
              <a:rPr lang="en" sz="3000">
                <a:solidFill>
                  <a:schemeClr val="lt1"/>
                </a:solidFill>
              </a:rPr>
              <a:t>As a team:</a:t>
            </a:r>
            <a:endParaRPr sz="30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457200" lvl="0" indent="-368300" algn="l" rtl="0">
              <a:spcBef>
                <a:spcPts val="0"/>
              </a:spcBef>
              <a:spcAft>
                <a:spcPts val="0"/>
              </a:spcAft>
              <a:buClr>
                <a:schemeClr val="lt1"/>
              </a:buClr>
              <a:buSzPts val="2200"/>
              <a:buChar char="●"/>
            </a:pPr>
            <a:r>
              <a:rPr lang="en" sz="2200" b="1">
                <a:solidFill>
                  <a:schemeClr val="lt1"/>
                </a:solidFill>
              </a:rPr>
              <a:t>Submit *pdfs</a:t>
            </a:r>
            <a:r>
              <a:rPr lang="en" sz="2200">
                <a:solidFill>
                  <a:schemeClr val="lt1"/>
                </a:solidFill>
              </a:rPr>
              <a:t> of Template #2 and Template #3 on bCourses </a:t>
            </a:r>
            <a:r>
              <a:rPr lang="en" sz="2200" b="1" u="sng">
                <a:solidFill>
                  <a:schemeClr val="lt1"/>
                </a:solidFill>
              </a:rPr>
              <a:t>at least two days</a:t>
            </a:r>
            <a:r>
              <a:rPr lang="en" sz="2200" b="1">
                <a:solidFill>
                  <a:schemeClr val="lt1"/>
                </a:solidFill>
              </a:rPr>
              <a:t> </a:t>
            </a:r>
            <a:r>
              <a:rPr lang="en" sz="2200">
                <a:solidFill>
                  <a:schemeClr val="lt1"/>
                </a:solidFill>
              </a:rPr>
              <a:t>before your coaching session. </a:t>
            </a:r>
            <a:endParaRPr sz="22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80" name="Google Shape;180;p30"/>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3</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SUBMIT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84"/>
        <p:cNvGrpSpPr/>
        <p:nvPr/>
      </p:nvGrpSpPr>
      <p:grpSpPr>
        <a:xfrm>
          <a:off x="0" y="0"/>
          <a:ext cx="0" cy="0"/>
          <a:chOff x="0" y="0"/>
          <a:chExt cx="0" cy="0"/>
        </a:xfrm>
      </p:grpSpPr>
      <p:sp>
        <p:nvSpPr>
          <p:cNvPr id="185" name="Google Shape;185;p31"/>
          <p:cNvSpPr txBox="1"/>
          <p:nvPr/>
        </p:nvSpPr>
        <p:spPr>
          <a:xfrm>
            <a:off x="468625" y="1143150"/>
            <a:ext cx="8583900" cy="3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r>
              <a:rPr lang="en" sz="3000" b="1">
                <a:solidFill>
                  <a:schemeClr val="lt1"/>
                </a:solidFill>
              </a:rPr>
              <a:t>As a Team:</a:t>
            </a:r>
            <a:endParaRPr sz="3000" b="1">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Make sure to arrive on the hour or half-hour (i.e., real time) so you can use the entire 30 minutes </a:t>
            </a:r>
            <a:endParaRPr sz="2200">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Take notes during your coaching session -- since your team will be asked to complete and submit a coaching session reflection (Step 5)</a:t>
            </a:r>
            <a:endParaRPr sz="2200">
              <a:solidFill>
                <a:schemeClr val="lt1"/>
              </a:solidFill>
            </a:endParaRPr>
          </a:p>
        </p:txBody>
      </p:sp>
      <p:sp>
        <p:nvSpPr>
          <p:cNvPr id="186" name="Google Shape;186;p31"/>
          <p:cNvSpPr/>
          <p:nvPr/>
        </p:nvSpPr>
        <p:spPr>
          <a:xfrm>
            <a:off x="1743100" y="339600"/>
            <a:ext cx="45006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468625" y="33960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188" name="Google Shape;188;p31"/>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189" name="Google Shape;189;p31"/>
          <p:cNvSpPr txBox="1"/>
          <p:nvPr/>
        </p:nvSpPr>
        <p:spPr>
          <a:xfrm>
            <a:off x="3346800" y="22146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190" name="Google Shape;190;p31"/>
          <p:cNvSpPr txBox="1">
            <a:spLocks noGrp="1"/>
          </p:cNvSpPr>
          <p:nvPr>
            <p:ph type="title"/>
          </p:nvPr>
        </p:nvSpPr>
        <p:spPr>
          <a:xfrm>
            <a:off x="247500" y="117225"/>
            <a:ext cx="8896500" cy="364200"/>
          </a:xfrm>
          <a:prstGeom prst="rect">
            <a:avLst/>
          </a:prstGeom>
        </p:spPr>
        <p:txBody>
          <a:bodyPr spcFirstLastPara="1" wrap="square" lIns="91425" tIns="91425" rIns="91425" bIns="91425" anchor="t" anchorCtr="0">
            <a:noAutofit/>
          </a:bodyPr>
          <a:lstStyle/>
          <a:p>
            <a:pPr marL="5486400" lvl="0" indent="457200" algn="ct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4</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COACHING SESSION</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94"/>
        <p:cNvGrpSpPr/>
        <p:nvPr/>
      </p:nvGrpSpPr>
      <p:grpSpPr>
        <a:xfrm>
          <a:off x="0" y="0"/>
          <a:ext cx="0" cy="0"/>
          <a:chOff x="0" y="0"/>
          <a:chExt cx="0" cy="0"/>
        </a:xfrm>
      </p:grpSpPr>
      <p:sp>
        <p:nvSpPr>
          <p:cNvPr id="195" name="Google Shape;195;p32"/>
          <p:cNvSpPr txBox="1"/>
          <p:nvPr/>
        </p:nvSpPr>
        <p:spPr>
          <a:xfrm>
            <a:off x="520575" y="2453350"/>
            <a:ext cx="7834200" cy="1952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chemeClr val="lt1"/>
                </a:solidFill>
              </a:rPr>
              <a:t>As a team, reflect on your coaching session. Use the questions below to guide your conversation, record your responses (Template #4) provided on the next slide</a:t>
            </a:r>
            <a:r>
              <a:rPr lang="en" sz="1800">
                <a:solidFill>
                  <a:schemeClr val="lt1"/>
                </a:solidFill>
                <a:latin typeface="Source Sans Pro"/>
                <a:ea typeface="Source Sans Pro"/>
                <a:cs typeface="Source Sans Pro"/>
                <a:sym typeface="Source Sans Pro"/>
              </a:rPr>
              <a:t>. </a:t>
            </a:r>
            <a:br>
              <a:rPr lang="en" sz="1800">
                <a:solidFill>
                  <a:schemeClr val="lt1"/>
                </a:solidFill>
                <a:latin typeface="Source Sans Pro"/>
                <a:ea typeface="Source Sans Pro"/>
                <a:cs typeface="Source Sans Pro"/>
                <a:sym typeface="Source Sans Pro"/>
              </a:rPr>
            </a:br>
            <a:endParaRPr sz="1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issues did you address during your coaching session? What feedback did you get from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action items did you finalize with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 your process going to be to follow up on the action items you finalized? </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How will these items support your project outcomes?</a:t>
            </a: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96" name="Google Shape;196;p32"/>
          <p:cNvSpPr txBox="1"/>
          <p:nvPr/>
        </p:nvSpPr>
        <p:spPr>
          <a:xfrm>
            <a:off x="-5200" y="1140100"/>
            <a:ext cx="9144000" cy="5448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3000" b="1">
                <a:solidFill>
                  <a:schemeClr val="lt1"/>
                </a:solidFill>
              </a:rPr>
              <a:t>Post Coaching Session - Team Reflection</a:t>
            </a:r>
            <a:endParaRPr sz="3000" b="1">
              <a:solidFill>
                <a:schemeClr val="lt1"/>
              </a:solidFill>
            </a:endParaRPr>
          </a:p>
          <a:p>
            <a:pPr marL="0" lvl="0" indent="0" algn="l" rtl="0">
              <a:spcBef>
                <a:spcPts val="0"/>
              </a:spcBef>
              <a:spcAft>
                <a:spcPts val="0"/>
              </a:spcAft>
              <a:buNone/>
            </a:pPr>
            <a:endParaRPr sz="3000" b="1">
              <a:solidFill>
                <a:schemeClr val="lt1"/>
              </a:solidFill>
            </a:endParaRPr>
          </a:p>
        </p:txBody>
      </p:sp>
      <p:sp>
        <p:nvSpPr>
          <p:cNvPr id="197" name="Google Shape;197;p32"/>
          <p:cNvSpPr/>
          <p:nvPr/>
        </p:nvSpPr>
        <p:spPr>
          <a:xfrm>
            <a:off x="5224050" y="640125"/>
            <a:ext cx="2860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1795050" y="378550"/>
            <a:ext cx="4500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520575" y="37855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200" name="Google Shape;200;p32"/>
          <p:cNvSpPr txBox="1"/>
          <p:nvPr/>
        </p:nvSpPr>
        <p:spPr>
          <a:xfrm>
            <a:off x="573475" y="26984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201" name="Google Shape;201;p32"/>
          <p:cNvSpPr txBox="1"/>
          <p:nvPr/>
        </p:nvSpPr>
        <p:spPr>
          <a:xfrm>
            <a:off x="3398750" y="2604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COACHING</a:t>
            </a:r>
            <a:endParaRPr>
              <a:solidFill>
                <a:srgbClr val="F6B26B"/>
              </a:solidFill>
              <a:latin typeface="Source Sans Pro Black"/>
              <a:ea typeface="Source Sans Pro Black"/>
              <a:cs typeface="Source Sans Pro Black"/>
              <a:sym typeface="Source Sans Pro Black"/>
            </a:endParaRPr>
          </a:p>
        </p:txBody>
      </p:sp>
      <p:sp>
        <p:nvSpPr>
          <p:cNvPr id="202" name="Google Shape;202;p32"/>
          <p:cNvSpPr txBox="1"/>
          <p:nvPr/>
        </p:nvSpPr>
        <p:spPr>
          <a:xfrm>
            <a:off x="6295650" y="269841"/>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203" name="Google Shape;203;p32"/>
          <p:cNvSpPr txBox="1"/>
          <p:nvPr/>
        </p:nvSpPr>
        <p:spPr>
          <a:xfrm>
            <a:off x="0" y="0"/>
            <a:ext cx="9144000" cy="36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r>
              <a:rPr lang="en">
                <a:solidFill>
                  <a:srgbClr val="FFFFFF"/>
                </a:solidFill>
                <a:latin typeface="Source Sans Pro Black"/>
                <a:ea typeface="Source Sans Pro Black"/>
                <a:cs typeface="Source Sans Pro Black"/>
                <a:sym typeface="Source Sans Pro Black"/>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60"/>
        <p:cNvGrpSpPr/>
        <p:nvPr/>
      </p:nvGrpSpPr>
      <p:grpSpPr>
        <a:xfrm>
          <a:off x="0" y="0"/>
          <a:ext cx="0" cy="0"/>
          <a:chOff x="0" y="0"/>
          <a:chExt cx="0" cy="0"/>
        </a:xfrm>
      </p:grpSpPr>
      <p:sp>
        <p:nvSpPr>
          <p:cNvPr id="61" name="Google Shape;61;p14"/>
          <p:cNvSpPr/>
          <p:nvPr/>
        </p:nvSpPr>
        <p:spPr>
          <a:xfrm>
            <a:off x="6191000" y="1692200"/>
            <a:ext cx="1984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2" name="Google Shape;62;p14"/>
          <p:cNvSpPr/>
          <p:nvPr/>
        </p:nvSpPr>
        <p:spPr>
          <a:xfrm>
            <a:off x="2659050" y="1430625"/>
            <a:ext cx="37275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3" name="Google Shape;63;p14"/>
          <p:cNvSpPr/>
          <p:nvPr/>
        </p:nvSpPr>
        <p:spPr>
          <a:xfrm>
            <a:off x="611500" y="1430625"/>
            <a:ext cx="22377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64" name="Google Shape;64;p14"/>
          <p:cNvSpPr txBox="1"/>
          <p:nvPr/>
        </p:nvSpPr>
        <p:spPr>
          <a:xfrm>
            <a:off x="611500" y="181625"/>
            <a:ext cx="7511100" cy="1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FF"/>
                </a:solidFill>
                <a:latin typeface="Source Sans Pro"/>
                <a:ea typeface="Source Sans Pro"/>
                <a:cs typeface="Source Sans Pro"/>
                <a:sym typeface="Source Sans Pro"/>
              </a:rPr>
              <a:t>In this module</a:t>
            </a:r>
            <a:endParaRPr sz="7200">
              <a:solidFill>
                <a:srgbClr val="FFFFFF"/>
              </a:solidFill>
              <a:latin typeface="Source Sans Pro"/>
              <a:ea typeface="Source Sans Pro"/>
              <a:cs typeface="Source Sans Pro"/>
              <a:sym typeface="Source Sans Pro"/>
            </a:endParaRPr>
          </a:p>
        </p:txBody>
      </p:sp>
      <p:sp>
        <p:nvSpPr>
          <p:cNvPr id="65" name="Google Shape;65;p14"/>
          <p:cNvSpPr txBox="1"/>
          <p:nvPr/>
        </p:nvSpPr>
        <p:spPr>
          <a:xfrm>
            <a:off x="664400" y="13219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PREPWORK</a:t>
            </a:r>
            <a:endParaRPr>
              <a:solidFill>
                <a:srgbClr val="FFFFFF"/>
              </a:solidFill>
              <a:latin typeface="Source Sans Pro Black"/>
              <a:ea typeface="Source Sans Pro Black"/>
              <a:cs typeface="Source Sans Pro Black"/>
              <a:sym typeface="Source Sans Pro Black"/>
            </a:endParaRPr>
          </a:p>
        </p:txBody>
      </p:sp>
      <p:sp>
        <p:nvSpPr>
          <p:cNvPr id="66" name="Google Shape;66;p14"/>
          <p:cNvSpPr txBox="1"/>
          <p:nvPr/>
        </p:nvSpPr>
        <p:spPr>
          <a:xfrm>
            <a:off x="3489675" y="13124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67" name="Google Shape;67;p14"/>
          <p:cNvSpPr txBox="1"/>
          <p:nvPr/>
        </p:nvSpPr>
        <p:spPr>
          <a:xfrm>
            <a:off x="6386575" y="1321916"/>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68" name="Google Shape;68;p14"/>
          <p:cNvSpPr txBox="1"/>
          <p:nvPr/>
        </p:nvSpPr>
        <p:spPr>
          <a:xfrm>
            <a:off x="26850" y="2699325"/>
            <a:ext cx="90903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Each module this semester has </a:t>
            </a:r>
            <a:r>
              <a:rPr lang="en" sz="2400" b="1" u="sng">
                <a:solidFill>
                  <a:srgbClr val="FFFF00"/>
                </a:solidFill>
              </a:rPr>
              <a:t>5 steps</a:t>
            </a:r>
            <a:r>
              <a:rPr lang="en" sz="2400">
                <a:solidFill>
                  <a:srgbClr val="FFFFFF"/>
                </a:solidFill>
              </a:rPr>
              <a:t>:</a:t>
            </a:r>
            <a:endParaRPr sz="2400">
              <a:solidFill>
                <a:srgbClr val="FFFFFF"/>
              </a:solidFill>
            </a:endParaRPr>
          </a:p>
          <a:p>
            <a:pPr marL="0" lvl="0" indent="0" algn="l" rtl="0">
              <a:spcBef>
                <a:spcPts val="0"/>
              </a:spcBef>
              <a:spcAft>
                <a:spcPts val="0"/>
              </a:spcAft>
              <a:buNone/>
            </a:pPr>
            <a:endParaRPr sz="2400">
              <a:solidFill>
                <a:srgbClr val="FFFFFF"/>
              </a:solidFill>
            </a:endParaRPr>
          </a:p>
          <a:p>
            <a:pPr marL="1371600" lvl="0" indent="0" algn="l" rtl="0">
              <a:spcBef>
                <a:spcPts val="0"/>
              </a:spcBef>
              <a:spcAft>
                <a:spcPts val="0"/>
              </a:spcAft>
              <a:buNone/>
            </a:pPr>
            <a:r>
              <a:rPr lang="en" sz="2000">
                <a:solidFill>
                  <a:srgbClr val="FFFFFF"/>
                </a:solidFill>
              </a:rPr>
              <a:t>       Individual &amp; Team </a:t>
            </a:r>
            <a:r>
              <a:rPr lang="en" sz="2000" b="1">
                <a:solidFill>
                  <a:srgbClr val="FFFFFF"/>
                </a:solidFill>
              </a:rPr>
              <a:t>Prepwork</a:t>
            </a:r>
            <a:r>
              <a:rPr lang="en" sz="2000">
                <a:solidFill>
                  <a:srgbClr val="FFFFFF"/>
                </a:solidFill>
              </a:rPr>
              <a:t>		</a:t>
            </a:r>
            <a:r>
              <a:rPr lang="en" sz="2000">
                <a:solidFill>
                  <a:srgbClr val="FFFF00"/>
                </a:solidFill>
              </a:rPr>
              <a:t>3 Steps</a:t>
            </a:r>
            <a:endParaRPr sz="2000">
              <a:solidFill>
                <a:srgbClr val="FFFF00"/>
              </a:solidFill>
            </a:endParaRPr>
          </a:p>
          <a:p>
            <a:pPr marL="1371600" lvl="0" indent="0" algn="l" rtl="0">
              <a:spcBef>
                <a:spcPts val="0"/>
              </a:spcBef>
              <a:spcAft>
                <a:spcPts val="0"/>
              </a:spcAft>
              <a:buNone/>
            </a:pPr>
            <a:r>
              <a:rPr lang="en" sz="2000">
                <a:solidFill>
                  <a:srgbClr val="FFFF00"/>
                </a:solidFill>
              </a:rPr>
              <a:t>       </a:t>
            </a:r>
            <a:r>
              <a:rPr lang="en" sz="2000" b="1">
                <a:solidFill>
                  <a:srgbClr val="FFFFFF"/>
                </a:solidFill>
              </a:rPr>
              <a:t>Coaching</a:t>
            </a:r>
            <a:r>
              <a:rPr lang="en" sz="2000">
                <a:solidFill>
                  <a:srgbClr val="FFFFFF"/>
                </a:solidFill>
              </a:rPr>
              <a:t> Session					</a:t>
            </a:r>
            <a:r>
              <a:rPr lang="en" sz="2000">
                <a:solidFill>
                  <a:srgbClr val="FFFF00"/>
                </a:solidFill>
              </a:rPr>
              <a:t>1 Step</a:t>
            </a:r>
            <a:r>
              <a:rPr lang="en" sz="2000">
                <a:solidFill>
                  <a:srgbClr val="FFFFFF"/>
                </a:solidFill>
              </a:rPr>
              <a:t>	                </a:t>
            </a:r>
            <a:endParaRPr sz="2000">
              <a:solidFill>
                <a:srgbClr val="FFFFFF"/>
              </a:solidFill>
            </a:endParaRPr>
          </a:p>
          <a:p>
            <a:pPr marL="1371600" lvl="0" indent="457200" algn="l" rtl="0">
              <a:spcBef>
                <a:spcPts val="0"/>
              </a:spcBef>
              <a:spcAft>
                <a:spcPts val="0"/>
              </a:spcAft>
              <a:buNone/>
            </a:pPr>
            <a:r>
              <a:rPr lang="en" sz="2000">
                <a:solidFill>
                  <a:srgbClr val="FFFFFF"/>
                </a:solidFill>
              </a:rPr>
              <a:t>Team </a:t>
            </a:r>
            <a:r>
              <a:rPr lang="en" sz="2000" b="1">
                <a:solidFill>
                  <a:srgbClr val="FFFFFF"/>
                </a:solidFill>
              </a:rPr>
              <a:t>Reflection</a:t>
            </a:r>
            <a:r>
              <a:rPr lang="en" sz="2000">
                <a:solidFill>
                  <a:srgbClr val="FFFFFF"/>
                </a:solidFill>
              </a:rPr>
              <a:t>					</a:t>
            </a:r>
            <a:r>
              <a:rPr lang="en" sz="2000">
                <a:solidFill>
                  <a:srgbClr val="FFFF00"/>
                </a:solidFill>
              </a:rPr>
              <a:t>1 Step</a:t>
            </a:r>
            <a:r>
              <a:rPr lang="en" sz="1800">
                <a:solidFill>
                  <a:srgbClr val="FFFFFF"/>
                </a:solidFill>
              </a:rPr>
              <a:t>	  		</a:t>
            </a:r>
            <a:endParaRPr sz="1800">
              <a:solidFill>
                <a:srgbClr val="FFFFFF"/>
              </a:solidFill>
            </a:endParaRPr>
          </a:p>
          <a:p>
            <a:pPr marL="914400" lvl="0" indent="457200" algn="l" rtl="0">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07"/>
        <p:cNvGrpSpPr/>
        <p:nvPr/>
      </p:nvGrpSpPr>
      <p:grpSpPr>
        <a:xfrm>
          <a:off x="0" y="0"/>
          <a:ext cx="0" cy="0"/>
          <a:chOff x="0" y="0"/>
          <a:chExt cx="0" cy="0"/>
        </a:xfrm>
      </p:grpSpPr>
      <p:sp>
        <p:nvSpPr>
          <p:cNvPr id="208" name="Google Shape;208;p33"/>
          <p:cNvSpPr txBox="1"/>
          <p:nvPr/>
        </p:nvSpPr>
        <p:spPr>
          <a:xfrm>
            <a:off x="247400" y="738350"/>
            <a:ext cx="8908500" cy="9249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600">
              <a:solidFill>
                <a:schemeClr val="lt1"/>
              </a:solidFill>
              <a:latin typeface="Source Sans Pro Light"/>
              <a:ea typeface="Source Sans Pro Light"/>
              <a:cs typeface="Source Sans Pro Light"/>
              <a:sym typeface="Source Sans Pro Light"/>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issues did you address during your coaching session? What feedback did you get?</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action items did you finalize with your coach?</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 your process going to be to follow up on the action items you finalized?</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How will these items support your project-outcomes?</a:t>
            </a:r>
            <a:endParaRPr sz="1600">
              <a:solidFill>
                <a:schemeClr val="lt1"/>
              </a:solidFill>
            </a:endParaRPr>
          </a:p>
        </p:txBody>
      </p:sp>
      <p:sp>
        <p:nvSpPr>
          <p:cNvPr id="209" name="Google Shape;209;p33"/>
          <p:cNvSpPr txBox="1"/>
          <p:nvPr/>
        </p:nvSpPr>
        <p:spPr>
          <a:xfrm>
            <a:off x="205850" y="1987575"/>
            <a:ext cx="8751600" cy="29679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210" name="Google Shape;210;p33"/>
          <p:cNvSpPr txBox="1">
            <a:spLocks noGrp="1"/>
          </p:cNvSpPr>
          <p:nvPr>
            <p:ph type="title"/>
          </p:nvPr>
        </p:nvSpPr>
        <p:spPr>
          <a:xfrm>
            <a:off x="247400" y="109900"/>
            <a:ext cx="85206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Source Sans Pro Black"/>
              <a:ea typeface="Source Sans Pro Black"/>
              <a:cs typeface="Source Sans Pro Black"/>
              <a:sym typeface="Source Sans Pro Black"/>
            </a:endParaRPr>
          </a:p>
          <a:p>
            <a:pPr marL="0" lvl="0" indent="0" algn="l" rtl="0">
              <a:spcBef>
                <a:spcPts val="0"/>
              </a:spcBef>
              <a:spcAft>
                <a:spcPts val="0"/>
              </a:spcAft>
              <a:buClr>
                <a:srgbClr val="000000"/>
              </a:buClr>
              <a:buSzPts val="1100"/>
              <a:buFont typeface="Arial"/>
              <a:buNone/>
            </a:pPr>
            <a:r>
              <a:rPr lang="en" sz="2000" b="1">
                <a:solidFill>
                  <a:srgbClr val="FFFFFF"/>
                </a:solidFill>
              </a:rPr>
              <a:t>TEMPLATE #4: TEAM REFLECTION ON THE COACHING SESSION</a:t>
            </a:r>
            <a:endParaRPr sz="2000" b="1">
              <a:solidFill>
                <a:srgbClr val="FFFFFF"/>
              </a:solidFill>
            </a:endParaRPr>
          </a:p>
          <a:p>
            <a:pPr marL="0" lvl="0" indent="0" algn="l" rtl="0">
              <a:spcBef>
                <a:spcPts val="0"/>
              </a:spcBef>
              <a:spcAft>
                <a:spcPts val="0"/>
              </a:spcAft>
              <a:buClr>
                <a:srgbClr val="000000"/>
              </a:buClr>
              <a:buSzPts val="1100"/>
              <a:buFont typeface="Arial"/>
              <a:buNone/>
            </a:pPr>
            <a:endParaRPr sz="2000" b="1">
              <a:solidFill>
                <a:srgbClr val="FFFFFF"/>
              </a:solidFill>
            </a:endParaRPr>
          </a:p>
        </p:txBody>
      </p:sp>
      <p:sp>
        <p:nvSpPr>
          <p:cNvPr id="211" name="Google Shape;211;p33"/>
          <p:cNvSpPr txBox="1"/>
          <p:nvPr/>
        </p:nvSpPr>
        <p:spPr>
          <a:xfrm>
            <a:off x="270150" y="4363675"/>
            <a:ext cx="8603700" cy="10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12" name="Google Shape;212;p33"/>
          <p:cNvSpPr txBox="1"/>
          <p:nvPr/>
        </p:nvSpPr>
        <p:spPr>
          <a:xfrm>
            <a:off x="0" y="53725"/>
            <a:ext cx="91440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2"/>
        <p:cNvGrpSpPr/>
        <p:nvPr/>
      </p:nvGrpSpPr>
      <p:grpSpPr>
        <a:xfrm>
          <a:off x="0" y="0"/>
          <a:ext cx="0" cy="0"/>
          <a:chOff x="0" y="0"/>
          <a:chExt cx="0" cy="0"/>
        </a:xfrm>
      </p:grpSpPr>
      <p:sp>
        <p:nvSpPr>
          <p:cNvPr id="73" name="Google Shape;73;p15"/>
          <p:cNvSpPr txBox="1"/>
          <p:nvPr/>
        </p:nvSpPr>
        <p:spPr>
          <a:xfrm>
            <a:off x="521525" y="1335725"/>
            <a:ext cx="7834200" cy="17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rgbClr val="FFFF00"/>
                </a:solidFill>
              </a:rPr>
              <a:t>Step 1</a:t>
            </a:r>
            <a:r>
              <a:rPr lang="en" sz="2200">
                <a:solidFill>
                  <a:schemeClr val="lt1"/>
                </a:solidFill>
              </a:rPr>
              <a:t>: Complete </a:t>
            </a:r>
            <a:r>
              <a:rPr lang="en" sz="2200" b="1" u="sng">
                <a:solidFill>
                  <a:schemeClr val="lt1"/>
                </a:solidFill>
              </a:rPr>
              <a:t>Individual</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2</a:t>
            </a:r>
            <a:r>
              <a:rPr lang="en" sz="2200">
                <a:solidFill>
                  <a:schemeClr val="lt1"/>
                </a:solidFill>
              </a:rPr>
              <a:t>: Complete </a:t>
            </a:r>
            <a:r>
              <a:rPr lang="en" sz="2200" b="1" u="sng">
                <a:solidFill>
                  <a:schemeClr val="lt1"/>
                </a:solidFill>
              </a:rPr>
              <a:t>Team</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3</a:t>
            </a:r>
            <a:r>
              <a:rPr lang="en" sz="2200">
                <a:solidFill>
                  <a:schemeClr val="lt1"/>
                </a:solidFill>
              </a:rPr>
              <a:t>: </a:t>
            </a:r>
            <a:r>
              <a:rPr lang="en" sz="2200" b="1" u="sng">
                <a:solidFill>
                  <a:schemeClr val="lt1"/>
                </a:solidFill>
              </a:rPr>
              <a:t>Submit prepwork</a:t>
            </a:r>
            <a:r>
              <a:rPr lang="en" sz="2200">
                <a:solidFill>
                  <a:schemeClr val="lt1"/>
                </a:solidFill>
              </a:rPr>
              <a:t> two days before coaching session </a:t>
            </a:r>
            <a:endParaRPr sz="2200" b="1"/>
          </a:p>
        </p:txBody>
      </p:sp>
      <p:sp>
        <p:nvSpPr>
          <p:cNvPr id="74" name="Google Shape;74;p15"/>
          <p:cNvSpPr/>
          <p:nvPr/>
        </p:nvSpPr>
        <p:spPr>
          <a:xfrm>
            <a:off x="468625" y="339600"/>
            <a:ext cx="3042600" cy="868500"/>
          </a:xfrm>
          <a:prstGeom prst="rightArrow">
            <a:avLst>
              <a:gd name="adj1" fmla="val 50000"/>
              <a:gd name="adj2" fmla="val 77716"/>
            </a:avLst>
          </a:prstGeom>
          <a:solidFill>
            <a:schemeClr val="lt1"/>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75" name="Google Shape;75;p15"/>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ource Sans Pro Black"/>
                <a:ea typeface="Source Sans Pro Black"/>
                <a:cs typeface="Source Sans Pro Black"/>
                <a:sym typeface="Source Sans Pro Black"/>
              </a:rPr>
              <a:t>PREPWORK</a:t>
            </a:r>
            <a:endParaRPr>
              <a:solidFill>
                <a:schemeClr val="lt1"/>
              </a:solidFill>
              <a:latin typeface="Source Sans Pro Black"/>
              <a:ea typeface="Source Sans Pro Black"/>
              <a:cs typeface="Source Sans Pro Black"/>
              <a:sym typeface="Source Sans Pr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ctrTitle" idx="4294967295"/>
          </p:nvPr>
        </p:nvSpPr>
        <p:spPr>
          <a:xfrm>
            <a:off x="235500" y="408750"/>
            <a:ext cx="85206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chemeClr val="lt1"/>
                </a:solidFill>
              </a:rPr>
              <a:t>Individually, review the following materials: </a:t>
            </a:r>
            <a:endParaRPr sz="2200">
              <a:solidFill>
                <a:schemeClr val="lt1"/>
              </a:solidFill>
            </a:endParaRPr>
          </a:p>
        </p:txBody>
      </p:sp>
      <p:sp>
        <p:nvSpPr>
          <p:cNvPr id="81" name="Google Shape;81;p16"/>
          <p:cNvSpPr txBox="1"/>
          <p:nvPr/>
        </p:nvSpPr>
        <p:spPr>
          <a:xfrm>
            <a:off x="235500" y="1222025"/>
            <a:ext cx="8896500" cy="392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800" u="sng" dirty="0">
                <a:solidFill>
                  <a:schemeClr val="lt1"/>
                </a:solidFill>
              </a:rPr>
              <a:t>Readings</a:t>
            </a:r>
            <a:r>
              <a:rPr lang="en" sz="1800" dirty="0">
                <a:solidFill>
                  <a:schemeClr val="lt1"/>
                </a:solidFill>
              </a:rPr>
              <a:t>:</a:t>
            </a:r>
            <a:endParaRPr sz="1800" dirty="0">
              <a:solidFill>
                <a:schemeClr val="lt1"/>
              </a:solidFill>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Build Self-Awareness with Help from Your Team</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Don’t Let Your Brain’s Defense Mechanisms Thwart Effective Feedback</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Know Your Strengths</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4"/>
              </a:rPr>
              <a:t>How to Use Feedback to Succeed in the Workplace</a:t>
            </a:r>
            <a:endParaRPr sz="1800" b="1" i="1" u="sng" dirty="0">
              <a:solidFill>
                <a:srgbClr val="4A86E8"/>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5"/>
              </a:rPr>
              <a:t>The Essential Guide to Writing SMART Goals</a:t>
            </a:r>
            <a:endParaRPr sz="1800" b="1" i="1" u="sng" dirty="0">
              <a:solidFill>
                <a:srgbClr val="4A86E8"/>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800" dirty="0">
              <a:solidFill>
                <a:schemeClr val="lt1"/>
              </a:solidFill>
              <a:latin typeface="Source Sans Pro"/>
              <a:ea typeface="Source Sans Pro"/>
              <a:cs typeface="Source Sans Pro"/>
              <a:sym typeface="Source Sans Pro"/>
            </a:endParaRPr>
          </a:p>
          <a:p>
            <a:pPr marL="0" lvl="0" indent="457200" algn="l" rtl="0">
              <a:lnSpc>
                <a:spcPct val="115000"/>
              </a:lnSpc>
              <a:spcBef>
                <a:spcPts val="0"/>
              </a:spcBef>
              <a:spcAft>
                <a:spcPts val="0"/>
              </a:spcAft>
              <a:buNone/>
            </a:pPr>
            <a:r>
              <a:rPr lang="en" sz="1800" u="sng" dirty="0">
                <a:solidFill>
                  <a:schemeClr val="lt1"/>
                </a:solidFill>
                <a:latin typeface="Source Sans Pro"/>
                <a:ea typeface="Source Sans Pro"/>
                <a:cs typeface="Source Sans Pro"/>
                <a:sym typeface="Source Sans Pro"/>
              </a:rPr>
              <a:t>Videos</a:t>
            </a:r>
            <a:r>
              <a:rPr lang="en" sz="1800" dirty="0">
                <a:solidFill>
                  <a:schemeClr val="lt1"/>
                </a:solidFill>
                <a:latin typeface="Source Sans Pro"/>
                <a:ea typeface="Source Sans Pro"/>
                <a:cs typeface="Source Sans Pro"/>
                <a:sym typeface="Source Sans Pro"/>
              </a:rPr>
              <a:t>: </a:t>
            </a:r>
            <a:r>
              <a:rPr lang="en" sz="1800" dirty="0">
                <a:solidFill>
                  <a:srgbClr val="FFFFFF"/>
                </a:solidFill>
                <a:latin typeface="Source Sans Pro"/>
                <a:ea typeface="Source Sans Pro"/>
                <a:cs typeface="Source Sans Pro"/>
                <a:sym typeface="Source Sans Pro"/>
              </a:rPr>
              <a:t> </a:t>
            </a:r>
            <a:r>
              <a:rPr lang="en" sz="1800" b="1" i="1" u="sng" dirty="0">
                <a:solidFill>
                  <a:srgbClr val="4A86E8"/>
                </a:solidFill>
                <a:latin typeface="Source Sans Pro"/>
                <a:ea typeface="Source Sans Pro"/>
                <a:cs typeface="Source Sans Pro"/>
                <a:sym typeface="Source Sans Pro"/>
                <a:hlinkClick r:id="rId6"/>
              </a:rPr>
              <a:t>De La Salle Commitments</a:t>
            </a:r>
            <a:r>
              <a:rPr lang="en" sz="2000" b="1" i="1" u="sng" dirty="0">
                <a:solidFill>
                  <a:srgbClr val="4A86E8"/>
                </a:solidFill>
                <a:latin typeface="Source Sans Pro"/>
                <a:ea typeface="Source Sans Pro"/>
                <a:cs typeface="Source Sans Pro"/>
                <a:sym typeface="Source Sans Pro"/>
                <a:hlinkClick r:id="rId6"/>
              </a:rPr>
              <a:t> </a:t>
            </a:r>
            <a:r>
              <a:rPr lang="en" sz="1800" dirty="0">
                <a:solidFill>
                  <a:srgbClr val="0000FF"/>
                </a:solidFill>
                <a:latin typeface="Source Sans Pro"/>
                <a:ea typeface="Source Sans Pro"/>
                <a:cs typeface="Source Sans Pro"/>
                <a:sym typeface="Source Sans Pro"/>
              </a:rPr>
              <a:t> </a:t>
            </a:r>
            <a:endParaRPr sz="1800" dirty="0">
              <a:solidFill>
                <a:srgbClr val="0000FF"/>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200" dirty="0">
                <a:solidFill>
                  <a:schemeClr val="lt1"/>
                </a:solidFill>
                <a:latin typeface="Source Sans Pro"/>
                <a:ea typeface="Source Sans Pro"/>
                <a:cs typeface="Source Sans Pro"/>
                <a:sym typeface="Source Sans Pro"/>
              </a:rPr>
              <a:t>De La Salle High School is a small private school with about 1,000 students, located east of Berkeley. The football team has had extraordinary results, winning over 90% of their games since 1980 and holding the national winning streak record of 151 games. One of their most important team activities is a weekly set of commitments made by each player in front of the entire team, including the name of a teammate who will share the player’s results at the next week’s meeting. This short video captures part of the process.</a:t>
            </a: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6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200" dirty="0">
              <a:solidFill>
                <a:schemeClr val="lt1"/>
              </a:solidFill>
              <a:latin typeface="Source Sans Pro"/>
              <a:ea typeface="Source Sans Pro"/>
              <a:cs typeface="Source Sans Pro"/>
              <a:sym typeface="Source Sans Pro"/>
            </a:endParaRPr>
          </a:p>
        </p:txBody>
      </p:sp>
      <p:sp>
        <p:nvSpPr>
          <p:cNvPr id="82" name="Google Shape;82;p16"/>
          <p:cNvSpPr txBox="1">
            <a:spLocks noGrp="1"/>
          </p:cNvSpPr>
          <p:nvPr>
            <p:ph type="title"/>
          </p:nvPr>
        </p:nvSpPr>
        <p:spPr>
          <a:xfrm>
            <a:off x="311706" y="128000"/>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a:t>
            </a:r>
            <a:r>
              <a:rPr lang="en" sz="1400" u="sng">
                <a:solidFill>
                  <a:srgbClr val="FFFFFF"/>
                </a:solidFill>
                <a:latin typeface="Source Sans Pro Black"/>
                <a:ea typeface="Source Sans Pro Black"/>
                <a:cs typeface="Source Sans Pro Black"/>
                <a:sym typeface="Source Sans Pro Black"/>
              </a:rPr>
              <a:t> INDIVIDUAL PREPWORK</a:t>
            </a:r>
            <a:endParaRPr sz="1400" u="sng">
              <a:solidFill>
                <a:srgbClr val="FFFFFF"/>
              </a:solidFill>
              <a:latin typeface="Source Sans Pro Black"/>
              <a:ea typeface="Source Sans Pro Black"/>
              <a:cs typeface="Source Sans Pro Black"/>
              <a:sym typeface="Source Sans Pro Black"/>
            </a:endParaRPr>
          </a:p>
          <a:p>
            <a:pPr marL="457200" lvl="0" indent="0" algn="r" rtl="0">
              <a:spcBef>
                <a:spcPts val="0"/>
              </a:spcBef>
              <a:spcAft>
                <a:spcPts val="0"/>
              </a:spcAft>
              <a:buNone/>
            </a:pPr>
            <a:endParaRPr sz="1400">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88" name="Google Shape;88;p17"/>
          <p:cNvSpPr txBox="1">
            <a:spLocks noGrp="1"/>
          </p:cNvSpPr>
          <p:nvPr>
            <p:ph type="ctrTitle" idx="4294967295"/>
          </p:nvPr>
        </p:nvSpPr>
        <p:spPr>
          <a:xfrm>
            <a:off x="311700" y="691450"/>
            <a:ext cx="8520600" cy="44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spcBef>
                <a:spcPts val="0"/>
              </a:spcBef>
              <a:spcAft>
                <a:spcPts val="0"/>
              </a:spcAft>
              <a:buNone/>
            </a:pPr>
            <a:r>
              <a:rPr lang="en" sz="2200" b="1">
                <a:solidFill>
                  <a:schemeClr val="lt1"/>
                </a:solidFill>
              </a:rPr>
              <a:t>Individually, review your 360 survey report on EduSourced </a:t>
            </a:r>
            <a:r>
              <a:rPr lang="en" sz="2200">
                <a:solidFill>
                  <a:schemeClr val="lt1"/>
                </a:solidFill>
              </a:rPr>
              <a:t>(detailed directions on the next slide)</a:t>
            </a:r>
            <a:r>
              <a:rPr lang="en" sz="2200" b="1">
                <a:solidFill>
                  <a:schemeClr val="lt1"/>
                </a:solidFill>
              </a:rPr>
              <a:t>. After reviewing, you should fill out one of the white boxes </a:t>
            </a:r>
            <a:r>
              <a:rPr lang="en" sz="2200">
                <a:solidFill>
                  <a:schemeClr val="lt1"/>
                </a:solidFill>
              </a:rPr>
              <a:t>(Template #1)</a:t>
            </a:r>
            <a:r>
              <a:rPr lang="en" sz="2200" b="1">
                <a:solidFill>
                  <a:schemeClr val="lt1"/>
                </a:solidFill>
              </a:rPr>
              <a:t> on the following pages, including:</a:t>
            </a:r>
            <a:br>
              <a:rPr lang="en" sz="1800" b="1">
                <a:solidFill>
                  <a:schemeClr val="lt1"/>
                </a:solidFill>
              </a:rPr>
            </a:br>
            <a:endParaRPr sz="1000" b="1">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strengths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areas for improvement</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commitment you want to make to the team to improve team performance and project results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metric to measure the success of this commitment</a:t>
            </a:r>
            <a:endParaRPr sz="20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94" name="Google Shape;94;p18"/>
          <p:cNvSpPr txBox="1">
            <a:spLocks noGrp="1"/>
          </p:cNvSpPr>
          <p:nvPr>
            <p:ph type="title"/>
          </p:nvPr>
        </p:nvSpPr>
        <p:spPr>
          <a:xfrm>
            <a:off x="162150" y="338850"/>
            <a:ext cx="3816300" cy="4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FFFFFF"/>
                </a:solidFill>
              </a:rPr>
              <a:t>To locate your 360 Survey: </a:t>
            </a:r>
            <a:endParaRPr sz="2200" b="1">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Go to 2019-2020 MEng bCourses site;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EduSourced button (on the left side of the screen);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‘My Projects’ button; a new window will open,  it’ll take you to EduSourced;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name of your project; you’ll see a ‘Survey’s tab; click on ‘View Results’ under 360 Surveys. </a:t>
            </a:r>
            <a:endParaRPr sz="1800">
              <a:solidFill>
                <a:srgbClr val="FFFFFF"/>
              </a:solidFill>
            </a:endParaRPr>
          </a:p>
          <a:p>
            <a:pPr marL="0" lvl="0" indent="0" algn="l" rtl="0">
              <a:spcBef>
                <a:spcPts val="0"/>
              </a:spcBef>
              <a:spcAft>
                <a:spcPts val="0"/>
              </a:spcAft>
              <a:buNone/>
            </a:pPr>
            <a:endParaRPr sz="1400" b="1">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r>
              <a:rPr lang="en" sz="1800" b="1">
                <a:solidFill>
                  <a:srgbClr val="FFFFFF"/>
                </a:solidFill>
              </a:rPr>
              <a:t>Unless EVERYONE on your team takes the survey, results won’t be available.</a:t>
            </a:r>
            <a:endParaRPr sz="1800" b="1">
              <a:solidFill>
                <a:srgbClr val="FFFFFF"/>
              </a:solidFill>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p:txBody>
      </p:sp>
      <p:pic>
        <p:nvPicPr>
          <p:cNvPr id="95" name="Google Shape;95;p18"/>
          <p:cNvPicPr preferRelativeResize="0"/>
          <p:nvPr/>
        </p:nvPicPr>
        <p:blipFill>
          <a:blip r:embed="rId3">
            <a:alphaModFix/>
          </a:blip>
          <a:stretch>
            <a:fillRect/>
          </a:stretch>
        </p:blipFill>
        <p:spPr>
          <a:xfrm>
            <a:off x="4209600" y="921150"/>
            <a:ext cx="4769400" cy="275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ctrTitle" idx="4294967295"/>
          </p:nvPr>
        </p:nvSpPr>
        <p:spPr>
          <a:xfrm>
            <a:off x="247400" y="58727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lt1"/>
                </a:solidFill>
                <a:latin typeface="Source Sans Pro"/>
                <a:ea typeface="Source Sans Pro"/>
                <a:cs typeface="Source Sans Pro"/>
                <a:sym typeface="Source Sans Pro"/>
              </a:rPr>
              <a:t>TEMPLATE #1 EXAMPLE:</a:t>
            </a:r>
            <a:endParaRPr sz="1800" b="1">
              <a:solidFill>
                <a:schemeClr val="lt1"/>
              </a:solidFill>
              <a:latin typeface="Source Sans Pro"/>
              <a:ea typeface="Source Sans Pro"/>
              <a:cs typeface="Source Sans Pro"/>
              <a:sym typeface="Source Sans Pro"/>
            </a:endParaRPr>
          </a:p>
        </p:txBody>
      </p:sp>
      <p:sp>
        <p:nvSpPr>
          <p:cNvPr id="101" name="Google Shape;101;p19"/>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102" name="Google Shape;102;p19"/>
          <p:cNvSpPr txBox="1">
            <a:spLocks noGrp="1"/>
          </p:cNvSpPr>
          <p:nvPr>
            <p:ph type="ctrTitle" idx="4294967295"/>
          </p:nvPr>
        </p:nvSpPr>
        <p:spPr>
          <a:xfrm>
            <a:off x="311700" y="280382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i="1">
                <a:solidFill>
                  <a:schemeClr val="lt1"/>
                </a:solidFill>
              </a:rPr>
              <a:t>* Extra boxes have been created for larger teams. You do not need to fill out every box. </a:t>
            </a:r>
            <a:endParaRPr sz="1600" i="1">
              <a:solidFill>
                <a:schemeClr val="lt1"/>
              </a:solidFill>
            </a:endParaRPr>
          </a:p>
          <a:p>
            <a:pPr marL="0" lvl="0" indent="0" algn="l" rtl="0">
              <a:lnSpc>
                <a:spcPct val="115000"/>
              </a:lnSpc>
              <a:spcBef>
                <a:spcPts val="0"/>
              </a:spcBef>
              <a:spcAft>
                <a:spcPts val="0"/>
              </a:spcAft>
              <a:buNone/>
            </a:pPr>
            <a:r>
              <a:rPr lang="en" sz="1600" i="1">
                <a:solidFill>
                  <a:schemeClr val="lt1"/>
                </a:solidFill>
              </a:rPr>
              <a:t>* If you run out of space, make the font a little smaller.</a:t>
            </a:r>
            <a:endParaRPr sz="1600" i="1">
              <a:solidFill>
                <a:schemeClr val="lt1"/>
              </a:solidFill>
            </a:endParaRPr>
          </a:p>
        </p:txBody>
      </p:sp>
      <p:graphicFrame>
        <p:nvGraphicFramePr>
          <p:cNvPr id="103" name="Google Shape;103;p19"/>
          <p:cNvGraphicFramePr/>
          <p:nvPr/>
        </p:nvGraphicFramePr>
        <p:xfrm>
          <a:off x="313697" y="1175950"/>
          <a:ext cx="8235625" cy="1462980"/>
        </p:xfrm>
        <a:graphic>
          <a:graphicData uri="http://schemas.openxmlformats.org/drawingml/2006/table">
            <a:tbl>
              <a:tblPr>
                <a:noFill/>
                <a:tableStyleId>{ECAE0272-A8DE-442C-B887-56A116A69902}</a:tableStyleId>
              </a:tblPr>
              <a:tblGrid>
                <a:gridCol w="8649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820075">
                <a:tc>
                  <a:txBody>
                    <a:bodyPr/>
                    <a:lstStyle/>
                    <a:p>
                      <a:pPr marL="0" lvl="0" indent="0" algn="l" rtl="0">
                        <a:spcBef>
                          <a:spcPts val="0"/>
                        </a:spcBef>
                        <a:spcAft>
                          <a:spcPts val="0"/>
                        </a:spcAft>
                        <a:buNone/>
                      </a:pPr>
                      <a:r>
                        <a:rPr lang="en" sz="1200"/>
                        <a:t>Conner Hunihan</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Coping with ambiguous situations.</a:t>
                      </a:r>
                      <a:endParaRPr sz="1200"/>
                    </a:p>
                    <a:p>
                      <a:pPr marL="0" lvl="0" indent="0" algn="l" rtl="0">
                        <a:spcBef>
                          <a:spcPts val="0"/>
                        </a:spcBef>
                        <a:spcAft>
                          <a:spcPts val="0"/>
                        </a:spcAft>
                        <a:buNone/>
                      </a:pPr>
                      <a:r>
                        <a:rPr lang="en" sz="1200"/>
                        <a:t>2. Technical expertise.</a:t>
                      </a:r>
                      <a:endParaRPr sz="1200"/>
                    </a:p>
                    <a:p>
                      <a:pPr marL="0" lvl="0" indent="0" algn="l" rtl="0">
                        <a:spcBef>
                          <a:spcPts val="0"/>
                        </a:spcBef>
                        <a:spcAft>
                          <a:spcPts val="0"/>
                        </a:spcAft>
                        <a:buNone/>
                      </a:pPr>
                      <a:r>
                        <a:rPr lang="en" sz="1200"/>
                        <a:t>3. Motivates others on my team.</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Seeks thorough understanding with effective questioning.</a:t>
                      </a:r>
                      <a:endParaRPr sz="1200"/>
                    </a:p>
                    <a:p>
                      <a:pPr marL="0" lvl="0" indent="0" algn="l" rtl="0">
                        <a:spcBef>
                          <a:spcPts val="0"/>
                        </a:spcBef>
                        <a:spcAft>
                          <a:spcPts val="0"/>
                        </a:spcAft>
                        <a:buNone/>
                      </a:pPr>
                      <a:r>
                        <a:rPr lang="en" sz="1200"/>
                        <a:t>2. Making timely and effective decisions.</a:t>
                      </a:r>
                      <a:endParaRPr sz="1200"/>
                    </a:p>
                    <a:p>
                      <a:pPr marL="0" lvl="0" indent="0" algn="l" rtl="0">
                        <a:spcBef>
                          <a:spcPts val="0"/>
                        </a:spcBef>
                        <a:spcAft>
                          <a:spcPts val="0"/>
                        </a:spcAft>
                        <a:buNone/>
                      </a:pPr>
                      <a:r>
                        <a:rPr lang="en" sz="1200"/>
                        <a:t>3. High performance standards. </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solidFill>
                            <a:srgbClr val="000000"/>
                          </a:solidFill>
                        </a:rPr>
                        <a:t>Fully understanding the problem before attempting to solve it.</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sz="1200">
                          <a:solidFill>
                            <a:srgbClr val="000000"/>
                          </a:solidFill>
                        </a:rPr>
                        <a:t>Number of team check-ins. </a:t>
                      </a:r>
                      <a:endParaRPr sz="1200">
                        <a:solidFill>
                          <a:srgbClr val="000000"/>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07"/>
        <p:cNvGrpSpPr/>
        <p:nvPr/>
      </p:nvGrpSpPr>
      <p:grpSpPr>
        <a:xfrm>
          <a:off x="0" y="0"/>
          <a:ext cx="0" cy="0"/>
          <a:chOff x="0" y="0"/>
          <a:chExt cx="0" cy="0"/>
        </a:xfrm>
      </p:grpSpPr>
      <p:graphicFrame>
        <p:nvGraphicFramePr>
          <p:cNvPr id="108" name="Google Shape;108;p20"/>
          <p:cNvGraphicFramePr/>
          <p:nvPr>
            <p:extLst>
              <p:ext uri="{D42A27DB-BD31-4B8C-83A1-F6EECF244321}">
                <p14:modId xmlns:p14="http://schemas.microsoft.com/office/powerpoint/2010/main" val="496945730"/>
              </p:ext>
            </p:extLst>
          </p:nvPr>
        </p:nvGraphicFramePr>
        <p:xfrm>
          <a:off x="247388" y="476550"/>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dirty="0">
                          <a:solidFill>
                            <a:srgbClr val="F9CB9C"/>
                          </a:solidFill>
                        </a:rPr>
                        <a:t>Strength</a:t>
                      </a:r>
                      <a:endParaRPr sz="1200" i="1" dirty="0">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r>
                        <a:rPr lang="es-CL" sz="1050" dirty="0"/>
                        <a:t>Carlos </a:t>
                      </a:r>
                      <a:r>
                        <a:rPr lang="es-CL" sz="1050" dirty="0" err="1"/>
                        <a:t>Nunez</a:t>
                      </a: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228600" lvl="0" indent="-228600" algn="l" rtl="0">
                        <a:spcBef>
                          <a:spcPts val="0"/>
                        </a:spcBef>
                        <a:spcAft>
                          <a:spcPts val="0"/>
                        </a:spcAft>
                        <a:buFont typeface="+mj-lt"/>
                        <a:buAutoNum type="arabicPeriod"/>
                      </a:pPr>
                      <a:r>
                        <a:rPr lang="es-CL" sz="1000" dirty="0" err="1"/>
                        <a:t>Technical</a:t>
                      </a:r>
                      <a:r>
                        <a:rPr lang="es-CL" sz="1000" dirty="0"/>
                        <a:t> </a:t>
                      </a:r>
                      <a:r>
                        <a:rPr lang="es-CL" sz="1000" dirty="0" err="1"/>
                        <a:t>Expertise</a:t>
                      </a:r>
                      <a:r>
                        <a:rPr lang="es-CL" sz="1000" dirty="0"/>
                        <a:t> (Python </a:t>
                      </a:r>
                      <a:r>
                        <a:rPr lang="es-CL" sz="1000" dirty="0" err="1"/>
                        <a:t>Programming</a:t>
                      </a:r>
                      <a:r>
                        <a:rPr lang="es-CL" sz="1000" dirty="0"/>
                        <a:t>)</a:t>
                      </a:r>
                    </a:p>
                    <a:p>
                      <a:pPr marL="228600" lvl="0" indent="-228600" algn="l" rtl="0">
                        <a:spcBef>
                          <a:spcPts val="0"/>
                        </a:spcBef>
                        <a:spcAft>
                          <a:spcPts val="0"/>
                        </a:spcAft>
                        <a:buFont typeface="+mj-lt"/>
                        <a:buAutoNum type="arabicPeriod"/>
                      </a:pPr>
                      <a:r>
                        <a:rPr lang="es-CL" sz="1000" dirty="0" err="1"/>
                        <a:t>Analytical</a:t>
                      </a:r>
                      <a:r>
                        <a:rPr lang="es-CL" sz="1000" dirty="0"/>
                        <a:t> </a:t>
                      </a:r>
                      <a:r>
                        <a:rPr lang="es-CL" sz="1000" dirty="0" err="1"/>
                        <a:t>Thinking</a:t>
                      </a:r>
                      <a:endParaRPr lang="es-CL" sz="1000" dirty="0"/>
                    </a:p>
                    <a:p>
                      <a:pPr marL="228600" lvl="0" indent="-228600" algn="l" rtl="0">
                        <a:spcBef>
                          <a:spcPts val="0"/>
                        </a:spcBef>
                        <a:spcAft>
                          <a:spcPts val="0"/>
                        </a:spcAft>
                        <a:buFont typeface="+mj-lt"/>
                        <a:buAutoNum type="arabicPeriod"/>
                      </a:pPr>
                      <a:r>
                        <a:rPr lang="es-CL" sz="1000" dirty="0" err="1"/>
                        <a:t>Curiosity</a:t>
                      </a:r>
                      <a:endParaRPr lang="es-CL" sz="1000" dirty="0"/>
                    </a:p>
                    <a:p>
                      <a:pPr marL="685800" lvl="0" indent="-228600" algn="l" rtl="0">
                        <a:spcBef>
                          <a:spcPts val="0"/>
                        </a:spcBef>
                        <a:spcAft>
                          <a:spcPts val="0"/>
                        </a:spcAft>
                        <a:buFont typeface="+mj-lt"/>
                        <a:buAutoNum type="arabicPeriod"/>
                      </a:pPr>
                      <a:endParaRPr sz="12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285750" lvl="0" indent="-285750" algn="l" rtl="0">
                        <a:spcBef>
                          <a:spcPts val="0"/>
                        </a:spcBef>
                        <a:spcAft>
                          <a:spcPts val="0"/>
                        </a:spcAft>
                        <a:buFont typeface="+mj-lt"/>
                        <a:buAutoNum type="arabicPeriod"/>
                      </a:pPr>
                      <a:r>
                        <a:rPr lang="es-CL" sz="1000" dirty="0" err="1"/>
                        <a:t>Communication</a:t>
                      </a:r>
                      <a:r>
                        <a:rPr lang="es-CL" sz="1000" dirty="0"/>
                        <a:t> (</a:t>
                      </a:r>
                      <a:r>
                        <a:rPr lang="es-CL" sz="1000" dirty="0" err="1"/>
                        <a:t>Sharing</a:t>
                      </a:r>
                      <a:r>
                        <a:rPr lang="es-CL" sz="1000" dirty="0"/>
                        <a:t> </a:t>
                      </a:r>
                      <a:r>
                        <a:rPr lang="es-CL" sz="1000" dirty="0" err="1"/>
                        <a:t>progress</a:t>
                      </a:r>
                      <a:r>
                        <a:rPr lang="es-CL" sz="1000" dirty="0"/>
                        <a:t> and </a:t>
                      </a:r>
                      <a:r>
                        <a:rPr lang="es-CL" sz="1000" dirty="0" err="1"/>
                        <a:t>dificulties</a:t>
                      </a:r>
                      <a:r>
                        <a:rPr lang="es-CL" sz="1000" dirty="0"/>
                        <a:t>)</a:t>
                      </a:r>
                    </a:p>
                    <a:p>
                      <a:pPr marL="285750" lvl="0" indent="-285750" algn="l" rtl="0">
                        <a:spcBef>
                          <a:spcPts val="0"/>
                        </a:spcBef>
                        <a:spcAft>
                          <a:spcPts val="0"/>
                        </a:spcAft>
                        <a:buFont typeface="+mj-lt"/>
                        <a:buAutoNum type="arabicPeriod"/>
                      </a:pPr>
                      <a:r>
                        <a:rPr lang="es-CL" sz="1000" dirty="0" err="1"/>
                        <a:t>Productivity</a:t>
                      </a:r>
                      <a:r>
                        <a:rPr lang="es-CL" sz="1000" dirty="0"/>
                        <a:t> (</a:t>
                      </a:r>
                      <a:r>
                        <a:rPr lang="es-CL" sz="1000" dirty="0" err="1"/>
                        <a:t>Losing</a:t>
                      </a:r>
                      <a:r>
                        <a:rPr lang="es-CL" sz="1000" dirty="0"/>
                        <a:t> a </a:t>
                      </a:r>
                      <a:r>
                        <a:rPr lang="es-CL" sz="1000" dirty="0" err="1"/>
                        <a:t>lot</a:t>
                      </a:r>
                      <a:r>
                        <a:rPr lang="es-CL" sz="1000" dirty="0"/>
                        <a:t> </a:t>
                      </a:r>
                      <a:r>
                        <a:rPr lang="es-CL" sz="1000" dirty="0" err="1"/>
                        <a:t>of</a:t>
                      </a:r>
                      <a:r>
                        <a:rPr lang="es-CL" sz="1000" dirty="0"/>
                        <a:t> time in trivial </a:t>
                      </a:r>
                      <a:r>
                        <a:rPr lang="es-CL" sz="1000" dirty="0" err="1"/>
                        <a:t>aspects</a:t>
                      </a:r>
                      <a:r>
                        <a:rPr lang="es-CL" sz="1000" dirty="0"/>
                        <a:t> </a:t>
                      </a:r>
                      <a:r>
                        <a:rPr lang="es-CL" sz="1000" dirty="0" err="1"/>
                        <a:t>of</a:t>
                      </a:r>
                      <a:r>
                        <a:rPr lang="es-CL" sz="1000" dirty="0"/>
                        <a:t> </a:t>
                      </a:r>
                      <a:r>
                        <a:rPr lang="es-CL" sz="1000" dirty="0" err="1"/>
                        <a:t>the</a:t>
                      </a:r>
                      <a:r>
                        <a:rPr lang="es-CL" sz="1000" dirty="0"/>
                        <a:t> </a:t>
                      </a:r>
                      <a:r>
                        <a:rPr lang="es-CL" sz="1000" dirty="0" err="1"/>
                        <a:t>models</a:t>
                      </a:r>
                      <a:r>
                        <a:rPr lang="es-CL" sz="1000" dirty="0"/>
                        <a:t> </a:t>
                      </a:r>
                      <a:r>
                        <a:rPr lang="es-CL" sz="1000" dirty="0" err="1"/>
                        <a:t>developed</a:t>
                      </a:r>
                      <a:r>
                        <a:rPr lang="es-CL" sz="1000" dirty="0"/>
                        <a:t>).</a:t>
                      </a:r>
                    </a:p>
                    <a:p>
                      <a:pPr marL="285750" lvl="0" indent="-285750" algn="l" rtl="0">
                        <a:spcBef>
                          <a:spcPts val="0"/>
                        </a:spcBef>
                        <a:spcAft>
                          <a:spcPts val="0"/>
                        </a:spcAft>
                        <a:buFont typeface="+mj-lt"/>
                        <a:buAutoNum type="arabicPeriod"/>
                      </a:pPr>
                      <a:r>
                        <a:rPr lang="es-CL" sz="1000" dirty="0" err="1"/>
                        <a:t>Team-work</a:t>
                      </a:r>
                      <a:r>
                        <a:rPr lang="es-CL" sz="1000" dirty="0"/>
                        <a:t> (</a:t>
                      </a:r>
                      <a:r>
                        <a:rPr lang="es-CL" sz="1000" dirty="0" err="1"/>
                        <a:t>It</a:t>
                      </a:r>
                      <a:r>
                        <a:rPr lang="es-CL" sz="1000" dirty="0"/>
                        <a:t> </a:t>
                      </a:r>
                      <a:r>
                        <a:rPr lang="es-CL" sz="1000" dirty="0" err="1"/>
                        <a:t>is</a:t>
                      </a:r>
                      <a:r>
                        <a:rPr lang="es-CL" sz="1000" dirty="0"/>
                        <a:t> </a:t>
                      </a:r>
                      <a:r>
                        <a:rPr lang="es-CL" sz="1000" dirty="0" err="1"/>
                        <a:t>hard</a:t>
                      </a:r>
                      <a:r>
                        <a:rPr lang="es-CL" sz="1000" dirty="0"/>
                        <a:t> </a:t>
                      </a:r>
                      <a:r>
                        <a:rPr lang="es-CL" sz="1000" dirty="0" err="1"/>
                        <a:t>to</a:t>
                      </a:r>
                      <a:r>
                        <a:rPr lang="es-CL" sz="1000" dirty="0"/>
                        <a:t> </a:t>
                      </a:r>
                      <a:r>
                        <a:rPr lang="es-CL" sz="1000" dirty="0" err="1"/>
                        <a:t>make</a:t>
                      </a:r>
                      <a:r>
                        <a:rPr lang="es-CL" sz="1000" dirty="0"/>
                        <a:t> </a:t>
                      </a:r>
                      <a:r>
                        <a:rPr lang="es-CL" sz="1000" dirty="0" err="1"/>
                        <a:t>it</a:t>
                      </a:r>
                      <a:r>
                        <a:rPr lang="es-CL" sz="1000" dirty="0"/>
                        <a:t> </a:t>
                      </a:r>
                      <a:r>
                        <a:rPr lang="es-CL" sz="1000" dirty="0" err="1"/>
                        <a:t>collaboratively</a:t>
                      </a:r>
                      <a:r>
                        <a:rPr lang="es-CL" sz="1000" dirty="0"/>
                        <a:t> </a:t>
                      </a:r>
                      <a:r>
                        <a:rPr lang="es-CL" sz="1000" dirty="0" err="1"/>
                        <a:t>sice</a:t>
                      </a:r>
                      <a:r>
                        <a:rPr lang="es-CL" sz="1000" dirty="0"/>
                        <a:t> </a:t>
                      </a:r>
                      <a:r>
                        <a:rPr lang="es-CL" sz="1000" dirty="0" err="1"/>
                        <a:t>the</a:t>
                      </a:r>
                      <a:r>
                        <a:rPr lang="es-CL" sz="1000" dirty="0"/>
                        <a:t> </a:t>
                      </a:r>
                      <a:r>
                        <a:rPr lang="es-CL" sz="1000" dirty="0" err="1"/>
                        <a:t>main</a:t>
                      </a:r>
                      <a:r>
                        <a:rPr lang="es-CL" sz="1000" dirty="0"/>
                        <a:t> </a:t>
                      </a:r>
                      <a:r>
                        <a:rPr lang="es-CL" sz="1000" dirty="0" err="1"/>
                        <a:t>activities</a:t>
                      </a:r>
                      <a:r>
                        <a:rPr lang="es-CL" sz="1000" dirty="0"/>
                        <a:t> are </a:t>
                      </a:r>
                      <a:r>
                        <a:rPr lang="es-CL" sz="1000" dirty="0" err="1"/>
                        <a:t>about</a:t>
                      </a:r>
                      <a:r>
                        <a:rPr lang="es-CL" sz="1000" dirty="0"/>
                        <a:t> </a:t>
                      </a:r>
                      <a:r>
                        <a:rPr lang="es-CL" sz="1000" dirty="0" err="1"/>
                        <a:t>coding</a:t>
                      </a:r>
                      <a:r>
                        <a:rPr lang="es-CL" sz="1000" dirty="0"/>
                        <a:t>).</a:t>
                      </a:r>
                    </a:p>
                    <a:p>
                      <a:pPr marL="742950" lvl="0" indent="-285750" algn="l" rtl="0">
                        <a:spcBef>
                          <a:spcPts val="0"/>
                        </a:spcBef>
                        <a:spcAft>
                          <a:spcPts val="0"/>
                        </a:spcAft>
                        <a:buFont typeface="Arial" panose="020B0604020202020204" pitchFamily="34" charset="0"/>
                        <a:buChar char="•"/>
                      </a:pPr>
                      <a:endParaRPr sz="10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s-CL" sz="1000" dirty="0" err="1"/>
                        <a:t>Make</a:t>
                      </a:r>
                      <a:r>
                        <a:rPr lang="es-CL" sz="1000" dirty="0"/>
                        <a:t> </a:t>
                      </a:r>
                      <a:r>
                        <a:rPr lang="es-CL" sz="1000" dirty="0" err="1"/>
                        <a:t>sure</a:t>
                      </a:r>
                      <a:r>
                        <a:rPr lang="es-CL" sz="1000" dirty="0"/>
                        <a:t> </a:t>
                      </a:r>
                      <a:r>
                        <a:rPr lang="es-CL" sz="1000" dirty="0" err="1"/>
                        <a:t>each</a:t>
                      </a:r>
                      <a:r>
                        <a:rPr lang="es-CL" sz="1000" dirty="0"/>
                        <a:t> line </a:t>
                      </a:r>
                      <a:r>
                        <a:rPr lang="es-CL" sz="1000" dirty="0" err="1"/>
                        <a:t>of</a:t>
                      </a:r>
                      <a:r>
                        <a:rPr lang="es-CL" sz="1000" dirty="0"/>
                        <a:t> </a:t>
                      </a:r>
                      <a:r>
                        <a:rPr lang="es-CL" sz="1000" dirty="0" err="1"/>
                        <a:t>my</a:t>
                      </a:r>
                      <a:r>
                        <a:rPr lang="es-CL" sz="1000" dirty="0"/>
                        <a:t> </a:t>
                      </a:r>
                      <a:r>
                        <a:rPr lang="es-CL" sz="1000" dirty="0" err="1"/>
                        <a:t>code</a:t>
                      </a:r>
                      <a:r>
                        <a:rPr lang="es-CL" sz="1000" dirty="0"/>
                        <a:t> has </a:t>
                      </a:r>
                      <a:r>
                        <a:rPr lang="es-CL" sz="1000" dirty="0" err="1"/>
                        <a:t>an</a:t>
                      </a:r>
                      <a:r>
                        <a:rPr lang="es-CL" sz="1000" dirty="0"/>
                        <a:t> </a:t>
                      </a:r>
                      <a:r>
                        <a:rPr lang="es-CL" sz="1000" dirty="0" err="1"/>
                        <a:t>explanation</a:t>
                      </a:r>
                      <a:r>
                        <a:rPr lang="es-CL" sz="1000" dirty="0"/>
                        <a:t> </a:t>
                      </a:r>
                      <a:r>
                        <a:rPr lang="es-CL" sz="1000" dirty="0" err="1"/>
                        <a:t>of</a:t>
                      </a:r>
                      <a:r>
                        <a:rPr lang="es-CL" sz="1000" dirty="0"/>
                        <a:t> </a:t>
                      </a:r>
                      <a:r>
                        <a:rPr lang="es-CL" sz="1000" dirty="0" err="1"/>
                        <a:t>what</a:t>
                      </a:r>
                      <a:r>
                        <a:rPr lang="es-CL" sz="1000" dirty="0"/>
                        <a:t> </a:t>
                      </a:r>
                      <a:r>
                        <a:rPr lang="es-CL" sz="1000" dirty="0" err="1"/>
                        <a:t>it</a:t>
                      </a:r>
                      <a:r>
                        <a:rPr lang="es-CL" sz="1000" dirty="0"/>
                        <a:t> </a:t>
                      </a:r>
                      <a:r>
                        <a:rPr lang="es-CL" sz="1000" dirty="0" err="1"/>
                        <a:t>is</a:t>
                      </a:r>
                      <a:r>
                        <a:rPr lang="es-CL" sz="1000" dirty="0"/>
                        <a:t> </a:t>
                      </a:r>
                      <a:r>
                        <a:rPr lang="es-CL" sz="1000" dirty="0" err="1"/>
                        <a:t>doing</a:t>
                      </a:r>
                      <a:r>
                        <a:rPr lang="es-CL" sz="1000" dirty="0"/>
                        <a:t>.</a:t>
                      </a:r>
                    </a:p>
                    <a:p>
                      <a:pPr marL="171450" lvl="0" indent="-171450" algn="l" rtl="0">
                        <a:spcBef>
                          <a:spcPts val="0"/>
                        </a:spcBef>
                        <a:spcAft>
                          <a:spcPts val="0"/>
                        </a:spcAft>
                        <a:buFont typeface="Arial" panose="020B0604020202020204" pitchFamily="34" charset="0"/>
                        <a:buChar char="•"/>
                      </a:pPr>
                      <a:r>
                        <a:rPr lang="es-CL" sz="1000" dirty="0" err="1"/>
                        <a:t>Communicate</a:t>
                      </a:r>
                      <a:r>
                        <a:rPr lang="es-CL" sz="1000" dirty="0"/>
                        <a:t> </a:t>
                      </a:r>
                      <a:r>
                        <a:rPr lang="es-CL" sz="1000" dirty="0" err="1"/>
                        <a:t>each</a:t>
                      </a:r>
                      <a:r>
                        <a:rPr lang="es-CL" sz="1000" dirty="0"/>
                        <a:t> </a:t>
                      </a:r>
                      <a:r>
                        <a:rPr lang="es-CL" sz="1000" dirty="0" err="1"/>
                        <a:t>change</a:t>
                      </a:r>
                      <a:r>
                        <a:rPr lang="es-CL" sz="1000" dirty="0"/>
                        <a:t>/</a:t>
                      </a:r>
                      <a:r>
                        <a:rPr lang="es-CL" sz="1000" dirty="0" err="1"/>
                        <a:t>finding</a:t>
                      </a:r>
                      <a:r>
                        <a:rPr lang="es-CL" sz="1000" dirty="0"/>
                        <a:t> in </a:t>
                      </a:r>
                      <a:r>
                        <a:rPr lang="es-CL" sz="1000" dirty="0" err="1"/>
                        <a:t>my</a:t>
                      </a:r>
                      <a:r>
                        <a:rPr lang="es-CL" sz="1000" dirty="0"/>
                        <a:t> </a:t>
                      </a:r>
                      <a:r>
                        <a:rPr lang="es-CL" sz="1000" dirty="0" err="1"/>
                        <a:t>research</a:t>
                      </a:r>
                      <a:r>
                        <a:rPr lang="es-CL" sz="1000" dirty="0"/>
                        <a:t> </a:t>
                      </a:r>
                      <a:r>
                        <a:rPr lang="es-CL" sz="1000" dirty="0" err="1"/>
                        <a:t>or</a:t>
                      </a:r>
                      <a:r>
                        <a:rPr lang="es-CL" sz="1000" dirty="0"/>
                        <a:t> </a:t>
                      </a:r>
                      <a:r>
                        <a:rPr lang="es-CL" sz="1000" dirty="0" err="1"/>
                        <a:t>coding</a:t>
                      </a:r>
                      <a:r>
                        <a:rPr lang="es-CL" sz="1000" dirty="0"/>
                        <a:t> </a:t>
                      </a:r>
                      <a:r>
                        <a:rPr lang="es-CL" sz="1000" dirty="0" err="1"/>
                        <a:t>activity</a:t>
                      </a:r>
                      <a:r>
                        <a:rPr lang="es-CL" sz="1000" dirty="0"/>
                        <a:t>.</a:t>
                      </a:r>
                      <a:endParaRPr sz="9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s-CL" sz="1000" dirty="0">
                          <a:solidFill>
                            <a:schemeClr val="dk1"/>
                          </a:solidFill>
                        </a:rPr>
                        <a:t>% </a:t>
                      </a:r>
                      <a:r>
                        <a:rPr lang="es-CL" sz="1000" dirty="0" err="1">
                          <a:solidFill>
                            <a:schemeClr val="dk1"/>
                          </a:solidFill>
                        </a:rPr>
                        <a:t>of</a:t>
                      </a:r>
                      <a:r>
                        <a:rPr lang="es-CL" sz="1000" dirty="0">
                          <a:solidFill>
                            <a:schemeClr val="dk1"/>
                          </a:solidFill>
                        </a:rPr>
                        <a:t> </a:t>
                      </a:r>
                      <a:r>
                        <a:rPr lang="es-CL" sz="1000" dirty="0" err="1">
                          <a:solidFill>
                            <a:schemeClr val="dk1"/>
                          </a:solidFill>
                        </a:rPr>
                        <a:t>lines</a:t>
                      </a:r>
                      <a:r>
                        <a:rPr lang="es-CL" sz="1000" dirty="0">
                          <a:solidFill>
                            <a:schemeClr val="dk1"/>
                          </a:solidFill>
                        </a:rPr>
                        <a:t> </a:t>
                      </a:r>
                      <a:r>
                        <a:rPr lang="es-CL" sz="1000" dirty="0" err="1">
                          <a:solidFill>
                            <a:schemeClr val="dk1"/>
                          </a:solidFill>
                        </a:rPr>
                        <a:t>with</a:t>
                      </a:r>
                      <a:r>
                        <a:rPr lang="es-CL" sz="1000" dirty="0">
                          <a:solidFill>
                            <a:schemeClr val="dk1"/>
                          </a:solidFill>
                        </a:rPr>
                        <a:t> </a:t>
                      </a:r>
                      <a:r>
                        <a:rPr lang="es-CL" sz="1000" dirty="0" err="1">
                          <a:solidFill>
                            <a:schemeClr val="dk1"/>
                          </a:solidFill>
                        </a:rPr>
                        <a:t>an</a:t>
                      </a:r>
                      <a:r>
                        <a:rPr lang="es-CL" sz="1000" dirty="0">
                          <a:solidFill>
                            <a:schemeClr val="dk1"/>
                          </a:solidFill>
                        </a:rPr>
                        <a:t> </a:t>
                      </a:r>
                      <a:r>
                        <a:rPr lang="es-CL" sz="1000" dirty="0" err="1">
                          <a:solidFill>
                            <a:schemeClr val="dk1"/>
                          </a:solidFill>
                        </a:rPr>
                        <a:t>explanation</a:t>
                      </a:r>
                      <a:r>
                        <a:rPr lang="es-CL" sz="1000" dirty="0">
                          <a:solidFill>
                            <a:schemeClr val="dk1"/>
                          </a:solidFill>
                        </a:rPr>
                        <a:t>.</a:t>
                      </a:r>
                    </a:p>
                    <a:p>
                      <a:pPr marL="171450" lvl="0" indent="-171450" algn="l" rtl="0">
                        <a:spcBef>
                          <a:spcPts val="0"/>
                        </a:spcBef>
                        <a:spcAft>
                          <a:spcPts val="0"/>
                        </a:spcAft>
                        <a:buFont typeface="Arial" panose="020B0604020202020204" pitchFamily="34" charset="0"/>
                        <a:buChar char="•"/>
                      </a:pPr>
                      <a:r>
                        <a:rPr lang="es-CL" sz="1000" dirty="0" err="1">
                          <a:solidFill>
                            <a:schemeClr val="dk1"/>
                          </a:solidFill>
                        </a:rPr>
                        <a:t>Team</a:t>
                      </a:r>
                      <a:r>
                        <a:rPr lang="es-CL" sz="1000" dirty="0">
                          <a:solidFill>
                            <a:schemeClr val="dk1"/>
                          </a:solidFill>
                        </a:rPr>
                        <a:t> </a:t>
                      </a:r>
                      <a:r>
                        <a:rPr lang="es-CL" sz="1000" dirty="0" err="1">
                          <a:solidFill>
                            <a:schemeClr val="dk1"/>
                          </a:solidFill>
                        </a:rPr>
                        <a:t>happiness</a:t>
                      </a:r>
                      <a:r>
                        <a:rPr lang="es-CL" sz="1000" dirty="0">
                          <a:solidFill>
                            <a:schemeClr val="dk1"/>
                          </a:solidFill>
                        </a:rPr>
                        <a:t>/</a:t>
                      </a:r>
                      <a:r>
                        <a:rPr lang="es-CL" sz="1000" dirty="0" err="1">
                          <a:solidFill>
                            <a:schemeClr val="dk1"/>
                          </a:solidFill>
                        </a:rPr>
                        <a:t>involvement</a:t>
                      </a:r>
                      <a:r>
                        <a:rPr lang="es-CL" sz="1000" dirty="0">
                          <a:solidFill>
                            <a:schemeClr val="dk1"/>
                          </a:solidFill>
                        </a:rPr>
                        <a:t> (</a:t>
                      </a:r>
                      <a:r>
                        <a:rPr lang="es-CL" sz="1000" dirty="0" err="1">
                          <a:solidFill>
                            <a:schemeClr val="dk1"/>
                          </a:solidFill>
                        </a:rPr>
                        <a:t>Rated</a:t>
                      </a:r>
                      <a:r>
                        <a:rPr lang="es-CL" sz="1000" dirty="0">
                          <a:solidFill>
                            <a:schemeClr val="dk1"/>
                          </a:solidFill>
                        </a:rPr>
                        <a:t> </a:t>
                      </a:r>
                      <a:r>
                        <a:rPr lang="es-CL" sz="1000" dirty="0" err="1">
                          <a:solidFill>
                            <a:schemeClr val="dk1"/>
                          </a:solidFill>
                        </a:rPr>
                        <a:t>from</a:t>
                      </a:r>
                      <a:r>
                        <a:rPr lang="es-CL" sz="1000" dirty="0">
                          <a:solidFill>
                            <a:schemeClr val="dk1"/>
                          </a:solidFill>
                        </a:rPr>
                        <a:t> 1 </a:t>
                      </a:r>
                      <a:r>
                        <a:rPr lang="es-CL" sz="1000" dirty="0" err="1">
                          <a:solidFill>
                            <a:schemeClr val="dk1"/>
                          </a:solidFill>
                        </a:rPr>
                        <a:t>to</a:t>
                      </a:r>
                      <a:r>
                        <a:rPr lang="es-CL" sz="1000" dirty="0">
                          <a:solidFill>
                            <a:schemeClr val="dk1"/>
                          </a:solidFill>
                        </a:rPr>
                        <a:t> 5).</a:t>
                      </a:r>
                      <a:endParaRPr sz="1000" dirty="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09" name="Google Shape;109;p20"/>
          <p:cNvGraphicFramePr/>
          <p:nvPr>
            <p:extLst>
              <p:ext uri="{D42A27DB-BD31-4B8C-83A1-F6EECF244321}">
                <p14:modId xmlns:p14="http://schemas.microsoft.com/office/powerpoint/2010/main" val="766907628"/>
              </p:ext>
            </p:extLst>
          </p:nvPr>
        </p:nvGraphicFramePr>
        <p:xfrm>
          <a:off x="247388" y="2763175"/>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050" i="1">
                          <a:solidFill>
                            <a:srgbClr val="F9CB9C"/>
                          </a:solidFill>
                        </a:rPr>
                        <a:t>Name</a:t>
                      </a:r>
                      <a:endParaRPr sz="105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050" i="1">
                          <a:solidFill>
                            <a:srgbClr val="F9CB9C"/>
                          </a:solidFill>
                        </a:rPr>
                        <a:t>Strength</a:t>
                      </a:r>
                      <a:endParaRPr sz="105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050" i="1">
                          <a:solidFill>
                            <a:srgbClr val="F9CB9C"/>
                          </a:solidFill>
                        </a:rPr>
                        <a:t>Area for improvement</a:t>
                      </a:r>
                      <a:endParaRPr sz="105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050" i="1">
                          <a:solidFill>
                            <a:srgbClr val="F9CB9C"/>
                          </a:solidFill>
                        </a:rPr>
                        <a:t>Commitment</a:t>
                      </a:r>
                      <a:endParaRPr sz="105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050" i="1">
                          <a:solidFill>
                            <a:srgbClr val="F9CB9C"/>
                          </a:solidFill>
                        </a:rPr>
                        <a:t>Metric</a:t>
                      </a:r>
                      <a:endParaRPr sz="105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r>
                        <a:rPr lang="en-US" sz="1050" dirty="0"/>
                        <a:t>Mikio </a:t>
                      </a:r>
                      <a:r>
                        <a:rPr lang="en-US" sz="1050" dirty="0" err="1"/>
                        <a:t>LaCapra</a:t>
                      </a: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228600" lvl="0" indent="-228600" algn="l" rtl="0">
                        <a:spcBef>
                          <a:spcPts val="0"/>
                        </a:spcBef>
                        <a:spcAft>
                          <a:spcPts val="0"/>
                        </a:spcAft>
                        <a:buFont typeface="+mj-lt"/>
                        <a:buAutoNum type="arabicPeriod"/>
                      </a:pPr>
                      <a:r>
                        <a:rPr lang="en-US" sz="1050" dirty="0"/>
                        <a:t>Communication with team (email, text as the </a:t>
                      </a:r>
                      <a:r>
                        <a:rPr lang="en-US" sz="1050" dirty="0" err="1"/>
                        <a:t>POC</a:t>
                      </a:r>
                      <a:r>
                        <a:rPr lang="en-US" sz="1050" dirty="0"/>
                        <a:t>)</a:t>
                      </a:r>
                    </a:p>
                    <a:p>
                      <a:pPr marL="228600" lvl="0" indent="-228600" algn="l" rtl="0">
                        <a:spcBef>
                          <a:spcPts val="0"/>
                        </a:spcBef>
                        <a:spcAft>
                          <a:spcPts val="0"/>
                        </a:spcAft>
                        <a:buFont typeface="+mj-lt"/>
                        <a:buAutoNum type="arabicPeriod"/>
                      </a:pPr>
                      <a:r>
                        <a:rPr lang="en-US" sz="1050" dirty="0"/>
                        <a:t>Support of teammates (collaboration, encouragement, initiative)</a:t>
                      </a:r>
                    </a:p>
                    <a:p>
                      <a:pPr marL="228600" lvl="0" indent="-228600" algn="l" rtl="0">
                        <a:spcBef>
                          <a:spcPts val="0"/>
                        </a:spcBef>
                        <a:spcAft>
                          <a:spcPts val="0"/>
                        </a:spcAft>
                        <a:buFont typeface="+mj-lt"/>
                        <a:buAutoNum type="arabicPeriod"/>
                      </a:pPr>
                      <a:r>
                        <a:rPr lang="en-US" sz="1050" dirty="0"/>
                        <a:t>Understanding approaches (curiosity, understanding when switch is needed)</a:t>
                      </a:r>
                    </a:p>
                    <a:p>
                      <a:pPr marL="228600" lvl="0" indent="-228600" algn="l" rtl="0">
                        <a:spcBef>
                          <a:spcPts val="0"/>
                        </a:spcBef>
                        <a:spcAft>
                          <a:spcPts val="0"/>
                        </a:spcAft>
                        <a:buFont typeface="+mj-lt"/>
                        <a:buAutoNum type="arabicPeriod"/>
                      </a:pP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285750" lvl="0" indent="-228600" algn="l" rtl="0">
                        <a:spcBef>
                          <a:spcPts val="0"/>
                        </a:spcBef>
                        <a:spcAft>
                          <a:spcPts val="0"/>
                        </a:spcAft>
                        <a:buFont typeface="+mj-lt"/>
                        <a:buAutoNum type="arabicPeriod"/>
                      </a:pPr>
                      <a:r>
                        <a:rPr lang="en-US" sz="1050" dirty="0"/>
                        <a:t>Focus (changing direction, aligning vision with team)</a:t>
                      </a:r>
                    </a:p>
                    <a:p>
                      <a:pPr marL="285750" lvl="0" indent="-228600" algn="l" rtl="0">
                        <a:spcBef>
                          <a:spcPts val="0"/>
                        </a:spcBef>
                        <a:spcAft>
                          <a:spcPts val="0"/>
                        </a:spcAft>
                        <a:buFont typeface="+mj-lt"/>
                        <a:buAutoNum type="arabicPeriod"/>
                      </a:pPr>
                      <a:r>
                        <a:rPr lang="en-US" sz="1050" dirty="0"/>
                        <a:t>Productivity (making steady progress towards goal, instead of intermittent bursts)</a:t>
                      </a:r>
                    </a:p>
                    <a:p>
                      <a:pPr marL="285750" lvl="0" indent="-228600" algn="l" rtl="0">
                        <a:spcBef>
                          <a:spcPts val="0"/>
                        </a:spcBef>
                        <a:spcAft>
                          <a:spcPts val="0"/>
                        </a:spcAft>
                        <a:buFont typeface="+mj-lt"/>
                        <a:buAutoNum type="arabicPeriod"/>
                      </a:pPr>
                      <a:r>
                        <a:rPr lang="en-US" sz="1050" dirty="0"/>
                        <a:t>Asking for help (supporting my own efforts and recognizing cross efforts)</a:t>
                      </a: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n-US" sz="1050" dirty="0"/>
                        <a:t>Transfer coding skills to python and explain the physics and simulation models for all members to understand. </a:t>
                      </a: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n-US" sz="1050" dirty="0">
                          <a:solidFill>
                            <a:schemeClr val="dk1"/>
                          </a:solidFill>
                        </a:rPr>
                        <a:t>Team progress to finishing the second part of the code.</a:t>
                      </a:r>
                      <a:endParaRPr sz="1050" dirty="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0" name="Google Shape;110;p20"/>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1" name="Google Shape;111;p20"/>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15"/>
        <p:cNvGrpSpPr/>
        <p:nvPr/>
      </p:nvGrpSpPr>
      <p:grpSpPr>
        <a:xfrm>
          <a:off x="0" y="0"/>
          <a:ext cx="0" cy="0"/>
          <a:chOff x="0" y="0"/>
          <a:chExt cx="0" cy="0"/>
        </a:xfrm>
      </p:grpSpPr>
      <p:graphicFrame>
        <p:nvGraphicFramePr>
          <p:cNvPr id="116" name="Google Shape;116;p21"/>
          <p:cNvGraphicFramePr/>
          <p:nvPr/>
        </p:nvGraphicFramePr>
        <p:xfrm>
          <a:off x="247388" y="476550"/>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17" name="Google Shape;117;p21"/>
          <p:cNvGraphicFramePr/>
          <p:nvPr/>
        </p:nvGraphicFramePr>
        <p:xfrm>
          <a:off x="247388" y="2763175"/>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8" name="Google Shape;118;p21"/>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9" name="Google Shape;119;p21"/>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1571</Words>
  <Application>Microsoft Office PowerPoint</Application>
  <PresentationFormat>On-screen Show (16:9)</PresentationFormat>
  <Paragraphs>214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Source Sans Pro</vt:lpstr>
      <vt:lpstr>Source Sans Pro Light</vt:lpstr>
      <vt:lpstr>Source Sans Pro Black</vt:lpstr>
      <vt:lpstr>Arial</vt:lpstr>
      <vt:lpstr>Source Sans Pro SemiBold</vt:lpstr>
      <vt:lpstr>Simple Light</vt:lpstr>
      <vt:lpstr>Module One: Feedback &amp; Individual Team Commitments (Jan 20–Feb 9) How can you receive feedback effectively and turn the feedback into  valuable individual commitments to improve team performance? </vt:lpstr>
      <vt:lpstr>PowerPoint Presentation</vt:lpstr>
      <vt:lpstr>PowerPoint Presentation</vt:lpstr>
      <vt:lpstr> Individually, review the following materials: </vt:lpstr>
      <vt:lpstr>STEP 1: INDIVIDUAL PREPWORK</vt:lpstr>
      <vt:lpstr>STEP 1: INDIVIDUAL PREPWORK</vt:lpstr>
      <vt:lpstr>TEMPLATE #1 EXAMPLE:</vt:lpstr>
      <vt:lpstr>TEMPLATE #1: INDIVIDUAL REVIEW OF 360 REPORT</vt:lpstr>
      <vt:lpstr>TEMPLATE #1: INDIVIDUAL REVIEW OF 360 REPORT</vt:lpstr>
      <vt:lpstr>As a team:  Meet and have each member present the findings of their 360 survey, the commitment they would like to make to the team, and the metric they propose to measure the success of that commitment.   Discuss whether each individual’s commitment is the most important that he/she can make to the team, and consider if the metric is the best way to measure that commitment.   When discussion is complete, please document each team member’s commitment, metric, and rationale using the template provided on the following slide.     </vt:lpstr>
      <vt:lpstr>TEMPLATE #2 EXAMPLE :</vt:lpstr>
      <vt:lpstr>TEMPLATE #2: TEAM RESULTS FROM 360 DISCUSSION</vt:lpstr>
      <vt:lpstr>TEMPLATE #2: TEAM RESULTS FROM 360 DISCUSSION</vt:lpstr>
      <vt:lpstr> As a team:  Set an agenda for your coaching meeting (Template #3). It’s up to you how to spend your 30 min coaching session.   You can focus on discussing your teammates’ commitments (found on Template #2).   You can also bring up any other pressing issues (e.g., stakeholder management; project goals, etc.) </vt:lpstr>
      <vt:lpstr>TEMPLATE #3: COACHING SESSION AGENDA EXAMPLE</vt:lpstr>
      <vt:lpstr>TEMPLATE #3: COACHING SESSION TEAM AGENDA</vt:lpstr>
      <vt:lpstr>  As a team:  Submit *pdfs of Template #2 and Template #3 on bCourses at least two days before your coaching session.     </vt:lpstr>
      <vt:lpstr>STEP 4: COACHING SESSION</vt:lpstr>
      <vt:lpstr>PowerPoint Presentation</vt:lpstr>
      <vt:lpstr> TEMPLATE #4: TEAM REFLECTION ON THE COACHING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Feedback &amp; Individual Team Commitments (Jan 20–Feb 9) How can you receive feedback effectively and turn the feedback into  valuable individual commitments to improve team performance? </dc:title>
  <cp:lastModifiedBy>M</cp:lastModifiedBy>
  <cp:revision>5</cp:revision>
  <dcterms:modified xsi:type="dcterms:W3CDTF">2020-01-25T02:30:21Z</dcterms:modified>
</cp:coreProperties>
</file>