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ource Sans Pro Light"/>
      <p:regular r:id="rId23"/>
      <p:bold r:id="rId24"/>
      <p:italic r:id="rId25"/>
      <p:boldItalic r:id="rId26"/>
    </p:embeddedFont>
    <p:embeddedFont>
      <p:font typeface="Source Sans Pro SemiBold"/>
      <p:regular r:id="rId27"/>
      <p:bold r:id="rId28"/>
      <p:italic r:id="rId29"/>
      <p:boldItalic r:id="rId30"/>
    </p:embeddedFont>
    <p:embeddedFont>
      <p:font typeface="Source Sans Pro Black"/>
      <p:bold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6A7CB6-9600-4011-AB00-66A0B419789B}">
  <a:tblStyle styleId="{9A6A7CB6-9600-4011-AB00-66A0B41978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SansProLight-bold.fntdata"/><Relationship Id="rId23" Type="http://schemas.openxmlformats.org/officeDocument/2006/relationships/font" Target="fonts/SourceSansPro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Light-boldItalic.fntdata"/><Relationship Id="rId25" Type="http://schemas.openxmlformats.org/officeDocument/2006/relationships/font" Target="fonts/SourceSansProLight-italic.fntdata"/><Relationship Id="rId28" Type="http://schemas.openxmlformats.org/officeDocument/2006/relationships/font" Target="fonts/SourceSansProSemiBold-bold.fntdata"/><Relationship Id="rId27" Type="http://schemas.openxmlformats.org/officeDocument/2006/relationships/font" Target="fonts/SourceSansPro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lack-bold.fntdata"/><Relationship Id="rId30" Type="http://schemas.openxmlformats.org/officeDocument/2006/relationships/font" Target="fonts/SourceSansProSemiBold-boldItalic.fntdata"/><Relationship Id="rId11" Type="http://schemas.openxmlformats.org/officeDocument/2006/relationships/slide" Target="slides/slide6.xml"/><Relationship Id="rId33" Type="http://schemas.openxmlformats.org/officeDocument/2006/relationships/font" Target="fonts/SourceSansPro-regular.fntdata"/><Relationship Id="rId10" Type="http://schemas.openxmlformats.org/officeDocument/2006/relationships/slide" Target="slides/slide5.xml"/><Relationship Id="rId32" Type="http://schemas.openxmlformats.org/officeDocument/2006/relationships/font" Target="fonts/SourceSansProBlack-boldItalic.fntdata"/><Relationship Id="rId13" Type="http://schemas.openxmlformats.org/officeDocument/2006/relationships/slide" Target="slides/slide8.xml"/><Relationship Id="rId35" Type="http://schemas.openxmlformats.org/officeDocument/2006/relationships/font" Target="fonts/SourceSansPro-italic.fntdata"/><Relationship Id="rId12" Type="http://schemas.openxmlformats.org/officeDocument/2006/relationships/slide" Target="slides/slide7.xml"/><Relationship Id="rId34" Type="http://schemas.openxmlformats.org/officeDocument/2006/relationships/font" Target="fonts/SourceSans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Sans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a96e50e3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a96e50e3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96e50e3c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96e50e3c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4fdcb3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4fdcb3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43eaa2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43eaa2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c51b346b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51b346b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43eaa24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43eaa24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c43eaa24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c43eaa24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a96e50e3c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a96e50e3c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3b9711f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b9711f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43eaa24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43eaa24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a96e50e3c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a96e50e3c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a717c8f6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a717c8f6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a96e50e3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a96e50e3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7119ed4c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7119ed4c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d4fdcb3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d4fdcb3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96e50e3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96e50e3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51b346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51b346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bsp.harvard.edu/import/683825" TargetMode="External"/><Relationship Id="rId4" Type="http://schemas.openxmlformats.org/officeDocument/2006/relationships/hyperlink" Target="https://hbsp.harvard.edu/import/683825" TargetMode="External"/><Relationship Id="rId11" Type="http://schemas.openxmlformats.org/officeDocument/2006/relationships/hyperlink" Target="https://m.youtube.com/watch?v=hos_FL0uFiA" TargetMode="External"/><Relationship Id="rId10" Type="http://schemas.openxmlformats.org/officeDocument/2006/relationships/hyperlink" Target="https://www.smartsheet.com/blog/essential-guide-writing-smart-goals" TargetMode="External"/><Relationship Id="rId12" Type="http://schemas.openxmlformats.org/officeDocument/2006/relationships/hyperlink" Target="https://m.youtube.com/watch?v=hos_FL0uFiA" TargetMode="External"/><Relationship Id="rId9" Type="http://schemas.openxmlformats.org/officeDocument/2006/relationships/hyperlink" Target="https://www.huffingtonpost.com/sara-canaday/how-to-use-feedback-to-su_b_4277009.html" TargetMode="External"/><Relationship Id="rId5" Type="http://schemas.openxmlformats.org/officeDocument/2006/relationships/hyperlink" Target="https://hbsp.harvard.edu/import/683825" TargetMode="External"/><Relationship Id="rId6" Type="http://schemas.openxmlformats.org/officeDocument/2006/relationships/hyperlink" Target="https://hbsp.harvard.edu/import/683825" TargetMode="External"/><Relationship Id="rId7" Type="http://schemas.openxmlformats.org/officeDocument/2006/relationships/hyperlink" Target="https://hbsp.harvard.edu/import/683825" TargetMode="External"/><Relationship Id="rId8" Type="http://schemas.openxmlformats.org/officeDocument/2006/relationships/hyperlink" Target="https://hbsp.harvard.edu/import/68382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0" y="142125"/>
            <a:ext cx="9245700" cy="9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Source Sans Pro"/>
                <a:ea typeface="Source Sans Pro"/>
                <a:cs typeface="Source Sans Pro"/>
                <a:sym typeface="Source Sans Pro"/>
              </a:rPr>
              <a:t>M</a:t>
            </a:r>
            <a:r>
              <a:rPr lang="en" sz="2400">
                <a:solidFill>
                  <a:srgbClr val="FFFFFF"/>
                </a:solidFill>
                <a:latin typeface="Source Sans Pro Black"/>
                <a:ea typeface="Source Sans Pro Black"/>
                <a:cs typeface="Source Sans Pro Black"/>
                <a:sym typeface="Source Sans Pro Black"/>
              </a:rPr>
              <a:t>odule One: </a:t>
            </a:r>
            <a:r>
              <a:rPr lang="en" sz="2400" u="sng">
                <a:solidFill>
                  <a:srgbClr val="FFFFFF"/>
                </a:solidFill>
                <a:latin typeface="Source Sans Pro Black"/>
                <a:ea typeface="Source Sans Pro Black"/>
                <a:cs typeface="Source Sans Pro Black"/>
                <a:sym typeface="Source Sans Pro Black"/>
              </a:rPr>
              <a:t>Feedback &amp; Individual Team Commitments</a:t>
            </a:r>
            <a:r>
              <a:rPr lang="en" sz="2400">
                <a:solidFill>
                  <a:srgbClr val="FFFFFF"/>
                </a:solidFill>
                <a:latin typeface="Source Sans Pro Black"/>
                <a:ea typeface="Source Sans Pro Black"/>
                <a:cs typeface="Source Sans Pro Black"/>
                <a:sym typeface="Source Sans Pro Black"/>
              </a:rPr>
              <a:t> </a:t>
            </a:r>
            <a:r>
              <a:rPr lang="en" sz="1600">
                <a:solidFill>
                  <a:srgbClr val="FFFFFF"/>
                </a:solidFill>
                <a:latin typeface="Source Sans Pro Black"/>
                <a:ea typeface="Source Sans Pro Black"/>
                <a:cs typeface="Source Sans Pro Black"/>
                <a:sym typeface="Source Sans Pro Black"/>
              </a:rPr>
              <a:t>(</a:t>
            </a:r>
            <a:r>
              <a:rPr i="1" lang="en" sz="1600">
                <a:solidFill>
                  <a:srgbClr val="FFFFFF"/>
                </a:solidFill>
                <a:latin typeface="Source Sans Pro Black"/>
                <a:ea typeface="Source Sans Pro Black"/>
                <a:cs typeface="Source Sans Pro Black"/>
                <a:sym typeface="Source Sans Pro Black"/>
              </a:rPr>
              <a:t>Jan 20–Feb 9)</a:t>
            </a:r>
            <a:endParaRPr i="1" sz="1600">
              <a:solidFill>
                <a:srgbClr val="FFFFFF"/>
              </a:solidFill>
              <a:latin typeface="Source Sans Pro Black"/>
              <a:ea typeface="Source Sans Pro Black"/>
              <a:cs typeface="Source Sans Pro Black"/>
              <a:sym typeface="Source Sans Pro Black"/>
            </a:endParaRPr>
          </a:p>
          <a:p>
            <a:pPr indent="0" lvl="0" marL="0" rtl="0" algn="ctr">
              <a:lnSpc>
                <a:spcPct val="115000"/>
              </a:lnSpc>
              <a:spcBef>
                <a:spcPts val="0"/>
              </a:spcBef>
              <a:spcAft>
                <a:spcPts val="0"/>
              </a:spcAft>
              <a:buClr>
                <a:schemeClr val="dk1"/>
              </a:buClr>
              <a:buSzPts val="1100"/>
              <a:buFont typeface="Arial"/>
              <a:buNone/>
            </a:pPr>
            <a:r>
              <a:rPr b="1" lang="en" sz="1600">
                <a:solidFill>
                  <a:srgbClr val="FFFFFF"/>
                </a:solidFill>
              </a:rPr>
              <a:t>How can you receive feedback effectively and turn the feedback into </a:t>
            </a:r>
            <a:br>
              <a:rPr b="1" lang="en" sz="1600">
                <a:solidFill>
                  <a:srgbClr val="FFFFFF"/>
                </a:solidFill>
              </a:rPr>
            </a:br>
            <a:r>
              <a:rPr b="1" lang="en" sz="1600">
                <a:solidFill>
                  <a:srgbClr val="FFFFFF"/>
                </a:solidFill>
              </a:rPr>
              <a:t>valuable individual commitments to improve team performance?</a:t>
            </a:r>
            <a:endParaRPr b="1" sz="1600">
              <a:solidFill>
                <a:srgbClr val="FFFFFF"/>
              </a:solidFill>
            </a:endParaRPr>
          </a:p>
          <a:p>
            <a:pPr indent="0" lvl="0" marL="0" rtl="0" algn="l">
              <a:spcBef>
                <a:spcPts val="0"/>
              </a:spcBef>
              <a:spcAft>
                <a:spcPts val="0"/>
              </a:spcAft>
              <a:buNone/>
            </a:pPr>
            <a:r>
              <a:t/>
            </a:r>
            <a:endParaRPr i="1" sz="1800">
              <a:solidFill>
                <a:srgbClr val="FFFFFF"/>
              </a:solidFill>
              <a:latin typeface="Source Sans Pro Black"/>
              <a:ea typeface="Source Sans Pro Black"/>
              <a:cs typeface="Source Sans Pro Black"/>
              <a:sym typeface="Source Sans Pro Black"/>
            </a:endParaRPr>
          </a:p>
        </p:txBody>
      </p:sp>
      <p:sp>
        <p:nvSpPr>
          <p:cNvPr id="55" name="Google Shape;55;p13"/>
          <p:cNvSpPr txBox="1"/>
          <p:nvPr>
            <p:ph idx="4294967295" type="ctrTitle"/>
          </p:nvPr>
        </p:nvSpPr>
        <p:spPr>
          <a:xfrm>
            <a:off x="419000" y="1226500"/>
            <a:ext cx="8371500" cy="19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In this module </a:t>
            </a:r>
            <a:r>
              <a:rPr lang="en" sz="2000">
                <a:solidFill>
                  <a:schemeClr val="lt1"/>
                </a:solidFill>
              </a:rPr>
              <a:t>you </a:t>
            </a:r>
            <a:r>
              <a:rPr lang="en" sz="2000">
                <a:solidFill>
                  <a:schemeClr val="lt1"/>
                </a:solidFill>
              </a:rPr>
              <a:t>will focus on giving/receiving feedback, developing self-awareness and </a:t>
            </a:r>
            <a:r>
              <a:rPr lang="en" sz="2000" u="sng">
                <a:solidFill>
                  <a:schemeClr val="lt1"/>
                </a:solidFill>
              </a:rPr>
              <a:t>using the feedback to develop individual commitments to your team</a:t>
            </a:r>
            <a:r>
              <a:rPr lang="en" sz="2000">
                <a:solidFill>
                  <a:schemeClr val="lt1"/>
                </a:solidFill>
              </a:rPr>
              <a:t> to improve team performance and project results. You will be using results from the 360 survey; make sure to download your 360 Report from EduSourced.</a:t>
            </a:r>
            <a:r>
              <a:rPr lang="en" sz="2200">
                <a:solidFill>
                  <a:schemeClr val="lt1"/>
                </a:solidFill>
              </a:rPr>
              <a:t> </a:t>
            </a:r>
            <a:endParaRPr b="1" sz="2200">
              <a:solidFill>
                <a:srgbClr val="FFFFFF"/>
              </a:solidFill>
            </a:endParaRPr>
          </a:p>
          <a:p>
            <a:pPr indent="0" lvl="0" marL="0" rtl="0" algn="l">
              <a:spcBef>
                <a:spcPts val="0"/>
              </a:spcBef>
              <a:spcAft>
                <a:spcPts val="0"/>
              </a:spcAft>
              <a:buNone/>
            </a:pPr>
            <a:r>
              <a:t/>
            </a:r>
            <a:endParaRPr sz="1600">
              <a:solidFill>
                <a:srgbClr val="FFFFFF"/>
              </a:solidFill>
              <a:latin typeface="Source Sans Pro"/>
              <a:ea typeface="Source Sans Pro"/>
              <a:cs typeface="Source Sans Pro"/>
              <a:sym typeface="Source Sans Pro"/>
            </a:endParaRPr>
          </a:p>
        </p:txBody>
      </p:sp>
      <p:sp>
        <p:nvSpPr>
          <p:cNvPr id="56" name="Google Shape;56;p13"/>
          <p:cNvSpPr txBox="1"/>
          <p:nvPr>
            <p:ph idx="4294967295" type="ctrTitle"/>
          </p:nvPr>
        </p:nvSpPr>
        <p:spPr>
          <a:xfrm>
            <a:off x="419000" y="3340775"/>
            <a:ext cx="8371500" cy="161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400">
                <a:solidFill>
                  <a:srgbClr val="E69138"/>
                </a:solidFill>
              </a:rPr>
              <a:t>QUESTIONS TO CONSIDER</a:t>
            </a:r>
            <a:br>
              <a:rPr b="1" lang="en" sz="1400">
                <a:solidFill>
                  <a:srgbClr val="E69138"/>
                </a:solidFill>
              </a:rPr>
            </a:br>
            <a:endParaRPr b="1" i="1" sz="600">
              <a:solidFill>
                <a:srgbClr val="E69138"/>
              </a:solidFill>
            </a:endParaRPr>
          </a:p>
          <a:p>
            <a:pPr indent="-317500" lvl="0" marL="457200" rtl="0" algn="l">
              <a:spcBef>
                <a:spcPts val="0"/>
              </a:spcBef>
              <a:spcAft>
                <a:spcPts val="0"/>
              </a:spcAft>
              <a:buClr>
                <a:srgbClr val="E69138"/>
              </a:buClr>
              <a:buSzPts val="1400"/>
              <a:buAutoNum type="arabicPeriod"/>
            </a:pPr>
            <a:r>
              <a:rPr lang="en" sz="1400">
                <a:solidFill>
                  <a:srgbClr val="E69138"/>
                </a:solidFill>
              </a:rPr>
              <a:t>What is the most valuable piece of feedback you have ever received? Who gave it to you? Did you ask for it, or was it given without prompting? Did you make any personal changes based on the feedback?</a:t>
            </a:r>
            <a:endParaRPr sz="1400">
              <a:solidFill>
                <a:srgbClr val="E69138"/>
              </a:solidFill>
            </a:endParaRPr>
          </a:p>
          <a:p>
            <a:pPr indent="-317500" lvl="0" marL="457200" rtl="0" algn="l">
              <a:spcBef>
                <a:spcPts val="0"/>
              </a:spcBef>
              <a:spcAft>
                <a:spcPts val="0"/>
              </a:spcAft>
              <a:buClr>
                <a:srgbClr val="E69138"/>
              </a:buClr>
              <a:buSzPts val="1400"/>
              <a:buAutoNum type="arabicPeriod"/>
            </a:pPr>
            <a:r>
              <a:rPr lang="en" sz="1400">
                <a:solidFill>
                  <a:srgbClr val="E69138"/>
                </a:solidFill>
              </a:rPr>
              <a:t>What is more difficult for you – providing or receiving feedback? Why?</a:t>
            </a:r>
            <a:endParaRPr sz="1400">
              <a:solidFill>
                <a:srgbClr val="E69138"/>
              </a:solidFill>
            </a:endParaRPr>
          </a:p>
          <a:p>
            <a:pPr indent="-317500" lvl="0" marL="457200" rtl="0" algn="l">
              <a:spcBef>
                <a:spcPts val="0"/>
              </a:spcBef>
              <a:spcAft>
                <a:spcPts val="0"/>
              </a:spcAft>
              <a:buClr>
                <a:srgbClr val="E69138"/>
              </a:buClr>
              <a:buSzPts val="1400"/>
              <a:buAutoNum type="arabicPeriod"/>
            </a:pPr>
            <a:r>
              <a:rPr lang="en" sz="1400">
                <a:solidFill>
                  <a:srgbClr val="E69138"/>
                </a:solidFill>
              </a:rPr>
              <a:t>How do you determine what commitments are most valuable to your team? How do you identify success metrics that are specific and measurable?</a:t>
            </a:r>
            <a:endParaRPr sz="14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0" name="Shape 120"/>
        <p:cNvGrpSpPr/>
        <p:nvPr/>
      </p:nvGrpSpPr>
      <p:grpSpPr>
        <a:xfrm>
          <a:off x="0" y="0"/>
          <a:ext cx="0" cy="0"/>
          <a:chOff x="0" y="0"/>
          <a:chExt cx="0" cy="0"/>
        </a:xfrm>
      </p:grpSpPr>
      <p:sp>
        <p:nvSpPr>
          <p:cNvPr id="121" name="Google Shape;121;p22"/>
          <p:cNvSpPr txBox="1"/>
          <p:nvPr>
            <p:ph idx="4294967295" type="ctrTitle"/>
          </p:nvPr>
        </p:nvSpPr>
        <p:spPr>
          <a:xfrm>
            <a:off x="320050" y="535650"/>
            <a:ext cx="8823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lt1"/>
                </a:solidFill>
              </a:rPr>
              <a:t>As a team:</a:t>
            </a:r>
            <a:endParaRPr b="1" sz="3000">
              <a:solidFill>
                <a:schemeClr val="lt1"/>
              </a:solidFill>
            </a:endParaRPr>
          </a:p>
          <a:p>
            <a:pPr indent="0" lvl="0" marL="0" rtl="0" algn="l">
              <a:lnSpc>
                <a:spcPct val="115000"/>
              </a:lnSpc>
              <a:spcBef>
                <a:spcPts val="0"/>
              </a:spcBef>
              <a:spcAft>
                <a:spcPts val="0"/>
              </a:spcAft>
              <a:buNone/>
            </a:pPr>
            <a:r>
              <a:t/>
            </a:r>
            <a:endParaRPr sz="1200">
              <a:solidFill>
                <a:schemeClr val="lt1"/>
              </a:solidFill>
              <a:latin typeface="Source Sans Pro SemiBold"/>
              <a:ea typeface="Source Sans Pro SemiBold"/>
              <a:cs typeface="Source Sans Pro SemiBold"/>
              <a:sym typeface="Source Sans Pro SemiBold"/>
            </a:endParaRPr>
          </a:p>
          <a:p>
            <a:pPr indent="-368300" lvl="0" marL="457200" rtl="0" algn="l">
              <a:lnSpc>
                <a:spcPct val="100000"/>
              </a:lnSpc>
              <a:spcBef>
                <a:spcPts val="0"/>
              </a:spcBef>
              <a:spcAft>
                <a:spcPts val="0"/>
              </a:spcAft>
              <a:buClr>
                <a:schemeClr val="lt1"/>
              </a:buClr>
              <a:buSzPts val="2200"/>
              <a:buChar char="●"/>
            </a:pPr>
            <a:r>
              <a:rPr lang="en" sz="2200">
                <a:solidFill>
                  <a:schemeClr val="lt1"/>
                </a:solidFill>
              </a:rPr>
              <a:t>Meet and have each member present the findings of their 360 survey, the commitment they would like to make to the team, and the metric they propose to measure the success of that commitment. </a:t>
            </a:r>
            <a:endParaRPr sz="2200">
              <a:solidFill>
                <a:schemeClr val="lt1"/>
              </a:solidFill>
            </a:endParaRPr>
          </a:p>
          <a:p>
            <a:pPr indent="0" lvl="0" marL="0" rtl="0" algn="l">
              <a:spcBef>
                <a:spcPts val="0"/>
              </a:spcBef>
              <a:spcAft>
                <a:spcPts val="0"/>
              </a:spcAft>
              <a:buNone/>
            </a:pPr>
            <a:r>
              <a:t/>
            </a:r>
            <a:endParaRPr sz="1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Discuss whether each individual’s commitment is the </a:t>
            </a:r>
            <a:r>
              <a:rPr lang="en" sz="2200" u="sng">
                <a:solidFill>
                  <a:schemeClr val="lt1"/>
                </a:solidFill>
              </a:rPr>
              <a:t>most important</a:t>
            </a:r>
            <a:r>
              <a:rPr lang="en" sz="2200">
                <a:solidFill>
                  <a:schemeClr val="lt1"/>
                </a:solidFill>
              </a:rPr>
              <a:t> that he/she can make to the team, and consider if the metric is the best way to measure that commitment. </a:t>
            </a:r>
            <a:endParaRPr sz="2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b="1" lang="en" sz="2000">
                <a:solidFill>
                  <a:schemeClr val="lt1"/>
                </a:solidFill>
              </a:rPr>
              <a:t>When discussion is complete, please document each team member’s commitment, metric, and rationale using the template provided on the following slide.  </a:t>
            </a:r>
            <a:endParaRPr b="1" sz="2000">
              <a:solidFill>
                <a:schemeClr val="lt1"/>
              </a:solidFill>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p:txBody>
      </p:sp>
      <p:sp>
        <p:nvSpPr>
          <p:cNvPr id="122" name="Google Shape;122;p22"/>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a:t>
            </a:r>
            <a:r>
              <a:rPr lang="en" sz="1400" u="sng">
                <a:solidFill>
                  <a:srgbClr val="FFFFFF"/>
                </a:solidFill>
                <a:latin typeface="Source Sans Pro Black"/>
                <a:ea typeface="Source Sans Pro Black"/>
                <a:cs typeface="Source Sans Pro Black"/>
                <a:sym typeface="Source Sans Pro Black"/>
              </a:rPr>
              <a:t>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6" name="Shape 126"/>
        <p:cNvGrpSpPr/>
        <p:nvPr/>
      </p:nvGrpSpPr>
      <p:grpSpPr>
        <a:xfrm>
          <a:off x="0" y="0"/>
          <a:ext cx="0" cy="0"/>
          <a:chOff x="0" y="0"/>
          <a:chExt cx="0" cy="0"/>
        </a:xfrm>
      </p:grpSpPr>
      <p:graphicFrame>
        <p:nvGraphicFramePr>
          <p:cNvPr id="127" name="Google Shape;127;p23"/>
          <p:cNvGraphicFramePr/>
          <p:nvPr/>
        </p:nvGraphicFramePr>
        <p:xfrm>
          <a:off x="352375" y="558163"/>
          <a:ext cx="3000000" cy="3000000"/>
        </p:xfrm>
        <a:graphic>
          <a:graphicData uri="http://schemas.openxmlformats.org/drawingml/2006/table">
            <a:tbl>
              <a:tblPr>
                <a:noFill/>
                <a:tableStyleId>{9A6A7CB6-9600-4011-AB00-66A0B419789B}</a:tableStyleId>
              </a:tblPr>
              <a:tblGrid>
                <a:gridCol w="2046850"/>
                <a:gridCol w="2046850"/>
                <a:gridCol w="2046850"/>
                <a:gridCol w="2046850"/>
              </a:tblGrid>
              <a:tr h="379400">
                <a:tc>
                  <a:txBody>
                    <a:bodyPr/>
                    <a:lstStyle/>
                    <a:p>
                      <a:pPr indent="0" lvl="0" marL="0" rtl="0" algn="ctr">
                        <a:spcBef>
                          <a:spcPts val="0"/>
                        </a:spcBef>
                        <a:spcAft>
                          <a:spcPts val="0"/>
                        </a:spcAft>
                        <a:buNone/>
                      </a:pPr>
                      <a:r>
                        <a:rPr i="1" lang="en" sz="1000">
                          <a:solidFill>
                            <a:srgbClr val="F9CB9C"/>
                          </a:solidFill>
                        </a:rPr>
                        <a:t>Team member name</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Commitment</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Why?</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Metric</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1306775">
                <a:tc>
                  <a:txBody>
                    <a:bodyPr/>
                    <a:lstStyle/>
                    <a:p>
                      <a:pPr indent="0" lvl="0" marL="0" rtl="0" algn="ctr">
                        <a:spcBef>
                          <a:spcPts val="0"/>
                        </a:spcBef>
                        <a:spcAft>
                          <a:spcPts val="0"/>
                        </a:spcAft>
                        <a:buNone/>
                      </a:pPr>
                      <a:r>
                        <a:rPr b="1" lang="en" sz="1000"/>
                        <a:t>Jeremy Hamlin</a:t>
                      </a:r>
                      <a:endParaRPr b="1"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 sz="1000"/>
                        <a:t>Figure out hardware needs and implementation for mapping and simulating with drones..</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Having a hardware component involved with the capstone is important to us.</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Time spent in group meetings and outside of meetings on hardware research.</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r h="1256675">
                <a:tc>
                  <a:txBody>
                    <a:bodyPr/>
                    <a:lstStyle/>
                    <a:p>
                      <a:pPr indent="0" lvl="0" marL="0" rtl="0" algn="ctr">
                        <a:spcBef>
                          <a:spcPts val="0"/>
                        </a:spcBef>
                        <a:spcAft>
                          <a:spcPts val="0"/>
                        </a:spcAft>
                        <a:buNone/>
                      </a:pPr>
                      <a:r>
                        <a:rPr b="1" lang="en" sz="1000"/>
                        <a:t>Mikio LaCapra</a:t>
                      </a:r>
                      <a:endParaRPr b="1"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Transfer skills to Python and help teammates in the physics and simulation.</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We each have our own specific knowledge (me in simulation, Jeremy in physics, Carlos in Python) and want to capture each of our strengths.</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Team progress towards the second part of the code and have everyone be pushing improvements to github.</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r h="1256675">
                <a:tc>
                  <a:txBody>
                    <a:bodyPr/>
                    <a:lstStyle/>
                    <a:p>
                      <a:pPr indent="0" lvl="0" marL="0" rtl="0" algn="ctr">
                        <a:spcBef>
                          <a:spcPts val="0"/>
                        </a:spcBef>
                        <a:spcAft>
                          <a:spcPts val="0"/>
                        </a:spcAft>
                        <a:buNone/>
                      </a:pPr>
                      <a:r>
                        <a:rPr b="1" lang="en" sz="1000"/>
                        <a:t>Carlos Nunez</a:t>
                      </a:r>
                      <a:endParaRPr b="1"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a:t>
                      </a:r>
                      <a:r>
                        <a:rPr lang="en" sz="1000">
                          <a:solidFill>
                            <a:schemeClr val="dk1"/>
                          </a:solidFill>
                        </a:rPr>
                        <a:t>ake sure each line of my code has an explanation of what it is doing.and communicate each change/finding in my research or coding activity.</a:t>
                      </a:r>
                      <a:endParaRPr sz="1000">
                        <a:solidFill>
                          <a:schemeClr val="dk1"/>
                        </a:solidFill>
                      </a:endParaRPr>
                    </a:p>
                    <a:p>
                      <a:pPr indent="0" lvl="0" marL="0" rtl="0" algn="l">
                        <a:spcBef>
                          <a:spcPts val="0"/>
                        </a:spcBef>
                        <a:spcAft>
                          <a:spcPts val="0"/>
                        </a:spcAft>
                        <a:buNone/>
                      </a:pPr>
                      <a:r>
                        <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I haven’t properly documented the code so team members are not completely familiar with the changes in it. All of us should be able to make progress in the coding part of the project.</a:t>
                      </a:r>
                      <a:endParaRPr sz="1000">
                        <a:solidFill>
                          <a:schemeClr val="dk1"/>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Percentage</a:t>
                      </a:r>
                      <a:r>
                        <a:rPr lang="en" sz="1000">
                          <a:solidFill>
                            <a:schemeClr val="dk1"/>
                          </a:solidFill>
                        </a:rPr>
                        <a:t> of lines with an explanation and a team happiness/understanding rating given to each code section (Rated from 1 to 5).</a:t>
                      </a:r>
                      <a:endParaRPr sz="1000">
                        <a:solidFill>
                          <a:schemeClr val="dk1"/>
                        </a:solidFill>
                      </a:endParaRPr>
                    </a:p>
                    <a:p>
                      <a:pPr indent="0" lvl="0" marL="0" rtl="0" algn="l">
                        <a:spcBef>
                          <a:spcPts val="0"/>
                        </a:spcBef>
                        <a:spcAft>
                          <a:spcPts val="0"/>
                        </a:spcAft>
                        <a:buNone/>
                      </a:pPr>
                      <a:r>
                        <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sp>
        <p:nvSpPr>
          <p:cNvPr id="128" name="Google Shape;128;p23"/>
          <p:cNvSpPr txBox="1"/>
          <p:nvPr>
            <p:ph type="title"/>
          </p:nvPr>
        </p:nvSpPr>
        <p:spPr>
          <a:xfrm>
            <a:off x="1376025" y="197875"/>
            <a:ext cx="6140100" cy="3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ans Pro Black"/>
                <a:ea typeface="Source Sans Pro Black"/>
                <a:cs typeface="Source Sans Pro Black"/>
                <a:sym typeface="Source Sans Pro Black"/>
              </a:rPr>
              <a:t>TEMPLATE #2 : FIRE TEAM COMMITMENTS AND METRICS</a:t>
            </a:r>
            <a:endParaRPr b="1" sz="1800">
              <a:solidFill>
                <a:srgbClr val="FFFFFF"/>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4"/>
          <p:cNvSpPr txBox="1"/>
          <p:nvPr>
            <p:ph idx="4294967295" type="ctrTitle"/>
          </p:nvPr>
        </p:nvSpPr>
        <p:spPr>
          <a:xfrm>
            <a:off x="320050" y="251550"/>
            <a:ext cx="8520600" cy="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CE5CD"/>
              </a:solidFill>
              <a:latin typeface="Source Sans Pro Black"/>
              <a:ea typeface="Source Sans Pro Black"/>
              <a:cs typeface="Source Sans Pro Black"/>
              <a:sym typeface="Source Sans Pro Black"/>
            </a:endParaRPr>
          </a:p>
          <a:p>
            <a:pPr indent="0" lvl="0" marL="0" rtl="0" algn="l">
              <a:lnSpc>
                <a:spcPct val="115000"/>
              </a:lnSpc>
              <a:spcBef>
                <a:spcPts val="0"/>
              </a:spcBef>
              <a:spcAft>
                <a:spcPts val="0"/>
              </a:spcAft>
              <a:buNone/>
            </a:pPr>
            <a:r>
              <a:rPr b="1" lang="en" sz="3000">
                <a:solidFill>
                  <a:schemeClr val="lt1"/>
                </a:solidFill>
              </a:rPr>
              <a:t>As a team:</a:t>
            </a:r>
            <a:endParaRPr b="1" sz="30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spcBef>
                <a:spcPts val="0"/>
              </a:spcBef>
              <a:spcAft>
                <a:spcPts val="0"/>
              </a:spcAft>
              <a:buClr>
                <a:schemeClr val="dk1"/>
              </a:buClr>
              <a:buSzPts val="1100"/>
              <a:buFont typeface="Arial"/>
              <a:buNone/>
            </a:pPr>
            <a:r>
              <a:rPr lang="en" sz="2200" u="sng">
                <a:solidFill>
                  <a:schemeClr val="lt1"/>
                </a:solidFill>
              </a:rPr>
              <a:t>Set an agenda</a:t>
            </a:r>
            <a:r>
              <a:rPr lang="en" sz="2200">
                <a:solidFill>
                  <a:schemeClr val="lt1"/>
                </a:solidFill>
              </a:rPr>
              <a:t> for your coaching meeting (Template #3). It’s up to you how to spend your 30 min coaching session. </a:t>
            </a:r>
            <a:endParaRPr sz="2200">
              <a:solidFill>
                <a:schemeClr val="lt1"/>
              </a:solidFill>
            </a:endParaRPr>
          </a:p>
          <a:p>
            <a:pPr indent="0" lvl="0" marL="457200" rtl="0" algn="l">
              <a:spcBef>
                <a:spcPts val="0"/>
              </a:spcBef>
              <a:spcAft>
                <a:spcPts val="0"/>
              </a:spcAft>
              <a:buClr>
                <a:schemeClr val="dk1"/>
              </a:buClr>
              <a:buSzPts val="1100"/>
              <a:buFont typeface="Arial"/>
              <a:buNone/>
            </a:pPr>
            <a:r>
              <a:t/>
            </a:r>
            <a:endParaRPr sz="1800">
              <a:solidFill>
                <a:schemeClr val="lt1"/>
              </a:solidFill>
            </a:endParaRPr>
          </a:p>
          <a:p>
            <a:pPr indent="0" lvl="0" marL="457200" rtl="0" algn="l">
              <a:spcBef>
                <a:spcPts val="0"/>
              </a:spcBef>
              <a:spcAft>
                <a:spcPts val="0"/>
              </a:spcAft>
              <a:buClr>
                <a:schemeClr val="dk1"/>
              </a:buClr>
              <a:buSzPts val="1100"/>
              <a:buFont typeface="Arial"/>
              <a:buNone/>
            </a:pPr>
            <a:r>
              <a:rPr lang="en" sz="2200">
                <a:solidFill>
                  <a:schemeClr val="lt1"/>
                </a:solidFill>
              </a:rPr>
              <a:t>You can focus on discussing your teammates’ commitments (found on Template #2). </a:t>
            </a:r>
            <a:endParaRPr sz="2200">
              <a:solidFill>
                <a:schemeClr val="lt1"/>
              </a:solidFill>
            </a:endParaRPr>
          </a:p>
          <a:p>
            <a:pPr indent="0" lvl="0" marL="457200" rtl="0" algn="l">
              <a:spcBef>
                <a:spcPts val="0"/>
              </a:spcBef>
              <a:spcAft>
                <a:spcPts val="0"/>
              </a:spcAft>
              <a:buClr>
                <a:schemeClr val="dk1"/>
              </a:buClr>
              <a:buSzPts val="1100"/>
              <a:buFont typeface="Arial"/>
              <a:buNone/>
            </a:pPr>
            <a:r>
              <a:t/>
            </a:r>
            <a:endParaRPr sz="1800">
              <a:solidFill>
                <a:schemeClr val="lt1"/>
              </a:solidFill>
            </a:endParaRPr>
          </a:p>
          <a:p>
            <a:pPr indent="0" lvl="0" marL="457200" rtl="0" algn="l">
              <a:spcBef>
                <a:spcPts val="0"/>
              </a:spcBef>
              <a:spcAft>
                <a:spcPts val="0"/>
              </a:spcAft>
              <a:buClr>
                <a:schemeClr val="dk1"/>
              </a:buClr>
              <a:buSzPts val="1100"/>
              <a:buFont typeface="Arial"/>
              <a:buNone/>
            </a:pPr>
            <a:r>
              <a:rPr lang="en" sz="2200">
                <a:solidFill>
                  <a:schemeClr val="lt1"/>
                </a:solidFill>
              </a:rPr>
              <a:t>You can also bring up any other pressing issues (e.g., stakeholder management; project goals, etc.)</a:t>
            </a:r>
            <a:endParaRPr sz="2200">
              <a:solidFill>
                <a:schemeClr val="lt1"/>
              </a:solidFill>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p:txBody>
      </p:sp>
      <p:sp>
        <p:nvSpPr>
          <p:cNvPr id="134" name="Google Shape;134;p24"/>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8" name="Shape 138"/>
        <p:cNvGrpSpPr/>
        <p:nvPr/>
      </p:nvGrpSpPr>
      <p:grpSpPr>
        <a:xfrm>
          <a:off x="0" y="0"/>
          <a:ext cx="0" cy="0"/>
          <a:chOff x="0" y="0"/>
          <a:chExt cx="0" cy="0"/>
        </a:xfrm>
      </p:grpSpPr>
      <p:graphicFrame>
        <p:nvGraphicFramePr>
          <p:cNvPr id="139" name="Google Shape;139;p25"/>
          <p:cNvGraphicFramePr/>
          <p:nvPr/>
        </p:nvGraphicFramePr>
        <p:xfrm>
          <a:off x="330763" y="626807"/>
          <a:ext cx="3000000" cy="3000000"/>
        </p:xfrm>
        <a:graphic>
          <a:graphicData uri="http://schemas.openxmlformats.org/drawingml/2006/table">
            <a:tbl>
              <a:tblPr>
                <a:noFill/>
                <a:tableStyleId>{9A6A7CB6-9600-4011-AB00-66A0B419789B}</a:tableStyleId>
              </a:tblPr>
              <a:tblGrid>
                <a:gridCol w="3929150"/>
                <a:gridCol w="2251150"/>
                <a:gridCol w="2302175"/>
              </a:tblGrid>
              <a:tr h="379400">
                <a:tc>
                  <a:txBody>
                    <a:bodyPr/>
                    <a:lstStyle/>
                    <a:p>
                      <a:pPr indent="0" lvl="0" marL="0" rtl="0" algn="ctr">
                        <a:spcBef>
                          <a:spcPts val="0"/>
                        </a:spcBef>
                        <a:spcAft>
                          <a:spcPts val="0"/>
                        </a:spcAft>
                        <a:buNone/>
                      </a:pPr>
                      <a:r>
                        <a:rPr i="1" lang="en" sz="1200">
                          <a:solidFill>
                            <a:srgbClr val="FFFFFF"/>
                          </a:solidFill>
                        </a:rPr>
                        <a:t>Topic</a:t>
                      </a:r>
                      <a:endParaRPr i="1" sz="1200">
                        <a:solidFill>
                          <a:srgbClr val="FFFFFF"/>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FFFFF"/>
                          </a:solidFill>
                        </a:rPr>
                        <a:t>Who</a:t>
                      </a:r>
                      <a:endParaRPr i="1" sz="1200">
                        <a:solidFill>
                          <a:srgbClr val="FFFFFF"/>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FFFFF"/>
                          </a:solidFill>
                        </a:rPr>
                        <a:t>Timing</a:t>
                      </a:r>
                      <a:endParaRPr i="1" sz="1200">
                        <a:solidFill>
                          <a:srgbClr val="FFFFFF"/>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918300">
                <a:tc>
                  <a:txBody>
                    <a:bodyPr/>
                    <a:lstStyle/>
                    <a:p>
                      <a:pPr indent="0" lvl="0" marL="0" rtl="0" algn="ctr">
                        <a:spcBef>
                          <a:spcPts val="0"/>
                        </a:spcBef>
                        <a:spcAft>
                          <a:spcPts val="0"/>
                        </a:spcAft>
                        <a:buNone/>
                      </a:pPr>
                      <a:r>
                        <a:rPr b="1" lang="en"/>
                        <a:t>Introduction</a:t>
                      </a:r>
                      <a:endParaRPr b="1"/>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a:solidFill>
                            <a:srgbClr val="333333"/>
                          </a:solidFill>
                        </a:rPr>
                        <a:t>Coach</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b="1" lang="en">
                          <a:solidFill>
                            <a:srgbClr val="333333"/>
                          </a:solidFill>
                        </a:rPr>
                        <a:t>5</a:t>
                      </a:r>
                      <a:r>
                        <a:rPr lang="en">
                          <a:solidFill>
                            <a:srgbClr val="333333"/>
                          </a:solidFill>
                        </a:rPr>
                        <a:t> minutes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r h="884600">
                <a:tc>
                  <a:txBody>
                    <a:bodyPr/>
                    <a:lstStyle/>
                    <a:p>
                      <a:pPr indent="0" lvl="0" marL="0" rtl="0" algn="ctr">
                        <a:spcBef>
                          <a:spcPts val="0"/>
                        </a:spcBef>
                        <a:spcAft>
                          <a:spcPts val="0"/>
                        </a:spcAft>
                        <a:buClr>
                          <a:schemeClr val="dk1"/>
                        </a:buClr>
                        <a:buSzPts val="1100"/>
                        <a:buFont typeface="Arial"/>
                        <a:buNone/>
                      </a:pPr>
                      <a:r>
                        <a:rPr b="1" lang="en">
                          <a:solidFill>
                            <a:srgbClr val="333333"/>
                          </a:solidFill>
                        </a:rPr>
                        <a:t>Review feedback process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a:solidFill>
                            <a:srgbClr val="333333"/>
                          </a:solidFill>
                        </a:rPr>
                        <a:t>Coach/Team Members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b="1" lang="en">
                          <a:solidFill>
                            <a:srgbClr val="333333"/>
                          </a:solidFill>
                        </a:rPr>
                        <a:t>5</a:t>
                      </a:r>
                      <a:r>
                        <a:rPr lang="en">
                          <a:solidFill>
                            <a:srgbClr val="333333"/>
                          </a:solidFill>
                        </a:rPr>
                        <a:t> minutes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r h="950250">
                <a:tc>
                  <a:txBody>
                    <a:bodyPr/>
                    <a:lstStyle/>
                    <a:p>
                      <a:pPr indent="0" lvl="0" marL="0" rtl="0" algn="ctr">
                        <a:spcBef>
                          <a:spcPts val="0"/>
                        </a:spcBef>
                        <a:spcAft>
                          <a:spcPts val="0"/>
                        </a:spcAft>
                        <a:buClr>
                          <a:schemeClr val="dk1"/>
                        </a:buClr>
                        <a:buSzPts val="1100"/>
                        <a:buFont typeface="Arial"/>
                        <a:buNone/>
                      </a:pPr>
                      <a:r>
                        <a:rPr b="1" lang="en">
                          <a:solidFill>
                            <a:srgbClr val="333333"/>
                          </a:solidFill>
                          <a:highlight>
                            <a:srgbClr val="FFFFFF"/>
                          </a:highlight>
                        </a:rPr>
                        <a:t>Discuss key commitment/ metric for each team member</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a:solidFill>
                            <a:srgbClr val="333333"/>
                          </a:solidFill>
                        </a:rPr>
                        <a:t>Coach/</a:t>
                      </a:r>
                      <a:r>
                        <a:rPr lang="en">
                          <a:solidFill>
                            <a:srgbClr val="333333"/>
                          </a:solidFill>
                        </a:rPr>
                        <a:t>Team Members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b="1" lang="en">
                          <a:solidFill>
                            <a:srgbClr val="333333"/>
                          </a:solidFill>
                        </a:rPr>
                        <a:t>10</a:t>
                      </a:r>
                      <a:r>
                        <a:rPr lang="en">
                          <a:solidFill>
                            <a:srgbClr val="333333"/>
                          </a:solidFill>
                        </a:rPr>
                        <a:t> minutes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r h="867775">
                <a:tc>
                  <a:txBody>
                    <a:bodyPr/>
                    <a:lstStyle/>
                    <a:p>
                      <a:pPr indent="0" lvl="0" marL="0" rtl="0" algn="ctr">
                        <a:spcBef>
                          <a:spcPts val="0"/>
                        </a:spcBef>
                        <a:spcAft>
                          <a:spcPts val="0"/>
                        </a:spcAft>
                        <a:buClr>
                          <a:schemeClr val="dk1"/>
                        </a:buClr>
                        <a:buSzPts val="1100"/>
                        <a:buFont typeface="Arial"/>
                        <a:buNone/>
                      </a:pPr>
                      <a:r>
                        <a:rPr b="1" lang="en">
                          <a:solidFill>
                            <a:srgbClr val="333333"/>
                          </a:solidFill>
                          <a:highlight>
                            <a:srgbClr val="FFFFFF"/>
                          </a:highlight>
                        </a:rPr>
                        <a:t>Finalize commitment/metrics and understand deliverables for the semester</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lang="en">
                          <a:solidFill>
                            <a:srgbClr val="333333"/>
                          </a:solidFill>
                        </a:rPr>
                        <a:t>Coach/</a:t>
                      </a:r>
                      <a:r>
                        <a:rPr lang="en">
                          <a:solidFill>
                            <a:srgbClr val="333333"/>
                          </a:solidFill>
                        </a:rPr>
                        <a:t>Team Members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chemeClr val="dk1"/>
                        </a:buClr>
                        <a:buSzPts val="1100"/>
                        <a:buFont typeface="Arial"/>
                        <a:buNone/>
                      </a:pPr>
                      <a:r>
                        <a:rPr b="1" lang="en">
                          <a:solidFill>
                            <a:srgbClr val="333333"/>
                          </a:solidFill>
                        </a:rPr>
                        <a:t>10</a:t>
                      </a:r>
                      <a:r>
                        <a:rPr lang="en">
                          <a:solidFill>
                            <a:srgbClr val="333333"/>
                          </a:solidFill>
                        </a:rPr>
                        <a:t> minutes</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sp>
        <p:nvSpPr>
          <p:cNvPr id="140" name="Google Shape;140;p25"/>
          <p:cNvSpPr txBox="1"/>
          <p:nvPr>
            <p:ph type="title"/>
          </p:nvPr>
        </p:nvSpPr>
        <p:spPr>
          <a:xfrm>
            <a:off x="1440150" y="192425"/>
            <a:ext cx="6263700" cy="3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AGENDA FOR FIRE TEAM</a:t>
            </a:r>
            <a:endParaRPr b="1" sz="1800">
              <a:solidFill>
                <a:srgbClr val="FFFFFF"/>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4" name="Shape 144"/>
        <p:cNvGrpSpPr/>
        <p:nvPr/>
      </p:nvGrpSpPr>
      <p:grpSpPr>
        <a:xfrm>
          <a:off x="0" y="0"/>
          <a:ext cx="0" cy="0"/>
          <a:chOff x="0" y="0"/>
          <a:chExt cx="0" cy="0"/>
        </a:xfrm>
      </p:grpSpPr>
      <p:sp>
        <p:nvSpPr>
          <p:cNvPr id="145" name="Google Shape;145;p26"/>
          <p:cNvSpPr txBox="1"/>
          <p:nvPr>
            <p:ph idx="4294967295" type="ctrTitle"/>
          </p:nvPr>
        </p:nvSpPr>
        <p:spPr>
          <a:xfrm>
            <a:off x="320050" y="251550"/>
            <a:ext cx="8520600" cy="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CE5CD"/>
              </a:solidFill>
              <a:latin typeface="Source Sans Pro Black"/>
              <a:ea typeface="Source Sans Pro Black"/>
              <a:cs typeface="Source Sans Pro Black"/>
              <a:sym typeface="Source Sans Pro Black"/>
            </a:endParaRPr>
          </a:p>
          <a:p>
            <a:pPr indent="0" lvl="0" marL="0" rtl="0" algn="l">
              <a:lnSpc>
                <a:spcPct val="115000"/>
              </a:lnSpc>
              <a:spcBef>
                <a:spcPts val="0"/>
              </a:spcBef>
              <a:spcAft>
                <a:spcPts val="0"/>
              </a:spcAft>
              <a:buNone/>
            </a:pPr>
            <a:r>
              <a:t/>
            </a:r>
            <a:endParaRPr sz="3000">
              <a:solidFill>
                <a:schemeClr val="lt1"/>
              </a:solidFill>
              <a:latin typeface="Source Sans Pro SemiBold"/>
              <a:ea typeface="Source Sans Pro SemiBold"/>
              <a:cs typeface="Source Sans Pro SemiBold"/>
              <a:sym typeface="Source Sans Pro SemiBold"/>
            </a:endParaRPr>
          </a:p>
          <a:p>
            <a:pPr indent="0" lvl="0" marL="0" rtl="0" algn="l">
              <a:lnSpc>
                <a:spcPct val="115000"/>
              </a:lnSpc>
              <a:spcBef>
                <a:spcPts val="0"/>
              </a:spcBef>
              <a:spcAft>
                <a:spcPts val="0"/>
              </a:spcAft>
              <a:buNone/>
            </a:pPr>
            <a:r>
              <a:rPr lang="en" sz="3000">
                <a:solidFill>
                  <a:schemeClr val="lt1"/>
                </a:solidFill>
              </a:rPr>
              <a:t>As a team:</a:t>
            </a:r>
            <a:endParaRPr sz="30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Submit *pdfs</a:t>
            </a:r>
            <a:r>
              <a:rPr lang="en" sz="2200">
                <a:solidFill>
                  <a:schemeClr val="lt1"/>
                </a:solidFill>
              </a:rPr>
              <a:t> of Template #2 and Template #3 on bCourses </a:t>
            </a:r>
            <a:r>
              <a:rPr b="1" lang="en" sz="2200" u="sng">
                <a:solidFill>
                  <a:schemeClr val="lt1"/>
                </a:solidFill>
              </a:rPr>
              <a:t>at least two days</a:t>
            </a:r>
            <a:r>
              <a:rPr b="1" lang="en" sz="2200">
                <a:solidFill>
                  <a:schemeClr val="lt1"/>
                </a:solidFill>
              </a:rPr>
              <a:t> </a:t>
            </a:r>
            <a:r>
              <a:rPr lang="en" sz="2200">
                <a:solidFill>
                  <a:schemeClr val="lt1"/>
                </a:solidFill>
              </a:rPr>
              <a:t>before your coaching session. </a:t>
            </a:r>
            <a:endParaRPr sz="22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p:txBody>
      </p:sp>
      <p:sp>
        <p:nvSpPr>
          <p:cNvPr id="146" name="Google Shape;146;p26"/>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3</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SUBMIT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0" name="Shape 150"/>
        <p:cNvGrpSpPr/>
        <p:nvPr/>
      </p:nvGrpSpPr>
      <p:grpSpPr>
        <a:xfrm>
          <a:off x="0" y="0"/>
          <a:ext cx="0" cy="0"/>
          <a:chOff x="0" y="0"/>
          <a:chExt cx="0" cy="0"/>
        </a:xfrm>
      </p:grpSpPr>
      <p:sp>
        <p:nvSpPr>
          <p:cNvPr id="151" name="Google Shape;151;p27"/>
          <p:cNvSpPr txBox="1"/>
          <p:nvPr/>
        </p:nvSpPr>
        <p:spPr>
          <a:xfrm>
            <a:off x="468625" y="1143150"/>
            <a:ext cx="8583900" cy="3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 sz="3000">
                <a:solidFill>
                  <a:schemeClr val="lt1"/>
                </a:solidFill>
              </a:rPr>
              <a:t>As a Team:</a:t>
            </a:r>
            <a:endParaRPr b="1" sz="3000">
              <a:solidFill>
                <a:schemeClr val="lt1"/>
              </a:solidFill>
            </a:endParaRPr>
          </a:p>
          <a:p>
            <a:pPr indent="0" lvl="0" marL="0" rtl="0" algn="l">
              <a:spcBef>
                <a:spcPts val="0"/>
              </a:spcBef>
              <a:spcAft>
                <a:spcPts val="0"/>
              </a:spcAft>
              <a:buNone/>
            </a:pPr>
            <a:r>
              <a:t/>
            </a:r>
            <a:endParaRPr b="1" sz="2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Make sure to arrive on the hour or half-hour (i.e., real time) so you can use the entire 30 minutes </a:t>
            </a:r>
            <a:endParaRPr sz="2200">
              <a:solidFill>
                <a:schemeClr val="lt1"/>
              </a:solidFill>
            </a:endParaRPr>
          </a:p>
          <a:p>
            <a:pPr indent="0" lvl="0" marL="0" rtl="0" algn="l">
              <a:spcBef>
                <a:spcPts val="0"/>
              </a:spcBef>
              <a:spcAft>
                <a:spcPts val="0"/>
              </a:spcAft>
              <a:buNone/>
            </a:pPr>
            <a:r>
              <a:t/>
            </a:r>
            <a:endParaRPr b="1" sz="2200">
              <a:solidFill>
                <a:schemeClr val="lt1"/>
              </a:solidFill>
            </a:endParaRPr>
          </a:p>
          <a:p>
            <a:pPr indent="-368300" lvl="0" marL="457200" rtl="0" algn="l">
              <a:spcBef>
                <a:spcPts val="0"/>
              </a:spcBef>
              <a:spcAft>
                <a:spcPts val="0"/>
              </a:spcAft>
              <a:buClr>
                <a:schemeClr val="lt1"/>
              </a:buClr>
              <a:buSzPts val="2200"/>
              <a:buChar char="●"/>
            </a:pPr>
            <a:r>
              <a:rPr lang="en" sz="2200">
                <a:solidFill>
                  <a:schemeClr val="lt1"/>
                </a:solidFill>
              </a:rPr>
              <a:t>Take notes during your coaching session -- since your team will be asked to complete and submit a coaching session reflection (Step 5)</a:t>
            </a:r>
            <a:endParaRPr sz="2200">
              <a:solidFill>
                <a:schemeClr val="lt1"/>
              </a:solidFill>
            </a:endParaRPr>
          </a:p>
        </p:txBody>
      </p:sp>
      <p:sp>
        <p:nvSpPr>
          <p:cNvPr id="152" name="Google Shape;152;p27"/>
          <p:cNvSpPr/>
          <p:nvPr/>
        </p:nvSpPr>
        <p:spPr>
          <a:xfrm>
            <a:off x="1743100" y="339600"/>
            <a:ext cx="4500600" cy="868500"/>
          </a:xfrm>
          <a:prstGeom prst="rightArrow">
            <a:avLst>
              <a:gd fmla="val 50000" name="adj1"/>
              <a:gd fmla="val 77716" name="adj2"/>
            </a:avLst>
          </a:prstGeom>
          <a:solidFill>
            <a:srgbClr val="FFFFFF"/>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468625" y="339600"/>
            <a:ext cx="3042600" cy="868500"/>
          </a:xfrm>
          <a:prstGeom prst="rightArrow">
            <a:avLst>
              <a:gd fmla="val 50000" name="adj1"/>
              <a:gd fmla="val 77716" name="adj2"/>
            </a:avLst>
          </a:prstGeom>
          <a:solidFill>
            <a:srgbClr val="F6B26B"/>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latin typeface="Source Sans Pro Black"/>
              <a:ea typeface="Source Sans Pro Black"/>
              <a:cs typeface="Source Sans Pro Black"/>
              <a:sym typeface="Source Sans Pro Black"/>
            </a:endParaRPr>
          </a:p>
        </p:txBody>
      </p:sp>
      <p:sp>
        <p:nvSpPr>
          <p:cNvPr id="154" name="Google Shape;154;p27"/>
          <p:cNvSpPr txBox="1"/>
          <p:nvPr/>
        </p:nvSpPr>
        <p:spPr>
          <a:xfrm>
            <a:off x="521525" y="230891"/>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155" name="Google Shape;155;p27"/>
          <p:cNvSpPr txBox="1"/>
          <p:nvPr/>
        </p:nvSpPr>
        <p:spPr>
          <a:xfrm>
            <a:off x="3346800" y="221466"/>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156" name="Google Shape;156;p27"/>
          <p:cNvSpPr txBox="1"/>
          <p:nvPr>
            <p:ph type="title"/>
          </p:nvPr>
        </p:nvSpPr>
        <p:spPr>
          <a:xfrm>
            <a:off x="247500" y="117225"/>
            <a:ext cx="8896500" cy="364200"/>
          </a:xfrm>
          <a:prstGeom prst="rect">
            <a:avLst/>
          </a:prstGeom>
        </p:spPr>
        <p:txBody>
          <a:bodyPr anchorCtr="0" anchor="t" bIns="91425" lIns="91425" spcFirstLastPara="1" rIns="91425" wrap="square" tIns="91425">
            <a:noAutofit/>
          </a:bodyPr>
          <a:lstStyle/>
          <a:p>
            <a:pPr indent="457200" lvl="0" marL="5486400" rtl="0" algn="ct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4</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COACHING SESSION</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0" name="Shape 160"/>
        <p:cNvGrpSpPr/>
        <p:nvPr/>
      </p:nvGrpSpPr>
      <p:grpSpPr>
        <a:xfrm>
          <a:off x="0" y="0"/>
          <a:ext cx="0" cy="0"/>
          <a:chOff x="0" y="0"/>
          <a:chExt cx="0" cy="0"/>
        </a:xfrm>
      </p:grpSpPr>
      <p:sp>
        <p:nvSpPr>
          <p:cNvPr id="161" name="Google Shape;161;p28"/>
          <p:cNvSpPr txBox="1"/>
          <p:nvPr/>
        </p:nvSpPr>
        <p:spPr>
          <a:xfrm>
            <a:off x="520575" y="2453350"/>
            <a:ext cx="7834200" cy="19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800">
                <a:solidFill>
                  <a:schemeClr val="lt1"/>
                </a:solidFill>
              </a:rPr>
              <a:t>As a team, reflect on your coaching session. Use the questions below to guide your conversation, record your responses (Template #4) provided on the next slide</a:t>
            </a:r>
            <a:r>
              <a:rPr lang="en" sz="1800">
                <a:solidFill>
                  <a:schemeClr val="lt1"/>
                </a:solidFill>
                <a:latin typeface="Source Sans Pro"/>
                <a:ea typeface="Source Sans Pro"/>
                <a:cs typeface="Source Sans Pro"/>
                <a:sym typeface="Source Sans Pro"/>
              </a:rPr>
              <a:t>. </a:t>
            </a:r>
            <a:br>
              <a:rPr lang="en" sz="1800">
                <a:solidFill>
                  <a:schemeClr val="lt1"/>
                </a:solidFill>
                <a:latin typeface="Source Sans Pro"/>
                <a:ea typeface="Source Sans Pro"/>
                <a:cs typeface="Source Sans Pro"/>
                <a:sym typeface="Source Sans Pro"/>
              </a:rPr>
            </a:br>
            <a:endParaRPr sz="1200">
              <a:solidFill>
                <a:schemeClr val="lt1"/>
              </a:solidFill>
              <a:latin typeface="Source Sans Pro"/>
              <a:ea typeface="Source Sans Pro"/>
              <a:cs typeface="Source Sans Pro"/>
              <a:sym typeface="Source Sans Pro"/>
            </a:endParaRPr>
          </a:p>
          <a:p>
            <a:pPr indent="-368300" lvl="0" marL="457200" rtl="0" algn="l">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issues did you address during your coaching session? What feedback did you get from your coach?</a:t>
            </a:r>
            <a:endParaRPr sz="2200">
              <a:solidFill>
                <a:schemeClr val="lt1"/>
              </a:solidFill>
              <a:latin typeface="Source Sans Pro"/>
              <a:ea typeface="Source Sans Pro"/>
              <a:cs typeface="Source Sans Pro"/>
              <a:sym typeface="Source Sans Pro"/>
            </a:endParaRPr>
          </a:p>
          <a:p>
            <a:pPr indent="-368300" lvl="0" marL="457200" rtl="0" algn="l">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action items did you finalize with your coach?</a:t>
            </a:r>
            <a:endParaRPr sz="2200">
              <a:solidFill>
                <a:schemeClr val="lt1"/>
              </a:solidFill>
              <a:latin typeface="Source Sans Pro"/>
              <a:ea typeface="Source Sans Pro"/>
              <a:cs typeface="Source Sans Pro"/>
              <a:sym typeface="Source Sans Pro"/>
            </a:endParaRPr>
          </a:p>
          <a:p>
            <a:pPr indent="-368300" lvl="0" marL="457200" rtl="0" algn="l">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 your process going to be to follow up on the action items you finalized? </a:t>
            </a:r>
            <a:endParaRPr sz="2200">
              <a:solidFill>
                <a:schemeClr val="lt1"/>
              </a:solidFill>
              <a:latin typeface="Source Sans Pro"/>
              <a:ea typeface="Source Sans Pro"/>
              <a:cs typeface="Source Sans Pro"/>
              <a:sym typeface="Source Sans Pro"/>
            </a:endParaRPr>
          </a:p>
          <a:p>
            <a:pPr indent="-368300" lvl="0" marL="457200" rtl="0" algn="l">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How will these items support your project outcomes?</a:t>
            </a:r>
            <a:endParaRPr sz="18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62" name="Google Shape;162;p28"/>
          <p:cNvSpPr txBox="1"/>
          <p:nvPr/>
        </p:nvSpPr>
        <p:spPr>
          <a:xfrm>
            <a:off x="-5200" y="1140100"/>
            <a:ext cx="9144000" cy="544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3000">
                <a:solidFill>
                  <a:schemeClr val="lt1"/>
                </a:solidFill>
              </a:rPr>
              <a:t>Pos</a:t>
            </a:r>
            <a:r>
              <a:rPr b="1" lang="en" sz="3000">
                <a:solidFill>
                  <a:schemeClr val="lt1"/>
                </a:solidFill>
              </a:rPr>
              <a:t>t C</a:t>
            </a:r>
            <a:r>
              <a:rPr b="1" lang="en" sz="3000">
                <a:solidFill>
                  <a:schemeClr val="lt1"/>
                </a:solidFill>
              </a:rPr>
              <a:t>oaching Session - Team Reflection</a:t>
            </a:r>
            <a:endParaRPr b="1" sz="3000">
              <a:solidFill>
                <a:schemeClr val="lt1"/>
              </a:solidFill>
            </a:endParaRPr>
          </a:p>
          <a:p>
            <a:pPr indent="0" lvl="0" marL="0" rtl="0" algn="l">
              <a:spcBef>
                <a:spcPts val="0"/>
              </a:spcBef>
              <a:spcAft>
                <a:spcPts val="0"/>
              </a:spcAft>
              <a:buNone/>
            </a:pPr>
            <a:r>
              <a:t/>
            </a:r>
            <a:endParaRPr b="1" sz="3000">
              <a:solidFill>
                <a:schemeClr val="lt1"/>
              </a:solidFill>
            </a:endParaRPr>
          </a:p>
        </p:txBody>
      </p:sp>
      <p:sp>
        <p:nvSpPr>
          <p:cNvPr id="163" name="Google Shape;163;p28"/>
          <p:cNvSpPr/>
          <p:nvPr/>
        </p:nvSpPr>
        <p:spPr>
          <a:xfrm>
            <a:off x="5224050" y="640125"/>
            <a:ext cx="2860500" cy="36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1795050" y="378550"/>
            <a:ext cx="4500600" cy="868500"/>
          </a:xfrm>
          <a:prstGeom prst="rightArrow">
            <a:avLst>
              <a:gd fmla="val 50000" name="adj1"/>
              <a:gd fmla="val 77716" name="adj2"/>
            </a:avLst>
          </a:prstGeom>
          <a:solidFill>
            <a:srgbClr val="F6B26B"/>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520575" y="378550"/>
            <a:ext cx="3042600" cy="868500"/>
          </a:xfrm>
          <a:prstGeom prst="rightArrow">
            <a:avLst>
              <a:gd fmla="val 50000" name="adj1"/>
              <a:gd fmla="val 77716" name="adj2"/>
            </a:avLst>
          </a:prstGeom>
          <a:solidFill>
            <a:srgbClr val="F6B26B"/>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latin typeface="Source Sans Pro Black"/>
              <a:ea typeface="Source Sans Pro Black"/>
              <a:cs typeface="Source Sans Pro Black"/>
              <a:sym typeface="Source Sans Pro Black"/>
            </a:endParaRPr>
          </a:p>
        </p:txBody>
      </p:sp>
      <p:sp>
        <p:nvSpPr>
          <p:cNvPr id="166" name="Google Shape;166;p28"/>
          <p:cNvSpPr txBox="1"/>
          <p:nvPr/>
        </p:nvSpPr>
        <p:spPr>
          <a:xfrm>
            <a:off x="573475" y="269841"/>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167" name="Google Shape;167;p28"/>
          <p:cNvSpPr txBox="1"/>
          <p:nvPr/>
        </p:nvSpPr>
        <p:spPr>
          <a:xfrm>
            <a:off x="3398750" y="260416"/>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6B26B"/>
                </a:solidFill>
                <a:latin typeface="Source Sans Pro Black"/>
                <a:ea typeface="Source Sans Pro Black"/>
                <a:cs typeface="Source Sans Pro Black"/>
                <a:sym typeface="Source Sans Pro Black"/>
              </a:rPr>
              <a:t>COACHING</a:t>
            </a:r>
            <a:endParaRPr>
              <a:solidFill>
                <a:srgbClr val="F6B26B"/>
              </a:solidFill>
              <a:latin typeface="Source Sans Pro Black"/>
              <a:ea typeface="Source Sans Pro Black"/>
              <a:cs typeface="Source Sans Pro Black"/>
              <a:sym typeface="Source Sans Pro Black"/>
            </a:endParaRPr>
          </a:p>
        </p:txBody>
      </p:sp>
      <p:sp>
        <p:nvSpPr>
          <p:cNvPr id="168" name="Google Shape;168;p28"/>
          <p:cNvSpPr txBox="1"/>
          <p:nvPr/>
        </p:nvSpPr>
        <p:spPr>
          <a:xfrm>
            <a:off x="6295650" y="269841"/>
            <a:ext cx="17754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169" name="Google Shape;169;p28"/>
          <p:cNvSpPr txBox="1"/>
          <p:nvPr/>
        </p:nvSpPr>
        <p:spPr>
          <a:xfrm>
            <a:off x="0" y="0"/>
            <a:ext cx="9144000" cy="36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r>
              <a:rPr lang="en">
                <a:solidFill>
                  <a:srgbClr val="FFFFFF"/>
                </a:solidFill>
                <a:latin typeface="Source Sans Pro Black"/>
                <a:ea typeface="Source Sans Pro Black"/>
                <a:cs typeface="Source Sans Pro Black"/>
                <a:sym typeface="Source Sans Pro Black"/>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3" name="Shape 173"/>
        <p:cNvGrpSpPr/>
        <p:nvPr/>
      </p:nvGrpSpPr>
      <p:grpSpPr>
        <a:xfrm>
          <a:off x="0" y="0"/>
          <a:ext cx="0" cy="0"/>
          <a:chOff x="0" y="0"/>
          <a:chExt cx="0" cy="0"/>
        </a:xfrm>
      </p:grpSpPr>
      <p:sp>
        <p:nvSpPr>
          <p:cNvPr id="174" name="Google Shape;174;p29"/>
          <p:cNvSpPr txBox="1"/>
          <p:nvPr/>
        </p:nvSpPr>
        <p:spPr>
          <a:xfrm>
            <a:off x="247400" y="738350"/>
            <a:ext cx="8908500" cy="924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solidFill>
                <a:schemeClr val="lt1"/>
              </a:solidFill>
              <a:latin typeface="Source Sans Pro Light"/>
              <a:ea typeface="Source Sans Pro Light"/>
              <a:cs typeface="Source Sans Pro Light"/>
              <a:sym typeface="Source Sans Pro Light"/>
            </a:endParaRPr>
          </a:p>
          <a:p>
            <a:pPr indent="-330200" lvl="0" marL="457200" rtl="0" algn="l">
              <a:spcBef>
                <a:spcPts val="0"/>
              </a:spcBef>
              <a:spcAft>
                <a:spcPts val="0"/>
              </a:spcAft>
              <a:buClr>
                <a:schemeClr val="lt1"/>
              </a:buClr>
              <a:buSzPts val="1600"/>
              <a:buAutoNum type="arabicPeriod"/>
            </a:pPr>
            <a:r>
              <a:rPr lang="en" sz="1600">
                <a:solidFill>
                  <a:schemeClr val="lt1"/>
                </a:solidFill>
              </a:rPr>
              <a:t>What issues did you address during your coaching session? What feedback did you get?</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What action items did you finalize with your coach?</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What is your process going to be to follow up on the action items you finalized?</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How will these items support your project-outcomes?</a:t>
            </a:r>
            <a:endParaRPr sz="1600">
              <a:solidFill>
                <a:schemeClr val="lt1"/>
              </a:solidFill>
            </a:endParaRPr>
          </a:p>
        </p:txBody>
      </p:sp>
      <p:sp>
        <p:nvSpPr>
          <p:cNvPr id="175" name="Google Shape;175;p29"/>
          <p:cNvSpPr txBox="1"/>
          <p:nvPr/>
        </p:nvSpPr>
        <p:spPr>
          <a:xfrm>
            <a:off x="205850" y="1987575"/>
            <a:ext cx="8751600" cy="296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76" name="Google Shape;176;p29"/>
          <p:cNvSpPr txBox="1"/>
          <p:nvPr>
            <p:ph type="title"/>
          </p:nvPr>
        </p:nvSpPr>
        <p:spPr>
          <a:xfrm>
            <a:off x="247400" y="109900"/>
            <a:ext cx="8520600" cy="3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Source Sans Pro Black"/>
              <a:ea typeface="Source Sans Pro Black"/>
              <a:cs typeface="Source Sans Pro Black"/>
              <a:sym typeface="Source Sans Pro Black"/>
            </a:endParaRPr>
          </a:p>
          <a:p>
            <a:pPr indent="0" lvl="0" marL="0" rtl="0" algn="l">
              <a:spcBef>
                <a:spcPts val="0"/>
              </a:spcBef>
              <a:spcAft>
                <a:spcPts val="0"/>
              </a:spcAft>
              <a:buClr>
                <a:srgbClr val="000000"/>
              </a:buClr>
              <a:buSzPts val="1100"/>
              <a:buFont typeface="Arial"/>
              <a:buNone/>
            </a:pPr>
            <a:r>
              <a:rPr b="1" lang="en" sz="2000">
                <a:solidFill>
                  <a:srgbClr val="FFFFFF"/>
                </a:solidFill>
              </a:rPr>
              <a:t>TEMPLATE #4: TEAM REFLECTION ON THE COACHING SESSION</a:t>
            </a:r>
            <a:endParaRPr b="1" sz="2000">
              <a:solidFill>
                <a:srgbClr val="FFFFFF"/>
              </a:solidFill>
            </a:endParaRPr>
          </a:p>
          <a:p>
            <a:pPr indent="0" lvl="0" marL="0" rtl="0" algn="l">
              <a:spcBef>
                <a:spcPts val="0"/>
              </a:spcBef>
              <a:spcAft>
                <a:spcPts val="0"/>
              </a:spcAft>
              <a:buClr>
                <a:srgbClr val="000000"/>
              </a:buClr>
              <a:buSzPts val="1100"/>
              <a:buFont typeface="Arial"/>
              <a:buNone/>
            </a:pPr>
            <a:r>
              <a:t/>
            </a:r>
            <a:endParaRPr b="1" sz="2000">
              <a:solidFill>
                <a:srgbClr val="FFFFFF"/>
              </a:solidFill>
            </a:endParaRPr>
          </a:p>
        </p:txBody>
      </p:sp>
      <p:sp>
        <p:nvSpPr>
          <p:cNvPr id="177" name="Google Shape;177;p29"/>
          <p:cNvSpPr txBox="1"/>
          <p:nvPr/>
        </p:nvSpPr>
        <p:spPr>
          <a:xfrm>
            <a:off x="270150" y="4363675"/>
            <a:ext cx="8603700" cy="10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9"/>
          <p:cNvSpPr txBox="1"/>
          <p:nvPr/>
        </p:nvSpPr>
        <p:spPr>
          <a:xfrm>
            <a:off x="0" y="53725"/>
            <a:ext cx="9144000" cy="36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0" name="Shape 60"/>
        <p:cNvGrpSpPr/>
        <p:nvPr/>
      </p:nvGrpSpPr>
      <p:grpSpPr>
        <a:xfrm>
          <a:off x="0" y="0"/>
          <a:ext cx="0" cy="0"/>
          <a:chOff x="0" y="0"/>
          <a:chExt cx="0" cy="0"/>
        </a:xfrm>
      </p:grpSpPr>
      <p:sp>
        <p:nvSpPr>
          <p:cNvPr id="61" name="Google Shape;61;p14"/>
          <p:cNvSpPr/>
          <p:nvPr/>
        </p:nvSpPr>
        <p:spPr>
          <a:xfrm>
            <a:off x="6191000" y="1692200"/>
            <a:ext cx="1984500" cy="36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62" name="Google Shape;62;p14"/>
          <p:cNvSpPr/>
          <p:nvPr/>
        </p:nvSpPr>
        <p:spPr>
          <a:xfrm>
            <a:off x="2659050" y="1430625"/>
            <a:ext cx="3727500" cy="868500"/>
          </a:xfrm>
          <a:prstGeom prst="rightArrow">
            <a:avLst>
              <a:gd fmla="val 50000" name="adj1"/>
              <a:gd fmla="val 77716" name="adj2"/>
            </a:avLst>
          </a:prstGeom>
          <a:solidFill>
            <a:srgbClr val="FFFFFF"/>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63" name="Google Shape;63;p14"/>
          <p:cNvSpPr/>
          <p:nvPr/>
        </p:nvSpPr>
        <p:spPr>
          <a:xfrm>
            <a:off x="611500" y="1430625"/>
            <a:ext cx="2237700" cy="868500"/>
          </a:xfrm>
          <a:prstGeom prst="rightArrow">
            <a:avLst>
              <a:gd fmla="val 50000" name="adj1"/>
              <a:gd fmla="val 77716" name="adj2"/>
            </a:avLst>
          </a:prstGeom>
          <a:solidFill>
            <a:srgbClr val="FFFFFF"/>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9900"/>
              </a:solidFill>
              <a:latin typeface="Source Sans Pro Black"/>
              <a:ea typeface="Source Sans Pro Black"/>
              <a:cs typeface="Source Sans Pro Black"/>
              <a:sym typeface="Source Sans Pro Black"/>
            </a:endParaRPr>
          </a:p>
        </p:txBody>
      </p:sp>
      <p:sp>
        <p:nvSpPr>
          <p:cNvPr id="64" name="Google Shape;64;p14"/>
          <p:cNvSpPr txBox="1"/>
          <p:nvPr/>
        </p:nvSpPr>
        <p:spPr>
          <a:xfrm>
            <a:off x="611500" y="181625"/>
            <a:ext cx="7511100" cy="13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FFFF"/>
                </a:solidFill>
                <a:latin typeface="Source Sans Pro"/>
                <a:ea typeface="Source Sans Pro"/>
                <a:cs typeface="Source Sans Pro"/>
                <a:sym typeface="Source Sans Pro"/>
              </a:rPr>
              <a:t>In this module</a:t>
            </a:r>
            <a:endParaRPr sz="7200">
              <a:solidFill>
                <a:srgbClr val="FFFFFF"/>
              </a:solidFill>
              <a:latin typeface="Source Sans Pro"/>
              <a:ea typeface="Source Sans Pro"/>
              <a:cs typeface="Source Sans Pro"/>
              <a:sym typeface="Source Sans Pro"/>
            </a:endParaRPr>
          </a:p>
        </p:txBody>
      </p:sp>
      <p:sp>
        <p:nvSpPr>
          <p:cNvPr id="65" name="Google Shape;65;p14"/>
          <p:cNvSpPr txBox="1"/>
          <p:nvPr/>
        </p:nvSpPr>
        <p:spPr>
          <a:xfrm>
            <a:off x="664400" y="1321916"/>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Black"/>
                <a:ea typeface="Source Sans Pro Black"/>
                <a:cs typeface="Source Sans Pro Black"/>
                <a:sym typeface="Source Sans Pro Black"/>
              </a:rPr>
              <a:t>PREPWORK</a:t>
            </a:r>
            <a:endParaRPr>
              <a:solidFill>
                <a:srgbClr val="FFFFFF"/>
              </a:solidFill>
              <a:latin typeface="Source Sans Pro Black"/>
              <a:ea typeface="Source Sans Pro Black"/>
              <a:cs typeface="Source Sans Pro Black"/>
              <a:sym typeface="Source Sans Pro Black"/>
            </a:endParaRPr>
          </a:p>
        </p:txBody>
      </p:sp>
      <p:sp>
        <p:nvSpPr>
          <p:cNvPr id="66" name="Google Shape;66;p14"/>
          <p:cNvSpPr txBox="1"/>
          <p:nvPr/>
        </p:nvSpPr>
        <p:spPr>
          <a:xfrm>
            <a:off x="3489675" y="1312491"/>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67" name="Google Shape;67;p14"/>
          <p:cNvSpPr txBox="1"/>
          <p:nvPr/>
        </p:nvSpPr>
        <p:spPr>
          <a:xfrm>
            <a:off x="6386575" y="1321916"/>
            <a:ext cx="17754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68" name="Google Shape;68;p14"/>
          <p:cNvSpPr txBox="1"/>
          <p:nvPr/>
        </p:nvSpPr>
        <p:spPr>
          <a:xfrm>
            <a:off x="26850" y="2699325"/>
            <a:ext cx="90903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E</a:t>
            </a:r>
            <a:r>
              <a:rPr lang="en" sz="2400">
                <a:solidFill>
                  <a:srgbClr val="FFFFFF"/>
                </a:solidFill>
              </a:rPr>
              <a:t>ach module this semester has </a:t>
            </a:r>
            <a:r>
              <a:rPr b="1" lang="en" sz="2400" u="sng">
                <a:solidFill>
                  <a:srgbClr val="FFFF00"/>
                </a:solidFill>
              </a:rPr>
              <a:t>5 steps</a:t>
            </a:r>
            <a:r>
              <a:rPr lang="en" sz="2400">
                <a:solidFill>
                  <a:srgbClr val="FFFFFF"/>
                </a:solidFill>
              </a:rPr>
              <a:t>:</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1371600" rtl="0" algn="l">
              <a:spcBef>
                <a:spcPts val="0"/>
              </a:spcBef>
              <a:spcAft>
                <a:spcPts val="0"/>
              </a:spcAft>
              <a:buNone/>
            </a:pPr>
            <a:r>
              <a:rPr lang="en" sz="2000">
                <a:solidFill>
                  <a:srgbClr val="FFFFFF"/>
                </a:solidFill>
              </a:rPr>
              <a:t>       Individual &amp; Team </a:t>
            </a:r>
            <a:r>
              <a:rPr b="1" lang="en" sz="2000">
                <a:solidFill>
                  <a:srgbClr val="FFFFFF"/>
                </a:solidFill>
              </a:rPr>
              <a:t>Prepwork</a:t>
            </a:r>
            <a:r>
              <a:rPr lang="en" sz="2000">
                <a:solidFill>
                  <a:srgbClr val="FFFFFF"/>
                </a:solidFill>
              </a:rPr>
              <a:t>		</a:t>
            </a:r>
            <a:r>
              <a:rPr lang="en" sz="2000">
                <a:solidFill>
                  <a:srgbClr val="FFFF00"/>
                </a:solidFill>
              </a:rPr>
              <a:t>3 Steps</a:t>
            </a:r>
            <a:endParaRPr sz="2000">
              <a:solidFill>
                <a:srgbClr val="FFFF00"/>
              </a:solidFill>
            </a:endParaRPr>
          </a:p>
          <a:p>
            <a:pPr indent="0" lvl="0" marL="1371600" rtl="0" algn="l">
              <a:spcBef>
                <a:spcPts val="0"/>
              </a:spcBef>
              <a:spcAft>
                <a:spcPts val="0"/>
              </a:spcAft>
              <a:buNone/>
            </a:pPr>
            <a:r>
              <a:rPr lang="en" sz="2000">
                <a:solidFill>
                  <a:srgbClr val="FFFF00"/>
                </a:solidFill>
              </a:rPr>
              <a:t>       </a:t>
            </a:r>
            <a:r>
              <a:rPr b="1" lang="en" sz="2000">
                <a:solidFill>
                  <a:srgbClr val="FFFFFF"/>
                </a:solidFill>
              </a:rPr>
              <a:t>Coaching</a:t>
            </a:r>
            <a:r>
              <a:rPr lang="en" sz="2000">
                <a:solidFill>
                  <a:srgbClr val="FFFFFF"/>
                </a:solidFill>
              </a:rPr>
              <a:t> Session					</a:t>
            </a:r>
            <a:r>
              <a:rPr lang="en" sz="2000">
                <a:solidFill>
                  <a:srgbClr val="FFFF00"/>
                </a:solidFill>
              </a:rPr>
              <a:t>1 Step</a:t>
            </a:r>
            <a:r>
              <a:rPr lang="en" sz="2000">
                <a:solidFill>
                  <a:srgbClr val="FFFFFF"/>
                </a:solidFill>
              </a:rPr>
              <a:t>	                </a:t>
            </a:r>
            <a:endParaRPr sz="2000">
              <a:solidFill>
                <a:srgbClr val="FFFFFF"/>
              </a:solidFill>
            </a:endParaRPr>
          </a:p>
          <a:p>
            <a:pPr indent="457200" lvl="0" marL="1371600" rtl="0" algn="l">
              <a:spcBef>
                <a:spcPts val="0"/>
              </a:spcBef>
              <a:spcAft>
                <a:spcPts val="0"/>
              </a:spcAft>
              <a:buNone/>
            </a:pPr>
            <a:r>
              <a:rPr lang="en" sz="2000">
                <a:solidFill>
                  <a:srgbClr val="FFFFFF"/>
                </a:solidFill>
              </a:rPr>
              <a:t>Team </a:t>
            </a:r>
            <a:r>
              <a:rPr b="1" lang="en" sz="2000">
                <a:solidFill>
                  <a:srgbClr val="FFFFFF"/>
                </a:solidFill>
              </a:rPr>
              <a:t>Reflection</a:t>
            </a:r>
            <a:r>
              <a:rPr lang="en" sz="2000">
                <a:solidFill>
                  <a:srgbClr val="FFFFFF"/>
                </a:solidFill>
              </a:rPr>
              <a:t>					</a:t>
            </a:r>
            <a:r>
              <a:rPr lang="en" sz="2000">
                <a:solidFill>
                  <a:srgbClr val="FFFF00"/>
                </a:solidFill>
              </a:rPr>
              <a:t>1 Step</a:t>
            </a:r>
            <a:r>
              <a:rPr lang="en" sz="1800">
                <a:solidFill>
                  <a:srgbClr val="FFFFFF"/>
                </a:solidFill>
              </a:rPr>
              <a:t>	  		</a:t>
            </a:r>
            <a:endParaRPr sz="1800">
              <a:solidFill>
                <a:srgbClr val="FFFFFF"/>
              </a:solidFill>
            </a:endParaRPr>
          </a:p>
          <a:p>
            <a:pPr indent="457200" lvl="0" marL="91440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2" name="Shape 72"/>
        <p:cNvGrpSpPr/>
        <p:nvPr/>
      </p:nvGrpSpPr>
      <p:grpSpPr>
        <a:xfrm>
          <a:off x="0" y="0"/>
          <a:ext cx="0" cy="0"/>
          <a:chOff x="0" y="0"/>
          <a:chExt cx="0" cy="0"/>
        </a:xfrm>
      </p:grpSpPr>
      <p:sp>
        <p:nvSpPr>
          <p:cNvPr id="73" name="Google Shape;73;p15"/>
          <p:cNvSpPr txBox="1"/>
          <p:nvPr/>
        </p:nvSpPr>
        <p:spPr>
          <a:xfrm>
            <a:off x="521525" y="1335725"/>
            <a:ext cx="7834200" cy="17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lt1"/>
              </a:solidFill>
            </a:endParaRPr>
          </a:p>
          <a:p>
            <a:pPr indent="0" lvl="0" marL="0" rtl="0" algn="l">
              <a:spcBef>
                <a:spcPts val="0"/>
              </a:spcBef>
              <a:spcAft>
                <a:spcPts val="0"/>
              </a:spcAft>
              <a:buNone/>
            </a:pPr>
            <a:r>
              <a:rPr b="1" lang="en" sz="2200">
                <a:solidFill>
                  <a:srgbClr val="FFFF00"/>
                </a:solidFill>
              </a:rPr>
              <a:t>Step 1</a:t>
            </a:r>
            <a:r>
              <a:rPr lang="en" sz="2200">
                <a:solidFill>
                  <a:schemeClr val="lt1"/>
                </a:solidFill>
              </a:rPr>
              <a:t>: Complete </a:t>
            </a:r>
            <a:r>
              <a:rPr b="1" lang="en" sz="2200" u="sng">
                <a:solidFill>
                  <a:schemeClr val="lt1"/>
                </a:solidFill>
              </a:rPr>
              <a:t>Individual</a:t>
            </a:r>
            <a:r>
              <a:rPr lang="en" sz="2200">
                <a:solidFill>
                  <a:schemeClr val="lt1"/>
                </a:solidFill>
              </a:rPr>
              <a:t> Prepwork</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b="1" lang="en" sz="2200">
                <a:solidFill>
                  <a:srgbClr val="FFFF00"/>
                </a:solidFill>
              </a:rPr>
              <a:t>Step 2</a:t>
            </a:r>
            <a:r>
              <a:rPr lang="en" sz="2200">
                <a:solidFill>
                  <a:schemeClr val="lt1"/>
                </a:solidFill>
              </a:rPr>
              <a:t>: Complete </a:t>
            </a:r>
            <a:r>
              <a:rPr b="1" lang="en" sz="2200" u="sng">
                <a:solidFill>
                  <a:schemeClr val="lt1"/>
                </a:solidFill>
              </a:rPr>
              <a:t>Team</a:t>
            </a:r>
            <a:r>
              <a:rPr lang="en" sz="2200">
                <a:solidFill>
                  <a:schemeClr val="lt1"/>
                </a:solidFill>
              </a:rPr>
              <a:t> Prepwork</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b="1" lang="en" sz="2200">
                <a:solidFill>
                  <a:srgbClr val="FFFF00"/>
                </a:solidFill>
              </a:rPr>
              <a:t>Step 3</a:t>
            </a:r>
            <a:r>
              <a:rPr lang="en" sz="2200">
                <a:solidFill>
                  <a:schemeClr val="lt1"/>
                </a:solidFill>
              </a:rPr>
              <a:t>: </a:t>
            </a:r>
            <a:r>
              <a:rPr b="1" lang="en" sz="2200" u="sng">
                <a:solidFill>
                  <a:schemeClr val="lt1"/>
                </a:solidFill>
              </a:rPr>
              <a:t>Submit prepwork</a:t>
            </a:r>
            <a:r>
              <a:rPr lang="en" sz="2200">
                <a:solidFill>
                  <a:schemeClr val="lt1"/>
                </a:solidFill>
              </a:rPr>
              <a:t> two days before coaching session </a:t>
            </a:r>
            <a:endParaRPr b="1" sz="2200"/>
          </a:p>
        </p:txBody>
      </p:sp>
      <p:sp>
        <p:nvSpPr>
          <p:cNvPr id="74" name="Google Shape;74;p15"/>
          <p:cNvSpPr/>
          <p:nvPr/>
        </p:nvSpPr>
        <p:spPr>
          <a:xfrm>
            <a:off x="468625" y="339600"/>
            <a:ext cx="3042600" cy="868500"/>
          </a:xfrm>
          <a:prstGeom prst="rightArrow">
            <a:avLst>
              <a:gd fmla="val 50000" name="adj1"/>
              <a:gd fmla="val 77716" name="adj2"/>
            </a:avLst>
          </a:prstGeom>
          <a:solidFill>
            <a:schemeClr val="lt1"/>
          </a:solid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latin typeface="Source Sans Pro Black"/>
              <a:ea typeface="Source Sans Pro Black"/>
              <a:cs typeface="Source Sans Pro Black"/>
              <a:sym typeface="Source Sans Pro Black"/>
            </a:endParaRPr>
          </a:p>
        </p:txBody>
      </p:sp>
      <p:sp>
        <p:nvSpPr>
          <p:cNvPr id="75" name="Google Shape;75;p15"/>
          <p:cNvSpPr txBox="1"/>
          <p:nvPr/>
        </p:nvSpPr>
        <p:spPr>
          <a:xfrm>
            <a:off x="521525" y="230891"/>
            <a:ext cx="2336100" cy="3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urce Sans Pro Black"/>
                <a:ea typeface="Source Sans Pro Black"/>
                <a:cs typeface="Source Sans Pro Black"/>
                <a:sym typeface="Source Sans Pro Black"/>
              </a:rPr>
              <a:t>PREPWORK</a:t>
            </a:r>
            <a:endParaRPr>
              <a:solidFill>
                <a:schemeClr val="lt1"/>
              </a:solidFill>
              <a:latin typeface="Source Sans Pro Black"/>
              <a:ea typeface="Source Sans Pro Black"/>
              <a:cs typeface="Source Sans Pro Black"/>
              <a:sym typeface="Source Sans Pr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9" name="Shape 79"/>
        <p:cNvGrpSpPr/>
        <p:nvPr/>
      </p:nvGrpSpPr>
      <p:grpSpPr>
        <a:xfrm>
          <a:off x="0" y="0"/>
          <a:ext cx="0" cy="0"/>
          <a:chOff x="0" y="0"/>
          <a:chExt cx="0" cy="0"/>
        </a:xfrm>
      </p:grpSpPr>
      <p:sp>
        <p:nvSpPr>
          <p:cNvPr id="80" name="Google Shape;80;p16"/>
          <p:cNvSpPr txBox="1"/>
          <p:nvPr>
            <p:ph idx="4294967295" type="ctrTitle"/>
          </p:nvPr>
        </p:nvSpPr>
        <p:spPr>
          <a:xfrm>
            <a:off x="235500" y="408750"/>
            <a:ext cx="8520600" cy="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lt1"/>
              </a:solidFill>
            </a:endParaRPr>
          </a:p>
          <a:p>
            <a:pPr indent="0" lvl="0" marL="0" rtl="0" algn="l">
              <a:spcBef>
                <a:spcPts val="0"/>
              </a:spcBef>
              <a:spcAft>
                <a:spcPts val="0"/>
              </a:spcAft>
              <a:buNone/>
            </a:pPr>
            <a:r>
              <a:rPr b="1" lang="en" sz="2200">
                <a:solidFill>
                  <a:schemeClr val="lt1"/>
                </a:solidFill>
              </a:rPr>
              <a:t>Individually, review the following materials: </a:t>
            </a:r>
            <a:endParaRPr sz="2200">
              <a:solidFill>
                <a:schemeClr val="lt1"/>
              </a:solidFill>
            </a:endParaRPr>
          </a:p>
        </p:txBody>
      </p:sp>
      <p:sp>
        <p:nvSpPr>
          <p:cNvPr id="81" name="Google Shape;81;p16"/>
          <p:cNvSpPr txBox="1"/>
          <p:nvPr/>
        </p:nvSpPr>
        <p:spPr>
          <a:xfrm>
            <a:off x="235500" y="1222025"/>
            <a:ext cx="8896500" cy="3921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rPr lang="en" sz="1800" u="sng">
                <a:solidFill>
                  <a:schemeClr val="lt1"/>
                </a:solidFill>
              </a:rPr>
              <a:t>Readings</a:t>
            </a:r>
            <a:r>
              <a:rPr lang="en" sz="1800">
                <a:solidFill>
                  <a:schemeClr val="lt1"/>
                </a:solidFill>
              </a:rPr>
              <a:t>:</a:t>
            </a:r>
            <a:endParaRPr sz="1800">
              <a:solidFill>
                <a:schemeClr val="lt1"/>
              </a:solidFill>
            </a:endParaRPr>
          </a:p>
          <a:p>
            <a:pPr indent="-342900" lvl="0" marL="914400" rtl="0" algn="l">
              <a:lnSpc>
                <a:spcPct val="115000"/>
              </a:lnSpc>
              <a:spcBef>
                <a:spcPts val="0"/>
              </a:spcBef>
              <a:spcAft>
                <a:spcPts val="0"/>
              </a:spcAft>
              <a:buClr>
                <a:srgbClr val="FFFFFF"/>
              </a:buClr>
              <a:buSzPts val="1800"/>
              <a:buFont typeface="Source Sans Pro"/>
              <a:buChar char="●"/>
            </a:pPr>
            <a:r>
              <a:rPr b="1" i="1" lang="en" sz="1800">
                <a:solidFill>
                  <a:srgbClr val="FFFFFF"/>
                </a:solidFill>
                <a:uFill>
                  <a:noFill/>
                </a:uFill>
                <a:latin typeface="Source Sans Pro"/>
                <a:ea typeface="Source Sans Pro"/>
                <a:cs typeface="Source Sans Pro"/>
                <a:sym typeface="Source Sans Pro"/>
                <a:hlinkClick r:id="rId3"/>
              </a:rPr>
              <a:t>Build Self-Awareness with Help from Your Team</a:t>
            </a:r>
            <a:r>
              <a:rPr lang="en" sz="1800">
                <a:solidFill>
                  <a:srgbClr val="FFFFFF"/>
                </a:solidFill>
                <a:uFill>
                  <a:noFill/>
                </a:uFill>
                <a:latin typeface="Source Sans Pro"/>
                <a:ea typeface="Source Sans Pro"/>
                <a:cs typeface="Source Sans Pro"/>
                <a:sym typeface="Source Sans Pro"/>
                <a:hlinkClick r:id="rId4"/>
              </a:rPr>
              <a:t> (HBR Coursepack)</a:t>
            </a:r>
            <a:endParaRPr sz="1800">
              <a:solidFill>
                <a:srgbClr val="FFFFFF"/>
              </a:solidFill>
              <a:latin typeface="Source Sans Pro"/>
              <a:ea typeface="Source Sans Pro"/>
              <a:cs typeface="Source Sans Pro"/>
              <a:sym typeface="Source Sans Pro"/>
            </a:endParaRPr>
          </a:p>
          <a:p>
            <a:pPr indent="-342900" lvl="0" marL="914400" rtl="0" algn="l">
              <a:lnSpc>
                <a:spcPct val="115000"/>
              </a:lnSpc>
              <a:spcBef>
                <a:spcPts val="0"/>
              </a:spcBef>
              <a:spcAft>
                <a:spcPts val="0"/>
              </a:spcAft>
              <a:buClr>
                <a:srgbClr val="FFFFFF"/>
              </a:buClr>
              <a:buSzPts val="1800"/>
              <a:buFont typeface="Source Sans Pro"/>
              <a:buChar char="●"/>
            </a:pPr>
            <a:r>
              <a:rPr b="1" i="1" lang="en" sz="1800">
                <a:solidFill>
                  <a:srgbClr val="FFFFFF"/>
                </a:solidFill>
                <a:uFill>
                  <a:noFill/>
                </a:uFill>
                <a:latin typeface="Source Sans Pro"/>
                <a:ea typeface="Source Sans Pro"/>
                <a:cs typeface="Source Sans Pro"/>
                <a:sym typeface="Source Sans Pro"/>
                <a:hlinkClick r:id="rId5"/>
              </a:rPr>
              <a:t>Don’t Let Your Brain’s Defense Mechanisms Thwart Effective Feedback</a:t>
            </a:r>
            <a:r>
              <a:rPr lang="en" sz="1800">
                <a:solidFill>
                  <a:srgbClr val="FFFFFF"/>
                </a:solidFill>
                <a:uFill>
                  <a:noFill/>
                </a:uFill>
                <a:latin typeface="Source Sans Pro"/>
                <a:ea typeface="Source Sans Pro"/>
                <a:cs typeface="Source Sans Pro"/>
                <a:sym typeface="Source Sans Pro"/>
                <a:hlinkClick r:id="rId6"/>
              </a:rPr>
              <a:t> (HBR Coursepack)</a:t>
            </a:r>
            <a:endParaRPr sz="1800">
              <a:solidFill>
                <a:srgbClr val="FFFFFF"/>
              </a:solidFill>
              <a:latin typeface="Source Sans Pro"/>
              <a:ea typeface="Source Sans Pro"/>
              <a:cs typeface="Source Sans Pro"/>
              <a:sym typeface="Source Sans Pro"/>
            </a:endParaRPr>
          </a:p>
          <a:p>
            <a:pPr indent="-342900" lvl="0" marL="914400" rtl="0" algn="l">
              <a:lnSpc>
                <a:spcPct val="115000"/>
              </a:lnSpc>
              <a:spcBef>
                <a:spcPts val="0"/>
              </a:spcBef>
              <a:spcAft>
                <a:spcPts val="0"/>
              </a:spcAft>
              <a:buClr>
                <a:srgbClr val="FFFFFF"/>
              </a:buClr>
              <a:buSzPts val="1800"/>
              <a:buFont typeface="Source Sans Pro"/>
              <a:buChar char="●"/>
            </a:pPr>
            <a:r>
              <a:rPr b="1" i="1" lang="en" sz="1800">
                <a:solidFill>
                  <a:srgbClr val="FFFFFF"/>
                </a:solidFill>
                <a:uFill>
                  <a:noFill/>
                </a:uFill>
                <a:latin typeface="Source Sans Pro"/>
                <a:ea typeface="Source Sans Pro"/>
                <a:cs typeface="Source Sans Pro"/>
                <a:sym typeface="Source Sans Pro"/>
                <a:hlinkClick r:id="rId7"/>
              </a:rPr>
              <a:t>Know Your Strengths</a:t>
            </a:r>
            <a:r>
              <a:rPr lang="en" sz="1800">
                <a:solidFill>
                  <a:srgbClr val="FFFFFF"/>
                </a:solidFill>
                <a:uFill>
                  <a:noFill/>
                </a:uFill>
                <a:latin typeface="Source Sans Pro"/>
                <a:ea typeface="Source Sans Pro"/>
                <a:cs typeface="Source Sans Pro"/>
                <a:sym typeface="Source Sans Pro"/>
                <a:hlinkClick r:id="rId8"/>
              </a:rPr>
              <a:t> (HBR Coursepack)</a:t>
            </a:r>
            <a:endParaRPr sz="1800">
              <a:solidFill>
                <a:srgbClr val="FFFFFF"/>
              </a:solidFill>
              <a:latin typeface="Source Sans Pro"/>
              <a:ea typeface="Source Sans Pro"/>
              <a:cs typeface="Source Sans Pro"/>
              <a:sym typeface="Source Sans Pro"/>
            </a:endParaRPr>
          </a:p>
          <a:p>
            <a:pPr indent="-342900" lvl="0" marL="914400" rtl="0" algn="l">
              <a:lnSpc>
                <a:spcPct val="115000"/>
              </a:lnSpc>
              <a:spcBef>
                <a:spcPts val="0"/>
              </a:spcBef>
              <a:spcAft>
                <a:spcPts val="0"/>
              </a:spcAft>
              <a:buClr>
                <a:srgbClr val="4A86E8"/>
              </a:buClr>
              <a:buSzPts val="1800"/>
              <a:buFont typeface="Source Sans Pro"/>
              <a:buChar char="●"/>
            </a:pPr>
            <a:r>
              <a:rPr b="1" i="1" lang="en" sz="1800" u="sng">
                <a:solidFill>
                  <a:srgbClr val="4A86E8"/>
                </a:solidFill>
                <a:latin typeface="Source Sans Pro"/>
                <a:ea typeface="Source Sans Pro"/>
                <a:cs typeface="Source Sans Pro"/>
                <a:sym typeface="Source Sans Pro"/>
                <a:hlinkClick r:id="rId9"/>
              </a:rPr>
              <a:t>How to Use Feedback to Succeed in the Workplace</a:t>
            </a:r>
            <a:endParaRPr b="1" i="1" sz="1800" u="sng">
              <a:solidFill>
                <a:srgbClr val="4A86E8"/>
              </a:solidFill>
              <a:latin typeface="Source Sans Pro"/>
              <a:ea typeface="Source Sans Pro"/>
              <a:cs typeface="Source Sans Pro"/>
              <a:sym typeface="Source Sans Pro"/>
            </a:endParaRPr>
          </a:p>
          <a:p>
            <a:pPr indent="-342900" lvl="0" marL="914400" rtl="0" algn="l">
              <a:lnSpc>
                <a:spcPct val="115000"/>
              </a:lnSpc>
              <a:spcBef>
                <a:spcPts val="0"/>
              </a:spcBef>
              <a:spcAft>
                <a:spcPts val="0"/>
              </a:spcAft>
              <a:buClr>
                <a:srgbClr val="4A86E8"/>
              </a:buClr>
              <a:buSzPts val="1800"/>
              <a:buFont typeface="Source Sans Pro"/>
              <a:buChar char="●"/>
            </a:pPr>
            <a:r>
              <a:rPr b="1" i="1" lang="en" sz="1800" u="sng">
                <a:solidFill>
                  <a:srgbClr val="4A86E8"/>
                </a:solidFill>
                <a:latin typeface="Source Sans Pro"/>
                <a:ea typeface="Source Sans Pro"/>
                <a:cs typeface="Source Sans Pro"/>
                <a:sym typeface="Source Sans Pro"/>
                <a:hlinkClick r:id="rId10"/>
              </a:rPr>
              <a:t>The Essential Guide to Writing SMART Goals</a:t>
            </a:r>
            <a:endParaRPr b="1" i="1" sz="1800" u="sng">
              <a:solidFill>
                <a:srgbClr val="4A86E8"/>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800">
              <a:solidFill>
                <a:schemeClr val="lt1"/>
              </a:solidFill>
              <a:latin typeface="Source Sans Pro"/>
              <a:ea typeface="Source Sans Pro"/>
              <a:cs typeface="Source Sans Pro"/>
              <a:sym typeface="Source Sans Pro"/>
            </a:endParaRPr>
          </a:p>
          <a:p>
            <a:pPr indent="457200" lvl="0" marL="0" rtl="0" algn="l">
              <a:lnSpc>
                <a:spcPct val="115000"/>
              </a:lnSpc>
              <a:spcBef>
                <a:spcPts val="0"/>
              </a:spcBef>
              <a:spcAft>
                <a:spcPts val="0"/>
              </a:spcAft>
              <a:buNone/>
            </a:pPr>
            <a:r>
              <a:rPr lang="en" sz="1800" u="sng">
                <a:solidFill>
                  <a:schemeClr val="lt1"/>
                </a:solidFill>
                <a:latin typeface="Source Sans Pro"/>
                <a:ea typeface="Source Sans Pro"/>
                <a:cs typeface="Source Sans Pro"/>
                <a:sym typeface="Source Sans Pro"/>
              </a:rPr>
              <a:t>Videos</a:t>
            </a:r>
            <a:r>
              <a:rPr lang="en" sz="1800">
                <a:solidFill>
                  <a:schemeClr val="lt1"/>
                </a:solidFill>
                <a:latin typeface="Source Sans Pro"/>
                <a:ea typeface="Source Sans Pro"/>
                <a:cs typeface="Source Sans Pro"/>
                <a:sym typeface="Source Sans Pro"/>
              </a:rPr>
              <a:t>: </a:t>
            </a:r>
            <a:r>
              <a:rPr lang="en" sz="1800">
                <a:solidFill>
                  <a:srgbClr val="FFFFFF"/>
                </a:solidFill>
                <a:latin typeface="Source Sans Pro"/>
                <a:ea typeface="Source Sans Pro"/>
                <a:cs typeface="Source Sans Pro"/>
                <a:sym typeface="Source Sans Pro"/>
              </a:rPr>
              <a:t> </a:t>
            </a:r>
            <a:r>
              <a:rPr b="1" i="1" lang="en" sz="1800" u="sng">
                <a:solidFill>
                  <a:srgbClr val="4A86E8"/>
                </a:solidFill>
                <a:latin typeface="Source Sans Pro"/>
                <a:ea typeface="Source Sans Pro"/>
                <a:cs typeface="Source Sans Pro"/>
                <a:sym typeface="Source Sans Pro"/>
                <a:hlinkClick r:id="rId11"/>
              </a:rPr>
              <a:t>De La Salle Commitments</a:t>
            </a:r>
            <a:r>
              <a:rPr b="1" i="1" lang="en" sz="2000" u="sng">
                <a:solidFill>
                  <a:srgbClr val="4A86E8"/>
                </a:solidFill>
                <a:latin typeface="Source Sans Pro"/>
                <a:ea typeface="Source Sans Pro"/>
                <a:cs typeface="Source Sans Pro"/>
                <a:sym typeface="Source Sans Pro"/>
                <a:hlinkClick r:id="rId12"/>
              </a:rPr>
              <a:t> </a:t>
            </a:r>
            <a:r>
              <a:rPr lang="en" sz="1800">
                <a:solidFill>
                  <a:srgbClr val="0000FF"/>
                </a:solidFill>
                <a:latin typeface="Source Sans Pro"/>
                <a:ea typeface="Source Sans Pro"/>
                <a:cs typeface="Source Sans Pro"/>
                <a:sym typeface="Source Sans Pro"/>
              </a:rPr>
              <a:t> </a:t>
            </a:r>
            <a:endParaRPr sz="1800">
              <a:solidFill>
                <a:srgbClr val="0000FF"/>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rPr lang="en" sz="1200">
                <a:solidFill>
                  <a:schemeClr val="lt1"/>
                </a:solidFill>
                <a:latin typeface="Source Sans Pro"/>
                <a:ea typeface="Source Sans Pro"/>
                <a:cs typeface="Source Sans Pro"/>
                <a:sym typeface="Source Sans Pro"/>
              </a:rPr>
              <a:t>De La Salle High School is a small private school with about 1,000 students, </a:t>
            </a:r>
            <a:r>
              <a:rPr lang="en" sz="1200">
                <a:solidFill>
                  <a:schemeClr val="lt1"/>
                </a:solidFill>
                <a:latin typeface="Source Sans Pro"/>
                <a:ea typeface="Source Sans Pro"/>
                <a:cs typeface="Source Sans Pro"/>
                <a:sym typeface="Source Sans Pro"/>
              </a:rPr>
              <a:t>located east of Berkeley. The football team has had extraordinary results, winning over 90% of their games since 1980 and holding the national winning streak record of 151 games. One of their most important team activities is a weekly set of commitments made by each player in front of the entire team, including the name of a teammate who will share the player’s results at the next week’s meeting. This short video captures part of the process.</a:t>
            </a:r>
            <a:endParaRPr sz="1200">
              <a:solidFill>
                <a:schemeClr val="lt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200">
              <a:solidFill>
                <a:schemeClr val="lt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6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lt1"/>
              </a:solidFill>
              <a:latin typeface="Source Sans Pro"/>
              <a:ea typeface="Source Sans Pro"/>
              <a:cs typeface="Source Sans Pro"/>
              <a:sym typeface="Source Sans Pro"/>
            </a:endParaRPr>
          </a:p>
        </p:txBody>
      </p:sp>
      <p:sp>
        <p:nvSpPr>
          <p:cNvPr id="82" name="Google Shape;82;p16"/>
          <p:cNvSpPr txBox="1"/>
          <p:nvPr>
            <p:ph type="title"/>
          </p:nvPr>
        </p:nvSpPr>
        <p:spPr>
          <a:xfrm>
            <a:off x="311706" y="128000"/>
            <a:ext cx="8520600" cy="5727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a:t>
            </a:r>
            <a:r>
              <a:rPr lang="en" sz="1400" u="sng">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a:p>
            <a:pPr indent="0" lvl="0" marL="457200" rtl="0" algn="r">
              <a:spcBef>
                <a:spcPts val="0"/>
              </a:spcBef>
              <a:spcAft>
                <a:spcPts val="0"/>
              </a:spcAft>
              <a:buNone/>
            </a:pPr>
            <a:r>
              <a:t/>
            </a:r>
            <a:endParaRPr sz="1400">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88" name="Google Shape;88;p17"/>
          <p:cNvSpPr txBox="1"/>
          <p:nvPr>
            <p:ph idx="4294967295" type="ctrTitle"/>
          </p:nvPr>
        </p:nvSpPr>
        <p:spPr>
          <a:xfrm>
            <a:off x="311700" y="691450"/>
            <a:ext cx="85206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CE5CD"/>
              </a:solidFill>
              <a:latin typeface="Source Sans Pro Black"/>
              <a:ea typeface="Source Sans Pro Black"/>
              <a:cs typeface="Source Sans Pro Black"/>
              <a:sym typeface="Source Sans Pro Black"/>
            </a:endParaRPr>
          </a:p>
          <a:p>
            <a:pPr indent="0" lvl="0" marL="0" rtl="0" algn="l">
              <a:spcBef>
                <a:spcPts val="0"/>
              </a:spcBef>
              <a:spcAft>
                <a:spcPts val="0"/>
              </a:spcAft>
              <a:buNone/>
            </a:pPr>
            <a:r>
              <a:rPr b="1" lang="en" sz="2200">
                <a:solidFill>
                  <a:schemeClr val="lt1"/>
                </a:solidFill>
              </a:rPr>
              <a:t>Individually, review your 360 survey report on EduSourced </a:t>
            </a:r>
            <a:r>
              <a:rPr lang="en" sz="2200">
                <a:solidFill>
                  <a:schemeClr val="lt1"/>
                </a:solidFill>
              </a:rPr>
              <a:t>(detailed directions on the next slide)</a:t>
            </a:r>
            <a:r>
              <a:rPr b="1" lang="en" sz="2200">
                <a:solidFill>
                  <a:schemeClr val="lt1"/>
                </a:solidFill>
              </a:rPr>
              <a:t>. After reviewing, you should fill out and submit one of the white boxes </a:t>
            </a:r>
            <a:r>
              <a:rPr lang="en" sz="2200">
                <a:solidFill>
                  <a:schemeClr val="lt1"/>
                </a:solidFill>
              </a:rPr>
              <a:t>(Template #1)</a:t>
            </a:r>
            <a:r>
              <a:rPr b="1" lang="en" sz="2200">
                <a:solidFill>
                  <a:schemeClr val="lt1"/>
                </a:solidFill>
              </a:rPr>
              <a:t> on the following pages, including:</a:t>
            </a:r>
            <a:br>
              <a:rPr b="1" lang="en" sz="1800">
                <a:solidFill>
                  <a:schemeClr val="lt1"/>
                </a:solidFill>
              </a:rPr>
            </a:br>
            <a:endParaRPr b="1" sz="1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Your top three (3) strengths</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Your top three (3) areas for improvement</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A single (1) commitment you want to make to the team to improve team performance and project results</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A single (1) metric to measure the success of this commitment</a:t>
            </a:r>
            <a:endParaRPr sz="2000">
              <a:solidFill>
                <a:schemeClr val="lt1"/>
              </a:solidFill>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800">
              <a:solidFill>
                <a:schemeClr val="lt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b="1" sz="18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94" name="Google Shape;94;p18"/>
          <p:cNvSpPr txBox="1"/>
          <p:nvPr>
            <p:ph type="title"/>
          </p:nvPr>
        </p:nvSpPr>
        <p:spPr>
          <a:xfrm>
            <a:off x="162150" y="338850"/>
            <a:ext cx="38163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rPr>
              <a:t>To locate your 360 Survey: </a:t>
            </a:r>
            <a:endParaRPr b="1" sz="22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Go to 2019-2020 MEng bCourses site;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Click on the EduSourced button (on the left side of the screen);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Click on ‘My Projects’ button; a new window will open,  it’ll take you to EduSourced;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Click on the name of your project; you’ll see a ‘Survey’s tab; click on ‘View Results’ under 360 Surveys. </a:t>
            </a:r>
            <a:endParaRPr sz="1800">
              <a:solidFill>
                <a:srgbClr val="FFFFFF"/>
              </a:solidFill>
            </a:endParaRPr>
          </a:p>
          <a:p>
            <a:pPr indent="0" lvl="0" marL="0" rtl="0" algn="l">
              <a:spcBef>
                <a:spcPts val="0"/>
              </a:spcBef>
              <a:spcAft>
                <a:spcPts val="0"/>
              </a:spcAft>
              <a:buNone/>
            </a:pPr>
            <a:r>
              <a:t/>
            </a:r>
            <a:endParaRPr b="1" sz="1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b="1" lang="en" sz="1800">
                <a:solidFill>
                  <a:srgbClr val="FFFFFF"/>
                </a:solidFill>
              </a:rPr>
              <a:t>Unless EVERYONE on your team takes the survey, results won’t be available.</a:t>
            </a:r>
            <a:endParaRPr b="1" sz="1800">
              <a:solidFill>
                <a:srgbClr val="FFFFFF"/>
              </a:solidFill>
            </a:endParaRPr>
          </a:p>
          <a:p>
            <a:pPr indent="0" lvl="0" marL="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pic>
        <p:nvPicPr>
          <p:cNvPr id="95" name="Google Shape;95;p18"/>
          <p:cNvPicPr preferRelativeResize="0"/>
          <p:nvPr/>
        </p:nvPicPr>
        <p:blipFill>
          <a:blip r:embed="rId3">
            <a:alphaModFix/>
          </a:blip>
          <a:stretch>
            <a:fillRect/>
          </a:stretch>
        </p:blipFill>
        <p:spPr>
          <a:xfrm>
            <a:off x="4209600" y="921150"/>
            <a:ext cx="4769400" cy="275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247400" y="587275"/>
            <a:ext cx="8520600" cy="7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Source Sans Pro"/>
                <a:ea typeface="Source Sans Pro"/>
                <a:cs typeface="Source Sans Pro"/>
                <a:sym typeface="Source Sans Pro"/>
              </a:rPr>
              <a:t>TEMPLATE #1 </a:t>
            </a:r>
            <a:r>
              <a:rPr b="1" lang="en" sz="1800">
                <a:solidFill>
                  <a:schemeClr val="lt1"/>
                </a:solidFill>
                <a:latin typeface="Source Sans Pro"/>
                <a:ea typeface="Source Sans Pro"/>
                <a:cs typeface="Source Sans Pro"/>
                <a:sym typeface="Source Sans Pro"/>
              </a:rPr>
              <a:t>EXAMPLE:</a:t>
            </a:r>
            <a:endParaRPr b="1" sz="1800">
              <a:solidFill>
                <a:schemeClr val="lt1"/>
              </a:solidFill>
              <a:latin typeface="Source Sans Pro"/>
              <a:ea typeface="Source Sans Pro"/>
              <a:cs typeface="Source Sans Pro"/>
              <a:sym typeface="Source Sans Pro"/>
            </a:endParaRPr>
          </a:p>
        </p:txBody>
      </p:sp>
      <p:sp>
        <p:nvSpPr>
          <p:cNvPr id="101" name="Google Shape;101;p19"/>
          <p:cNvSpPr txBox="1"/>
          <p:nvPr>
            <p:ph type="title"/>
          </p:nvPr>
        </p:nvSpPr>
        <p:spPr>
          <a:xfrm>
            <a:off x="247406" y="192425"/>
            <a:ext cx="8520600" cy="5727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102" name="Google Shape;102;p19"/>
          <p:cNvSpPr txBox="1"/>
          <p:nvPr>
            <p:ph idx="4294967295" type="ctrTitle"/>
          </p:nvPr>
        </p:nvSpPr>
        <p:spPr>
          <a:xfrm>
            <a:off x="311700" y="2803825"/>
            <a:ext cx="8520600" cy="7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600">
                <a:solidFill>
                  <a:schemeClr val="lt1"/>
                </a:solidFill>
              </a:rPr>
              <a:t>* Extra boxes have been created for larger teams. You do not need to fill out every box. </a:t>
            </a:r>
            <a:endParaRPr i="1" sz="1600">
              <a:solidFill>
                <a:schemeClr val="lt1"/>
              </a:solidFill>
            </a:endParaRPr>
          </a:p>
          <a:p>
            <a:pPr indent="0" lvl="0" marL="0" rtl="0" algn="l">
              <a:lnSpc>
                <a:spcPct val="115000"/>
              </a:lnSpc>
              <a:spcBef>
                <a:spcPts val="0"/>
              </a:spcBef>
              <a:spcAft>
                <a:spcPts val="0"/>
              </a:spcAft>
              <a:buNone/>
            </a:pPr>
            <a:r>
              <a:rPr i="1" lang="en" sz="1600">
                <a:solidFill>
                  <a:schemeClr val="lt1"/>
                </a:solidFill>
              </a:rPr>
              <a:t>* If you run out of space, make the font a little smaller.</a:t>
            </a:r>
            <a:endParaRPr i="1" sz="1600">
              <a:solidFill>
                <a:schemeClr val="lt1"/>
              </a:solidFill>
            </a:endParaRPr>
          </a:p>
        </p:txBody>
      </p:sp>
      <p:graphicFrame>
        <p:nvGraphicFramePr>
          <p:cNvPr id="103" name="Google Shape;103;p19"/>
          <p:cNvGraphicFramePr/>
          <p:nvPr/>
        </p:nvGraphicFramePr>
        <p:xfrm>
          <a:off x="313697" y="1175950"/>
          <a:ext cx="3000000" cy="3000000"/>
        </p:xfrm>
        <a:graphic>
          <a:graphicData uri="http://schemas.openxmlformats.org/drawingml/2006/table">
            <a:tbl>
              <a:tblPr>
                <a:noFill/>
                <a:tableStyleId>{9A6A7CB6-9600-4011-AB00-66A0B419789B}</a:tableStyleId>
              </a:tblPr>
              <a:tblGrid>
                <a:gridCol w="864900"/>
                <a:gridCol w="1979300"/>
                <a:gridCol w="2600825"/>
                <a:gridCol w="1379225"/>
                <a:gridCol w="1411375"/>
              </a:tblGrid>
              <a:tr h="126900">
                <a:tc>
                  <a:txBody>
                    <a:bodyPr/>
                    <a:lstStyle/>
                    <a:p>
                      <a:pPr indent="0" lvl="0" marL="0" rtl="0" algn="ctr">
                        <a:spcBef>
                          <a:spcPts val="0"/>
                        </a:spcBef>
                        <a:spcAft>
                          <a:spcPts val="0"/>
                        </a:spcAft>
                        <a:buNone/>
                      </a:pPr>
                      <a:r>
                        <a:rPr i="1" lang="en" sz="1200">
                          <a:solidFill>
                            <a:srgbClr val="F9CB9C"/>
                          </a:solidFill>
                        </a:rPr>
                        <a:t>Name</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Strength</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Area for improvement</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Commitment</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Metric</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820075">
                <a:tc>
                  <a:txBody>
                    <a:bodyPr/>
                    <a:lstStyle/>
                    <a:p>
                      <a:pPr indent="0" lvl="0" marL="0" rtl="0" algn="l">
                        <a:spcBef>
                          <a:spcPts val="0"/>
                        </a:spcBef>
                        <a:spcAft>
                          <a:spcPts val="0"/>
                        </a:spcAft>
                        <a:buNone/>
                      </a:pPr>
                      <a:r>
                        <a:rPr lang="en" sz="1200"/>
                        <a:t>Conner Hunihan</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1. Coping with ambiguous situations.</a:t>
                      </a:r>
                      <a:endParaRPr sz="1200"/>
                    </a:p>
                    <a:p>
                      <a:pPr indent="0" lvl="0" marL="0" rtl="0" algn="l">
                        <a:spcBef>
                          <a:spcPts val="0"/>
                        </a:spcBef>
                        <a:spcAft>
                          <a:spcPts val="0"/>
                        </a:spcAft>
                        <a:buNone/>
                      </a:pPr>
                      <a:r>
                        <a:rPr lang="en" sz="1200"/>
                        <a:t>2. Technical expertise.</a:t>
                      </a:r>
                      <a:endParaRPr sz="1200"/>
                    </a:p>
                    <a:p>
                      <a:pPr indent="0" lvl="0" marL="0" rtl="0" algn="l">
                        <a:spcBef>
                          <a:spcPts val="0"/>
                        </a:spcBef>
                        <a:spcAft>
                          <a:spcPts val="0"/>
                        </a:spcAft>
                        <a:buNone/>
                      </a:pPr>
                      <a:r>
                        <a:rPr lang="en" sz="1200"/>
                        <a:t>3. Motivates others on my team.</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t>1. Seeks thorough understanding with effective questioning.</a:t>
                      </a:r>
                      <a:endParaRPr sz="1200"/>
                    </a:p>
                    <a:p>
                      <a:pPr indent="0" lvl="0" marL="0" rtl="0" algn="l">
                        <a:spcBef>
                          <a:spcPts val="0"/>
                        </a:spcBef>
                        <a:spcAft>
                          <a:spcPts val="0"/>
                        </a:spcAft>
                        <a:buNone/>
                      </a:pPr>
                      <a:r>
                        <a:rPr lang="en" sz="1200"/>
                        <a:t>2. Making timely and effective decisions.</a:t>
                      </a:r>
                      <a:endParaRPr sz="1200"/>
                    </a:p>
                    <a:p>
                      <a:pPr indent="0" lvl="0" marL="0" rtl="0" algn="l">
                        <a:spcBef>
                          <a:spcPts val="0"/>
                        </a:spcBef>
                        <a:spcAft>
                          <a:spcPts val="0"/>
                        </a:spcAft>
                        <a:buNone/>
                      </a:pPr>
                      <a:r>
                        <a:rPr lang="en" sz="1200"/>
                        <a:t>3. High performance standards. </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solidFill>
                            <a:srgbClr val="000000"/>
                          </a:solidFill>
                        </a:rPr>
                        <a:t>Fully understanding the problem before attempting to solve it.</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lang="en" sz="1200">
                          <a:solidFill>
                            <a:srgbClr val="000000"/>
                          </a:solidFill>
                        </a:rPr>
                        <a:t>Number of team check-ins. </a:t>
                      </a:r>
                      <a:endParaRPr sz="1200">
                        <a:solidFill>
                          <a:srgbClr val="000000"/>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07" name="Shape 107"/>
        <p:cNvGrpSpPr/>
        <p:nvPr/>
      </p:nvGrpSpPr>
      <p:grpSpPr>
        <a:xfrm>
          <a:off x="0" y="0"/>
          <a:ext cx="0" cy="0"/>
          <a:chOff x="0" y="0"/>
          <a:chExt cx="0" cy="0"/>
        </a:xfrm>
      </p:grpSpPr>
      <p:graphicFrame>
        <p:nvGraphicFramePr>
          <p:cNvPr id="108" name="Google Shape;108;p20"/>
          <p:cNvGraphicFramePr/>
          <p:nvPr/>
        </p:nvGraphicFramePr>
        <p:xfrm>
          <a:off x="247388" y="476550"/>
          <a:ext cx="3000000" cy="3000000"/>
        </p:xfrm>
        <a:graphic>
          <a:graphicData uri="http://schemas.openxmlformats.org/drawingml/2006/table">
            <a:tbl>
              <a:tblPr>
                <a:noFill/>
                <a:tableStyleId>{9A6A7CB6-9600-4011-AB00-66A0B419789B}</a:tableStyleId>
              </a:tblPr>
              <a:tblGrid>
                <a:gridCol w="1071700"/>
                <a:gridCol w="1979300"/>
                <a:gridCol w="2600825"/>
                <a:gridCol w="1379225"/>
                <a:gridCol w="1411375"/>
              </a:tblGrid>
              <a:tr h="367925">
                <a:tc>
                  <a:txBody>
                    <a:bodyPr/>
                    <a:lstStyle/>
                    <a:p>
                      <a:pPr indent="0" lvl="0" marL="0" rtl="0" algn="ctr">
                        <a:spcBef>
                          <a:spcPts val="0"/>
                        </a:spcBef>
                        <a:spcAft>
                          <a:spcPts val="0"/>
                        </a:spcAft>
                        <a:buNone/>
                      </a:pPr>
                      <a:r>
                        <a:rPr i="1" lang="en" sz="1000">
                          <a:solidFill>
                            <a:srgbClr val="F9CB9C"/>
                          </a:solidFill>
                        </a:rPr>
                        <a:t>Name</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Strength</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Area for improvement</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Commitment</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Metric</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1463100">
                <a:tc>
                  <a:txBody>
                    <a:bodyPr/>
                    <a:lstStyle/>
                    <a:p>
                      <a:pPr indent="0" lvl="0" marL="0" rtl="0" algn="l">
                        <a:spcBef>
                          <a:spcPts val="0"/>
                        </a:spcBef>
                        <a:spcAft>
                          <a:spcPts val="0"/>
                        </a:spcAft>
                        <a:buNone/>
                      </a:pPr>
                      <a:r>
                        <a:rPr lang="en" sz="1000"/>
                        <a:t>Jeremy Hamlin</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292100" lvl="0" marL="457200" rtl="0" algn="l">
                        <a:spcBef>
                          <a:spcPts val="0"/>
                        </a:spcBef>
                        <a:spcAft>
                          <a:spcPts val="0"/>
                        </a:spcAft>
                        <a:buSzPts val="1000"/>
                        <a:buAutoNum type="arabicPeriod"/>
                      </a:pPr>
                      <a:r>
                        <a:rPr lang="en" sz="1000"/>
                        <a:t>Works well with teammates </a:t>
                      </a:r>
                      <a:endParaRPr sz="1000"/>
                    </a:p>
                    <a:p>
                      <a:pPr indent="-292100" lvl="0" marL="457200" rtl="0" algn="l">
                        <a:spcBef>
                          <a:spcPts val="0"/>
                        </a:spcBef>
                        <a:spcAft>
                          <a:spcPts val="0"/>
                        </a:spcAft>
                        <a:buSzPts val="1000"/>
                        <a:buAutoNum type="arabicPeriod"/>
                      </a:pPr>
                      <a:r>
                        <a:rPr lang="en" sz="1000"/>
                        <a:t>Supports others in their work.</a:t>
                      </a:r>
                      <a:endParaRPr sz="1000"/>
                    </a:p>
                    <a:p>
                      <a:pPr indent="-292100" lvl="0" marL="457200" rtl="0" algn="l">
                        <a:spcBef>
                          <a:spcPts val="0"/>
                        </a:spcBef>
                        <a:spcAft>
                          <a:spcPts val="0"/>
                        </a:spcAft>
                        <a:buSzPts val="1000"/>
                        <a:buAutoNum type="arabicPeriod"/>
                      </a:pPr>
                      <a:r>
                        <a:rPr lang="en" sz="1000"/>
                        <a:t>Encourages teammates to try new approaches/complete their best work</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292100" lvl="0" marL="457200" rtl="0" algn="l">
                        <a:spcBef>
                          <a:spcPts val="0"/>
                        </a:spcBef>
                        <a:spcAft>
                          <a:spcPts val="0"/>
                        </a:spcAft>
                        <a:buSzPts val="1000"/>
                        <a:buAutoNum type="arabicPeriod"/>
                      </a:pPr>
                      <a:r>
                        <a:rPr lang="en" sz="1000"/>
                        <a:t>Time spent working on specific tasks outside of team meetings.</a:t>
                      </a:r>
                      <a:endParaRPr sz="1000"/>
                    </a:p>
                    <a:p>
                      <a:pPr indent="-292100" lvl="0" marL="457200" rtl="0" algn="l">
                        <a:spcBef>
                          <a:spcPts val="0"/>
                        </a:spcBef>
                        <a:spcAft>
                          <a:spcPts val="0"/>
                        </a:spcAft>
                        <a:buSzPts val="1000"/>
                        <a:buAutoNum type="arabicPeriod"/>
                      </a:pPr>
                      <a:r>
                        <a:rPr lang="en" sz="1000"/>
                        <a:t>Contributing to the working code for fire propagation</a:t>
                      </a:r>
                      <a:endParaRPr sz="1000"/>
                    </a:p>
                    <a:p>
                      <a:pPr indent="-292100" lvl="0" marL="457200" rtl="0" algn="l">
                        <a:spcBef>
                          <a:spcPts val="0"/>
                        </a:spcBef>
                        <a:spcAft>
                          <a:spcPts val="0"/>
                        </a:spcAft>
                        <a:buSzPts val="1000"/>
                        <a:buAutoNum type="arabicPeriod"/>
                      </a:pPr>
                      <a:r>
                        <a:rPr lang="en" sz="1000"/>
                        <a:t>Asking for help when needed</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t>Spend more time outside of group meetings on tasks.</a:t>
                      </a:r>
                      <a:endParaRPr sz="1000"/>
                    </a:p>
                    <a:p>
                      <a:pPr indent="0" lvl="0" marL="0" rtl="0" algn="l">
                        <a:spcBef>
                          <a:spcPts val="0"/>
                        </a:spcBef>
                        <a:spcAft>
                          <a:spcPts val="0"/>
                        </a:spcAft>
                        <a:buNone/>
                      </a:pPr>
                      <a:r>
                        <a:rPr lang="en" sz="1000"/>
                        <a:t>Focus on hardware components of project as well</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rPr>
                        <a:t>Hours spent on specific tasks or coding simulation, along with hardware research and implementation.</a:t>
                      </a:r>
                      <a:endParaRPr sz="1000">
                        <a:solidFill>
                          <a:schemeClr val="dk1"/>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graphicFrame>
        <p:nvGraphicFramePr>
          <p:cNvPr id="109" name="Google Shape;109;p20"/>
          <p:cNvGraphicFramePr/>
          <p:nvPr/>
        </p:nvGraphicFramePr>
        <p:xfrm>
          <a:off x="247388" y="2379075"/>
          <a:ext cx="3000000" cy="3000000"/>
        </p:xfrm>
        <a:graphic>
          <a:graphicData uri="http://schemas.openxmlformats.org/drawingml/2006/table">
            <a:tbl>
              <a:tblPr>
                <a:noFill/>
                <a:tableStyleId>{9A6A7CB6-9600-4011-AB00-66A0B419789B}</a:tableStyleId>
              </a:tblPr>
              <a:tblGrid>
                <a:gridCol w="1071700"/>
                <a:gridCol w="1979300"/>
                <a:gridCol w="2600825"/>
                <a:gridCol w="1379225"/>
                <a:gridCol w="1411375"/>
              </a:tblGrid>
              <a:tr h="389300">
                <a:tc>
                  <a:txBody>
                    <a:bodyPr/>
                    <a:lstStyle/>
                    <a:p>
                      <a:pPr indent="0" lvl="0" marL="0" rtl="0" algn="ctr">
                        <a:spcBef>
                          <a:spcPts val="0"/>
                        </a:spcBef>
                        <a:spcAft>
                          <a:spcPts val="0"/>
                        </a:spcAft>
                        <a:buNone/>
                      </a:pPr>
                      <a:r>
                        <a:rPr i="1" lang="en" sz="1000">
                          <a:solidFill>
                            <a:srgbClr val="F9CB9C"/>
                          </a:solidFill>
                        </a:rPr>
                        <a:t>Name</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Strength</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Area for improvement</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Commitment</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000">
                          <a:solidFill>
                            <a:srgbClr val="F9CB9C"/>
                          </a:solidFill>
                        </a:rPr>
                        <a:t>Metric</a:t>
                      </a:r>
                      <a:endParaRPr i="1" sz="10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1917225">
                <a:tc>
                  <a:txBody>
                    <a:bodyPr/>
                    <a:lstStyle/>
                    <a:p>
                      <a:pPr indent="0" lvl="0" marL="0" rtl="0" algn="l">
                        <a:spcBef>
                          <a:spcPts val="0"/>
                        </a:spcBef>
                        <a:spcAft>
                          <a:spcPts val="0"/>
                        </a:spcAft>
                        <a:buClr>
                          <a:schemeClr val="dk1"/>
                        </a:buClr>
                        <a:buSzPts val="1100"/>
                        <a:buFont typeface="Arial"/>
                        <a:buNone/>
                      </a:pPr>
                      <a:r>
                        <a:rPr lang="en" sz="1000"/>
                        <a:t>Mikio LaCapra</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292100" lvl="0" marL="457200" rtl="0" algn="l">
                        <a:spcBef>
                          <a:spcPts val="0"/>
                        </a:spcBef>
                        <a:spcAft>
                          <a:spcPts val="0"/>
                        </a:spcAft>
                        <a:buSzPts val="1000"/>
                        <a:buAutoNum type="arabicPeriod"/>
                      </a:pPr>
                      <a:r>
                        <a:rPr lang="en" sz="1000"/>
                        <a:t>Communication with team (email, text as the POC)</a:t>
                      </a:r>
                      <a:endParaRPr sz="1000"/>
                    </a:p>
                    <a:p>
                      <a:pPr indent="-292100" lvl="0" marL="457200" rtl="0" algn="l">
                        <a:spcBef>
                          <a:spcPts val="0"/>
                        </a:spcBef>
                        <a:spcAft>
                          <a:spcPts val="0"/>
                        </a:spcAft>
                        <a:buSzPts val="1000"/>
                        <a:buAutoNum type="arabicPeriod"/>
                      </a:pPr>
                      <a:r>
                        <a:rPr lang="en" sz="1000"/>
                        <a:t>Support of teammates (collaboration, encouragement, initiative)</a:t>
                      </a:r>
                      <a:endParaRPr sz="1000"/>
                    </a:p>
                    <a:p>
                      <a:pPr indent="-292100" lvl="0" marL="457200" rtl="0" algn="l">
                        <a:spcBef>
                          <a:spcPts val="0"/>
                        </a:spcBef>
                        <a:spcAft>
                          <a:spcPts val="0"/>
                        </a:spcAft>
                        <a:buSzPts val="1000"/>
                        <a:buAutoNum type="arabicPeriod"/>
                      </a:pPr>
                      <a:r>
                        <a:rPr lang="en" sz="1000"/>
                        <a:t>Understanding approaches (curiosity, understanding when switch is needed)</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292100" lvl="0" marL="457200" rtl="0" algn="l">
                        <a:spcBef>
                          <a:spcPts val="0"/>
                        </a:spcBef>
                        <a:spcAft>
                          <a:spcPts val="0"/>
                        </a:spcAft>
                        <a:buSzPts val="1000"/>
                        <a:buAutoNum type="arabicPeriod"/>
                      </a:pPr>
                      <a:r>
                        <a:rPr lang="en" sz="1000"/>
                        <a:t>Focus (changing direction, aligning vision with team)</a:t>
                      </a:r>
                      <a:endParaRPr sz="1000"/>
                    </a:p>
                    <a:p>
                      <a:pPr indent="-292100" lvl="0" marL="457200" rtl="0" algn="l">
                        <a:spcBef>
                          <a:spcPts val="0"/>
                        </a:spcBef>
                        <a:spcAft>
                          <a:spcPts val="0"/>
                        </a:spcAft>
                        <a:buSzPts val="1000"/>
                        <a:buAutoNum type="arabicPeriod"/>
                      </a:pPr>
                      <a:r>
                        <a:rPr lang="en" sz="1000"/>
                        <a:t>Productivity (making steady progress towards goal, instead of intermittent bursts)</a:t>
                      </a:r>
                      <a:endParaRPr sz="1000"/>
                    </a:p>
                    <a:p>
                      <a:pPr indent="-292100" lvl="0" marL="457200" rtl="0" algn="l">
                        <a:spcBef>
                          <a:spcPts val="0"/>
                        </a:spcBef>
                        <a:spcAft>
                          <a:spcPts val="0"/>
                        </a:spcAft>
                        <a:buSzPts val="1000"/>
                        <a:buAutoNum type="arabicPeriod"/>
                      </a:pPr>
                      <a:r>
                        <a:rPr lang="en" sz="1000"/>
                        <a:t>Asking for help (supporting my own efforts and recognizing cross efforts)</a:t>
                      </a:r>
                      <a:endParaRPr sz="1000"/>
                    </a:p>
                    <a:p>
                      <a:pPr indent="0" lvl="0" marL="457200" rtl="0" algn="l">
                        <a:spcBef>
                          <a:spcPts val="0"/>
                        </a:spcBef>
                        <a:spcAft>
                          <a:spcPts val="0"/>
                        </a:spcAft>
                        <a:buClr>
                          <a:schemeClr val="dk1"/>
                        </a:buClr>
                        <a:buSzPts val="1100"/>
                        <a:buFont typeface="Arial"/>
                        <a:buNone/>
                      </a:pPr>
                      <a:r>
                        <a:t/>
                      </a:r>
                      <a:endParaRPr sz="1000"/>
                    </a:p>
                    <a:p>
                      <a:pPr indent="0" lvl="0" marL="457200" rtl="0" algn="l">
                        <a:spcBef>
                          <a:spcPts val="0"/>
                        </a:spcBef>
                        <a:spcAft>
                          <a:spcPts val="0"/>
                        </a:spcAft>
                        <a:buNone/>
                      </a:pPr>
                      <a:r>
                        <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 sz="1000"/>
                        <a:t>Transfer coding skills to python and explain the physics and simulation models for all members to understand.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Team progress to finishing the second part of the code.</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sp>
        <p:nvSpPr>
          <p:cNvPr id="110" name="Google Shape;110;p20"/>
          <p:cNvSpPr txBox="1"/>
          <p:nvPr>
            <p:ph type="title"/>
          </p:nvPr>
        </p:nvSpPr>
        <p:spPr>
          <a:xfrm>
            <a:off x="247400" y="173475"/>
            <a:ext cx="7150500" cy="3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 FOR FIRE TEAM</a:t>
            </a:r>
            <a:endParaRPr b="1" sz="1800">
              <a:solidFill>
                <a:srgbClr val="FFFFFF"/>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4" name="Shape 114"/>
        <p:cNvGrpSpPr/>
        <p:nvPr/>
      </p:nvGrpSpPr>
      <p:grpSpPr>
        <a:xfrm>
          <a:off x="0" y="0"/>
          <a:ext cx="0" cy="0"/>
          <a:chOff x="0" y="0"/>
          <a:chExt cx="0" cy="0"/>
        </a:xfrm>
      </p:grpSpPr>
      <p:graphicFrame>
        <p:nvGraphicFramePr>
          <p:cNvPr id="115" name="Google Shape;115;p21"/>
          <p:cNvGraphicFramePr/>
          <p:nvPr/>
        </p:nvGraphicFramePr>
        <p:xfrm>
          <a:off x="247388" y="476550"/>
          <a:ext cx="3000000" cy="3000000"/>
        </p:xfrm>
        <a:graphic>
          <a:graphicData uri="http://schemas.openxmlformats.org/drawingml/2006/table">
            <a:tbl>
              <a:tblPr>
                <a:noFill/>
                <a:tableStyleId>{9A6A7CB6-9600-4011-AB00-66A0B419789B}</a:tableStyleId>
              </a:tblPr>
              <a:tblGrid>
                <a:gridCol w="1071700"/>
                <a:gridCol w="1979300"/>
                <a:gridCol w="2600825"/>
                <a:gridCol w="1379225"/>
                <a:gridCol w="1411375"/>
              </a:tblGrid>
              <a:tr h="439425">
                <a:tc>
                  <a:txBody>
                    <a:bodyPr/>
                    <a:lstStyle/>
                    <a:p>
                      <a:pPr indent="0" lvl="0" marL="0" rtl="0" algn="ctr">
                        <a:spcBef>
                          <a:spcPts val="0"/>
                        </a:spcBef>
                        <a:spcAft>
                          <a:spcPts val="0"/>
                        </a:spcAft>
                        <a:buNone/>
                      </a:pPr>
                      <a:r>
                        <a:rPr i="1" lang="en" sz="1200">
                          <a:solidFill>
                            <a:srgbClr val="F9CB9C"/>
                          </a:solidFill>
                        </a:rPr>
                        <a:t>Name</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Strength</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Area for improvement</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Commitment</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i="1" lang="en" sz="1200">
                          <a:solidFill>
                            <a:srgbClr val="F9CB9C"/>
                          </a:solidFill>
                        </a:rPr>
                        <a:t>Metric</a:t>
                      </a:r>
                      <a:endParaRPr i="1" sz="1200">
                        <a:solidFill>
                          <a:srgbClr val="F9CB9C"/>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E69138"/>
                    </a:solidFill>
                  </a:tcPr>
                </a:tc>
              </a:tr>
              <a:tr h="1847200">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Carlos Nunez</a:t>
                      </a:r>
                      <a:endParaRPr sz="105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1.Technical Expertise (Python Programming)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2.Analytical Thinking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3.Curiosity</a:t>
                      </a:r>
                      <a:endParaRPr sz="1000">
                        <a:solidFill>
                          <a:schemeClr val="dk1"/>
                        </a:solidFill>
                      </a:endParaRPr>
                    </a:p>
                    <a:p>
                      <a:pPr indent="0" lvl="0" marL="457200" rtl="0" algn="l">
                        <a:spcBef>
                          <a:spcPts val="0"/>
                        </a:spcBef>
                        <a:spcAft>
                          <a:spcPts val="0"/>
                        </a:spcAft>
                        <a:buNone/>
                      </a:pPr>
                      <a:r>
                        <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1.Communication (Sharing progress and </a:t>
                      </a:r>
                      <a:r>
                        <a:rPr lang="en" sz="1000">
                          <a:solidFill>
                            <a:schemeClr val="dk1"/>
                          </a:solidFill>
                        </a:rPr>
                        <a:t>difficulties</a:t>
                      </a:r>
                      <a:r>
                        <a:rPr lang="en"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2.Productivity (Losing a lot of time in trivial aspects of the models developed).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3.Team-work (It is hard to make it collaboratively sice the main activities are about coding).</a:t>
                      </a:r>
                      <a:endParaRPr sz="1000">
                        <a:solidFill>
                          <a:schemeClr val="dk1"/>
                        </a:solidFill>
                      </a:endParaRPr>
                    </a:p>
                    <a:p>
                      <a:pPr indent="0" lvl="0" marL="457200" rtl="0" algn="l">
                        <a:spcBef>
                          <a:spcPts val="0"/>
                        </a:spcBef>
                        <a:spcAft>
                          <a:spcPts val="0"/>
                        </a:spcAft>
                        <a:buNone/>
                      </a:pPr>
                      <a:r>
                        <a:t/>
                      </a:r>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•Make sure each line of my code has an explanation of what it is doing.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•Communicate each change/finding in my research or coding activity.</a:t>
                      </a:r>
                      <a:endParaRPr sz="100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of lines with an explanation.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•Team happiness/involvement (Rated from 1 to 5).</a:t>
                      </a:r>
                      <a:endParaRPr sz="10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lnL cap="flat" cmpd="sng" w="19050">
                      <a:solidFill>
                        <a:srgbClr val="E69138"/>
                      </a:solidFill>
                      <a:prstDash val="solid"/>
                      <a:round/>
                      <a:headEnd len="sm" w="sm" type="none"/>
                      <a:tailEnd len="sm" w="sm" type="none"/>
                    </a:lnL>
                    <a:lnR cap="flat" cmpd="sng" w="19050">
                      <a:solidFill>
                        <a:srgbClr val="E69138"/>
                      </a:solidFill>
                      <a:prstDash val="solid"/>
                      <a:round/>
                      <a:headEnd len="sm" w="sm" type="none"/>
                      <a:tailEnd len="sm" w="sm" type="none"/>
                    </a:lnR>
                    <a:lnT cap="flat" cmpd="sng" w="19050">
                      <a:solidFill>
                        <a:srgbClr val="E69138"/>
                      </a:solidFill>
                      <a:prstDash val="solid"/>
                      <a:round/>
                      <a:headEnd len="sm" w="sm" type="none"/>
                      <a:tailEnd len="sm" w="sm" type="none"/>
                    </a:lnT>
                    <a:lnB cap="flat" cmpd="sng" w="19050">
                      <a:solidFill>
                        <a:srgbClr val="E69138"/>
                      </a:solidFill>
                      <a:prstDash val="solid"/>
                      <a:round/>
                      <a:headEnd len="sm" w="sm" type="none"/>
                      <a:tailEnd len="sm" w="sm" type="none"/>
                    </a:lnB>
                    <a:solidFill>
                      <a:srgbClr val="FFFFFF"/>
                    </a:solidFill>
                  </a:tcPr>
                </a:tc>
              </a:tr>
            </a:tbl>
          </a:graphicData>
        </a:graphic>
      </p:graphicFrame>
      <p:sp>
        <p:nvSpPr>
          <p:cNvPr id="116" name="Google Shape;116;p21"/>
          <p:cNvSpPr txBox="1"/>
          <p:nvPr>
            <p:ph type="title"/>
          </p:nvPr>
        </p:nvSpPr>
        <p:spPr>
          <a:xfrm>
            <a:off x="247400" y="173475"/>
            <a:ext cx="7175700" cy="3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 FOR FIRE TEAM</a:t>
            </a:r>
            <a:endParaRPr b="1" sz="1800">
              <a:solidFill>
                <a:srgbClr val="FFFFFF"/>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