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9" r:id="rId4"/>
    <p:sldId id="258" r:id="rId5"/>
    <p:sldId id="264" r:id="rId6"/>
    <p:sldId id="265" r:id="rId7"/>
    <p:sldId id="260" r:id="rId8"/>
    <p:sldId id="261" r:id="rId9"/>
    <p:sldId id="262" r:id="rId10"/>
    <p:sldId id="266" r:id="rId11"/>
    <p:sldId id="267" r:id="rId12"/>
    <p:sldId id="263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290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52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44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2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37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33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36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81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3/16/2025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41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18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72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12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5CC50F2E-EF04-4D7A-A09C-5AEF6E5E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95" cy="3429000"/>
          </a:xfrm>
          <a:prstGeom prst="rect">
            <a:avLst/>
          </a:prstGeom>
          <a:ln>
            <a:noFill/>
          </a:ln>
          <a:effectLst>
            <a:outerShdw blurRad="342900" dist="2286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A2CD17-CCE8-7A8A-4AAF-307222FB0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304" y="235881"/>
            <a:ext cx="5275319" cy="2884247"/>
          </a:xfrm>
        </p:spPr>
        <p:txBody>
          <a:bodyPr anchor="ctr">
            <a:normAutofit fontScale="90000"/>
          </a:bodyPr>
          <a:lstStyle/>
          <a:p>
            <a:r>
              <a:rPr lang="es-MX" sz="4400" dirty="0"/>
              <a:t>Modelo Predictivo para la Clasificación de Eventos de Seguridad Informática</a:t>
            </a:r>
            <a:endParaRPr lang="es-CO" sz="41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BC63B8-E9DD-890D-72CF-E1F72010E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6792" y="3880965"/>
            <a:ext cx="5331363" cy="2359114"/>
          </a:xfrm>
        </p:spPr>
        <p:txBody>
          <a:bodyPr anchor="b">
            <a:normAutofit/>
          </a:bodyPr>
          <a:lstStyle/>
          <a:p>
            <a:r>
              <a:rPr lang="es-MX" dirty="0"/>
              <a:t>Nombre: Carlos Andres Osorno Jaramillo</a:t>
            </a:r>
          </a:p>
          <a:p>
            <a:r>
              <a:rPr lang="es-MX" dirty="0"/>
              <a:t>16/03/2025</a:t>
            </a:r>
          </a:p>
          <a:p>
            <a:r>
              <a:rPr lang="es-MX" dirty="0"/>
              <a:t>Ingeniería de sistemas</a:t>
            </a:r>
            <a:endParaRPr lang="es-CO" dirty="0"/>
          </a:p>
        </p:txBody>
      </p:sp>
      <p:pic>
        <p:nvPicPr>
          <p:cNvPr id="4" name="Picture 3" descr="Personas en un escenario&#10;&#10;Descripción generada automáticamente con confianza media">
            <a:extLst>
              <a:ext uri="{FF2B5EF4-FFF2-40B4-BE49-F238E27FC236}">
                <a16:creationId xmlns:a16="http://schemas.microsoft.com/office/drawing/2014/main" id="{CA92D645-C7A9-AF4E-7615-730A6F69F0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889"/>
          <a:stretch/>
        </p:blipFill>
        <p:spPr>
          <a:xfrm>
            <a:off x="20" y="10"/>
            <a:ext cx="6095978" cy="685798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7AD51E-A168-490B-B8A6-8AFE86E0F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92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F8687-CDA1-4E57-02B9-E74C9B9E2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650B6-7647-D93B-D769-8CA383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Beneficios de la Implementación</a:t>
            </a:r>
            <a:endParaRPr lang="es-CO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E7499E-4D7D-116F-D9C0-8C3DA25564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1799" y="3509500"/>
            <a:ext cx="8348055" cy="1743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Reducción del tiempo de respuesta ante amenazas.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Mejora en la toma de decisiones con datos precisos.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Mayor protección de los sistemas informáticos de la organización.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960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55E57-B6E0-47BD-F96E-8A80BFF54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2D52C8-F742-2FDE-E8E6-81733FB5A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Limitaciones del Estudio</a:t>
            </a:r>
            <a:endParaRPr lang="es-CO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02C175-D35B-D631-1C4D-08CFC571B7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1799" y="3509500"/>
            <a:ext cx="7576882" cy="1743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Conjunto de datos reducido.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Necesidad de integración con otras fuentes de información.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Evaluación en escenarios reales aún no realizada.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465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7D3E27-CB52-E57E-8A96-B7A55F16C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Conclusiones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585B071-B8BE-8744-BEDC-63645A9347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1799" y="3530018"/>
            <a:ext cx="7182031" cy="1702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sz="1400" b="1" dirty="0"/>
              <a:t>Importancia de la predicción en seguridad</a:t>
            </a:r>
            <a:r>
              <a:rPr lang="es-MX" sz="1400" dirty="0"/>
              <a:t>: La prevención es clave.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400" b="1" dirty="0"/>
              <a:t>Resultados obtenidos</a:t>
            </a:r>
            <a:r>
              <a:rPr lang="es-MX" sz="1400" dirty="0"/>
              <a:t>: Aunque el modelo tiene margen de mejora, demuestra potencial.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400" b="1" dirty="0"/>
              <a:t>Pasos a seguir</a:t>
            </a:r>
            <a:r>
              <a:rPr lang="es-MX" sz="1400" dirty="0"/>
              <a:t>: Mejorar la precisión con más datos y modelos avanzados.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400" b="1" dirty="0"/>
              <a:t>Relevancia para empresas e instituciones</a:t>
            </a:r>
            <a:r>
              <a:rPr lang="es-MX" sz="1400" dirty="0"/>
              <a:t>: Seguridad proactiva en lugar de reactiva.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534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195B3-468A-33AE-2F6F-F3AAB886E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A4F501-7359-E8E4-B16D-ADBDD33C5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sz="1400" b="1" dirty="0"/>
              <a:t>Concepto de Seguridad Informática</a:t>
            </a:r>
            <a:r>
              <a:rPr lang="es-MX" sz="1400" dirty="0"/>
              <a:t>: Protección de datos y sistemas frente a amenazas.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400" b="1" dirty="0"/>
              <a:t>Importancia del Modelo Predictivo</a:t>
            </a:r>
            <a:r>
              <a:rPr lang="es-MX" sz="1400" dirty="0"/>
              <a:t>: Detectar y prevenir ataques antes de que ocurran.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400" b="1" dirty="0"/>
              <a:t>Objetivo del estudio</a:t>
            </a:r>
            <a:r>
              <a:rPr lang="es-MX" sz="1400" dirty="0"/>
              <a:t>: Implementar un modelo de predicción de riesgos para mejorar la seguridad.</a:t>
            </a:r>
          </a:p>
        </p:txBody>
      </p:sp>
    </p:spTree>
    <p:extLst>
      <p:ext uri="{BB962C8B-B14F-4D97-AF65-F5344CB8AC3E}">
        <p14:creationId xmlns:p14="http://schemas.microsoft.com/office/powerpoint/2010/main" val="1710491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1F84B-56F3-E636-7CDF-CA0C56233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Definición del Problema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6858A12-D1D6-2FA4-2424-7933F7290F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1799" y="3712632"/>
            <a:ext cx="5417765" cy="1336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sz="1400" dirty="0"/>
              <a:t>Aumento de incidentes de seguridad en entornos digitales.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400" dirty="0"/>
              <a:t>Dificultad para identificar patrones de ataques de manera manual.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400" dirty="0"/>
              <a:t>Necesidad de una solución predictiva basada en datos.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86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3AA23C-C896-F52E-1215-E4059D0C6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Metodología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51979DDD-74B1-2E47-563B-9FEFCAC49E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1799" y="2856500"/>
            <a:ext cx="9023624" cy="3049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Fuente de Datos</a:t>
            </a:r>
            <a:r>
              <a:rPr lang="es-MX" dirty="0"/>
              <a:t>: Datos históricos de incidentes de seguridad.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Preprocesamiento</a:t>
            </a:r>
            <a:r>
              <a:rPr lang="es-MX" dirty="0"/>
              <a:t>: Limpieza y transformación de datos.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Modelo Utilizado</a:t>
            </a:r>
            <a:r>
              <a:rPr lang="es-MX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Algoritmo: Árbol de Decisión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Variables: Tipo de evento, IP origen, usuario afectado, nivel de riesgo,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Evaluación</a:t>
            </a:r>
            <a:r>
              <a:rPr lang="es-MX" dirty="0"/>
              <a:t>: Métricas como precisión, </a:t>
            </a:r>
            <a:r>
              <a:rPr lang="es-MX" dirty="0" err="1"/>
              <a:t>recall</a:t>
            </a:r>
            <a:r>
              <a:rPr lang="es-MX" dirty="0"/>
              <a:t> y matriz de confusión.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216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20E42-26B2-EC50-5242-AF43489A6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FE3CD-4064-A023-42CB-1C90BD654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Conjunto de Datos</a:t>
            </a:r>
            <a:endParaRPr lang="es-CO" dirty="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3E05533-8ECE-8BC7-1173-32B41CF2D0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1799" y="3509499"/>
            <a:ext cx="10601748" cy="1743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Fuente de los datos: registros de eventos de seguridad.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Variables clave: Tipo de Evento, IP Origen, Usuario Afectado, Estado, Nivel de Riesgo.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Transformación de datos para el entrenamiento del modelo.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66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AE9F2-E422-5486-B73D-AFA25F58E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F0DB2-8FF2-A6AE-308D-385E4FA58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Algoritmo Utilizado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1A2F6D80-A580-3BC6-B0E4-45D099AB87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1799" y="3759824"/>
            <a:ext cx="8455456" cy="1242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Modelo basado en Árboles de Decisión.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Justificación: Interpretable y eficiente para clasificación de riesgos.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107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002B2-070C-0EBA-C83C-130E55D35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Resultados del Modelo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D965C3-39B6-08CA-261C-44E02EF3D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Precisión del modelo mejorado</a:t>
            </a:r>
            <a:r>
              <a:rPr lang="es-MX" dirty="0"/>
              <a:t>: 27%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Reporte de clasificación</a:t>
            </a:r>
            <a:r>
              <a:rPr lang="es-MX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Precisión, </a:t>
            </a:r>
            <a:r>
              <a:rPr lang="es-MX" dirty="0" err="1"/>
              <a:t>Recall</a:t>
            </a:r>
            <a:r>
              <a:rPr lang="es-MX" dirty="0"/>
              <a:t> y F1-score por cada categoría.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Matriz de confusión</a:t>
            </a:r>
            <a:r>
              <a:rPr lang="es-MX" dirty="0"/>
              <a:t>: Representación visual del rendimiento del modelo.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06453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1E14B-B668-6D09-4F91-4F2B96F78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Análisis de 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2F4B5D-68D1-67BC-DD48-A257867DD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Desempeño del modelo (fortalezas y debilidades).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Posibles causas de baja precisión: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Datos insuficientes o desbalanceados.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Necesidad de algoritmos más complejos (</a:t>
            </a:r>
            <a:r>
              <a:rPr lang="es-MX" dirty="0" err="1"/>
              <a:t>Random</a:t>
            </a:r>
            <a:r>
              <a:rPr lang="es-MX" dirty="0"/>
              <a:t> Forest, Redes Neuronales).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Recomendaciones para mejorar la predicción.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9945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A3017-710D-9025-7ED6-9D4327C1A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Soluciones Propuestas</a:t>
            </a:r>
            <a:endParaRPr lang="es-CO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F74D96-DA98-22E4-1AE2-98DDCF3183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1799" y="3509500"/>
            <a:ext cx="9804094" cy="1743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Optimización del modelo con técnicas de preprocesamiento avanzadas.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Uso de algoritmos más robustos como </a:t>
            </a:r>
            <a:r>
              <a:rPr lang="es-MX" dirty="0" err="1"/>
              <a:t>Random</a:t>
            </a:r>
            <a:r>
              <a:rPr lang="es-MX" dirty="0"/>
              <a:t> Forest o Redes Neuronales.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Implementación de un sistema de alertas tempranas basado en predicciones.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671715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DarkSeedLeftStep">
      <a:dk1>
        <a:srgbClr val="000000"/>
      </a:dk1>
      <a:lt1>
        <a:srgbClr val="FFFFFF"/>
      </a:lt1>
      <a:dk2>
        <a:srgbClr val="1C2432"/>
      </a:dk2>
      <a:lt2>
        <a:srgbClr val="F1F3F0"/>
      </a:lt2>
      <a:accent1>
        <a:srgbClr val="D12CE4"/>
      </a:accent1>
      <a:accent2>
        <a:srgbClr val="721AD2"/>
      </a:accent2>
      <a:accent3>
        <a:srgbClr val="3B30E4"/>
      </a:accent3>
      <a:accent4>
        <a:srgbClr val="1A5BD2"/>
      </a:accent4>
      <a:accent5>
        <a:srgbClr val="2CBAE4"/>
      </a:accent5>
      <a:accent6>
        <a:srgbClr val="18C1A1"/>
      </a:accent6>
      <a:hlink>
        <a:srgbClr val="3F8CBF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434</Words>
  <Application>Microsoft Office PowerPoint</Application>
  <PresentationFormat>Panorámica</PresentationFormat>
  <Paragraphs>54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Bierstadt</vt:lpstr>
      <vt:lpstr>BevelVTI</vt:lpstr>
      <vt:lpstr>Modelo Predictivo para la Clasificación de Eventos de Seguridad Informática</vt:lpstr>
      <vt:lpstr>INTRODUCCIÓN</vt:lpstr>
      <vt:lpstr>Definición del Problema</vt:lpstr>
      <vt:lpstr>Metodología</vt:lpstr>
      <vt:lpstr>Conjunto de Datos</vt:lpstr>
      <vt:lpstr>Algoritmo Utilizado</vt:lpstr>
      <vt:lpstr>Resultados del Modelo</vt:lpstr>
      <vt:lpstr>Análisis de Resultados</vt:lpstr>
      <vt:lpstr>Soluciones Propuestas</vt:lpstr>
      <vt:lpstr>Beneficios de la Implementación</vt:lpstr>
      <vt:lpstr>Limitaciones del Estudio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Andres Osorno Jaramillo</dc:creator>
  <cp:lastModifiedBy>Carlos Andres Osorno Jaramillo</cp:lastModifiedBy>
  <cp:revision>2</cp:revision>
  <dcterms:created xsi:type="dcterms:W3CDTF">2025-01-13T04:12:31Z</dcterms:created>
  <dcterms:modified xsi:type="dcterms:W3CDTF">2025-03-16T20:59:23Z</dcterms:modified>
</cp:coreProperties>
</file>