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61" r:id="rId3"/>
    <p:sldId id="262" r:id="rId4"/>
    <p:sldId id="263" r:id="rId5"/>
    <p:sldId id="264" r:id="rId6"/>
    <p:sldId id="265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25E6C-3BF1-4476-948E-27F6AB62215A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09A1-A4A7-4808-8E56-0B1EFB356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84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25E6C-3BF1-4476-948E-27F6AB62215A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09A1-A4A7-4808-8E56-0B1EFB356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041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25E6C-3BF1-4476-948E-27F6AB62215A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09A1-A4A7-4808-8E56-0B1EFB356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39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25E6C-3BF1-4476-948E-27F6AB62215A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09A1-A4A7-4808-8E56-0B1EFB356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5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25E6C-3BF1-4476-948E-27F6AB62215A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09A1-A4A7-4808-8E56-0B1EFB356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38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25E6C-3BF1-4476-948E-27F6AB62215A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09A1-A4A7-4808-8E56-0B1EFB356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58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25E6C-3BF1-4476-948E-27F6AB62215A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09A1-A4A7-4808-8E56-0B1EFB356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55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25E6C-3BF1-4476-948E-27F6AB62215A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09A1-A4A7-4808-8E56-0B1EFB356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91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25E6C-3BF1-4476-948E-27F6AB62215A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09A1-A4A7-4808-8E56-0B1EFB356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75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25E6C-3BF1-4476-948E-27F6AB62215A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09A1-A4A7-4808-8E56-0B1EFB356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4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25E6C-3BF1-4476-948E-27F6AB62215A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09A1-A4A7-4808-8E56-0B1EFB356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02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25E6C-3BF1-4476-948E-27F6AB62215A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309A1-A4A7-4808-8E56-0B1EFB356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689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wright-fisher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 </a:t>
            </a:r>
            <a:r>
              <a:rPr lang="de-DE" i="1" dirty="0" err="1" smtClean="0"/>
              <a:t>very</a:t>
            </a:r>
            <a:r>
              <a:rPr lang="de-DE" dirty="0" smtClean="0"/>
              <a:t> </a:t>
            </a:r>
            <a:r>
              <a:rPr lang="de-DE" dirty="0" err="1" smtClean="0"/>
              <a:t>basic</a:t>
            </a:r>
            <a:r>
              <a:rPr lang="de-DE" dirty="0" smtClean="0"/>
              <a:t> </a:t>
            </a:r>
            <a:r>
              <a:rPr lang="de-DE" dirty="0" err="1" smtClean="0"/>
              <a:t>introduction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42" t="40185" r="23229" b="20555"/>
          <a:stretch/>
        </p:blipFill>
        <p:spPr bwMode="auto">
          <a:xfrm>
            <a:off x="6019800" y="38100"/>
            <a:ext cx="287655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0851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paper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idea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55" t="15325" r="8879" b="9579"/>
          <a:stretch/>
        </p:blipFill>
        <p:spPr bwMode="auto">
          <a:xfrm>
            <a:off x="304800" y="1295400"/>
            <a:ext cx="8468335" cy="5186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1149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Meet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r>
              <a:rPr lang="de-DE" dirty="0" smtClean="0"/>
              <a:t>...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371600"/>
            <a:ext cx="8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describing the genealogical relationship among genes 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dynamic description of the evolution of an </a:t>
            </a:r>
            <a:r>
              <a:rPr lang="en-US" dirty="0" err="1" smtClean="0"/>
              <a:t>idealised</a:t>
            </a:r>
            <a:r>
              <a:rPr lang="en-US" dirty="0" smtClean="0"/>
              <a:t> population and the transmission of genes from one generation to the next.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42" t="40185" r="23229" b="20555"/>
          <a:stretch/>
        </p:blipFill>
        <p:spPr bwMode="auto">
          <a:xfrm>
            <a:off x="2971800" y="2438400"/>
            <a:ext cx="287655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2361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Schematic</a:t>
            </a:r>
            <a:r>
              <a:rPr lang="de-DE" dirty="0" smtClean="0"/>
              <a:t> </a:t>
            </a:r>
            <a:r>
              <a:rPr lang="de-DE" dirty="0" err="1" smtClean="0"/>
              <a:t>overview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37" t="21296" r="24792" b="18704"/>
          <a:stretch/>
        </p:blipFill>
        <p:spPr bwMode="auto">
          <a:xfrm>
            <a:off x="1828800" y="1786059"/>
            <a:ext cx="5276850" cy="4843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676400" y="3276600"/>
            <a:ext cx="6172200" cy="669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495145" y="1371600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Haploid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0" y="3897868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Diploid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632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Assumptions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1905000"/>
            <a:ext cx="649011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Discrete and non-overlapping generations</a:t>
            </a:r>
          </a:p>
          <a:p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Haploid individuals or two subpopulations (males and females)</a:t>
            </a:r>
          </a:p>
          <a:p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The population size is constant</a:t>
            </a:r>
          </a:p>
          <a:p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All individuals are equally fit</a:t>
            </a:r>
          </a:p>
          <a:p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The population has no geographical or social structure</a:t>
            </a:r>
          </a:p>
          <a:p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The genes (or sequences) in the population are not recombining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0" y="5715000"/>
            <a:ext cx="576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de-DE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Modelling</a:t>
            </a:r>
            <a:r>
              <a:rPr lang="de-DE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de-DE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Genetic</a:t>
            </a:r>
            <a:r>
              <a:rPr lang="de-DE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 Drift! (but </a:t>
            </a:r>
            <a:r>
              <a:rPr lang="de-DE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selection</a:t>
            </a:r>
            <a:r>
              <a:rPr lang="de-DE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de-DE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can</a:t>
            </a:r>
            <a:r>
              <a:rPr lang="de-DE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de-DE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be</a:t>
            </a:r>
            <a:r>
              <a:rPr lang="de-DE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de-DE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included</a:t>
            </a:r>
            <a:r>
              <a:rPr lang="de-DE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)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959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r>
              <a:rPr lang="de-DE" dirty="0" smtClean="0"/>
              <a:t> </a:t>
            </a:r>
            <a:r>
              <a:rPr lang="de-DE" dirty="0" err="1" smtClean="0"/>
              <a:t>works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9255" y="1371600"/>
            <a:ext cx="8153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We consider a diploid population of size 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At a given locus, there could be either one of the two alleles </a:t>
            </a:r>
            <a:r>
              <a:rPr lang="en-US" dirty="0" smtClean="0">
                <a:solidFill>
                  <a:schemeClr val="accent2"/>
                </a:solidFill>
              </a:rPr>
              <a:t>A1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2"/>
                </a:solidFill>
              </a:rPr>
              <a:t>A2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The population reproduces in discrete time steps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the alleles in generation </a:t>
            </a:r>
            <a:r>
              <a:rPr lang="en-US" dirty="0" smtClean="0">
                <a:solidFill>
                  <a:schemeClr val="accent2"/>
                </a:solidFill>
              </a:rPr>
              <a:t>n+1 </a:t>
            </a:r>
            <a:r>
              <a:rPr lang="en-US" dirty="0" smtClean="0"/>
              <a:t>(children) are chosen by </a:t>
            </a:r>
            <a:r>
              <a:rPr lang="en-US" u="sng" dirty="0" smtClean="0"/>
              <a:t>random sampling with replacement</a:t>
            </a:r>
            <a:r>
              <a:rPr lang="en-US" dirty="0" smtClean="0"/>
              <a:t> from the ones in generation </a:t>
            </a:r>
            <a:r>
              <a:rPr lang="en-US" dirty="0" smtClean="0">
                <a:solidFill>
                  <a:schemeClr val="accent2"/>
                </a:solidFill>
              </a:rPr>
              <a:t>n</a:t>
            </a:r>
            <a:r>
              <a:rPr lang="en-US" dirty="0" smtClean="0"/>
              <a:t> (parents)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3069193"/>
            <a:ext cx="645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Let </a:t>
            </a:r>
            <a:r>
              <a:rPr lang="en-US" dirty="0" smtClean="0">
                <a:solidFill>
                  <a:srgbClr val="C00000"/>
                </a:solidFill>
              </a:rPr>
              <a:t>vi</a:t>
            </a:r>
            <a:r>
              <a:rPr lang="en-US" dirty="0" smtClean="0"/>
              <a:t> be the number of descendants of gene </a:t>
            </a:r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en-US" dirty="0" smtClean="0"/>
              <a:t> in generation </a:t>
            </a:r>
            <a:r>
              <a:rPr lang="en-US" dirty="0" smtClean="0">
                <a:solidFill>
                  <a:srgbClr val="C00000"/>
                </a:solidFill>
              </a:rPr>
              <a:t>t</a:t>
            </a:r>
            <a:r>
              <a:rPr lang="en-US" dirty="0" smtClean="0"/>
              <a:t>, then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62" t="61111" r="31042" b="31111"/>
          <a:stretch/>
        </p:blipFill>
        <p:spPr bwMode="auto">
          <a:xfrm>
            <a:off x="1981200" y="3467100"/>
            <a:ext cx="455295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3400" y="4572000"/>
            <a:ext cx="75959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an example of the binomial distribution, Bi(</a:t>
            </a:r>
            <a:r>
              <a:rPr lang="en-US" dirty="0" err="1" smtClean="0"/>
              <a:t>m,p</a:t>
            </a:r>
            <a:r>
              <a:rPr lang="en-US" dirty="0" smtClean="0"/>
              <a:t>), with parameters:</a:t>
            </a:r>
          </a:p>
          <a:p>
            <a:endParaRPr lang="en-US" dirty="0" smtClean="0"/>
          </a:p>
          <a:p>
            <a:r>
              <a:rPr lang="en-US" dirty="0" smtClean="0"/>
              <a:t>			m=2N and p=1/(2N) </a:t>
            </a:r>
          </a:p>
          <a:p>
            <a:endParaRPr lang="en-US" dirty="0" smtClean="0"/>
          </a:p>
          <a:p>
            <a:r>
              <a:rPr lang="en-US" dirty="0" smtClean="0"/>
              <a:t>The number of genes descending from a given gene is binomially distributed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24200" y="5029200"/>
            <a:ext cx="2362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4645955" y="4191000"/>
            <a:ext cx="3202645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096000" y="3657600"/>
            <a:ext cx="1752600" cy="209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927493" y="426720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C00000"/>
                </a:solidFill>
              </a:rPr>
              <a:t>A1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942142" y="344805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C00000"/>
                </a:solidFill>
              </a:rPr>
              <a:t>A2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97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Words>198</Words>
  <Application>Microsoft Office PowerPoint</Application>
  <PresentationFormat>On-screen Show (4:3)</PresentationFormat>
  <Paragraphs>35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The wright-fisher model</vt:lpstr>
      <vt:lpstr>The paper and the idea</vt:lpstr>
      <vt:lpstr>Meet the model...</vt:lpstr>
      <vt:lpstr>Schematic overview</vt:lpstr>
      <vt:lpstr>Assumptions of the model</vt:lpstr>
      <vt:lpstr>How the model works</vt:lpstr>
    </vt:vector>
  </TitlesOfParts>
  <Company>University of Turku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Roland Schultheiss</dc:creator>
  <cp:lastModifiedBy>Roland Schultheiss</cp:lastModifiedBy>
  <cp:revision>15</cp:revision>
  <dcterms:created xsi:type="dcterms:W3CDTF">2014-05-15T10:53:48Z</dcterms:created>
  <dcterms:modified xsi:type="dcterms:W3CDTF">2014-05-15T12:05:18Z</dcterms:modified>
</cp:coreProperties>
</file>