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Bebas Neue"/>
      <p:regular r:id="rId26"/>
    </p:embeddedFont>
    <p:embeddedFont>
      <p:font typeface="Albert Sans ExtraBold"/>
      <p:bold r:id="rId27"/>
      <p:boldItalic r:id="rId28"/>
    </p:embeddedFont>
    <p:embeddedFont>
      <p:font typeface="Albert Sans SemiBold"/>
      <p:regular r:id="rId29"/>
      <p:bold r:id="rId30"/>
      <p:italic r:id="rId31"/>
      <p:boldItalic r:id="rId32"/>
    </p:embeddedFont>
    <p:embeddedFont>
      <p:font typeface="Work Sans"/>
      <p:regular r:id="rId33"/>
      <p:bold r:id="rId34"/>
      <p:italic r:id="rId35"/>
      <p:boldItalic r:id="rId36"/>
    </p:embeddedFont>
    <p:embeddedFont>
      <p:font typeface="Albert Sans"/>
      <p:regular r:id="rId37"/>
      <p:bold r:id="rId38"/>
      <p:italic r:id="rId39"/>
      <p:boldItalic r:id="rId40"/>
    </p:embeddedFont>
    <p:embeddedFont>
      <p:font typeface="Montserrat ExtraBold"/>
      <p:bold r:id="rId41"/>
      <p:boldItalic r:id="rId42"/>
    </p:embeddedFont>
    <p:embeddedFont>
      <p:font typeface="PT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449">
          <p15:clr>
            <a:srgbClr val="747775"/>
          </p15:clr>
        </p15:guide>
        <p15:guide id="4" pos="530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49"/>
        <p:guide pos="530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bertSans-boldItalic.fntdata"/><Relationship Id="rId20" Type="http://schemas.openxmlformats.org/officeDocument/2006/relationships/slide" Target="slides/slide15.xml"/><Relationship Id="rId42" Type="http://schemas.openxmlformats.org/officeDocument/2006/relationships/font" Target="fonts/MontserratExtraBold-boldItalic.fntdata"/><Relationship Id="rId41" Type="http://schemas.openxmlformats.org/officeDocument/2006/relationships/font" Target="fonts/MontserratExtraBold-bold.fntdata"/><Relationship Id="rId22" Type="http://schemas.openxmlformats.org/officeDocument/2006/relationships/slide" Target="slides/slide17.xml"/><Relationship Id="rId44" Type="http://schemas.openxmlformats.org/officeDocument/2006/relationships/font" Target="fonts/PTSans-bold.fntdata"/><Relationship Id="rId21" Type="http://schemas.openxmlformats.org/officeDocument/2006/relationships/slide" Target="slides/slide16.xml"/><Relationship Id="rId43" Type="http://schemas.openxmlformats.org/officeDocument/2006/relationships/font" Target="fonts/PTSans-regular.fntdata"/><Relationship Id="rId24" Type="http://schemas.openxmlformats.org/officeDocument/2006/relationships/slide" Target="slides/slide19.xml"/><Relationship Id="rId46" Type="http://schemas.openxmlformats.org/officeDocument/2006/relationships/font" Target="fonts/PTSans-boldItalic.fntdata"/><Relationship Id="rId23" Type="http://schemas.openxmlformats.org/officeDocument/2006/relationships/slide" Target="slides/slide18.xml"/><Relationship Id="rId45"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basNeue-regular.fntdata"/><Relationship Id="rId25" Type="http://schemas.openxmlformats.org/officeDocument/2006/relationships/slide" Target="slides/slide20.xml"/><Relationship Id="rId28" Type="http://schemas.openxmlformats.org/officeDocument/2006/relationships/font" Target="fonts/AlbertSansExtraBold-boldItalic.fntdata"/><Relationship Id="rId27" Type="http://schemas.openxmlformats.org/officeDocument/2006/relationships/font" Target="fonts/AlbertSans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bertSansSemiBold-italic.fntdata"/><Relationship Id="rId30" Type="http://schemas.openxmlformats.org/officeDocument/2006/relationships/font" Target="fonts/AlbertSansSemiBold-bold.fntdata"/><Relationship Id="rId11" Type="http://schemas.openxmlformats.org/officeDocument/2006/relationships/slide" Target="slides/slide6.xml"/><Relationship Id="rId33" Type="http://schemas.openxmlformats.org/officeDocument/2006/relationships/font" Target="fonts/WorkSans-regular.fntdata"/><Relationship Id="rId10" Type="http://schemas.openxmlformats.org/officeDocument/2006/relationships/slide" Target="slides/slide5.xml"/><Relationship Id="rId32" Type="http://schemas.openxmlformats.org/officeDocument/2006/relationships/font" Target="fonts/AlbertSansSemiBold-boldItalic.fntdata"/><Relationship Id="rId13" Type="http://schemas.openxmlformats.org/officeDocument/2006/relationships/slide" Target="slides/slide8.xml"/><Relationship Id="rId35" Type="http://schemas.openxmlformats.org/officeDocument/2006/relationships/font" Target="fonts/WorkSans-italic.fntdata"/><Relationship Id="rId12" Type="http://schemas.openxmlformats.org/officeDocument/2006/relationships/slide" Target="slides/slide7.xml"/><Relationship Id="rId34" Type="http://schemas.openxmlformats.org/officeDocument/2006/relationships/font" Target="fonts/WorkSans-bold.fntdata"/><Relationship Id="rId15" Type="http://schemas.openxmlformats.org/officeDocument/2006/relationships/slide" Target="slides/slide10.xml"/><Relationship Id="rId37" Type="http://schemas.openxmlformats.org/officeDocument/2006/relationships/font" Target="fonts/AlbertSans-regular.fntdata"/><Relationship Id="rId14" Type="http://schemas.openxmlformats.org/officeDocument/2006/relationships/slide" Target="slides/slide9.xml"/><Relationship Id="rId36" Type="http://schemas.openxmlformats.org/officeDocument/2006/relationships/font" Target="fonts/WorkSans-boldItalic.fntdata"/><Relationship Id="rId17" Type="http://schemas.openxmlformats.org/officeDocument/2006/relationships/slide" Target="slides/slide12.xml"/><Relationship Id="rId39" Type="http://schemas.openxmlformats.org/officeDocument/2006/relationships/font" Target="fonts/AlbertSans-italic.fntdata"/><Relationship Id="rId16" Type="http://schemas.openxmlformats.org/officeDocument/2006/relationships/slide" Target="slides/slide11.xml"/><Relationship Id="rId38" Type="http://schemas.openxmlformats.org/officeDocument/2006/relationships/font" Target="fonts/Albert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f2b36d205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f2b36d205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f2b36d205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f2b36d205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f2b36d2055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f2b36d2055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f2b36d2055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f2b36d2055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f2b36d2055_2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f2b36d2055_2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f2b36d2055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f2b36d2055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f2b36d2055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f2b36d2055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f2b36d2055_2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f2b36d2055_2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f2b36d205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f2b36d205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f2b36d205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f2b36d205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f2b36d205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f2b36d205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33c90e57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533c90e57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2b36d20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f2b36d20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f2b2d9da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f2b2d9da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f2b36d20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f2b36d20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f2b36d205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f2b36d205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f2b36d205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f2b36d205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58022" y="692000"/>
            <a:ext cx="6176700" cy="3588600"/>
          </a:xfrm>
          <a:prstGeom prst="rect">
            <a:avLst/>
          </a:prstGeom>
        </p:spPr>
        <p:txBody>
          <a:bodyPr anchorCtr="0" anchor="b" bIns="91425" lIns="91425" spcFirstLastPara="1" rIns="91425" wrap="square" tIns="91425">
            <a:noAutofit/>
          </a:bodyPr>
          <a:lstStyle>
            <a:lvl1pPr lvl="0" rtl="0" algn="l">
              <a:lnSpc>
                <a:spcPct val="80000"/>
              </a:lnSpc>
              <a:spcBef>
                <a:spcPts val="0"/>
              </a:spcBef>
              <a:spcAft>
                <a:spcPts val="0"/>
              </a:spcAft>
              <a:buClr>
                <a:srgbClr val="191919"/>
              </a:buClr>
              <a:buSzPts val="5200"/>
              <a:buNone/>
              <a:defRPr sz="72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60700" y="4204400"/>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6" name="Google Shape;76;p11"/>
          <p:cNvSpPr txBox="1"/>
          <p:nvPr>
            <p:ph idx="1" type="subTitle"/>
          </p:nvPr>
        </p:nvSpPr>
        <p:spPr>
          <a:xfrm>
            <a:off x="1284000" y="30114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 name="Google Shape;77;p11"/>
          <p:cNvGrpSpPr/>
          <p:nvPr/>
        </p:nvGrpSpPr>
        <p:grpSpPr>
          <a:xfrm flipH="1" rot="-2700000">
            <a:off x="290285" y="-33524"/>
            <a:ext cx="1045765" cy="1045615"/>
            <a:chOff x="3741950" y="353925"/>
            <a:chExt cx="1045775" cy="1045625"/>
          </a:xfrm>
        </p:grpSpPr>
        <p:sp>
          <p:nvSpPr>
            <p:cNvPr id="78" name="Google Shape;78;p1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2" name="Shape 82"/>
        <p:cNvGrpSpPr/>
        <p:nvPr/>
      </p:nvGrpSpPr>
      <p:grpSpPr>
        <a:xfrm>
          <a:off x="0" y="0"/>
          <a:ext cx="0" cy="0"/>
          <a:chOff x="0" y="0"/>
          <a:chExt cx="0" cy="0"/>
        </a:xfrm>
      </p:grpSpPr>
      <p:sp>
        <p:nvSpPr>
          <p:cNvPr id="83" name="Google Shape;8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4" name="Google Shape;84;p13"/>
          <p:cNvGrpSpPr/>
          <p:nvPr/>
        </p:nvGrpSpPr>
        <p:grpSpPr>
          <a:xfrm flipH="1">
            <a:off x="-657300" y="3660238"/>
            <a:ext cx="2358638" cy="2358638"/>
            <a:chOff x="7553538" y="3660238"/>
            <a:chExt cx="2358638" cy="2358638"/>
          </a:xfrm>
        </p:grpSpPr>
        <p:grpSp>
          <p:nvGrpSpPr>
            <p:cNvPr id="85" name="Google Shape;85;p13"/>
            <p:cNvGrpSpPr/>
            <p:nvPr/>
          </p:nvGrpSpPr>
          <p:grpSpPr>
            <a:xfrm flipH="1" rot="-2700000">
              <a:off x="7828010" y="4050176"/>
              <a:ext cx="1045765" cy="1045615"/>
              <a:chOff x="3741950" y="353925"/>
              <a:chExt cx="1045775" cy="1045625"/>
            </a:xfrm>
          </p:grpSpPr>
          <p:sp>
            <p:nvSpPr>
              <p:cNvPr id="86" name="Google Shape;86;p1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3"/>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90" name="Shape 90"/>
        <p:cNvGrpSpPr/>
        <p:nvPr/>
      </p:nvGrpSpPr>
      <p:grpSpPr>
        <a:xfrm>
          <a:off x="0" y="0"/>
          <a:ext cx="0" cy="0"/>
          <a:chOff x="0" y="0"/>
          <a:chExt cx="0" cy="0"/>
        </a:xfrm>
      </p:grpSpPr>
      <p:sp>
        <p:nvSpPr>
          <p:cNvPr id="91" name="Google Shape;9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2" name="Google Shape;92;p14"/>
          <p:cNvGrpSpPr/>
          <p:nvPr/>
        </p:nvGrpSpPr>
        <p:grpSpPr>
          <a:xfrm>
            <a:off x="7324675" y="3660238"/>
            <a:ext cx="2358638" cy="2358638"/>
            <a:chOff x="7553538" y="3660238"/>
            <a:chExt cx="2358638" cy="2358638"/>
          </a:xfrm>
        </p:grpSpPr>
        <p:grpSp>
          <p:nvGrpSpPr>
            <p:cNvPr id="93" name="Google Shape;93;p14"/>
            <p:cNvGrpSpPr/>
            <p:nvPr/>
          </p:nvGrpSpPr>
          <p:grpSpPr>
            <a:xfrm flipH="1" rot="-2700000">
              <a:off x="7828010" y="4050176"/>
              <a:ext cx="1045765" cy="1045615"/>
              <a:chOff x="3741950" y="353925"/>
              <a:chExt cx="1045775" cy="1045625"/>
            </a:xfrm>
          </p:grpSpPr>
          <p:sp>
            <p:nvSpPr>
              <p:cNvPr id="94" name="Google Shape;94;p1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98" name="Shape 98"/>
        <p:cNvGrpSpPr/>
        <p:nvPr/>
      </p:nvGrpSpPr>
      <p:grpSpPr>
        <a:xfrm>
          <a:off x="0" y="0"/>
          <a:ext cx="0" cy="0"/>
          <a:chOff x="0" y="0"/>
          <a:chExt cx="0" cy="0"/>
        </a:xfrm>
      </p:grpSpPr>
      <p:sp>
        <p:nvSpPr>
          <p:cNvPr id="99" name="Google Shape;9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 name="Google Shape;100;p15"/>
          <p:cNvSpPr txBox="1"/>
          <p:nvPr>
            <p:ph idx="1" type="subTitle"/>
          </p:nvPr>
        </p:nvSpPr>
        <p:spPr>
          <a:xfrm>
            <a:off x="774411"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 name="Google Shape;101;p15"/>
          <p:cNvSpPr txBox="1"/>
          <p:nvPr>
            <p:ph idx="2" type="subTitle"/>
          </p:nvPr>
        </p:nvSpPr>
        <p:spPr>
          <a:xfrm>
            <a:off x="3419568"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5"/>
          <p:cNvSpPr txBox="1"/>
          <p:nvPr>
            <p:ph idx="3" type="subTitle"/>
          </p:nvPr>
        </p:nvSpPr>
        <p:spPr>
          <a:xfrm>
            <a:off x="6068289"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15"/>
          <p:cNvSpPr txBox="1"/>
          <p:nvPr>
            <p:ph idx="4" type="subTitle"/>
          </p:nvPr>
        </p:nvSpPr>
        <p:spPr>
          <a:xfrm>
            <a:off x="774411"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 name="Google Shape;104;p15"/>
          <p:cNvSpPr txBox="1"/>
          <p:nvPr>
            <p:ph idx="5" type="subTitle"/>
          </p:nvPr>
        </p:nvSpPr>
        <p:spPr>
          <a:xfrm>
            <a:off x="3419568"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 name="Google Shape;105;p15"/>
          <p:cNvSpPr txBox="1"/>
          <p:nvPr>
            <p:ph idx="6" type="subTitle"/>
          </p:nvPr>
        </p:nvSpPr>
        <p:spPr>
          <a:xfrm>
            <a:off x="6068289"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6" name="Google Shape;106;p15"/>
          <p:cNvGrpSpPr/>
          <p:nvPr/>
        </p:nvGrpSpPr>
        <p:grpSpPr>
          <a:xfrm>
            <a:off x="7382638" y="3658850"/>
            <a:ext cx="2358638" cy="2358638"/>
            <a:chOff x="7330063" y="1376500"/>
            <a:chExt cx="2358638" cy="2358638"/>
          </a:xfrm>
        </p:grpSpPr>
        <p:grpSp>
          <p:nvGrpSpPr>
            <p:cNvPr id="107" name="Google Shape;107;p15"/>
            <p:cNvGrpSpPr/>
            <p:nvPr/>
          </p:nvGrpSpPr>
          <p:grpSpPr>
            <a:xfrm flipH="1" rot="-2700000">
              <a:off x="7604535" y="1766438"/>
              <a:ext cx="1045765" cy="1045615"/>
              <a:chOff x="3741950" y="353925"/>
              <a:chExt cx="1045775" cy="1045625"/>
            </a:xfrm>
          </p:grpSpPr>
          <p:sp>
            <p:nvSpPr>
              <p:cNvPr id="108" name="Google Shape;108;p1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p:nvPr/>
          </p:nvSpPr>
          <p:spPr>
            <a:xfrm flipH="1" rot="-2700000">
              <a:off x="7680452" y="1716940"/>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2" name="Shape 112"/>
        <p:cNvGrpSpPr/>
        <p:nvPr/>
      </p:nvGrpSpPr>
      <p:grpSpPr>
        <a:xfrm>
          <a:off x="0" y="0"/>
          <a:ext cx="0" cy="0"/>
          <a:chOff x="0" y="0"/>
          <a:chExt cx="0" cy="0"/>
        </a:xfrm>
      </p:grpSpPr>
      <p:sp>
        <p:nvSpPr>
          <p:cNvPr id="113" name="Google Shape;11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16"/>
          <p:cNvSpPr txBox="1"/>
          <p:nvPr>
            <p:ph idx="1" type="subTitle"/>
          </p:nvPr>
        </p:nvSpPr>
        <p:spPr>
          <a:xfrm>
            <a:off x="2968125" y="1744118"/>
            <a:ext cx="5455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 name="Google Shape;115;p16"/>
          <p:cNvSpPr txBox="1"/>
          <p:nvPr>
            <p:ph idx="2" type="subTitle"/>
          </p:nvPr>
        </p:nvSpPr>
        <p:spPr>
          <a:xfrm>
            <a:off x="2968112" y="2794537"/>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16"/>
          <p:cNvSpPr txBox="1"/>
          <p:nvPr>
            <p:ph idx="3" type="subTitle"/>
          </p:nvPr>
        </p:nvSpPr>
        <p:spPr>
          <a:xfrm>
            <a:off x="2968098" y="3841899"/>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 name="Google Shape;117;p16"/>
          <p:cNvSpPr txBox="1"/>
          <p:nvPr>
            <p:ph idx="4" type="subTitle"/>
          </p:nvPr>
        </p:nvSpPr>
        <p:spPr>
          <a:xfrm>
            <a:off x="2968125" y="128954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16"/>
          <p:cNvSpPr txBox="1"/>
          <p:nvPr>
            <p:ph idx="5" type="subTitle"/>
          </p:nvPr>
        </p:nvSpPr>
        <p:spPr>
          <a:xfrm>
            <a:off x="2968127" y="233996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9" name="Google Shape;119;p16"/>
          <p:cNvSpPr txBox="1"/>
          <p:nvPr>
            <p:ph idx="6" type="subTitle"/>
          </p:nvPr>
        </p:nvSpPr>
        <p:spPr>
          <a:xfrm>
            <a:off x="2968112" y="3387325"/>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0" name="Google Shape;120;p16"/>
          <p:cNvGrpSpPr/>
          <p:nvPr/>
        </p:nvGrpSpPr>
        <p:grpSpPr>
          <a:xfrm>
            <a:off x="7553538" y="3660238"/>
            <a:ext cx="2358638" cy="2358638"/>
            <a:chOff x="7553538" y="3660238"/>
            <a:chExt cx="2358638" cy="2358638"/>
          </a:xfrm>
        </p:grpSpPr>
        <p:grpSp>
          <p:nvGrpSpPr>
            <p:cNvPr id="121" name="Google Shape;121;p16"/>
            <p:cNvGrpSpPr/>
            <p:nvPr/>
          </p:nvGrpSpPr>
          <p:grpSpPr>
            <a:xfrm flipH="1" rot="-2700000">
              <a:off x="7828010" y="4050176"/>
              <a:ext cx="1045765" cy="1045615"/>
              <a:chOff x="3741950" y="353925"/>
              <a:chExt cx="1045775" cy="1045625"/>
            </a:xfrm>
          </p:grpSpPr>
          <p:sp>
            <p:nvSpPr>
              <p:cNvPr id="122" name="Google Shape;122;p1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6"/>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6" name="Shape 126"/>
        <p:cNvGrpSpPr/>
        <p:nvPr/>
      </p:nvGrpSpPr>
      <p:grpSpPr>
        <a:xfrm>
          <a:off x="0" y="0"/>
          <a:ext cx="0" cy="0"/>
          <a:chOff x="0" y="0"/>
          <a:chExt cx="0" cy="0"/>
        </a:xfrm>
      </p:grpSpPr>
      <p:sp>
        <p:nvSpPr>
          <p:cNvPr id="127" name="Google Shape;12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17"/>
          <p:cNvSpPr txBox="1"/>
          <p:nvPr>
            <p:ph idx="1" type="subTitle"/>
          </p:nvPr>
        </p:nvSpPr>
        <p:spPr>
          <a:xfrm>
            <a:off x="2010042" y="1471051"/>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 name="Google Shape;129;p17"/>
          <p:cNvSpPr txBox="1"/>
          <p:nvPr>
            <p:ph idx="2" type="subTitle"/>
          </p:nvPr>
        </p:nvSpPr>
        <p:spPr>
          <a:xfrm>
            <a:off x="3546853" y="3210739"/>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 name="Google Shape;130;p17"/>
          <p:cNvSpPr txBox="1"/>
          <p:nvPr>
            <p:ph idx="3" type="subTitle"/>
          </p:nvPr>
        </p:nvSpPr>
        <p:spPr>
          <a:xfrm>
            <a:off x="2780860" y="2338825"/>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 name="Google Shape;131;p17"/>
          <p:cNvSpPr txBox="1"/>
          <p:nvPr>
            <p:ph idx="4" type="subTitle"/>
          </p:nvPr>
        </p:nvSpPr>
        <p:spPr>
          <a:xfrm>
            <a:off x="4304937" y="4082578"/>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 name="Google Shape;132;p17"/>
          <p:cNvSpPr txBox="1"/>
          <p:nvPr>
            <p:ph hasCustomPrompt="1" idx="5" type="title"/>
          </p:nvPr>
        </p:nvSpPr>
        <p:spPr>
          <a:xfrm>
            <a:off x="1121750" y="1405736"/>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7"/>
          <p:cNvSpPr txBox="1"/>
          <p:nvPr>
            <p:ph hasCustomPrompt="1" idx="6" type="title"/>
          </p:nvPr>
        </p:nvSpPr>
        <p:spPr>
          <a:xfrm>
            <a:off x="1892625" y="2251075"/>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7"/>
          <p:cNvSpPr txBox="1"/>
          <p:nvPr>
            <p:ph hasCustomPrompt="1" idx="7" type="title"/>
          </p:nvPr>
        </p:nvSpPr>
        <p:spPr>
          <a:xfrm>
            <a:off x="2656850" y="3122939"/>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7"/>
          <p:cNvSpPr txBox="1"/>
          <p:nvPr>
            <p:ph hasCustomPrompt="1" idx="8" type="title"/>
          </p:nvPr>
        </p:nvSpPr>
        <p:spPr>
          <a:xfrm>
            <a:off x="3415352" y="3994815"/>
            <a:ext cx="859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7"/>
          <p:cNvSpPr txBox="1"/>
          <p:nvPr>
            <p:ph idx="9" type="subTitle"/>
          </p:nvPr>
        </p:nvSpPr>
        <p:spPr>
          <a:xfrm>
            <a:off x="2010042" y="1258251"/>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7" name="Google Shape;137;p17"/>
          <p:cNvSpPr txBox="1"/>
          <p:nvPr>
            <p:ph idx="13" type="subTitle"/>
          </p:nvPr>
        </p:nvSpPr>
        <p:spPr>
          <a:xfrm>
            <a:off x="3546861" y="2997939"/>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8" name="Google Shape;138;p17"/>
          <p:cNvSpPr txBox="1"/>
          <p:nvPr>
            <p:ph idx="14" type="subTitle"/>
          </p:nvPr>
        </p:nvSpPr>
        <p:spPr>
          <a:xfrm>
            <a:off x="2780860" y="2126100"/>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9" name="Google Shape;139;p17"/>
          <p:cNvSpPr txBox="1"/>
          <p:nvPr>
            <p:ph idx="15" type="subTitle"/>
          </p:nvPr>
        </p:nvSpPr>
        <p:spPr>
          <a:xfrm>
            <a:off x="4304946" y="3869853"/>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0" name="Google Shape;140;p17"/>
          <p:cNvGrpSpPr/>
          <p:nvPr/>
        </p:nvGrpSpPr>
        <p:grpSpPr>
          <a:xfrm flipH="1" rot="-2700000">
            <a:off x="7837772" y="4409520"/>
            <a:ext cx="1045765" cy="1045615"/>
            <a:chOff x="3741950" y="353925"/>
            <a:chExt cx="1045775" cy="1045625"/>
          </a:xfrm>
        </p:grpSpPr>
        <p:sp>
          <p:nvSpPr>
            <p:cNvPr id="141" name="Google Shape;141;p1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4" name="Shape 144"/>
        <p:cNvGrpSpPr/>
        <p:nvPr/>
      </p:nvGrpSpPr>
      <p:grpSpPr>
        <a:xfrm>
          <a:off x="0" y="0"/>
          <a:ext cx="0" cy="0"/>
          <a:chOff x="0" y="0"/>
          <a:chExt cx="0" cy="0"/>
        </a:xfrm>
      </p:grpSpPr>
      <p:sp>
        <p:nvSpPr>
          <p:cNvPr id="145" name="Google Shape;145;p18"/>
          <p:cNvSpPr txBox="1"/>
          <p:nvPr>
            <p:ph type="title"/>
          </p:nvPr>
        </p:nvSpPr>
        <p:spPr>
          <a:xfrm>
            <a:off x="2968125" y="3100294"/>
            <a:ext cx="4949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6" name="Google Shape;146;p18"/>
          <p:cNvSpPr txBox="1"/>
          <p:nvPr>
            <p:ph idx="1" type="subTitle"/>
          </p:nvPr>
        </p:nvSpPr>
        <p:spPr>
          <a:xfrm>
            <a:off x="1226400" y="1511306"/>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solidFill>
                  <a:schemeClr val="accen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47" name="Google Shape;147;p18"/>
          <p:cNvGrpSpPr/>
          <p:nvPr/>
        </p:nvGrpSpPr>
        <p:grpSpPr>
          <a:xfrm flipH="1" rot="-2700000">
            <a:off x="520872" y="60574"/>
            <a:ext cx="1045765" cy="1045615"/>
            <a:chOff x="3741950" y="353925"/>
            <a:chExt cx="1045775" cy="1045625"/>
          </a:xfrm>
        </p:grpSpPr>
        <p:sp>
          <p:nvSpPr>
            <p:cNvPr id="148" name="Google Shape;148;p1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8"/>
          <p:cNvGrpSpPr/>
          <p:nvPr/>
        </p:nvGrpSpPr>
        <p:grpSpPr>
          <a:xfrm>
            <a:off x="7553538" y="3660238"/>
            <a:ext cx="2358638" cy="2358638"/>
            <a:chOff x="7553538" y="3660238"/>
            <a:chExt cx="2358638" cy="2358638"/>
          </a:xfrm>
        </p:grpSpPr>
        <p:grpSp>
          <p:nvGrpSpPr>
            <p:cNvPr id="152" name="Google Shape;152;p18"/>
            <p:cNvGrpSpPr/>
            <p:nvPr/>
          </p:nvGrpSpPr>
          <p:grpSpPr>
            <a:xfrm flipH="1" rot="-2700000">
              <a:off x="7828010" y="4050176"/>
              <a:ext cx="1045765" cy="1045615"/>
              <a:chOff x="3741950" y="353925"/>
              <a:chExt cx="1045775" cy="1045625"/>
            </a:xfrm>
          </p:grpSpPr>
          <p:sp>
            <p:nvSpPr>
              <p:cNvPr id="153" name="Google Shape;153;p1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7" name="Shape 157"/>
        <p:cNvGrpSpPr/>
        <p:nvPr/>
      </p:nvGrpSpPr>
      <p:grpSpPr>
        <a:xfrm>
          <a:off x="0" y="0"/>
          <a:ext cx="0" cy="0"/>
          <a:chOff x="0" y="0"/>
          <a:chExt cx="0" cy="0"/>
        </a:xfrm>
      </p:grpSpPr>
      <p:sp>
        <p:nvSpPr>
          <p:cNvPr id="158" name="Google Shape;158;p19"/>
          <p:cNvSpPr txBox="1"/>
          <p:nvPr>
            <p:ph type="title"/>
          </p:nvPr>
        </p:nvSpPr>
        <p:spPr>
          <a:xfrm>
            <a:off x="720000" y="897163"/>
            <a:ext cx="3594000" cy="163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19"/>
          <p:cNvSpPr txBox="1"/>
          <p:nvPr>
            <p:ph idx="1" type="subTitle"/>
          </p:nvPr>
        </p:nvSpPr>
        <p:spPr>
          <a:xfrm>
            <a:off x="720000" y="2529150"/>
            <a:ext cx="35940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 name="Google Shape;160;p19"/>
          <p:cNvSpPr/>
          <p:nvPr>
            <p:ph idx="2" type="pic"/>
          </p:nvPr>
        </p:nvSpPr>
        <p:spPr>
          <a:xfrm>
            <a:off x="4739575" y="971573"/>
            <a:ext cx="3447600" cy="34437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1" name="Shape 161"/>
        <p:cNvGrpSpPr/>
        <p:nvPr/>
      </p:nvGrpSpPr>
      <p:grpSpPr>
        <a:xfrm>
          <a:off x="0" y="0"/>
          <a:ext cx="0" cy="0"/>
          <a:chOff x="0" y="0"/>
          <a:chExt cx="0" cy="0"/>
        </a:xfrm>
      </p:grpSpPr>
      <p:sp>
        <p:nvSpPr>
          <p:cNvPr id="162" name="Google Shape;162;p20"/>
          <p:cNvSpPr txBox="1"/>
          <p:nvPr>
            <p:ph type="title"/>
          </p:nvPr>
        </p:nvSpPr>
        <p:spPr>
          <a:xfrm>
            <a:off x="720000" y="1745250"/>
            <a:ext cx="358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0"/>
          <p:cNvSpPr txBox="1"/>
          <p:nvPr>
            <p:ph idx="1" type="subTitle"/>
          </p:nvPr>
        </p:nvSpPr>
        <p:spPr>
          <a:xfrm>
            <a:off x="720000" y="2317950"/>
            <a:ext cx="3588600" cy="88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64" name="Google Shape;164;p20"/>
          <p:cNvGrpSpPr/>
          <p:nvPr/>
        </p:nvGrpSpPr>
        <p:grpSpPr>
          <a:xfrm flipH="1">
            <a:off x="-797087" y="3665882"/>
            <a:ext cx="2394232" cy="2358638"/>
            <a:chOff x="7233663" y="3665882"/>
            <a:chExt cx="2394232" cy="2358638"/>
          </a:xfrm>
        </p:grpSpPr>
        <p:grpSp>
          <p:nvGrpSpPr>
            <p:cNvPr id="165" name="Google Shape;165;p20"/>
            <p:cNvGrpSpPr/>
            <p:nvPr/>
          </p:nvGrpSpPr>
          <p:grpSpPr>
            <a:xfrm rot="2700000">
              <a:off x="7450195" y="4008895"/>
              <a:ext cx="1045765" cy="1045615"/>
              <a:chOff x="3741950" y="353925"/>
              <a:chExt cx="1045775" cy="1045625"/>
            </a:xfrm>
          </p:grpSpPr>
          <p:sp>
            <p:nvSpPr>
              <p:cNvPr id="166" name="Google Shape;166;p2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0"/>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893700" y="1620825"/>
            <a:ext cx="3537900" cy="159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hasCustomPrompt="1" idx="2" type="title"/>
          </p:nvPr>
        </p:nvSpPr>
        <p:spPr>
          <a:xfrm>
            <a:off x="2269000" y="1941325"/>
            <a:ext cx="1421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3893700" y="3220725"/>
            <a:ext cx="4442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5" name="Google Shape;15;p3"/>
          <p:cNvGrpSpPr/>
          <p:nvPr/>
        </p:nvGrpSpPr>
        <p:grpSpPr>
          <a:xfrm>
            <a:off x="7233663" y="3665882"/>
            <a:ext cx="2394232" cy="2358638"/>
            <a:chOff x="7233663" y="3665882"/>
            <a:chExt cx="2394232" cy="2358638"/>
          </a:xfrm>
        </p:grpSpPr>
        <p:grpSp>
          <p:nvGrpSpPr>
            <p:cNvPr id="16" name="Google Shape;16;p3"/>
            <p:cNvGrpSpPr/>
            <p:nvPr/>
          </p:nvGrpSpPr>
          <p:grpSpPr>
            <a:xfrm rot="2700000">
              <a:off x="7450195" y="4008895"/>
              <a:ext cx="1045765" cy="1045615"/>
              <a:chOff x="3741950" y="353925"/>
              <a:chExt cx="1045775" cy="1045625"/>
            </a:xfrm>
          </p:grpSpPr>
          <p:sp>
            <p:nvSpPr>
              <p:cNvPr id="17" name="Google Shape;17;p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170" name="Shape 170"/>
        <p:cNvGrpSpPr/>
        <p:nvPr/>
      </p:nvGrpSpPr>
      <p:grpSpPr>
        <a:xfrm>
          <a:off x="0" y="0"/>
          <a:ext cx="0" cy="0"/>
          <a:chOff x="0" y="0"/>
          <a:chExt cx="0" cy="0"/>
        </a:xfrm>
      </p:grpSpPr>
      <p:sp>
        <p:nvSpPr>
          <p:cNvPr id="171" name="Google Shape;17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1"/>
          <p:cNvSpPr txBox="1"/>
          <p:nvPr>
            <p:ph idx="1" type="subTitle"/>
          </p:nvPr>
        </p:nvSpPr>
        <p:spPr>
          <a:xfrm>
            <a:off x="5084391"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1"/>
          <p:cNvSpPr txBox="1"/>
          <p:nvPr>
            <p:ph idx="2" type="subTitle"/>
          </p:nvPr>
        </p:nvSpPr>
        <p:spPr>
          <a:xfrm>
            <a:off x="1111834"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21"/>
          <p:cNvGrpSpPr/>
          <p:nvPr/>
        </p:nvGrpSpPr>
        <p:grpSpPr>
          <a:xfrm flipH="1" rot="10800000">
            <a:off x="7191231" y="4676382"/>
            <a:ext cx="2249640" cy="423402"/>
            <a:chOff x="6456475" y="3575600"/>
            <a:chExt cx="2936100" cy="552600"/>
          </a:xfrm>
        </p:grpSpPr>
        <p:sp>
          <p:nvSpPr>
            <p:cNvPr id="175" name="Google Shape;175;p21"/>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7" name="Shape 177"/>
        <p:cNvGrpSpPr/>
        <p:nvPr/>
      </p:nvGrpSpPr>
      <p:grpSpPr>
        <a:xfrm>
          <a:off x="0" y="0"/>
          <a:ext cx="0" cy="0"/>
          <a:chOff x="0" y="0"/>
          <a:chExt cx="0" cy="0"/>
        </a:xfrm>
      </p:grpSpPr>
      <p:sp>
        <p:nvSpPr>
          <p:cNvPr id="178" name="Google Shape;17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22"/>
          <p:cNvSpPr txBox="1"/>
          <p:nvPr>
            <p:ph idx="1" type="subTitle"/>
          </p:nvPr>
        </p:nvSpPr>
        <p:spPr>
          <a:xfrm>
            <a:off x="785226"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0" name="Google Shape;180;p22"/>
          <p:cNvSpPr txBox="1"/>
          <p:nvPr>
            <p:ph idx="2" type="subTitle"/>
          </p:nvPr>
        </p:nvSpPr>
        <p:spPr>
          <a:xfrm>
            <a:off x="3484347"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1" name="Google Shape;181;p22"/>
          <p:cNvSpPr txBox="1"/>
          <p:nvPr>
            <p:ph idx="3" type="subTitle"/>
          </p:nvPr>
        </p:nvSpPr>
        <p:spPr>
          <a:xfrm>
            <a:off x="6183474"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 name="Google Shape;182;p22"/>
          <p:cNvSpPr txBox="1"/>
          <p:nvPr>
            <p:ph idx="4" type="subTitle"/>
          </p:nvPr>
        </p:nvSpPr>
        <p:spPr>
          <a:xfrm>
            <a:off x="78522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 name="Google Shape;183;p22"/>
          <p:cNvSpPr txBox="1"/>
          <p:nvPr>
            <p:ph idx="5" type="subTitle"/>
          </p:nvPr>
        </p:nvSpPr>
        <p:spPr>
          <a:xfrm>
            <a:off x="3484350"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4" name="Google Shape;184;p22"/>
          <p:cNvSpPr txBox="1"/>
          <p:nvPr>
            <p:ph idx="6" type="subTitle"/>
          </p:nvPr>
        </p:nvSpPr>
        <p:spPr>
          <a:xfrm>
            <a:off x="618347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85" name="Google Shape;185;p22"/>
          <p:cNvGrpSpPr/>
          <p:nvPr/>
        </p:nvGrpSpPr>
        <p:grpSpPr>
          <a:xfrm rot="10800000">
            <a:off x="-310519" y="4676382"/>
            <a:ext cx="2249640" cy="423402"/>
            <a:chOff x="6456475" y="3575600"/>
            <a:chExt cx="2936100" cy="552600"/>
          </a:xfrm>
        </p:grpSpPr>
        <p:sp>
          <p:nvSpPr>
            <p:cNvPr id="186" name="Google Shape;186;p22"/>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8" name="Shape 188"/>
        <p:cNvGrpSpPr/>
        <p:nvPr/>
      </p:nvGrpSpPr>
      <p:grpSpPr>
        <a:xfrm>
          <a:off x="0" y="0"/>
          <a:ext cx="0" cy="0"/>
          <a:chOff x="0" y="0"/>
          <a:chExt cx="0" cy="0"/>
        </a:xfrm>
      </p:grpSpPr>
      <p:sp>
        <p:nvSpPr>
          <p:cNvPr id="189" name="Google Shape;18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3"/>
          <p:cNvSpPr txBox="1"/>
          <p:nvPr>
            <p:ph idx="1" type="subTitle"/>
          </p:nvPr>
        </p:nvSpPr>
        <p:spPr>
          <a:xfrm>
            <a:off x="900101" y="20210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1" name="Google Shape;191;p23"/>
          <p:cNvSpPr txBox="1"/>
          <p:nvPr>
            <p:ph idx="2" type="subTitle"/>
          </p:nvPr>
        </p:nvSpPr>
        <p:spPr>
          <a:xfrm>
            <a:off x="6082360" y="20216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2" name="Google Shape;192;p23"/>
          <p:cNvSpPr txBox="1"/>
          <p:nvPr>
            <p:ph idx="3" type="subTitle"/>
          </p:nvPr>
        </p:nvSpPr>
        <p:spPr>
          <a:xfrm>
            <a:off x="900101" y="36068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3" name="Google Shape;193;p23"/>
          <p:cNvSpPr txBox="1"/>
          <p:nvPr>
            <p:ph idx="4" type="subTitle"/>
          </p:nvPr>
        </p:nvSpPr>
        <p:spPr>
          <a:xfrm>
            <a:off x="6082360" y="36074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4" name="Google Shape;194;p23"/>
          <p:cNvSpPr txBox="1"/>
          <p:nvPr>
            <p:ph idx="5" type="subTitle"/>
          </p:nvPr>
        </p:nvSpPr>
        <p:spPr>
          <a:xfrm>
            <a:off x="900101" y="1737450"/>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 name="Google Shape;195;p23"/>
          <p:cNvSpPr txBox="1"/>
          <p:nvPr>
            <p:ph idx="6" type="subTitle"/>
          </p:nvPr>
        </p:nvSpPr>
        <p:spPr>
          <a:xfrm>
            <a:off x="900101" y="3323325"/>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6" name="Google Shape;196;p23"/>
          <p:cNvSpPr txBox="1"/>
          <p:nvPr>
            <p:ph idx="7" type="subTitle"/>
          </p:nvPr>
        </p:nvSpPr>
        <p:spPr>
          <a:xfrm>
            <a:off x="6082356" y="1738025"/>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7" name="Google Shape;197;p23"/>
          <p:cNvSpPr txBox="1"/>
          <p:nvPr>
            <p:ph idx="8" type="subTitle"/>
          </p:nvPr>
        </p:nvSpPr>
        <p:spPr>
          <a:xfrm>
            <a:off x="6082356" y="3323900"/>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8" name="Google Shape;198;p23"/>
          <p:cNvGrpSpPr/>
          <p:nvPr/>
        </p:nvGrpSpPr>
        <p:grpSpPr>
          <a:xfrm flipH="1" rot="10800000">
            <a:off x="7191231" y="4676382"/>
            <a:ext cx="2249640" cy="423402"/>
            <a:chOff x="6456475" y="3575600"/>
            <a:chExt cx="2936100" cy="552600"/>
          </a:xfrm>
        </p:grpSpPr>
        <p:sp>
          <p:nvSpPr>
            <p:cNvPr id="199" name="Google Shape;199;p23"/>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1" name="Shape 201"/>
        <p:cNvGrpSpPr/>
        <p:nvPr/>
      </p:nvGrpSpPr>
      <p:grpSpPr>
        <a:xfrm>
          <a:off x="0" y="0"/>
          <a:ext cx="0" cy="0"/>
          <a:chOff x="0" y="0"/>
          <a:chExt cx="0" cy="0"/>
        </a:xfrm>
      </p:grpSpPr>
      <p:sp>
        <p:nvSpPr>
          <p:cNvPr id="202" name="Google Shape;20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24"/>
          <p:cNvSpPr txBox="1"/>
          <p:nvPr>
            <p:ph idx="1" type="subTitle"/>
          </p:nvPr>
        </p:nvSpPr>
        <p:spPr>
          <a:xfrm>
            <a:off x="110915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24"/>
          <p:cNvSpPr txBox="1"/>
          <p:nvPr>
            <p:ph idx="2" type="subTitle"/>
          </p:nvPr>
        </p:nvSpPr>
        <p:spPr>
          <a:xfrm>
            <a:off x="3579000"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5" name="Google Shape;205;p24"/>
          <p:cNvSpPr txBox="1"/>
          <p:nvPr>
            <p:ph idx="3" type="subTitle"/>
          </p:nvPr>
        </p:nvSpPr>
        <p:spPr>
          <a:xfrm>
            <a:off x="110915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24"/>
          <p:cNvSpPr txBox="1"/>
          <p:nvPr>
            <p:ph idx="4" type="subTitle"/>
          </p:nvPr>
        </p:nvSpPr>
        <p:spPr>
          <a:xfrm>
            <a:off x="3579000"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7" name="Google Shape;207;p24"/>
          <p:cNvSpPr txBox="1"/>
          <p:nvPr>
            <p:ph idx="5" type="subTitle"/>
          </p:nvPr>
        </p:nvSpPr>
        <p:spPr>
          <a:xfrm>
            <a:off x="604884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24"/>
          <p:cNvSpPr txBox="1"/>
          <p:nvPr>
            <p:ph idx="6" type="subTitle"/>
          </p:nvPr>
        </p:nvSpPr>
        <p:spPr>
          <a:xfrm>
            <a:off x="604884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9" name="Google Shape;209;p24"/>
          <p:cNvSpPr txBox="1"/>
          <p:nvPr>
            <p:ph idx="7" type="subTitle"/>
          </p:nvPr>
        </p:nvSpPr>
        <p:spPr>
          <a:xfrm>
            <a:off x="111305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0" name="Google Shape;210;p24"/>
          <p:cNvSpPr txBox="1"/>
          <p:nvPr>
            <p:ph idx="8" type="subTitle"/>
          </p:nvPr>
        </p:nvSpPr>
        <p:spPr>
          <a:xfrm>
            <a:off x="3582900"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1" name="Google Shape;211;p24"/>
          <p:cNvSpPr txBox="1"/>
          <p:nvPr>
            <p:ph idx="9" type="subTitle"/>
          </p:nvPr>
        </p:nvSpPr>
        <p:spPr>
          <a:xfrm>
            <a:off x="605274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2" name="Google Shape;212;p24"/>
          <p:cNvSpPr txBox="1"/>
          <p:nvPr>
            <p:ph idx="13" type="subTitle"/>
          </p:nvPr>
        </p:nvSpPr>
        <p:spPr>
          <a:xfrm>
            <a:off x="111305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3" name="Google Shape;213;p24"/>
          <p:cNvSpPr txBox="1"/>
          <p:nvPr>
            <p:ph idx="14" type="subTitle"/>
          </p:nvPr>
        </p:nvSpPr>
        <p:spPr>
          <a:xfrm>
            <a:off x="3582900"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4" name="Google Shape;214;p24"/>
          <p:cNvSpPr txBox="1"/>
          <p:nvPr>
            <p:ph idx="15" type="subTitle"/>
          </p:nvPr>
        </p:nvSpPr>
        <p:spPr>
          <a:xfrm>
            <a:off x="605274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15" name="Google Shape;215;p24"/>
          <p:cNvGrpSpPr/>
          <p:nvPr/>
        </p:nvGrpSpPr>
        <p:grpSpPr>
          <a:xfrm rot="10800000">
            <a:off x="-310519" y="4676382"/>
            <a:ext cx="2249640" cy="423402"/>
            <a:chOff x="6456475" y="3575600"/>
            <a:chExt cx="2936100" cy="552600"/>
          </a:xfrm>
        </p:grpSpPr>
        <p:sp>
          <p:nvSpPr>
            <p:cNvPr id="216" name="Google Shape;216;p24"/>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18" name="Shape 218"/>
        <p:cNvGrpSpPr/>
        <p:nvPr/>
      </p:nvGrpSpPr>
      <p:grpSpPr>
        <a:xfrm>
          <a:off x="0" y="0"/>
          <a:ext cx="0" cy="0"/>
          <a:chOff x="0" y="0"/>
          <a:chExt cx="0" cy="0"/>
        </a:xfrm>
      </p:grpSpPr>
      <p:sp>
        <p:nvSpPr>
          <p:cNvPr id="219" name="Google Shape;219;p25"/>
          <p:cNvSpPr txBox="1"/>
          <p:nvPr>
            <p:ph hasCustomPrompt="1" type="title"/>
          </p:nvPr>
        </p:nvSpPr>
        <p:spPr>
          <a:xfrm>
            <a:off x="1182628" y="2128775"/>
            <a:ext cx="16275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0" name="Google Shape;220;p25"/>
          <p:cNvSpPr txBox="1"/>
          <p:nvPr>
            <p:ph idx="1" type="subTitle"/>
          </p:nvPr>
        </p:nvSpPr>
        <p:spPr>
          <a:xfrm>
            <a:off x="909778"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1" name="Google Shape;221;p25"/>
          <p:cNvSpPr txBox="1"/>
          <p:nvPr>
            <p:ph idx="2" type="subTitle"/>
          </p:nvPr>
        </p:nvSpPr>
        <p:spPr>
          <a:xfrm>
            <a:off x="909778"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2" name="Google Shape;222;p25"/>
          <p:cNvSpPr txBox="1"/>
          <p:nvPr>
            <p:ph hasCustomPrompt="1" idx="3" type="title"/>
          </p:nvPr>
        </p:nvSpPr>
        <p:spPr>
          <a:xfrm>
            <a:off x="375839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3" name="Google Shape;223;p25"/>
          <p:cNvSpPr txBox="1"/>
          <p:nvPr>
            <p:ph idx="4" type="subTitle"/>
          </p:nvPr>
        </p:nvSpPr>
        <p:spPr>
          <a:xfrm>
            <a:off x="348539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4" name="Google Shape;224;p25"/>
          <p:cNvSpPr txBox="1"/>
          <p:nvPr>
            <p:ph idx="5" type="subTitle"/>
          </p:nvPr>
        </p:nvSpPr>
        <p:spPr>
          <a:xfrm>
            <a:off x="348539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5" name="Google Shape;225;p25"/>
          <p:cNvSpPr txBox="1"/>
          <p:nvPr>
            <p:ph hasCustomPrompt="1" idx="6" type="title"/>
          </p:nvPr>
        </p:nvSpPr>
        <p:spPr>
          <a:xfrm>
            <a:off x="633401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6" name="Google Shape;226;p25"/>
          <p:cNvSpPr txBox="1"/>
          <p:nvPr>
            <p:ph idx="7" type="subTitle"/>
          </p:nvPr>
        </p:nvSpPr>
        <p:spPr>
          <a:xfrm>
            <a:off x="606101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7" name="Google Shape;227;p25"/>
          <p:cNvSpPr txBox="1"/>
          <p:nvPr>
            <p:ph idx="8" type="subTitle"/>
          </p:nvPr>
        </p:nvSpPr>
        <p:spPr>
          <a:xfrm>
            <a:off x="606101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8" name="Google Shape;228;p25"/>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9" name="Google Shape;229;p25"/>
          <p:cNvGrpSpPr/>
          <p:nvPr/>
        </p:nvGrpSpPr>
        <p:grpSpPr>
          <a:xfrm>
            <a:off x="7553538" y="3660238"/>
            <a:ext cx="2358638" cy="2358638"/>
            <a:chOff x="7553538" y="3660238"/>
            <a:chExt cx="2358638" cy="2358638"/>
          </a:xfrm>
        </p:grpSpPr>
        <p:grpSp>
          <p:nvGrpSpPr>
            <p:cNvPr id="230" name="Google Shape;230;p25"/>
            <p:cNvGrpSpPr/>
            <p:nvPr/>
          </p:nvGrpSpPr>
          <p:grpSpPr>
            <a:xfrm flipH="1" rot="-2700000">
              <a:off x="7828010" y="4050176"/>
              <a:ext cx="1045765" cy="1045615"/>
              <a:chOff x="3741950" y="353925"/>
              <a:chExt cx="1045775" cy="1045625"/>
            </a:xfrm>
          </p:grpSpPr>
          <p:sp>
            <p:nvSpPr>
              <p:cNvPr id="231" name="Google Shape;231;p2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5"/>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5" name="Shape 235"/>
        <p:cNvGrpSpPr/>
        <p:nvPr/>
      </p:nvGrpSpPr>
      <p:grpSpPr>
        <a:xfrm>
          <a:off x="0" y="0"/>
          <a:ext cx="0" cy="0"/>
          <a:chOff x="0" y="0"/>
          <a:chExt cx="0" cy="0"/>
        </a:xfrm>
      </p:grpSpPr>
      <p:sp>
        <p:nvSpPr>
          <p:cNvPr id="236" name="Google Shape;236;p26"/>
          <p:cNvSpPr txBox="1"/>
          <p:nvPr>
            <p:ph type="title"/>
          </p:nvPr>
        </p:nvSpPr>
        <p:spPr>
          <a:xfrm>
            <a:off x="713275" y="540000"/>
            <a:ext cx="4448100" cy="1301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7" name="Google Shape;237;p26"/>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26"/>
          <p:cNvSpPr txBox="1"/>
          <p:nvPr/>
        </p:nvSpPr>
        <p:spPr>
          <a:xfrm>
            <a:off x="713275" y="38405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Albert Sans"/>
                <a:ea typeface="Albert Sans"/>
                <a:cs typeface="Albert Sans"/>
                <a:sym typeface="Albert Sans"/>
              </a:rPr>
              <a:t>CREDITS:</a:t>
            </a:r>
            <a:r>
              <a:rPr lang="en" sz="1200">
                <a:solidFill>
                  <a:schemeClr val="dk1"/>
                </a:solidFill>
                <a:latin typeface="Albert Sans"/>
                <a:ea typeface="Albert Sans"/>
                <a:cs typeface="Albert Sans"/>
                <a:sym typeface="Albert Sans"/>
              </a:rPr>
              <a:t> This presentation template was created by </a:t>
            </a:r>
            <a:r>
              <a:rPr b="1" lang="en"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and includes icons by </a:t>
            </a:r>
            <a:r>
              <a:rPr b="1" lang="en"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and infographics &amp; images by </a:t>
            </a:r>
            <a:r>
              <a:rPr b="1" lang="en"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r>
              <a:rPr lang="en" sz="1200">
                <a:solidFill>
                  <a:schemeClr val="dk1"/>
                </a:solidFill>
                <a:latin typeface="Albert Sans"/>
                <a:ea typeface="Albert Sans"/>
                <a:cs typeface="Albert Sans"/>
                <a:sym typeface="Albert Sans"/>
              </a:rPr>
              <a:t> </a:t>
            </a:r>
            <a:endParaRPr b="1" sz="1200">
              <a:solidFill>
                <a:schemeClr val="dk1"/>
              </a:solidFill>
              <a:latin typeface="Albert Sans"/>
              <a:ea typeface="Albert Sans"/>
              <a:cs typeface="Albert Sans"/>
              <a:sym typeface="Albert Sans"/>
            </a:endParaRPr>
          </a:p>
        </p:txBody>
      </p:sp>
      <p:grpSp>
        <p:nvGrpSpPr>
          <p:cNvPr id="239" name="Google Shape;239;p26"/>
          <p:cNvGrpSpPr/>
          <p:nvPr/>
        </p:nvGrpSpPr>
        <p:grpSpPr>
          <a:xfrm>
            <a:off x="7538450" y="3670107"/>
            <a:ext cx="2394232" cy="2358638"/>
            <a:chOff x="7518600" y="1769557"/>
            <a:chExt cx="2394232" cy="2358638"/>
          </a:xfrm>
        </p:grpSpPr>
        <p:grpSp>
          <p:nvGrpSpPr>
            <p:cNvPr id="240" name="Google Shape;240;p26"/>
            <p:cNvGrpSpPr/>
            <p:nvPr/>
          </p:nvGrpSpPr>
          <p:grpSpPr>
            <a:xfrm rot="2700000">
              <a:off x="7735132" y="2112570"/>
              <a:ext cx="1045765" cy="1045615"/>
              <a:chOff x="3741950" y="353925"/>
              <a:chExt cx="1045775" cy="1045625"/>
            </a:xfrm>
          </p:grpSpPr>
          <p:sp>
            <p:nvSpPr>
              <p:cNvPr id="241" name="Google Shape;241;p2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6"/>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5" name="Shape 245"/>
        <p:cNvGrpSpPr/>
        <p:nvPr/>
      </p:nvGrpSpPr>
      <p:grpSpPr>
        <a:xfrm>
          <a:off x="0" y="0"/>
          <a:ext cx="0" cy="0"/>
          <a:chOff x="0" y="0"/>
          <a:chExt cx="0" cy="0"/>
        </a:xfrm>
      </p:grpSpPr>
      <p:grpSp>
        <p:nvGrpSpPr>
          <p:cNvPr id="246" name="Google Shape;246;p27"/>
          <p:cNvGrpSpPr/>
          <p:nvPr/>
        </p:nvGrpSpPr>
        <p:grpSpPr>
          <a:xfrm flipH="1" rot="10800000">
            <a:off x="8331027" y="3471397"/>
            <a:ext cx="4357122" cy="707497"/>
            <a:chOff x="6456475" y="3575600"/>
            <a:chExt cx="3403204" cy="552603"/>
          </a:xfrm>
        </p:grpSpPr>
        <p:sp>
          <p:nvSpPr>
            <p:cNvPr id="247" name="Google Shape;247;p27"/>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7"/>
          <p:cNvGrpSpPr/>
          <p:nvPr/>
        </p:nvGrpSpPr>
        <p:grpSpPr>
          <a:xfrm flipH="1" rot="10800000">
            <a:off x="7315681" y="4178885"/>
            <a:ext cx="5455165" cy="875381"/>
            <a:chOff x="6456469" y="3575596"/>
            <a:chExt cx="3443700" cy="552604"/>
          </a:xfrm>
        </p:grpSpPr>
        <p:sp>
          <p:nvSpPr>
            <p:cNvPr id="250" name="Google Shape;250;p27"/>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7"/>
          <p:cNvGrpSpPr/>
          <p:nvPr/>
        </p:nvGrpSpPr>
        <p:grpSpPr>
          <a:xfrm flipH="1">
            <a:off x="-3486996" y="942843"/>
            <a:ext cx="4357122" cy="707497"/>
            <a:chOff x="6456475" y="3575600"/>
            <a:chExt cx="3403204" cy="552603"/>
          </a:xfrm>
        </p:grpSpPr>
        <p:sp>
          <p:nvSpPr>
            <p:cNvPr id="253" name="Google Shape;253;p27"/>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7"/>
          <p:cNvGrpSpPr/>
          <p:nvPr/>
        </p:nvGrpSpPr>
        <p:grpSpPr>
          <a:xfrm flipH="1">
            <a:off x="-3569694" y="67472"/>
            <a:ext cx="5455165" cy="875381"/>
            <a:chOff x="6456469" y="3575596"/>
            <a:chExt cx="3443700" cy="552604"/>
          </a:xfrm>
        </p:grpSpPr>
        <p:sp>
          <p:nvSpPr>
            <p:cNvPr id="256" name="Google Shape;256;p27"/>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8" name="Shape 258"/>
        <p:cNvGrpSpPr/>
        <p:nvPr/>
      </p:nvGrpSpPr>
      <p:grpSpPr>
        <a:xfrm>
          <a:off x="0" y="0"/>
          <a:ext cx="0" cy="0"/>
          <a:chOff x="0" y="0"/>
          <a:chExt cx="0" cy="0"/>
        </a:xfrm>
      </p:grpSpPr>
      <p:grpSp>
        <p:nvGrpSpPr>
          <p:cNvPr id="259" name="Google Shape;259;p28"/>
          <p:cNvGrpSpPr/>
          <p:nvPr/>
        </p:nvGrpSpPr>
        <p:grpSpPr>
          <a:xfrm rot="5400000">
            <a:off x="6537771" y="4976418"/>
            <a:ext cx="4357122" cy="707497"/>
            <a:chOff x="6456475" y="3575600"/>
            <a:chExt cx="3403204" cy="552603"/>
          </a:xfrm>
        </p:grpSpPr>
        <p:sp>
          <p:nvSpPr>
            <p:cNvPr id="260" name="Google Shape;260;p28"/>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8"/>
          <p:cNvGrpSpPr/>
          <p:nvPr/>
        </p:nvGrpSpPr>
        <p:grpSpPr>
          <a:xfrm rot="5400000">
            <a:off x="6129289" y="5745840"/>
            <a:ext cx="3759089" cy="707494"/>
            <a:chOff x="6456475" y="3575600"/>
            <a:chExt cx="2936100" cy="552600"/>
          </a:xfrm>
        </p:grpSpPr>
        <p:sp>
          <p:nvSpPr>
            <p:cNvPr id="263" name="Google Shape;263;p28"/>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8"/>
          <p:cNvGrpSpPr/>
          <p:nvPr/>
        </p:nvGrpSpPr>
        <p:grpSpPr>
          <a:xfrm rot="-5400000">
            <a:off x="-887968" y="-1051338"/>
            <a:ext cx="4357122" cy="707497"/>
            <a:chOff x="6456475" y="3575600"/>
            <a:chExt cx="3403204" cy="552603"/>
          </a:xfrm>
        </p:grpSpPr>
        <p:sp>
          <p:nvSpPr>
            <p:cNvPr id="266" name="Google Shape;266;p28"/>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8"/>
          <p:cNvGrpSpPr/>
          <p:nvPr/>
        </p:nvGrpSpPr>
        <p:grpSpPr>
          <a:xfrm rot="-5400000">
            <a:off x="-2228419" y="-668956"/>
            <a:ext cx="5455165" cy="875381"/>
            <a:chOff x="6456469" y="3575596"/>
            <a:chExt cx="3443700" cy="552604"/>
          </a:xfrm>
        </p:grpSpPr>
        <p:sp>
          <p:nvSpPr>
            <p:cNvPr id="269" name="Google Shape;269;p28"/>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4"/>
          <p:cNvSpPr txBox="1"/>
          <p:nvPr>
            <p:ph idx="1" type="body"/>
          </p:nvPr>
        </p:nvSpPr>
        <p:spPr>
          <a:xfrm>
            <a:off x="720000" y="1269175"/>
            <a:ext cx="7704000" cy="399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4" name="Google Shape;24;p4"/>
          <p:cNvGrpSpPr/>
          <p:nvPr/>
        </p:nvGrpSpPr>
        <p:grpSpPr>
          <a:xfrm>
            <a:off x="7845966" y="4050781"/>
            <a:ext cx="1775083" cy="1748694"/>
            <a:chOff x="4757800" y="3823757"/>
            <a:chExt cx="2394232" cy="2358638"/>
          </a:xfrm>
        </p:grpSpPr>
        <p:grpSp>
          <p:nvGrpSpPr>
            <p:cNvPr id="25" name="Google Shape;25;p4"/>
            <p:cNvGrpSpPr/>
            <p:nvPr/>
          </p:nvGrpSpPr>
          <p:grpSpPr>
            <a:xfrm rot="2700000">
              <a:off x="4974332" y="4166770"/>
              <a:ext cx="1045765" cy="1045615"/>
              <a:chOff x="3741950" y="353925"/>
              <a:chExt cx="1045775" cy="1045625"/>
            </a:xfrm>
          </p:grpSpPr>
          <p:sp>
            <p:nvSpPr>
              <p:cNvPr id="26" name="Google Shape;26;p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p:nvPr/>
          </p:nvSpPr>
          <p:spPr>
            <a:xfrm rot="2700000">
              <a:off x="5143783" y="41641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5077073"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1447027"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5077073"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 name="Google Shape;35;p5"/>
          <p:cNvSpPr txBox="1"/>
          <p:nvPr>
            <p:ph idx="4" type="subTitle"/>
          </p:nvPr>
        </p:nvSpPr>
        <p:spPr>
          <a:xfrm>
            <a:off x="1447027"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6" name="Google Shape;36;p5"/>
          <p:cNvGrpSpPr/>
          <p:nvPr/>
        </p:nvGrpSpPr>
        <p:grpSpPr>
          <a:xfrm>
            <a:off x="6667638" y="3630961"/>
            <a:ext cx="2394232" cy="2358638"/>
            <a:chOff x="6667638" y="3630961"/>
            <a:chExt cx="2394232" cy="2358638"/>
          </a:xfrm>
        </p:grpSpPr>
        <p:grpSp>
          <p:nvGrpSpPr>
            <p:cNvPr id="37" name="Google Shape;37;p5"/>
            <p:cNvGrpSpPr/>
            <p:nvPr/>
          </p:nvGrpSpPr>
          <p:grpSpPr>
            <a:xfrm flipH="1" rot="-2700000">
              <a:off x="7799572" y="3973974"/>
              <a:ext cx="1045765" cy="1045615"/>
              <a:chOff x="3741950" y="353925"/>
              <a:chExt cx="1045775" cy="1045625"/>
            </a:xfrm>
          </p:grpSpPr>
          <p:sp>
            <p:nvSpPr>
              <p:cNvPr id="38" name="Google Shape;38;p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5"/>
            <p:cNvSpPr/>
            <p:nvPr/>
          </p:nvSpPr>
          <p:spPr>
            <a:xfrm flipH="1" rot="-2700000">
              <a:off x="7018027"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4" name="Google Shape;44;p6"/>
          <p:cNvGrpSpPr/>
          <p:nvPr/>
        </p:nvGrpSpPr>
        <p:grpSpPr>
          <a:xfrm flipH="1" rot="-2700000">
            <a:off x="7844935" y="4353026"/>
            <a:ext cx="1045765" cy="1045615"/>
            <a:chOff x="3741950" y="353925"/>
            <a:chExt cx="1045775" cy="1045625"/>
          </a:xfrm>
        </p:grpSpPr>
        <p:sp>
          <p:nvSpPr>
            <p:cNvPr id="45" name="Google Shape;45;p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 name="Google Shape;50;p7"/>
          <p:cNvSpPr txBox="1"/>
          <p:nvPr>
            <p:ph idx="1" type="subTitle"/>
          </p:nvPr>
        </p:nvSpPr>
        <p:spPr>
          <a:xfrm>
            <a:off x="720000" y="1541950"/>
            <a:ext cx="5373300" cy="20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51" name="Google Shape;51;p7"/>
          <p:cNvGrpSpPr/>
          <p:nvPr/>
        </p:nvGrpSpPr>
        <p:grpSpPr>
          <a:xfrm>
            <a:off x="83363" y="3630961"/>
            <a:ext cx="2394232" cy="2358638"/>
            <a:chOff x="7518600" y="1769557"/>
            <a:chExt cx="2394232" cy="2358638"/>
          </a:xfrm>
        </p:grpSpPr>
        <p:grpSp>
          <p:nvGrpSpPr>
            <p:cNvPr id="52" name="Google Shape;52;p7"/>
            <p:cNvGrpSpPr/>
            <p:nvPr/>
          </p:nvGrpSpPr>
          <p:grpSpPr>
            <a:xfrm rot="2700000">
              <a:off x="7735132" y="2112570"/>
              <a:ext cx="1045765" cy="1045615"/>
              <a:chOff x="3741950" y="353925"/>
              <a:chExt cx="1045775" cy="1045625"/>
            </a:xfrm>
          </p:grpSpPr>
          <p:sp>
            <p:nvSpPr>
              <p:cNvPr id="53" name="Google Shape;53;p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7"/>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8"/>
          <p:cNvSpPr txBox="1"/>
          <p:nvPr>
            <p:ph type="title"/>
          </p:nvPr>
        </p:nvSpPr>
        <p:spPr>
          <a:xfrm>
            <a:off x="1962000" y="1307100"/>
            <a:ext cx="5220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59" name="Google Shape;59;p8"/>
          <p:cNvGrpSpPr/>
          <p:nvPr/>
        </p:nvGrpSpPr>
        <p:grpSpPr>
          <a:xfrm>
            <a:off x="-808637" y="3630961"/>
            <a:ext cx="2394232" cy="2358638"/>
            <a:chOff x="-808637" y="3630961"/>
            <a:chExt cx="2394232" cy="2358638"/>
          </a:xfrm>
        </p:grpSpPr>
        <p:grpSp>
          <p:nvGrpSpPr>
            <p:cNvPr id="60" name="Google Shape;60;p8"/>
            <p:cNvGrpSpPr/>
            <p:nvPr/>
          </p:nvGrpSpPr>
          <p:grpSpPr>
            <a:xfrm flipH="1" rot="-2700000">
              <a:off x="323297" y="3973974"/>
              <a:ext cx="1045765" cy="1045615"/>
              <a:chOff x="3741950" y="353925"/>
              <a:chExt cx="1045775" cy="1045625"/>
            </a:xfrm>
          </p:grpSpPr>
          <p:sp>
            <p:nvSpPr>
              <p:cNvPr id="61" name="Google Shape;61;p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8"/>
            <p:cNvSpPr/>
            <p:nvPr/>
          </p:nvSpPr>
          <p:spPr>
            <a:xfrm flipH="1" rot="-2700000">
              <a:off x="-458248"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txBox="1"/>
          <p:nvPr>
            <p:ph type="title"/>
          </p:nvPr>
        </p:nvSpPr>
        <p:spPr>
          <a:xfrm>
            <a:off x="2135550" y="1651188"/>
            <a:ext cx="4872900" cy="115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7" name="Google Shape;67;p9"/>
          <p:cNvSpPr txBox="1"/>
          <p:nvPr>
            <p:ph idx="1" type="subTitle"/>
          </p:nvPr>
        </p:nvSpPr>
        <p:spPr>
          <a:xfrm>
            <a:off x="2135550" y="2765575"/>
            <a:ext cx="4872900" cy="7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8" name="Google Shape;68;p9"/>
          <p:cNvGrpSpPr/>
          <p:nvPr/>
        </p:nvGrpSpPr>
        <p:grpSpPr>
          <a:xfrm rot="2700000">
            <a:off x="7740957" y="4395495"/>
            <a:ext cx="1045765" cy="1045615"/>
            <a:chOff x="3741950" y="353925"/>
            <a:chExt cx="1045775" cy="1045625"/>
          </a:xfrm>
        </p:grpSpPr>
        <p:sp>
          <p:nvSpPr>
            <p:cNvPr id="69" name="Google Shape;69;p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type="title"/>
          </p:nvPr>
        </p:nvSpPr>
        <p:spPr>
          <a:xfrm>
            <a:off x="3992121" y="398525"/>
            <a:ext cx="4597200" cy="1673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Albert Sans"/>
              <a:buNone/>
              <a:defRPr b="1" sz="3500">
                <a:solidFill>
                  <a:schemeClr val="dk1"/>
                </a:solidFill>
                <a:latin typeface="Albert Sans"/>
                <a:ea typeface="Albert Sans"/>
                <a:cs typeface="Albert Sans"/>
                <a:sym typeface="Albert Sans"/>
              </a:defRPr>
            </a:lvl1pPr>
            <a:lvl2pPr lvl="1"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rtl="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DFE5">
            <a:alpha val="65920"/>
          </a:srgbClr>
        </a:solidFill>
      </p:bgPr>
    </p:bg>
    <p:spTree>
      <p:nvGrpSpPr>
        <p:cNvPr id="274" name="Shape 274"/>
        <p:cNvGrpSpPr/>
        <p:nvPr/>
      </p:nvGrpSpPr>
      <p:grpSpPr>
        <a:xfrm>
          <a:off x="0" y="0"/>
          <a:ext cx="0" cy="0"/>
          <a:chOff x="0" y="0"/>
          <a:chExt cx="0" cy="0"/>
        </a:xfrm>
      </p:grpSpPr>
      <p:sp>
        <p:nvSpPr>
          <p:cNvPr id="275" name="Google Shape;275;p29"/>
          <p:cNvSpPr txBox="1"/>
          <p:nvPr>
            <p:ph type="ctrTitle"/>
          </p:nvPr>
        </p:nvSpPr>
        <p:spPr>
          <a:xfrm>
            <a:off x="260700" y="1914400"/>
            <a:ext cx="7242900" cy="221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Capital One Hackathon Project</a:t>
            </a:r>
            <a:endParaRPr sz="5600"/>
          </a:p>
        </p:txBody>
      </p:sp>
      <p:sp>
        <p:nvSpPr>
          <p:cNvPr id="276" name="Google Shape;276;p29"/>
          <p:cNvSpPr txBox="1"/>
          <p:nvPr>
            <p:ph idx="1" type="subTitle"/>
          </p:nvPr>
        </p:nvSpPr>
        <p:spPr>
          <a:xfrm>
            <a:off x="260700" y="4204400"/>
            <a:ext cx="4528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rPr>
              <a:t>Made by: </a:t>
            </a:r>
            <a:r>
              <a:rPr b="1" i="1" lang="en" sz="2600">
                <a:solidFill>
                  <a:schemeClr val="dk1"/>
                </a:solidFill>
              </a:rPr>
              <a:t>Los Pepinos</a:t>
            </a:r>
            <a:endParaRPr b="1" i="1" sz="2600">
              <a:solidFill>
                <a:schemeClr val="dk1"/>
              </a:solidFill>
            </a:endParaRPr>
          </a:p>
          <a:p>
            <a:pPr indent="0" lvl="0" marL="0" rtl="0" algn="l">
              <a:spcBef>
                <a:spcPts val="0"/>
              </a:spcBef>
              <a:spcAft>
                <a:spcPts val="0"/>
              </a:spcAft>
              <a:buNone/>
            </a:pPr>
            <a:r>
              <a:t/>
            </a:r>
            <a:endParaRPr/>
          </a:p>
        </p:txBody>
      </p:sp>
      <p:grpSp>
        <p:nvGrpSpPr>
          <p:cNvPr id="277" name="Google Shape;277;p29"/>
          <p:cNvGrpSpPr/>
          <p:nvPr/>
        </p:nvGrpSpPr>
        <p:grpSpPr>
          <a:xfrm>
            <a:off x="5482795" y="1103972"/>
            <a:ext cx="4357122" cy="707497"/>
            <a:chOff x="6456475" y="3575600"/>
            <a:chExt cx="3403204" cy="552603"/>
          </a:xfrm>
        </p:grpSpPr>
        <p:sp>
          <p:nvSpPr>
            <p:cNvPr id="278" name="Google Shape;278;p29"/>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9"/>
          <p:cNvGrpSpPr/>
          <p:nvPr/>
        </p:nvGrpSpPr>
        <p:grpSpPr>
          <a:xfrm>
            <a:off x="4467450" y="228600"/>
            <a:ext cx="5455165" cy="875381"/>
            <a:chOff x="6456469" y="3575596"/>
            <a:chExt cx="3443700" cy="552604"/>
          </a:xfrm>
        </p:grpSpPr>
        <p:sp>
          <p:nvSpPr>
            <p:cNvPr id="281" name="Google Shape;281;p29"/>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9"/>
          <p:cNvGrpSpPr/>
          <p:nvPr/>
        </p:nvGrpSpPr>
        <p:grpSpPr>
          <a:xfrm>
            <a:off x="7518600" y="1769557"/>
            <a:ext cx="2394232" cy="2358638"/>
            <a:chOff x="7518600" y="1769557"/>
            <a:chExt cx="2394232" cy="2358638"/>
          </a:xfrm>
        </p:grpSpPr>
        <p:grpSp>
          <p:nvGrpSpPr>
            <p:cNvPr id="284" name="Google Shape;284;p29"/>
            <p:cNvGrpSpPr/>
            <p:nvPr/>
          </p:nvGrpSpPr>
          <p:grpSpPr>
            <a:xfrm rot="2700000">
              <a:off x="7735132" y="2112570"/>
              <a:ext cx="1045765" cy="1045615"/>
              <a:chOff x="3741950" y="353925"/>
              <a:chExt cx="1045775" cy="1045625"/>
            </a:xfrm>
          </p:grpSpPr>
          <p:sp>
            <p:nvSpPr>
              <p:cNvPr id="285" name="Google Shape;285;p2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29"/>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9"/>
          <p:cNvGrpSpPr/>
          <p:nvPr/>
        </p:nvGrpSpPr>
        <p:grpSpPr>
          <a:xfrm>
            <a:off x="6551233" y="1811472"/>
            <a:ext cx="3759089" cy="707494"/>
            <a:chOff x="6456475" y="3575600"/>
            <a:chExt cx="2936100" cy="552600"/>
          </a:xfrm>
        </p:grpSpPr>
        <p:sp>
          <p:nvSpPr>
            <p:cNvPr id="290" name="Google Shape;290;p29"/>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2" name="Google Shape;292;p29"/>
          <p:cNvPicPr preferRelativeResize="0"/>
          <p:nvPr/>
        </p:nvPicPr>
        <p:blipFill>
          <a:blip r:embed="rId3">
            <a:alphaModFix/>
          </a:blip>
          <a:stretch>
            <a:fillRect/>
          </a:stretch>
        </p:blipFill>
        <p:spPr>
          <a:xfrm>
            <a:off x="152400" y="152400"/>
            <a:ext cx="4262252" cy="254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720000" y="275050"/>
            <a:ext cx="7704000" cy="12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Possible Weaknesses of Our Own App/Website:</a:t>
            </a:r>
            <a:endParaRPr/>
          </a:p>
        </p:txBody>
      </p:sp>
      <p:sp>
        <p:nvSpPr>
          <p:cNvPr id="361" name="Google Shape;361;p38"/>
          <p:cNvSpPr txBox="1"/>
          <p:nvPr>
            <p:ph idx="1" type="subTitle"/>
          </p:nvPr>
        </p:nvSpPr>
        <p:spPr>
          <a:xfrm>
            <a:off x="263800" y="1558825"/>
            <a:ext cx="5781600" cy="29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 sz="1600"/>
              <a:t>Privacy and Security Concerns: </a:t>
            </a:r>
            <a:r>
              <a:rPr lang="en" sz="1600"/>
              <a:t>Mishandling sensitive financial data access could raise privacy and security issues.</a:t>
            </a:r>
            <a:endParaRPr sz="1600"/>
          </a:p>
          <a:p>
            <a:pPr indent="-342900" lvl="0" marL="457200" rtl="0" algn="l">
              <a:spcBef>
                <a:spcPts val="0"/>
              </a:spcBef>
              <a:spcAft>
                <a:spcPts val="0"/>
              </a:spcAft>
              <a:buSzPts val="1800"/>
              <a:buChar char="●"/>
            </a:pPr>
            <a:r>
              <a:rPr b="1" lang="en" sz="1600"/>
              <a:t>Poor User Experience:</a:t>
            </a:r>
            <a:r>
              <a:rPr lang="en" sz="1600"/>
              <a:t> A non-intuitive interface or usability issues may drive users towards simpler, competitor-provided solutions.</a:t>
            </a:r>
            <a:endParaRPr sz="1600"/>
          </a:p>
          <a:p>
            <a:pPr indent="-342900" lvl="0" marL="457200" rtl="0" algn="l">
              <a:spcBef>
                <a:spcPts val="0"/>
              </a:spcBef>
              <a:spcAft>
                <a:spcPts val="0"/>
              </a:spcAft>
              <a:buSzPts val="1800"/>
              <a:buChar char="●"/>
            </a:pPr>
            <a:r>
              <a:rPr b="1" lang="en" sz="1600"/>
              <a:t>Technological Limitations:</a:t>
            </a:r>
            <a:r>
              <a:rPr lang="en" sz="1600"/>
              <a:t> Lack of robust technological infrastructure or key features like accurate and timely recommendations may frustrate users, leading them to explore alternative options.</a:t>
            </a:r>
            <a:endParaRPr sz="1600"/>
          </a:p>
          <a:p>
            <a:pPr indent="0" lvl="0" marL="0" rtl="0" algn="l">
              <a:spcBef>
                <a:spcPts val="0"/>
              </a:spcBef>
              <a:spcAft>
                <a:spcPts val="0"/>
              </a:spcAft>
              <a:buNone/>
            </a:pPr>
            <a:r>
              <a:t/>
            </a:r>
            <a:endParaRPr/>
          </a:p>
        </p:txBody>
      </p:sp>
      <p:grpSp>
        <p:nvGrpSpPr>
          <p:cNvPr id="362" name="Google Shape;362;p38"/>
          <p:cNvGrpSpPr/>
          <p:nvPr/>
        </p:nvGrpSpPr>
        <p:grpSpPr>
          <a:xfrm>
            <a:off x="6045412" y="2108372"/>
            <a:ext cx="2906040" cy="1837607"/>
            <a:chOff x="1797303" y="1340148"/>
            <a:chExt cx="5346900" cy="2394900"/>
          </a:xfrm>
        </p:grpSpPr>
        <p:sp>
          <p:nvSpPr>
            <p:cNvPr id="363" name="Google Shape;363;p38"/>
            <p:cNvSpPr/>
            <p:nvPr/>
          </p:nvSpPr>
          <p:spPr>
            <a:xfrm>
              <a:off x="1797303" y="1340148"/>
              <a:ext cx="5346900" cy="2394900"/>
            </a:xfrm>
            <a:prstGeom prst="roundRect">
              <a:avLst>
                <a:gd fmla="val 7083" name="adj"/>
              </a:avLst>
            </a:prstGeom>
            <a:gradFill>
              <a:gsLst>
                <a:gs pos="0">
                  <a:schemeClr val="lt2"/>
                </a:gs>
                <a:gs pos="100000">
                  <a:schemeClr val="accent3"/>
                </a:gs>
              </a:gsLst>
              <a:lin ang="10801400" scaled="0"/>
            </a:gra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8"/>
            <p:cNvGrpSpPr/>
            <p:nvPr/>
          </p:nvGrpSpPr>
          <p:grpSpPr>
            <a:xfrm>
              <a:off x="2823997" y="3481555"/>
              <a:ext cx="556012" cy="109394"/>
              <a:chOff x="912891" y="3985001"/>
              <a:chExt cx="385050" cy="75753"/>
            </a:xfrm>
          </p:grpSpPr>
          <p:sp>
            <p:nvSpPr>
              <p:cNvPr id="365" name="Google Shape;365;p38"/>
              <p:cNvSpPr/>
              <p:nvPr/>
            </p:nvSpPr>
            <p:spPr>
              <a:xfrm>
                <a:off x="912891" y="3988644"/>
                <a:ext cx="67540" cy="67540"/>
              </a:xfrm>
              <a:custGeom>
                <a:rect b="b" l="l" r="r" t="t"/>
                <a:pathLst>
                  <a:path extrusionOk="0" h="4523" w="4523">
                    <a:moveTo>
                      <a:pt x="0" y="1"/>
                    </a:moveTo>
                    <a:lnTo>
                      <a:pt x="0" y="4523"/>
                    </a:lnTo>
                    <a:lnTo>
                      <a:pt x="4522" y="2262"/>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1066169" y="3997767"/>
                <a:ext cx="49292" cy="49292"/>
              </a:xfrm>
              <a:custGeom>
                <a:rect b="b" l="l" r="r" t="t"/>
                <a:pathLst>
                  <a:path extrusionOk="0" h="3301" w="3301">
                    <a:moveTo>
                      <a:pt x="1" y="1"/>
                    </a:moveTo>
                    <a:lnTo>
                      <a:pt x="1" y="3301"/>
                    </a:lnTo>
                    <a:lnTo>
                      <a:pt x="3300" y="165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1117262" y="3997767"/>
                <a:ext cx="6406" cy="49292"/>
              </a:xfrm>
              <a:custGeom>
                <a:rect b="b" l="l" r="r" t="t"/>
                <a:pathLst>
                  <a:path extrusionOk="0" h="3301" w="429">
                    <a:moveTo>
                      <a:pt x="1" y="1"/>
                    </a:moveTo>
                    <a:lnTo>
                      <a:pt x="1" y="3301"/>
                    </a:lnTo>
                    <a:lnTo>
                      <a:pt x="428" y="3301"/>
                    </a:lnTo>
                    <a:lnTo>
                      <a:pt x="4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1210324" y="3985001"/>
                <a:ext cx="51129" cy="75753"/>
              </a:xfrm>
              <a:custGeom>
                <a:rect b="b" l="l" r="r" t="t"/>
                <a:pathLst>
                  <a:path extrusionOk="0" h="5073" w="3424">
                    <a:moveTo>
                      <a:pt x="3423" y="0"/>
                    </a:moveTo>
                    <a:lnTo>
                      <a:pt x="1" y="2506"/>
                    </a:lnTo>
                    <a:lnTo>
                      <a:pt x="3423" y="5072"/>
                    </a:lnTo>
                    <a:lnTo>
                      <a:pt x="34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a:off x="1210324" y="4004157"/>
                <a:ext cx="25564" cy="37421"/>
              </a:xfrm>
              <a:custGeom>
                <a:rect b="b" l="l" r="r" t="t"/>
                <a:pathLst>
                  <a:path extrusionOk="0" h="2506" w="1712">
                    <a:moveTo>
                      <a:pt x="1" y="0"/>
                    </a:moveTo>
                    <a:lnTo>
                      <a:pt x="1" y="2506"/>
                    </a:lnTo>
                    <a:lnTo>
                      <a:pt x="1712" y="2506"/>
                    </a:lnTo>
                    <a:lnTo>
                      <a:pt x="17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p:nvPr/>
            </p:nvSpPr>
            <p:spPr>
              <a:xfrm>
                <a:off x="1268718" y="3986822"/>
                <a:ext cx="29223" cy="72109"/>
              </a:xfrm>
              <a:custGeom>
                <a:rect b="b" l="l" r="r" t="t"/>
                <a:pathLst>
                  <a:path extrusionOk="0" h="4829" w="1957">
                    <a:moveTo>
                      <a:pt x="1" y="0"/>
                    </a:moveTo>
                    <a:lnTo>
                      <a:pt x="1" y="489"/>
                    </a:lnTo>
                    <a:cubicBezTo>
                      <a:pt x="856" y="734"/>
                      <a:pt x="1468" y="1528"/>
                      <a:pt x="1468" y="2384"/>
                    </a:cubicBezTo>
                    <a:cubicBezTo>
                      <a:pt x="1468" y="3300"/>
                      <a:pt x="856" y="4095"/>
                      <a:pt x="1" y="4278"/>
                    </a:cubicBezTo>
                    <a:lnTo>
                      <a:pt x="1" y="4828"/>
                    </a:lnTo>
                    <a:cubicBezTo>
                      <a:pt x="1162" y="4584"/>
                      <a:pt x="1956" y="3606"/>
                      <a:pt x="1956" y="2384"/>
                    </a:cubicBezTo>
                    <a:cubicBezTo>
                      <a:pt x="1956" y="1223"/>
                      <a:pt x="1162" y="24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1268718" y="4005068"/>
                <a:ext cx="14619" cy="35599"/>
              </a:xfrm>
              <a:custGeom>
                <a:rect b="b" l="l" r="r" t="t"/>
                <a:pathLst>
                  <a:path extrusionOk="0" h="2384" w="979">
                    <a:moveTo>
                      <a:pt x="1" y="1"/>
                    </a:moveTo>
                    <a:lnTo>
                      <a:pt x="1" y="2384"/>
                    </a:lnTo>
                    <a:cubicBezTo>
                      <a:pt x="612" y="2262"/>
                      <a:pt x="979" y="1773"/>
                      <a:pt x="979" y="1162"/>
                    </a:cubicBezTo>
                    <a:cubicBezTo>
                      <a:pt x="979" y="612"/>
                      <a:pt x="612" y="12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38"/>
            <p:cNvGrpSpPr/>
            <p:nvPr/>
          </p:nvGrpSpPr>
          <p:grpSpPr>
            <a:xfrm>
              <a:off x="6246531" y="3476295"/>
              <a:ext cx="115956" cy="119931"/>
              <a:chOff x="4689357" y="3981343"/>
              <a:chExt cx="80302" cy="83049"/>
            </a:xfrm>
          </p:grpSpPr>
          <p:sp>
            <p:nvSpPr>
              <p:cNvPr id="373" name="Google Shape;373;p38"/>
              <p:cNvSpPr/>
              <p:nvPr/>
            </p:nvSpPr>
            <p:spPr>
              <a:xfrm>
                <a:off x="4689357" y="3981343"/>
                <a:ext cx="36510" cy="36525"/>
              </a:xfrm>
              <a:custGeom>
                <a:rect b="b" l="l" r="r" t="t"/>
                <a:pathLst>
                  <a:path extrusionOk="0" h="2446" w="2445">
                    <a:moveTo>
                      <a:pt x="306" y="1"/>
                    </a:moveTo>
                    <a:cubicBezTo>
                      <a:pt x="122" y="1"/>
                      <a:pt x="0" y="123"/>
                      <a:pt x="0" y="306"/>
                    </a:cubicBezTo>
                    <a:lnTo>
                      <a:pt x="0" y="2140"/>
                    </a:lnTo>
                    <a:cubicBezTo>
                      <a:pt x="0" y="2323"/>
                      <a:pt x="122" y="2445"/>
                      <a:pt x="306" y="2445"/>
                    </a:cubicBezTo>
                    <a:cubicBezTo>
                      <a:pt x="489" y="2445"/>
                      <a:pt x="611" y="2323"/>
                      <a:pt x="611" y="2140"/>
                    </a:cubicBezTo>
                    <a:lnTo>
                      <a:pt x="611" y="612"/>
                    </a:lnTo>
                    <a:lnTo>
                      <a:pt x="2139" y="612"/>
                    </a:lnTo>
                    <a:cubicBezTo>
                      <a:pt x="2322" y="612"/>
                      <a:pt x="2444" y="490"/>
                      <a:pt x="2444" y="306"/>
                    </a:cubicBezTo>
                    <a:cubicBezTo>
                      <a:pt x="2444" y="123"/>
                      <a:pt x="2322" y="1"/>
                      <a:pt x="2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8"/>
              <p:cNvSpPr/>
              <p:nvPr/>
            </p:nvSpPr>
            <p:spPr>
              <a:xfrm>
                <a:off x="4732238" y="3981343"/>
                <a:ext cx="37421" cy="36525"/>
              </a:xfrm>
              <a:custGeom>
                <a:rect b="b" l="l" r="r" t="t"/>
                <a:pathLst>
                  <a:path extrusionOk="0" h="2446" w="2506">
                    <a:moveTo>
                      <a:pt x="367" y="1"/>
                    </a:moveTo>
                    <a:cubicBezTo>
                      <a:pt x="184" y="1"/>
                      <a:pt x="0" y="123"/>
                      <a:pt x="0" y="306"/>
                    </a:cubicBezTo>
                    <a:cubicBezTo>
                      <a:pt x="0" y="490"/>
                      <a:pt x="184" y="612"/>
                      <a:pt x="367" y="612"/>
                    </a:cubicBezTo>
                    <a:lnTo>
                      <a:pt x="1834" y="612"/>
                    </a:lnTo>
                    <a:lnTo>
                      <a:pt x="1834" y="2140"/>
                    </a:lnTo>
                    <a:cubicBezTo>
                      <a:pt x="1834" y="2323"/>
                      <a:pt x="2017" y="2445"/>
                      <a:pt x="2139" y="2445"/>
                    </a:cubicBezTo>
                    <a:cubicBezTo>
                      <a:pt x="2322" y="2445"/>
                      <a:pt x="2506" y="2323"/>
                      <a:pt x="2506" y="2140"/>
                    </a:cubicBezTo>
                    <a:lnTo>
                      <a:pt x="2506" y="306"/>
                    </a:lnTo>
                    <a:cubicBezTo>
                      <a:pt x="2506" y="123"/>
                      <a:pt x="2322" y="1"/>
                      <a:pt x="2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8"/>
              <p:cNvSpPr/>
              <p:nvPr/>
            </p:nvSpPr>
            <p:spPr>
              <a:xfrm>
                <a:off x="4732238" y="4027882"/>
                <a:ext cx="37421" cy="36510"/>
              </a:xfrm>
              <a:custGeom>
                <a:rect b="b" l="l" r="r" t="t"/>
                <a:pathLst>
                  <a:path extrusionOk="0" h="2445" w="2506">
                    <a:moveTo>
                      <a:pt x="2139" y="0"/>
                    </a:moveTo>
                    <a:cubicBezTo>
                      <a:pt x="2017" y="0"/>
                      <a:pt x="1834" y="123"/>
                      <a:pt x="1834" y="306"/>
                    </a:cubicBezTo>
                    <a:lnTo>
                      <a:pt x="1834" y="1834"/>
                    </a:lnTo>
                    <a:lnTo>
                      <a:pt x="367" y="1834"/>
                    </a:lnTo>
                    <a:cubicBezTo>
                      <a:pt x="184" y="1834"/>
                      <a:pt x="0" y="1956"/>
                      <a:pt x="0" y="2139"/>
                    </a:cubicBezTo>
                    <a:cubicBezTo>
                      <a:pt x="0" y="2322"/>
                      <a:pt x="184" y="2445"/>
                      <a:pt x="367" y="2445"/>
                    </a:cubicBezTo>
                    <a:lnTo>
                      <a:pt x="2139" y="2445"/>
                    </a:lnTo>
                    <a:cubicBezTo>
                      <a:pt x="2322" y="2445"/>
                      <a:pt x="2506" y="2322"/>
                      <a:pt x="2445" y="2139"/>
                    </a:cubicBezTo>
                    <a:lnTo>
                      <a:pt x="2445" y="306"/>
                    </a:lnTo>
                    <a:cubicBezTo>
                      <a:pt x="2445" y="123"/>
                      <a:pt x="2322" y="0"/>
                      <a:pt x="2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
              <p:cNvSpPr/>
              <p:nvPr/>
            </p:nvSpPr>
            <p:spPr>
              <a:xfrm>
                <a:off x="4689357" y="4027882"/>
                <a:ext cx="36510" cy="36510"/>
              </a:xfrm>
              <a:custGeom>
                <a:rect b="b" l="l" r="r" t="t"/>
                <a:pathLst>
                  <a:path extrusionOk="0" h="2445" w="2445">
                    <a:moveTo>
                      <a:pt x="306" y="0"/>
                    </a:moveTo>
                    <a:cubicBezTo>
                      <a:pt x="122" y="0"/>
                      <a:pt x="0" y="123"/>
                      <a:pt x="0" y="306"/>
                    </a:cubicBezTo>
                    <a:lnTo>
                      <a:pt x="0" y="2139"/>
                    </a:lnTo>
                    <a:cubicBezTo>
                      <a:pt x="0" y="2322"/>
                      <a:pt x="122" y="2445"/>
                      <a:pt x="306" y="2445"/>
                    </a:cubicBezTo>
                    <a:lnTo>
                      <a:pt x="2139" y="2445"/>
                    </a:lnTo>
                    <a:cubicBezTo>
                      <a:pt x="2322" y="2445"/>
                      <a:pt x="2444" y="2322"/>
                      <a:pt x="2444" y="2139"/>
                    </a:cubicBezTo>
                    <a:cubicBezTo>
                      <a:pt x="2444" y="1956"/>
                      <a:pt x="2322" y="1834"/>
                      <a:pt x="2139" y="1834"/>
                    </a:cubicBezTo>
                    <a:lnTo>
                      <a:pt x="611" y="1834"/>
                    </a:lnTo>
                    <a:lnTo>
                      <a:pt x="611" y="306"/>
                    </a:lnTo>
                    <a:cubicBezTo>
                      <a:pt x="611" y="123"/>
                      <a:pt x="489" y="0"/>
                      <a:pt x="3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38"/>
            <p:cNvGrpSpPr/>
            <p:nvPr/>
          </p:nvGrpSpPr>
          <p:grpSpPr>
            <a:xfrm>
              <a:off x="2786151" y="3349754"/>
              <a:ext cx="3576945" cy="55304"/>
              <a:chOff x="838074" y="3747922"/>
              <a:chExt cx="4005987" cy="60238"/>
            </a:xfrm>
          </p:grpSpPr>
          <p:sp>
            <p:nvSpPr>
              <p:cNvPr id="378" name="Google Shape;378;p38"/>
              <p:cNvSpPr/>
              <p:nvPr/>
            </p:nvSpPr>
            <p:spPr>
              <a:xfrm>
                <a:off x="838074" y="3767078"/>
                <a:ext cx="4005987" cy="21921"/>
              </a:xfrm>
              <a:custGeom>
                <a:rect b="b" l="l" r="r" t="t"/>
                <a:pathLst>
                  <a:path extrusionOk="0" h="1468" w="268273">
                    <a:moveTo>
                      <a:pt x="0" y="1"/>
                    </a:moveTo>
                    <a:lnTo>
                      <a:pt x="0" y="1468"/>
                    </a:lnTo>
                    <a:lnTo>
                      <a:pt x="268273" y="1468"/>
                    </a:lnTo>
                    <a:lnTo>
                      <a:pt x="268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a:off x="865694" y="3747922"/>
                <a:ext cx="61149" cy="60238"/>
              </a:xfrm>
              <a:custGeom>
                <a:rect b="b" l="l" r="r" t="t"/>
                <a:pathLst>
                  <a:path extrusionOk="0" h="4034" w="4095">
                    <a:moveTo>
                      <a:pt x="2078" y="1"/>
                    </a:moveTo>
                    <a:cubicBezTo>
                      <a:pt x="917" y="1"/>
                      <a:pt x="0" y="917"/>
                      <a:pt x="0" y="2017"/>
                    </a:cubicBezTo>
                    <a:cubicBezTo>
                      <a:pt x="0" y="3117"/>
                      <a:pt x="917" y="4034"/>
                      <a:pt x="2078" y="4034"/>
                    </a:cubicBezTo>
                    <a:cubicBezTo>
                      <a:pt x="3178" y="4034"/>
                      <a:pt x="4094" y="3117"/>
                      <a:pt x="4094" y="2017"/>
                    </a:cubicBezTo>
                    <a:cubicBezTo>
                      <a:pt x="4094" y="917"/>
                      <a:pt x="3178" y="1"/>
                      <a:pt x="20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838074" y="3767075"/>
                <a:ext cx="989927" cy="21925"/>
              </a:xfrm>
              <a:custGeom>
                <a:rect b="b" l="l" r="r" t="t"/>
                <a:pathLst>
                  <a:path extrusionOk="0" h="1468" w="268273">
                    <a:moveTo>
                      <a:pt x="0" y="1"/>
                    </a:moveTo>
                    <a:lnTo>
                      <a:pt x="0" y="1468"/>
                    </a:lnTo>
                    <a:lnTo>
                      <a:pt x="268273" y="1468"/>
                    </a:lnTo>
                    <a:lnTo>
                      <a:pt x="268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81" name="Google Shape;381;p38"/>
          <p:cNvPicPr preferRelativeResize="0"/>
          <p:nvPr/>
        </p:nvPicPr>
        <p:blipFill rotWithShape="1">
          <a:blip r:embed="rId3">
            <a:alphaModFix/>
          </a:blip>
          <a:srcRect b="13918" l="0" r="0" t="13925"/>
          <a:stretch/>
        </p:blipFill>
        <p:spPr>
          <a:xfrm>
            <a:off x="6563700" y="2450900"/>
            <a:ext cx="1947550" cy="1067600"/>
          </a:xfrm>
          <a:prstGeom prst="rect">
            <a:avLst/>
          </a:prstGeom>
          <a:noFill/>
          <a:ln>
            <a:noFill/>
          </a:ln>
        </p:spPr>
      </p:pic>
      <p:grpSp>
        <p:nvGrpSpPr>
          <p:cNvPr id="382" name="Google Shape;382;p38"/>
          <p:cNvGrpSpPr/>
          <p:nvPr/>
        </p:nvGrpSpPr>
        <p:grpSpPr>
          <a:xfrm>
            <a:off x="7217368" y="2743000"/>
            <a:ext cx="562807" cy="568325"/>
            <a:chOff x="6256322" y="2048838"/>
            <a:chExt cx="707400" cy="707400"/>
          </a:xfrm>
        </p:grpSpPr>
        <p:sp>
          <p:nvSpPr>
            <p:cNvPr id="383" name="Google Shape;383;p38"/>
            <p:cNvSpPr/>
            <p:nvPr/>
          </p:nvSpPr>
          <p:spPr>
            <a:xfrm flipH="1">
              <a:off x="6256322" y="2048838"/>
              <a:ext cx="707400" cy="707400"/>
            </a:xfrm>
            <a:prstGeom prst="ellipse">
              <a:avLst/>
            </a:prstGeom>
            <a:solidFill>
              <a:srgbClr val="0336D0">
                <a:alpha val="3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6491921" y="2233463"/>
              <a:ext cx="338151" cy="338151"/>
            </a:xfrm>
            <a:custGeom>
              <a:rect b="b" l="l" r="r" t="t"/>
              <a:pathLst>
                <a:path extrusionOk="0" h="4523" w="4523">
                  <a:moveTo>
                    <a:pt x="0" y="1"/>
                  </a:moveTo>
                  <a:lnTo>
                    <a:pt x="0" y="4523"/>
                  </a:lnTo>
                  <a:lnTo>
                    <a:pt x="4522" y="2262"/>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1604500" y="150025"/>
            <a:ext cx="6898200" cy="9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Prototype Development</a:t>
            </a:r>
            <a:endParaRPr sz="6000"/>
          </a:p>
        </p:txBody>
      </p:sp>
      <p:grpSp>
        <p:nvGrpSpPr>
          <p:cNvPr id="390" name="Google Shape;390;p39"/>
          <p:cNvGrpSpPr/>
          <p:nvPr/>
        </p:nvGrpSpPr>
        <p:grpSpPr>
          <a:xfrm rot="2700000">
            <a:off x="266682" y="-187130"/>
            <a:ext cx="1045765" cy="1045615"/>
            <a:chOff x="3741950" y="353925"/>
            <a:chExt cx="1045775" cy="1045625"/>
          </a:xfrm>
        </p:grpSpPr>
        <p:sp>
          <p:nvSpPr>
            <p:cNvPr id="391" name="Google Shape;391;p3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39"/>
          <p:cNvGrpSpPr/>
          <p:nvPr/>
        </p:nvGrpSpPr>
        <p:grpSpPr>
          <a:xfrm flipH="1">
            <a:off x="-311297" y="150024"/>
            <a:ext cx="1590595" cy="875375"/>
            <a:chOff x="6456464" y="3575600"/>
            <a:chExt cx="1004100" cy="552601"/>
          </a:xfrm>
        </p:grpSpPr>
        <p:sp>
          <p:nvSpPr>
            <p:cNvPr id="395" name="Google Shape;395;p39"/>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9"/>
          <p:cNvGrpSpPr/>
          <p:nvPr/>
        </p:nvGrpSpPr>
        <p:grpSpPr>
          <a:xfrm flipH="1">
            <a:off x="-425085" y="1025388"/>
            <a:ext cx="1249832" cy="707506"/>
            <a:chOff x="6456475" y="3575600"/>
            <a:chExt cx="976202" cy="552609"/>
          </a:xfrm>
        </p:grpSpPr>
        <p:sp>
          <p:nvSpPr>
            <p:cNvPr id="398" name="Google Shape;398;p39"/>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39"/>
          <p:cNvSpPr txBox="1"/>
          <p:nvPr>
            <p:ph idx="1" type="subTitle"/>
          </p:nvPr>
        </p:nvSpPr>
        <p:spPr>
          <a:xfrm>
            <a:off x="824750" y="1236725"/>
            <a:ext cx="8094600" cy="3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   </a:t>
            </a:r>
            <a:r>
              <a:rPr b="1" lang="en" sz="2100"/>
              <a:t>Subphase 1: Data Management</a:t>
            </a:r>
            <a:endParaRPr b="1" sz="2100"/>
          </a:p>
          <a:p>
            <a:pPr indent="0" lvl="0" marL="0" rtl="0" algn="l">
              <a:spcBef>
                <a:spcPts val="0"/>
              </a:spcBef>
              <a:spcAft>
                <a:spcPts val="0"/>
              </a:spcAft>
              <a:buNone/>
            </a:pPr>
            <a:r>
              <a:t/>
            </a:r>
            <a:endParaRPr b="1" sz="2100"/>
          </a:p>
          <a:p>
            <a:pPr indent="-323850" lvl="0" marL="457200" marR="38100" rtl="0" algn="l">
              <a:lnSpc>
                <a:spcPct val="128571"/>
              </a:lnSpc>
              <a:spcBef>
                <a:spcPts val="0"/>
              </a:spcBef>
              <a:spcAft>
                <a:spcPts val="0"/>
              </a:spcAft>
              <a:buSzPts val="1500"/>
              <a:buChar char="●"/>
            </a:pPr>
            <a:r>
              <a:rPr lang="en" sz="1500">
                <a:latin typeface="Arial"/>
                <a:ea typeface="Arial"/>
                <a:cs typeface="Arial"/>
                <a:sym typeface="Arial"/>
              </a:rPr>
              <a:t>Use the wealth of data stored in Capital One's pre-existing databases as the foundation for our prototype.</a:t>
            </a:r>
            <a:endParaRPr sz="1500">
              <a:latin typeface="Arial"/>
              <a:ea typeface="Arial"/>
              <a:cs typeface="Arial"/>
              <a:sym typeface="Arial"/>
            </a:endParaRPr>
          </a:p>
          <a:p>
            <a:pPr indent="-323850" lvl="0" marL="457200" marR="38100" rtl="0" algn="l">
              <a:lnSpc>
                <a:spcPct val="128571"/>
              </a:lnSpc>
              <a:spcBef>
                <a:spcPts val="0"/>
              </a:spcBef>
              <a:spcAft>
                <a:spcPts val="0"/>
              </a:spcAft>
              <a:buSzPts val="1500"/>
              <a:buChar char="●"/>
            </a:pPr>
            <a:r>
              <a:rPr lang="en" sz="1500">
                <a:latin typeface="Arial"/>
                <a:ea typeface="Arial"/>
                <a:cs typeface="Arial"/>
                <a:sym typeface="Arial"/>
              </a:rPr>
              <a:t>Explore transactional records, spending patterns, and user behaviors to inform the personalized travel planning features.</a:t>
            </a:r>
            <a:endParaRPr sz="1500">
              <a:latin typeface="Arial"/>
              <a:ea typeface="Arial"/>
              <a:cs typeface="Arial"/>
              <a:sym typeface="Arial"/>
            </a:endParaRPr>
          </a:p>
          <a:p>
            <a:pPr indent="-323850" lvl="0" marL="457200" marR="38100" rtl="0" algn="l">
              <a:lnSpc>
                <a:spcPct val="128571"/>
              </a:lnSpc>
              <a:spcBef>
                <a:spcPts val="0"/>
              </a:spcBef>
              <a:spcAft>
                <a:spcPts val="0"/>
              </a:spcAft>
              <a:buSzPts val="1500"/>
              <a:buChar char="●"/>
            </a:pPr>
            <a:r>
              <a:rPr lang="en" sz="1500">
                <a:latin typeface="Arial"/>
                <a:ea typeface="Arial"/>
                <a:cs typeface="Arial"/>
                <a:sym typeface="Arial"/>
              </a:rPr>
              <a:t>Consider a more advanced future implementation by incorporating NESSIE, Capital One's simulated database, for cutting-edge testing and refinements.</a:t>
            </a:r>
            <a:endParaRPr sz="1500">
              <a:latin typeface="Arial"/>
              <a:ea typeface="Arial"/>
              <a:cs typeface="Arial"/>
              <a:sym typeface="Arial"/>
            </a:endParaRPr>
          </a:p>
          <a:p>
            <a:pPr indent="-323850" lvl="0" marL="457200" marR="38100" rtl="0" algn="l">
              <a:lnSpc>
                <a:spcPct val="128571"/>
              </a:lnSpc>
              <a:spcBef>
                <a:spcPts val="0"/>
              </a:spcBef>
              <a:spcAft>
                <a:spcPts val="0"/>
              </a:spcAft>
              <a:buSzPts val="1500"/>
              <a:buChar char="●"/>
            </a:pPr>
            <a:r>
              <a:rPr lang="en" sz="1500">
                <a:latin typeface="Arial"/>
                <a:ea typeface="Arial"/>
                <a:cs typeface="Arial"/>
                <a:sym typeface="Arial"/>
              </a:rPr>
              <a:t>NESSIE provides a simulated environment to test the prototype with real scenarios, ensuring robustness and adaptability.</a:t>
            </a:r>
            <a:endParaRPr sz="1500">
              <a:latin typeface="Arial"/>
              <a:ea typeface="Arial"/>
              <a:cs typeface="Arial"/>
              <a:sym typeface="Arial"/>
            </a:endParaRPr>
          </a:p>
          <a:p>
            <a:pPr indent="0" lvl="0" marL="0" rtl="0" algn="l">
              <a:spcBef>
                <a:spcPts val="0"/>
              </a:spcBef>
              <a:spcAft>
                <a:spcPts val="0"/>
              </a:spcAft>
              <a:buNone/>
            </a:pPr>
            <a:r>
              <a:t/>
            </a:r>
            <a:endParaRPr/>
          </a:p>
        </p:txBody>
      </p:sp>
      <p:sp>
        <p:nvSpPr>
          <p:cNvPr id="401" name="Google Shape;401;p39"/>
          <p:cNvSpPr txBox="1"/>
          <p:nvPr/>
        </p:nvSpPr>
        <p:spPr>
          <a:xfrm>
            <a:off x="1833900" y="821225"/>
            <a:ext cx="5476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dk1"/>
                </a:solidFill>
                <a:latin typeface="Albert Sans"/>
                <a:ea typeface="Albert Sans"/>
                <a:cs typeface="Albert Sans"/>
                <a:sym typeface="Albert Sans"/>
              </a:rPr>
              <a:t>The Prototype we implemented is based on 3 subphases</a:t>
            </a:r>
            <a:r>
              <a:rPr b="1" lang="en">
                <a:solidFill>
                  <a:schemeClr val="dk1"/>
                </a:solidFill>
                <a:latin typeface="Albert Sans"/>
                <a:ea typeface="Albert Sans"/>
                <a:cs typeface="Albert Sans"/>
                <a:sym typeface="Albert Sans"/>
              </a:rPr>
              <a:t>:</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0"/>
          <p:cNvSpPr txBox="1"/>
          <p:nvPr>
            <p:ph type="title"/>
          </p:nvPr>
        </p:nvSpPr>
        <p:spPr>
          <a:xfrm>
            <a:off x="716550" y="59200"/>
            <a:ext cx="7710900" cy="6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we managed the data</a:t>
            </a:r>
            <a:endParaRPr/>
          </a:p>
        </p:txBody>
      </p:sp>
      <p:pic>
        <p:nvPicPr>
          <p:cNvPr id="407" name="Google Shape;407;p40"/>
          <p:cNvPicPr preferRelativeResize="0"/>
          <p:nvPr/>
        </p:nvPicPr>
        <p:blipFill>
          <a:blip r:embed="rId3">
            <a:alphaModFix/>
          </a:blip>
          <a:stretch>
            <a:fillRect/>
          </a:stretch>
        </p:blipFill>
        <p:spPr>
          <a:xfrm>
            <a:off x="1506450" y="697875"/>
            <a:ext cx="6135701" cy="43077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1"/>
          <p:cNvSpPr txBox="1"/>
          <p:nvPr>
            <p:ph type="title"/>
          </p:nvPr>
        </p:nvSpPr>
        <p:spPr>
          <a:xfrm>
            <a:off x="623325" y="0"/>
            <a:ext cx="77109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Managing the Data</a:t>
            </a:r>
            <a:endParaRPr/>
          </a:p>
        </p:txBody>
      </p:sp>
      <p:pic>
        <p:nvPicPr>
          <p:cNvPr id="413" name="Google Shape;413;p41"/>
          <p:cNvPicPr preferRelativeResize="0"/>
          <p:nvPr/>
        </p:nvPicPr>
        <p:blipFill>
          <a:blip r:embed="rId3">
            <a:alphaModFix/>
          </a:blip>
          <a:stretch>
            <a:fillRect/>
          </a:stretch>
        </p:blipFill>
        <p:spPr>
          <a:xfrm>
            <a:off x="1563475" y="726700"/>
            <a:ext cx="6021649" cy="4120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2"/>
          <p:cNvSpPr txBox="1"/>
          <p:nvPr>
            <p:ph type="title"/>
          </p:nvPr>
        </p:nvSpPr>
        <p:spPr>
          <a:xfrm>
            <a:off x="716550" y="0"/>
            <a:ext cx="7710900" cy="61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Filtering </a:t>
            </a:r>
            <a:r>
              <a:rPr lang="en"/>
              <a:t>the data</a:t>
            </a:r>
            <a:endParaRPr/>
          </a:p>
        </p:txBody>
      </p:sp>
      <p:pic>
        <p:nvPicPr>
          <p:cNvPr id="419" name="Google Shape;419;p42"/>
          <p:cNvPicPr preferRelativeResize="0"/>
          <p:nvPr/>
        </p:nvPicPr>
        <p:blipFill>
          <a:blip r:embed="rId3">
            <a:alphaModFix/>
          </a:blip>
          <a:stretch>
            <a:fillRect/>
          </a:stretch>
        </p:blipFill>
        <p:spPr>
          <a:xfrm>
            <a:off x="1381000" y="732075"/>
            <a:ext cx="6283976" cy="423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3"/>
          <p:cNvSpPr txBox="1"/>
          <p:nvPr>
            <p:ph type="title"/>
          </p:nvPr>
        </p:nvSpPr>
        <p:spPr>
          <a:xfrm>
            <a:off x="1729975" y="346025"/>
            <a:ext cx="57639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Prototype Development</a:t>
            </a:r>
            <a:endParaRPr sz="6000"/>
          </a:p>
        </p:txBody>
      </p:sp>
      <p:grpSp>
        <p:nvGrpSpPr>
          <p:cNvPr id="425" name="Google Shape;425;p43"/>
          <p:cNvGrpSpPr/>
          <p:nvPr/>
        </p:nvGrpSpPr>
        <p:grpSpPr>
          <a:xfrm rot="2700000">
            <a:off x="266682" y="-187130"/>
            <a:ext cx="1045765" cy="1045615"/>
            <a:chOff x="3741950" y="353925"/>
            <a:chExt cx="1045775" cy="1045625"/>
          </a:xfrm>
        </p:grpSpPr>
        <p:sp>
          <p:nvSpPr>
            <p:cNvPr id="426" name="Google Shape;426;p4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43"/>
          <p:cNvGrpSpPr/>
          <p:nvPr/>
        </p:nvGrpSpPr>
        <p:grpSpPr>
          <a:xfrm flipH="1">
            <a:off x="-311297" y="150024"/>
            <a:ext cx="1590595" cy="875375"/>
            <a:chOff x="6456464" y="3575600"/>
            <a:chExt cx="1004100" cy="552601"/>
          </a:xfrm>
        </p:grpSpPr>
        <p:sp>
          <p:nvSpPr>
            <p:cNvPr id="430" name="Google Shape;430;p43"/>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43"/>
          <p:cNvGrpSpPr/>
          <p:nvPr/>
        </p:nvGrpSpPr>
        <p:grpSpPr>
          <a:xfrm flipH="1">
            <a:off x="-425085" y="1025388"/>
            <a:ext cx="1249832" cy="707506"/>
            <a:chOff x="6456475" y="3575600"/>
            <a:chExt cx="976202" cy="552609"/>
          </a:xfrm>
        </p:grpSpPr>
        <p:sp>
          <p:nvSpPr>
            <p:cNvPr id="433" name="Google Shape;433;p43"/>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3"/>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43"/>
          <p:cNvSpPr txBox="1"/>
          <p:nvPr>
            <p:ph idx="1" type="subTitle"/>
          </p:nvPr>
        </p:nvSpPr>
        <p:spPr>
          <a:xfrm>
            <a:off x="559875" y="1236725"/>
            <a:ext cx="8359500" cy="369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2200"/>
              <a:t>    </a:t>
            </a:r>
            <a:r>
              <a:rPr b="1" lang="en" sz="2400"/>
              <a:t>Subphase 2:</a:t>
            </a:r>
            <a:r>
              <a:rPr b="1" lang="en" sz="2400">
                <a:highlight>
                  <a:schemeClr val="lt1"/>
                </a:highlight>
              </a:rPr>
              <a:t> Search Engine </a:t>
            </a:r>
            <a:endParaRPr b="1" sz="2400">
              <a:highlight>
                <a:schemeClr val="lt1"/>
              </a:highlight>
            </a:endParaRPr>
          </a:p>
          <a:p>
            <a:pPr indent="0" lvl="0" marL="0" rtl="0" algn="l">
              <a:spcBef>
                <a:spcPts val="0"/>
              </a:spcBef>
              <a:spcAft>
                <a:spcPts val="0"/>
              </a:spcAft>
              <a:buNone/>
            </a:pPr>
            <a:r>
              <a:t/>
            </a:r>
            <a:endParaRPr b="1" sz="2400">
              <a:highlight>
                <a:schemeClr val="lt1"/>
              </a:highlight>
            </a:endParaRPr>
          </a:p>
          <a:p>
            <a:pPr indent="-330200" lvl="0" marL="457200" marR="38100" rtl="0" algn="l">
              <a:lnSpc>
                <a:spcPct val="128571"/>
              </a:lnSpc>
              <a:spcBef>
                <a:spcPts val="0"/>
              </a:spcBef>
              <a:spcAft>
                <a:spcPts val="0"/>
              </a:spcAft>
              <a:buSzPts val="1600"/>
              <a:buChar char="●"/>
            </a:pPr>
            <a:r>
              <a:rPr lang="en" sz="1900">
                <a:latin typeface="Arial"/>
                <a:ea typeface="Arial"/>
                <a:cs typeface="Arial"/>
                <a:sym typeface="Arial"/>
              </a:rPr>
              <a:t>Since our code has the capacity to search for information on the internet it does retreat and helps with the filtering for itinerary purposes.</a:t>
            </a:r>
            <a:endParaRPr sz="1900">
              <a:latin typeface="Arial"/>
              <a:ea typeface="Arial"/>
              <a:cs typeface="Arial"/>
              <a:sym typeface="Arial"/>
            </a:endParaRPr>
          </a:p>
          <a:p>
            <a:pPr indent="-330200" lvl="0" marL="457200" marR="38100" rtl="0" algn="l">
              <a:lnSpc>
                <a:spcPct val="128571"/>
              </a:lnSpc>
              <a:spcBef>
                <a:spcPts val="0"/>
              </a:spcBef>
              <a:spcAft>
                <a:spcPts val="0"/>
              </a:spcAft>
              <a:buSzPts val="1600"/>
              <a:buChar char="●"/>
            </a:pPr>
            <a:r>
              <a:rPr lang="en" sz="1900">
                <a:latin typeface="Arial"/>
                <a:ea typeface="Arial"/>
                <a:cs typeface="Arial"/>
                <a:sym typeface="Arial"/>
              </a:rPr>
              <a:t>According to some limited resources Capital One currently lacks of direct affiliations with travel agencies or airlines and our prototype creates a promising ground for exploring strategic partnerships.</a:t>
            </a:r>
            <a:endParaRPr sz="1900">
              <a:latin typeface="Arial"/>
              <a:ea typeface="Arial"/>
              <a:cs typeface="Arial"/>
              <a:sym typeface="Arial"/>
            </a:endParaRPr>
          </a:p>
          <a:p>
            <a:pPr indent="0" lvl="0" marL="0" marR="38100" rtl="0" algn="l">
              <a:lnSpc>
                <a:spcPct val="128571"/>
              </a:lnSpc>
              <a:spcBef>
                <a:spcPts val="0"/>
              </a:spcBef>
              <a:spcAft>
                <a:spcPts val="0"/>
              </a:spcAft>
              <a:buNone/>
            </a:pPr>
            <a:r>
              <a:t/>
            </a:r>
            <a:endParaRPr sz="1600">
              <a:latin typeface="Arial"/>
              <a:ea typeface="Arial"/>
              <a:cs typeface="Arial"/>
              <a:sym typeface="Arial"/>
            </a:endParaRPr>
          </a:p>
        </p:txBody>
      </p:sp>
      <p:sp>
        <p:nvSpPr>
          <p:cNvPr id="436" name="Google Shape;436;p43"/>
          <p:cNvSpPr txBox="1"/>
          <p:nvPr/>
        </p:nvSpPr>
        <p:spPr>
          <a:xfrm>
            <a:off x="1833900" y="821225"/>
            <a:ext cx="54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442" name="Google Shape;442;p44"/>
          <p:cNvPicPr preferRelativeResize="0"/>
          <p:nvPr/>
        </p:nvPicPr>
        <p:blipFill>
          <a:blip r:embed="rId3">
            <a:alphaModFix/>
          </a:blip>
          <a:stretch>
            <a:fillRect/>
          </a:stretch>
        </p:blipFill>
        <p:spPr>
          <a:xfrm>
            <a:off x="1939825" y="720675"/>
            <a:ext cx="5253001" cy="4287623"/>
          </a:xfrm>
          <a:prstGeom prst="rect">
            <a:avLst/>
          </a:prstGeom>
          <a:noFill/>
          <a:ln>
            <a:noFill/>
          </a:ln>
        </p:spPr>
      </p:pic>
      <p:sp>
        <p:nvSpPr>
          <p:cNvPr id="443" name="Google Shape;443;p44"/>
          <p:cNvSpPr txBox="1"/>
          <p:nvPr/>
        </p:nvSpPr>
        <p:spPr>
          <a:xfrm>
            <a:off x="828550" y="47825"/>
            <a:ext cx="788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100">
                <a:solidFill>
                  <a:schemeClr val="dk1"/>
                </a:solidFill>
                <a:latin typeface="Albert Sans"/>
                <a:ea typeface="Albert Sans"/>
                <a:cs typeface="Albert Sans"/>
                <a:sym typeface="Albert Sans"/>
              </a:rPr>
              <a:t>Implementation of the Search Engine</a:t>
            </a:r>
            <a:endParaRPr b="1" sz="3100">
              <a:solidFill>
                <a:schemeClr val="dk1"/>
              </a:solidFill>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5"/>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Search engine way to access</a:t>
            </a:r>
            <a:endParaRPr/>
          </a:p>
        </p:txBody>
      </p:sp>
      <p:pic>
        <p:nvPicPr>
          <p:cNvPr id="449" name="Google Shape;449;p45"/>
          <p:cNvPicPr preferRelativeResize="0"/>
          <p:nvPr/>
        </p:nvPicPr>
        <p:blipFill rotWithShape="1">
          <a:blip r:embed="rId3">
            <a:alphaModFix/>
          </a:blip>
          <a:srcRect b="0" l="-9772" r="-6845" t="0"/>
          <a:stretch/>
        </p:blipFill>
        <p:spPr>
          <a:xfrm>
            <a:off x="1323975" y="698400"/>
            <a:ext cx="6181326" cy="4299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6"/>
          <p:cNvSpPr txBox="1"/>
          <p:nvPr>
            <p:ph type="title"/>
          </p:nvPr>
        </p:nvSpPr>
        <p:spPr>
          <a:xfrm>
            <a:off x="1729975" y="346025"/>
            <a:ext cx="57639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Prototype Development</a:t>
            </a:r>
            <a:endParaRPr sz="6000"/>
          </a:p>
        </p:txBody>
      </p:sp>
      <p:grpSp>
        <p:nvGrpSpPr>
          <p:cNvPr id="455" name="Google Shape;455;p46"/>
          <p:cNvGrpSpPr/>
          <p:nvPr/>
        </p:nvGrpSpPr>
        <p:grpSpPr>
          <a:xfrm rot="2700000">
            <a:off x="266682" y="-187130"/>
            <a:ext cx="1045765" cy="1045615"/>
            <a:chOff x="3741950" y="353925"/>
            <a:chExt cx="1045775" cy="1045625"/>
          </a:xfrm>
        </p:grpSpPr>
        <p:sp>
          <p:nvSpPr>
            <p:cNvPr id="456" name="Google Shape;456;p4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46"/>
          <p:cNvGrpSpPr/>
          <p:nvPr/>
        </p:nvGrpSpPr>
        <p:grpSpPr>
          <a:xfrm flipH="1">
            <a:off x="-311297" y="150024"/>
            <a:ext cx="1590595" cy="875375"/>
            <a:chOff x="6456464" y="3575600"/>
            <a:chExt cx="1004100" cy="552601"/>
          </a:xfrm>
        </p:grpSpPr>
        <p:sp>
          <p:nvSpPr>
            <p:cNvPr id="460" name="Google Shape;460;p46"/>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46"/>
          <p:cNvGrpSpPr/>
          <p:nvPr/>
        </p:nvGrpSpPr>
        <p:grpSpPr>
          <a:xfrm flipH="1">
            <a:off x="-425085" y="1025388"/>
            <a:ext cx="1249832" cy="707506"/>
            <a:chOff x="6456475" y="3575600"/>
            <a:chExt cx="976202" cy="552609"/>
          </a:xfrm>
        </p:grpSpPr>
        <p:sp>
          <p:nvSpPr>
            <p:cNvPr id="463" name="Google Shape;463;p46"/>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6"/>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46"/>
          <p:cNvSpPr txBox="1"/>
          <p:nvPr>
            <p:ph idx="1" type="subTitle"/>
          </p:nvPr>
        </p:nvSpPr>
        <p:spPr>
          <a:xfrm>
            <a:off x="824750" y="1236725"/>
            <a:ext cx="8094600" cy="32946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2200"/>
              <a:t>Subphase 3: Itinerary Creation</a:t>
            </a:r>
            <a:r>
              <a:rPr b="1" lang="en" sz="2200">
                <a:highlight>
                  <a:schemeClr val="lt1"/>
                </a:highlight>
              </a:rPr>
              <a:t> </a:t>
            </a:r>
            <a:endParaRPr b="1" sz="2200">
              <a:highlight>
                <a:schemeClr val="lt1"/>
              </a:highlight>
            </a:endParaRPr>
          </a:p>
          <a:p>
            <a:pPr indent="0" lvl="0" marL="0" rtl="0" algn="l">
              <a:spcBef>
                <a:spcPts val="0"/>
              </a:spcBef>
              <a:spcAft>
                <a:spcPts val="0"/>
              </a:spcAft>
              <a:buNone/>
            </a:pPr>
            <a:r>
              <a:t/>
            </a:r>
            <a:endParaRPr b="1" sz="2200">
              <a:highlight>
                <a:schemeClr val="lt1"/>
              </a:highlight>
            </a:endParaRPr>
          </a:p>
          <a:p>
            <a:pPr indent="-317500" lvl="0" marL="457200" marR="38100" rtl="0" algn="l">
              <a:lnSpc>
                <a:spcPct val="128571"/>
              </a:lnSpc>
              <a:spcBef>
                <a:spcPts val="0"/>
              </a:spcBef>
              <a:spcAft>
                <a:spcPts val="0"/>
              </a:spcAft>
              <a:buSzPts val="1400"/>
              <a:buChar char="●"/>
            </a:pPr>
            <a:r>
              <a:rPr lang="en" sz="1700">
                <a:latin typeface="Arial"/>
                <a:ea typeface="Arial"/>
                <a:cs typeface="Arial"/>
                <a:sym typeface="Arial"/>
              </a:rPr>
              <a:t>Based on the acquired data and the filtered user information, we developed a product that let us provide an itinerary based on the customers preferences and algorithms.</a:t>
            </a:r>
            <a:endParaRPr sz="1700">
              <a:latin typeface="Arial"/>
              <a:ea typeface="Arial"/>
              <a:cs typeface="Arial"/>
              <a:sym typeface="Arial"/>
            </a:endParaRPr>
          </a:p>
          <a:p>
            <a:pPr indent="0" lvl="0" marL="0" marR="38100" rtl="0" algn="l">
              <a:lnSpc>
                <a:spcPct val="128571"/>
              </a:lnSpc>
              <a:spcBef>
                <a:spcPts val="0"/>
              </a:spcBef>
              <a:spcAft>
                <a:spcPts val="0"/>
              </a:spcAft>
              <a:buNone/>
            </a:pPr>
            <a:r>
              <a:t/>
            </a:r>
            <a:endParaRPr sz="1600">
              <a:latin typeface="Arial"/>
              <a:ea typeface="Arial"/>
              <a:cs typeface="Arial"/>
              <a:sym typeface="Arial"/>
            </a:endParaRPr>
          </a:p>
        </p:txBody>
      </p:sp>
      <p:sp>
        <p:nvSpPr>
          <p:cNvPr id="466" name="Google Shape;466;p46"/>
          <p:cNvSpPr txBox="1"/>
          <p:nvPr/>
        </p:nvSpPr>
        <p:spPr>
          <a:xfrm>
            <a:off x="1833900" y="821225"/>
            <a:ext cx="54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p:txBody>
      </p:sp>
      <p:pic>
        <p:nvPicPr>
          <p:cNvPr id="467" name="Google Shape;467;p46"/>
          <p:cNvPicPr preferRelativeResize="0"/>
          <p:nvPr/>
        </p:nvPicPr>
        <p:blipFill>
          <a:blip r:embed="rId3">
            <a:alphaModFix/>
          </a:blip>
          <a:stretch>
            <a:fillRect/>
          </a:stretch>
        </p:blipFill>
        <p:spPr>
          <a:xfrm>
            <a:off x="6076225" y="3018025"/>
            <a:ext cx="2998950" cy="1846925"/>
          </a:xfrm>
          <a:prstGeom prst="rect">
            <a:avLst/>
          </a:prstGeom>
          <a:noFill/>
          <a:ln>
            <a:noFill/>
          </a:ln>
        </p:spPr>
      </p:pic>
      <p:pic>
        <p:nvPicPr>
          <p:cNvPr id="468" name="Google Shape;468;p46"/>
          <p:cNvPicPr preferRelativeResize="0"/>
          <p:nvPr/>
        </p:nvPicPr>
        <p:blipFill>
          <a:blip r:embed="rId4">
            <a:alphaModFix/>
          </a:blip>
          <a:stretch>
            <a:fillRect/>
          </a:stretch>
        </p:blipFill>
        <p:spPr>
          <a:xfrm>
            <a:off x="3062700" y="2841900"/>
            <a:ext cx="2900628" cy="230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7"/>
          <p:cNvSpPr txBox="1"/>
          <p:nvPr/>
        </p:nvSpPr>
        <p:spPr>
          <a:xfrm>
            <a:off x="1050275" y="2143125"/>
            <a:ext cx="7595400" cy="20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latin typeface="Albert Sans"/>
                <a:ea typeface="Albert Sans"/>
                <a:cs typeface="Albert Sans"/>
                <a:sym typeface="Albert Sans"/>
              </a:rPr>
              <a:t>Our Learning Experience!</a:t>
            </a:r>
            <a:endParaRPr b="1" sz="4800">
              <a:solidFill>
                <a:schemeClr val="dk1"/>
              </a:solidFill>
              <a:latin typeface="Albert Sans"/>
              <a:ea typeface="Albert Sans"/>
              <a:cs typeface="Albert Sans"/>
              <a:sym typeface="Albert Sans"/>
            </a:endParaRPr>
          </a:p>
        </p:txBody>
      </p:sp>
      <p:sp>
        <p:nvSpPr>
          <p:cNvPr id="474" name="Google Shape;474;p47"/>
          <p:cNvSpPr txBox="1"/>
          <p:nvPr/>
        </p:nvSpPr>
        <p:spPr>
          <a:xfrm>
            <a:off x="2122400" y="-250225"/>
            <a:ext cx="6587100" cy="11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423000" y="570450"/>
            <a:ext cx="7710900" cy="83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solidFill>
                  <a:srgbClr val="232323"/>
                </a:solidFill>
              </a:rPr>
              <a:t>Prompt Idea</a:t>
            </a:r>
            <a:endParaRPr sz="4100"/>
          </a:p>
        </p:txBody>
      </p:sp>
      <p:sp>
        <p:nvSpPr>
          <p:cNvPr id="298" name="Google Shape;298;p30"/>
          <p:cNvSpPr txBox="1"/>
          <p:nvPr>
            <p:ph idx="1" type="subTitle"/>
          </p:nvPr>
        </p:nvSpPr>
        <p:spPr>
          <a:xfrm>
            <a:off x="423000" y="1530525"/>
            <a:ext cx="8097300" cy="28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travel planning app industry has seen substantial growth in recent years, fueled by rising demand for personalized and convenient travel experiences. In this context, Capital One aims to enhance the travel experience for its credit cardholders by developing an app that utilizes transaction data and other parameters to generate personalized travel itineraries.</a:t>
            </a:r>
            <a:endParaRPr sz="2000"/>
          </a:p>
        </p:txBody>
      </p:sp>
      <p:pic>
        <p:nvPicPr>
          <p:cNvPr id="299" name="Google Shape;299;p30"/>
          <p:cNvPicPr preferRelativeResize="0"/>
          <p:nvPr/>
        </p:nvPicPr>
        <p:blipFill>
          <a:blip r:embed="rId3">
            <a:alphaModFix/>
          </a:blip>
          <a:stretch>
            <a:fillRect/>
          </a:stretch>
        </p:blipFill>
        <p:spPr>
          <a:xfrm>
            <a:off x="7131725" y="2933175"/>
            <a:ext cx="1871125" cy="2097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8"/>
          <p:cNvSpPr txBox="1"/>
          <p:nvPr>
            <p:ph type="title"/>
          </p:nvPr>
        </p:nvSpPr>
        <p:spPr>
          <a:xfrm>
            <a:off x="713275" y="540000"/>
            <a:ext cx="4448100" cy="13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480" name="Google Shape;480;p48"/>
          <p:cNvSpPr txBox="1"/>
          <p:nvPr>
            <p:ph idx="1" type="subTitle"/>
          </p:nvPr>
        </p:nvSpPr>
        <p:spPr>
          <a:xfrm>
            <a:off x="365975" y="1713125"/>
            <a:ext cx="5565600" cy="10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2"/>
                </a:solidFill>
              </a:rPr>
              <a:t>Feel free to ask us a</a:t>
            </a:r>
            <a:r>
              <a:rPr b="1" lang="en" sz="2600">
                <a:solidFill>
                  <a:schemeClr val="dk2"/>
                </a:solidFill>
              </a:rPr>
              <a:t>ny questions!!!</a:t>
            </a:r>
            <a:endParaRPr sz="2100"/>
          </a:p>
        </p:txBody>
      </p:sp>
      <p:sp>
        <p:nvSpPr>
          <p:cNvPr id="481" name="Google Shape;481;p48"/>
          <p:cNvSpPr txBox="1"/>
          <p:nvPr/>
        </p:nvSpPr>
        <p:spPr>
          <a:xfrm>
            <a:off x="713225" y="4354450"/>
            <a:ext cx="41517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Please keep this slide for attribution</a:t>
            </a:r>
            <a:endParaRPr sz="1200">
              <a:solidFill>
                <a:schemeClr val="dk1"/>
              </a:solidFill>
              <a:latin typeface="Albert Sans"/>
              <a:ea typeface="Albert Sans"/>
              <a:cs typeface="Albert Sans"/>
              <a:sym typeface="Albert Sans"/>
            </a:endParaRPr>
          </a:p>
        </p:txBody>
      </p:sp>
      <p:sp>
        <p:nvSpPr>
          <p:cNvPr id="482" name="Google Shape;482;p48"/>
          <p:cNvSpPr/>
          <p:nvPr/>
        </p:nvSpPr>
        <p:spPr>
          <a:xfrm flipH="1">
            <a:off x="-326999" y="3038800"/>
            <a:ext cx="4899000" cy="7074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48"/>
          <p:cNvGrpSpPr/>
          <p:nvPr/>
        </p:nvGrpSpPr>
        <p:grpSpPr>
          <a:xfrm>
            <a:off x="6030920" y="1103972"/>
            <a:ext cx="4357122" cy="707497"/>
            <a:chOff x="6456475" y="3575600"/>
            <a:chExt cx="3403204" cy="552603"/>
          </a:xfrm>
        </p:grpSpPr>
        <p:sp>
          <p:nvSpPr>
            <p:cNvPr id="484" name="Google Shape;484;p48"/>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48"/>
          <p:cNvGrpSpPr/>
          <p:nvPr/>
        </p:nvGrpSpPr>
        <p:grpSpPr>
          <a:xfrm>
            <a:off x="5015575" y="228600"/>
            <a:ext cx="5455165" cy="875381"/>
            <a:chOff x="6456469" y="3575596"/>
            <a:chExt cx="3443700" cy="552604"/>
          </a:xfrm>
        </p:grpSpPr>
        <p:sp>
          <p:nvSpPr>
            <p:cNvPr id="487" name="Google Shape;487;p48"/>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48"/>
          <p:cNvGrpSpPr/>
          <p:nvPr/>
        </p:nvGrpSpPr>
        <p:grpSpPr>
          <a:xfrm>
            <a:off x="7099358" y="1811472"/>
            <a:ext cx="3759089" cy="707494"/>
            <a:chOff x="6456475" y="3575600"/>
            <a:chExt cx="2936100" cy="552600"/>
          </a:xfrm>
        </p:grpSpPr>
        <p:sp>
          <p:nvSpPr>
            <p:cNvPr id="490" name="Google Shape;490;p48"/>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100">
                <a:solidFill>
                  <a:srgbClr val="232323"/>
                </a:solidFill>
                <a:latin typeface="Albert Sans ExtraBold"/>
                <a:ea typeface="Albert Sans ExtraBold"/>
                <a:cs typeface="Albert Sans ExtraBold"/>
                <a:sym typeface="Albert Sans ExtraBold"/>
              </a:rPr>
              <a:t>Introduction</a:t>
            </a:r>
            <a:endParaRPr sz="4100"/>
          </a:p>
        </p:txBody>
      </p:sp>
      <p:sp>
        <p:nvSpPr>
          <p:cNvPr id="305" name="Google Shape;305;p31"/>
          <p:cNvSpPr txBox="1"/>
          <p:nvPr>
            <p:ph idx="1" type="subTitle"/>
          </p:nvPr>
        </p:nvSpPr>
        <p:spPr>
          <a:xfrm>
            <a:off x="354575" y="1176875"/>
            <a:ext cx="8789400" cy="34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32323"/>
                </a:solidFill>
                <a:highlight>
                  <a:schemeClr val="lt1"/>
                </a:highlight>
              </a:rPr>
              <a:t>We started researching information from the current market to use them as guidelines to what ideas could be implemented.</a:t>
            </a:r>
            <a:endParaRPr sz="1500">
              <a:solidFill>
                <a:srgbClr val="232323"/>
              </a:solidFill>
              <a:highlight>
                <a:schemeClr val="lt1"/>
              </a:highlight>
            </a:endParaRPr>
          </a:p>
          <a:p>
            <a:pPr indent="0" lvl="0" marL="0" rtl="0" algn="l">
              <a:spcBef>
                <a:spcPts val="0"/>
              </a:spcBef>
              <a:spcAft>
                <a:spcPts val="0"/>
              </a:spcAft>
              <a:buNone/>
            </a:pPr>
            <a:r>
              <a:t/>
            </a:r>
            <a:endParaRPr sz="1500">
              <a:solidFill>
                <a:srgbClr val="232323"/>
              </a:solidFill>
              <a:highlight>
                <a:schemeClr val="lt1"/>
              </a:highlight>
            </a:endParaRPr>
          </a:p>
          <a:p>
            <a:pPr indent="-323850" lvl="0" marL="457200" rtl="0" algn="l">
              <a:spcBef>
                <a:spcPts val="0"/>
              </a:spcBef>
              <a:spcAft>
                <a:spcPts val="0"/>
              </a:spcAft>
              <a:buClr>
                <a:srgbClr val="232323"/>
              </a:buClr>
              <a:buSzPts val="1500"/>
              <a:buFont typeface="Albert Sans"/>
              <a:buChar char="●"/>
            </a:pPr>
            <a:r>
              <a:rPr lang="en" sz="1500">
                <a:solidFill>
                  <a:srgbClr val="232323"/>
                </a:solidFill>
                <a:highlight>
                  <a:schemeClr val="lt1"/>
                </a:highlight>
              </a:rPr>
              <a:t>Pricing ranges</a:t>
            </a:r>
            <a:endParaRPr sz="1500">
              <a:solidFill>
                <a:srgbClr val="232323"/>
              </a:solidFill>
              <a:highlight>
                <a:schemeClr val="lt1"/>
              </a:highlight>
            </a:endParaRPr>
          </a:p>
          <a:p>
            <a:pPr indent="-323850" lvl="0" marL="457200" rtl="0" algn="l">
              <a:spcBef>
                <a:spcPts val="0"/>
              </a:spcBef>
              <a:spcAft>
                <a:spcPts val="0"/>
              </a:spcAft>
              <a:buClr>
                <a:srgbClr val="232323"/>
              </a:buClr>
              <a:buSzPts val="1500"/>
              <a:buFont typeface="Albert Sans"/>
              <a:buChar char="●"/>
            </a:pPr>
            <a:r>
              <a:rPr lang="en" sz="1500">
                <a:solidFill>
                  <a:srgbClr val="232323"/>
                </a:solidFill>
                <a:highlight>
                  <a:schemeClr val="lt1"/>
                </a:highlight>
              </a:rPr>
              <a:t>Destinations</a:t>
            </a:r>
            <a:endParaRPr sz="1500">
              <a:solidFill>
                <a:srgbClr val="232323"/>
              </a:solidFill>
              <a:highlight>
                <a:schemeClr val="lt1"/>
              </a:highlight>
            </a:endParaRPr>
          </a:p>
          <a:p>
            <a:pPr indent="-323850" lvl="0" marL="457200" rtl="0" algn="l">
              <a:spcBef>
                <a:spcPts val="0"/>
              </a:spcBef>
              <a:spcAft>
                <a:spcPts val="0"/>
              </a:spcAft>
              <a:buClr>
                <a:srgbClr val="232323"/>
              </a:buClr>
              <a:buSzPts val="1500"/>
              <a:buFont typeface="Albert Sans"/>
              <a:buChar char="●"/>
            </a:pPr>
            <a:r>
              <a:rPr lang="en" sz="1500">
                <a:solidFill>
                  <a:srgbClr val="232323"/>
                </a:solidFill>
                <a:highlight>
                  <a:schemeClr val="lt1"/>
                </a:highlight>
              </a:rPr>
              <a:t>Flight deals</a:t>
            </a:r>
            <a:endParaRPr sz="1500">
              <a:solidFill>
                <a:srgbClr val="232323"/>
              </a:solidFill>
              <a:highlight>
                <a:schemeClr val="lt1"/>
              </a:highlight>
            </a:endParaRPr>
          </a:p>
          <a:p>
            <a:pPr indent="-323850" lvl="0" marL="457200" rtl="0" algn="l">
              <a:spcBef>
                <a:spcPts val="0"/>
              </a:spcBef>
              <a:spcAft>
                <a:spcPts val="0"/>
              </a:spcAft>
              <a:buClr>
                <a:srgbClr val="232323"/>
              </a:buClr>
              <a:buSzPts val="1500"/>
              <a:buFont typeface="Anaheim"/>
              <a:buChar char="●"/>
            </a:pPr>
            <a:r>
              <a:rPr lang="en" sz="1500">
                <a:solidFill>
                  <a:srgbClr val="232323"/>
                </a:solidFill>
                <a:highlight>
                  <a:schemeClr val="lt1"/>
                </a:highlight>
              </a:rPr>
              <a:t>And more…</a:t>
            </a:r>
            <a:endParaRPr sz="1500">
              <a:solidFill>
                <a:srgbClr val="232323"/>
              </a:solidFill>
              <a:highlight>
                <a:schemeClr val="lt1"/>
              </a:highlight>
            </a:endParaRPr>
          </a:p>
          <a:p>
            <a:pPr indent="0" lvl="0" marL="0" rtl="0" algn="l">
              <a:spcBef>
                <a:spcPts val="0"/>
              </a:spcBef>
              <a:spcAft>
                <a:spcPts val="0"/>
              </a:spcAft>
              <a:buNone/>
            </a:pPr>
            <a:r>
              <a:t/>
            </a:r>
            <a:endParaRPr sz="1500">
              <a:solidFill>
                <a:srgbClr val="232323"/>
              </a:solidFill>
              <a:highlight>
                <a:schemeClr val="lt1"/>
              </a:highlight>
            </a:endParaRPr>
          </a:p>
          <a:p>
            <a:pPr indent="0" lvl="0" marL="0" rtl="0" algn="l">
              <a:spcBef>
                <a:spcPts val="0"/>
              </a:spcBef>
              <a:spcAft>
                <a:spcPts val="0"/>
              </a:spcAft>
              <a:buNone/>
            </a:pPr>
            <a:r>
              <a:rPr lang="en" sz="1500">
                <a:solidFill>
                  <a:srgbClr val="232323"/>
                </a:solidFill>
                <a:highlight>
                  <a:schemeClr val="lt1"/>
                </a:highlight>
              </a:rPr>
              <a:t>We also studied our own capabilities and deficiencies to get a better understanding on where we stand as a company.</a:t>
            </a:r>
            <a:endParaRPr sz="1500">
              <a:solidFill>
                <a:srgbClr val="232323"/>
              </a:solidFill>
              <a:highlight>
                <a:schemeClr val="lt1"/>
              </a:highlight>
            </a:endParaRPr>
          </a:p>
          <a:p>
            <a:pPr indent="0" lvl="0" marL="0" rtl="0" algn="l">
              <a:spcBef>
                <a:spcPts val="0"/>
              </a:spcBef>
              <a:spcAft>
                <a:spcPts val="0"/>
              </a:spcAft>
              <a:buNone/>
            </a:pPr>
            <a:r>
              <a:t/>
            </a:r>
            <a:endParaRPr sz="1500">
              <a:solidFill>
                <a:srgbClr val="232323"/>
              </a:solidFill>
              <a:highlight>
                <a:schemeClr val="lt1"/>
              </a:highlight>
            </a:endParaRPr>
          </a:p>
          <a:p>
            <a:pPr indent="-323850" lvl="0" marL="457200" rtl="0" algn="l">
              <a:spcBef>
                <a:spcPts val="0"/>
              </a:spcBef>
              <a:spcAft>
                <a:spcPts val="0"/>
              </a:spcAft>
              <a:buClr>
                <a:srgbClr val="232323"/>
              </a:buClr>
              <a:buSzPts val="1500"/>
              <a:buFont typeface="Albert Sans"/>
              <a:buChar char="●"/>
            </a:pPr>
            <a:r>
              <a:rPr lang="en" sz="1500">
                <a:solidFill>
                  <a:srgbClr val="232323"/>
                </a:solidFill>
                <a:highlight>
                  <a:schemeClr val="lt1"/>
                </a:highlight>
              </a:rPr>
              <a:t>Better customer information</a:t>
            </a:r>
            <a:endParaRPr sz="1500">
              <a:solidFill>
                <a:srgbClr val="232323"/>
              </a:solidFill>
              <a:highlight>
                <a:schemeClr val="lt1"/>
              </a:highlight>
            </a:endParaRPr>
          </a:p>
          <a:p>
            <a:pPr indent="-323850" lvl="0" marL="457200" rtl="0" algn="l">
              <a:spcBef>
                <a:spcPts val="0"/>
              </a:spcBef>
              <a:spcAft>
                <a:spcPts val="0"/>
              </a:spcAft>
              <a:buClr>
                <a:srgbClr val="232323"/>
              </a:buClr>
              <a:buSzPts val="1500"/>
              <a:buFont typeface="Albert Sans"/>
              <a:buChar char="●"/>
            </a:pPr>
            <a:r>
              <a:rPr lang="en" sz="1500">
                <a:solidFill>
                  <a:srgbClr val="232323"/>
                </a:solidFill>
                <a:highlight>
                  <a:schemeClr val="lt1"/>
                </a:highlight>
              </a:rPr>
              <a:t>Capital One Travel</a:t>
            </a:r>
            <a:endParaRPr sz="1500">
              <a:highlight>
                <a:schemeClr val="lt1"/>
              </a:highlight>
            </a:endParaRPr>
          </a:p>
        </p:txBody>
      </p:sp>
      <p:pic>
        <p:nvPicPr>
          <p:cNvPr id="306" name="Google Shape;306;p31"/>
          <p:cNvPicPr preferRelativeResize="0"/>
          <p:nvPr/>
        </p:nvPicPr>
        <p:blipFill>
          <a:blip r:embed="rId3">
            <a:alphaModFix/>
          </a:blip>
          <a:stretch>
            <a:fillRect/>
          </a:stretch>
        </p:blipFill>
        <p:spPr>
          <a:xfrm>
            <a:off x="6305675" y="3455775"/>
            <a:ext cx="2292324" cy="1518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454600" y="353575"/>
            <a:ext cx="5018700" cy="14316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2400">
                <a:solidFill>
                  <a:srgbClr val="232323"/>
                </a:solidFill>
              </a:rPr>
              <a:t>After our research we noticed we could focus on two </a:t>
            </a:r>
            <a:r>
              <a:rPr lang="en" sz="2400">
                <a:solidFill>
                  <a:schemeClr val="accent1"/>
                </a:solidFill>
                <a:highlight>
                  <a:schemeClr val="accent6"/>
                </a:highlight>
              </a:rPr>
              <a:t>possible</a:t>
            </a:r>
            <a:r>
              <a:rPr lang="en" sz="2400">
                <a:solidFill>
                  <a:srgbClr val="232323"/>
                </a:solidFill>
              </a:rPr>
              <a:t> </a:t>
            </a:r>
            <a:r>
              <a:rPr lang="en" sz="2400">
                <a:solidFill>
                  <a:srgbClr val="CC0000"/>
                </a:solidFill>
              </a:rPr>
              <a:t>paths</a:t>
            </a:r>
            <a:r>
              <a:rPr lang="en" sz="2400">
                <a:solidFill>
                  <a:srgbClr val="232323"/>
                </a:solidFill>
              </a:rPr>
              <a:t> to implement the itinerary recommendation.</a:t>
            </a:r>
            <a:endParaRPr sz="4700"/>
          </a:p>
        </p:txBody>
      </p:sp>
      <p:sp>
        <p:nvSpPr>
          <p:cNvPr id="312" name="Google Shape;312;p32"/>
          <p:cNvSpPr txBox="1"/>
          <p:nvPr>
            <p:ph idx="1" type="subTitle"/>
          </p:nvPr>
        </p:nvSpPr>
        <p:spPr>
          <a:xfrm>
            <a:off x="354000" y="1785163"/>
            <a:ext cx="3759000" cy="25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232323"/>
              </a:solidFill>
              <a:latin typeface="Work Sans"/>
              <a:ea typeface="Work Sans"/>
              <a:cs typeface="Work Sans"/>
              <a:sym typeface="Work Sans"/>
            </a:endParaRPr>
          </a:p>
          <a:p>
            <a:pPr indent="-355600" lvl="0" marL="457200" rtl="0" algn="l">
              <a:spcBef>
                <a:spcPts val="1200"/>
              </a:spcBef>
              <a:spcAft>
                <a:spcPts val="0"/>
              </a:spcAft>
              <a:buClr>
                <a:srgbClr val="232323"/>
              </a:buClr>
              <a:buSzPts val="2000"/>
              <a:buFont typeface="Albert Sans"/>
              <a:buChar char="■"/>
            </a:pPr>
            <a:r>
              <a:rPr lang="en" sz="2000">
                <a:solidFill>
                  <a:srgbClr val="232323"/>
                </a:solidFill>
              </a:rPr>
              <a:t>Create and implement a subsection </a:t>
            </a:r>
            <a:r>
              <a:rPr lang="en" sz="2000">
                <a:solidFill>
                  <a:srgbClr val="232323"/>
                </a:solidFill>
              </a:rPr>
              <a:t>inside the</a:t>
            </a:r>
            <a:r>
              <a:rPr lang="en" sz="2000">
                <a:solidFill>
                  <a:srgbClr val="232323"/>
                </a:solidFill>
              </a:rPr>
              <a:t> already created Capital One Travel app/website.</a:t>
            </a:r>
            <a:endParaRPr sz="2000">
              <a:solidFill>
                <a:srgbClr val="232323"/>
              </a:solidFill>
            </a:endParaRPr>
          </a:p>
          <a:p>
            <a:pPr indent="-368300" lvl="0" marL="457200" rtl="0" algn="l">
              <a:spcBef>
                <a:spcPts val="1000"/>
              </a:spcBef>
              <a:spcAft>
                <a:spcPts val="0"/>
              </a:spcAft>
              <a:buClr>
                <a:srgbClr val="232323"/>
              </a:buClr>
              <a:buSzPts val="2200"/>
              <a:buFont typeface="Albert Sans"/>
              <a:buChar char="■"/>
            </a:pPr>
            <a:r>
              <a:rPr lang="en" sz="2000">
                <a:solidFill>
                  <a:srgbClr val="232323"/>
                </a:solidFill>
              </a:rPr>
              <a:t>Create a new app/website with the implementation.</a:t>
            </a:r>
            <a:endParaRPr sz="2000">
              <a:solidFill>
                <a:srgbClr val="232323"/>
              </a:solidFill>
            </a:endParaRPr>
          </a:p>
          <a:p>
            <a:pPr indent="0" lvl="0" marL="0" rtl="0" algn="r">
              <a:spcBef>
                <a:spcPts val="1000"/>
              </a:spcBef>
              <a:spcAft>
                <a:spcPts val="0"/>
              </a:spcAft>
              <a:buNone/>
            </a:pPr>
            <a:r>
              <a:t/>
            </a:r>
            <a:endParaRPr sz="1700">
              <a:highlight>
                <a:schemeClr val="lt1"/>
              </a:highlight>
            </a:endParaRPr>
          </a:p>
        </p:txBody>
      </p:sp>
      <p:grpSp>
        <p:nvGrpSpPr>
          <p:cNvPr id="313" name="Google Shape;313;p32"/>
          <p:cNvGrpSpPr/>
          <p:nvPr/>
        </p:nvGrpSpPr>
        <p:grpSpPr>
          <a:xfrm flipH="1" rot="10800000">
            <a:off x="5587345" y="2134059"/>
            <a:ext cx="4357122" cy="707497"/>
            <a:chOff x="6456475" y="3575600"/>
            <a:chExt cx="3403204" cy="552603"/>
          </a:xfrm>
        </p:grpSpPr>
        <p:sp>
          <p:nvSpPr>
            <p:cNvPr id="314" name="Google Shape;314;p32"/>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32"/>
          <p:cNvGrpSpPr/>
          <p:nvPr/>
        </p:nvGrpSpPr>
        <p:grpSpPr>
          <a:xfrm flipH="1" rot="10800000">
            <a:off x="4572000" y="2841547"/>
            <a:ext cx="5455165" cy="875381"/>
            <a:chOff x="6456469" y="3575596"/>
            <a:chExt cx="3443700" cy="552604"/>
          </a:xfrm>
        </p:grpSpPr>
        <p:sp>
          <p:nvSpPr>
            <p:cNvPr id="317" name="Google Shape;317;p32"/>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32"/>
          <p:cNvGrpSpPr/>
          <p:nvPr/>
        </p:nvGrpSpPr>
        <p:grpSpPr>
          <a:xfrm flipH="1" rot="10800000">
            <a:off x="6655783" y="1426563"/>
            <a:ext cx="3759089" cy="707494"/>
            <a:chOff x="6456475" y="3575600"/>
            <a:chExt cx="2936100" cy="552600"/>
          </a:xfrm>
        </p:grpSpPr>
        <p:sp>
          <p:nvSpPr>
            <p:cNvPr id="320" name="Google Shape;320;p32"/>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2134550" y="420575"/>
            <a:ext cx="3588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Pricing</a:t>
            </a:r>
            <a:endParaRPr/>
          </a:p>
        </p:txBody>
      </p:sp>
      <p:sp>
        <p:nvSpPr>
          <p:cNvPr id="327" name="Google Shape;327;p33"/>
          <p:cNvSpPr txBox="1"/>
          <p:nvPr>
            <p:ph idx="1" type="subTitle"/>
          </p:nvPr>
        </p:nvSpPr>
        <p:spPr>
          <a:xfrm>
            <a:off x="2134550" y="1290925"/>
            <a:ext cx="6672600" cy="3501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Regarding implementation costs, we cannot provide a specific figure due to the variability that could arise depending on whether we start from scratch or not. (</a:t>
            </a:r>
            <a:r>
              <a:rPr i="1" lang="en" sz="1700"/>
              <a:t>The two paths</a:t>
            </a:r>
            <a:r>
              <a:rPr lang="en" sz="1700"/>
              <a:t>)</a:t>
            </a:r>
            <a:endParaRPr sz="1700"/>
          </a:p>
          <a:p>
            <a:pPr indent="-336550" lvl="0" marL="457200" rtl="0" algn="l">
              <a:spcBef>
                <a:spcPts val="0"/>
              </a:spcBef>
              <a:spcAft>
                <a:spcPts val="0"/>
              </a:spcAft>
              <a:buSzPts val="1700"/>
              <a:buChar char="●"/>
            </a:pPr>
            <a:r>
              <a:rPr lang="en" sz="1700"/>
              <a:t>Capital One does not disclose the investments made in the development of its applications or website, and for these reasons, we cannot provide a specific figure.</a:t>
            </a:r>
            <a:endParaRPr sz="1700"/>
          </a:p>
          <a:p>
            <a:pPr indent="-336550" lvl="0" marL="457200" rtl="0" algn="l">
              <a:spcBef>
                <a:spcPts val="0"/>
              </a:spcBef>
              <a:spcAft>
                <a:spcPts val="0"/>
              </a:spcAft>
              <a:buSzPts val="1700"/>
              <a:buChar char="●"/>
            </a:pPr>
            <a:r>
              <a:rPr lang="en" sz="1700"/>
              <a:t>Utilizing Capital One Travel's existing infrastructure has both pros and cons compared to starting from scratch. These aspects are crucial to evaluate the path forward in our product proposal.</a:t>
            </a:r>
            <a:endParaRPr sz="1700"/>
          </a:p>
          <a:p>
            <a:pPr indent="0" lvl="0" marL="0" rtl="0" algn="l">
              <a:spcBef>
                <a:spcPts val="0"/>
              </a:spcBef>
              <a:spcAft>
                <a:spcPts val="0"/>
              </a:spcAft>
              <a:buNone/>
            </a:pPr>
            <a:r>
              <a:t/>
            </a:r>
            <a:endParaRPr/>
          </a:p>
          <a:p>
            <a:pPr indent="0" lvl="0" marL="0" rtl="0" algn="r">
              <a:spcBef>
                <a:spcPts val="0"/>
              </a:spcBef>
              <a:spcAft>
                <a:spcPts val="0"/>
              </a:spcAft>
              <a:buNone/>
            </a:pPr>
            <a:r>
              <a:rPr lang="en"/>
              <a:t> </a:t>
            </a:r>
            <a:endParaRPr/>
          </a:p>
        </p:txBody>
      </p:sp>
      <p:sp>
        <p:nvSpPr>
          <p:cNvPr id="328" name="Google Shape;328;p33"/>
          <p:cNvSpPr/>
          <p:nvPr/>
        </p:nvSpPr>
        <p:spPr>
          <a:xfrm flipH="1">
            <a:off x="419778" y="1729963"/>
            <a:ext cx="1478700" cy="147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txBox="1"/>
          <p:nvPr>
            <p:ph type="title"/>
          </p:nvPr>
        </p:nvSpPr>
        <p:spPr>
          <a:xfrm>
            <a:off x="-189772" y="2077375"/>
            <a:ext cx="1627500" cy="62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nvSpPr>
        <p:spPr>
          <a:xfrm>
            <a:off x="1871400" y="153225"/>
            <a:ext cx="5919000" cy="12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dk1"/>
                </a:solidFill>
                <a:latin typeface="Albert Sans"/>
                <a:ea typeface="Albert Sans"/>
                <a:cs typeface="Albert Sans"/>
                <a:sym typeface="Albert Sans"/>
              </a:rPr>
              <a:t>Pros of implementing on Capital One Travel platforms</a:t>
            </a:r>
            <a:endParaRPr b="1" sz="3300">
              <a:solidFill>
                <a:schemeClr val="dk1"/>
              </a:solidFill>
              <a:latin typeface="Albert Sans"/>
              <a:ea typeface="Albert Sans"/>
              <a:cs typeface="Albert Sans"/>
              <a:sym typeface="Albert Sans"/>
            </a:endParaRPr>
          </a:p>
        </p:txBody>
      </p:sp>
      <p:sp>
        <p:nvSpPr>
          <p:cNvPr id="335" name="Google Shape;335;p34"/>
          <p:cNvSpPr txBox="1"/>
          <p:nvPr/>
        </p:nvSpPr>
        <p:spPr>
          <a:xfrm>
            <a:off x="572250" y="1564625"/>
            <a:ext cx="6144000" cy="3444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32323"/>
                </a:solidFill>
                <a:highlight>
                  <a:schemeClr val="lt1"/>
                </a:highlight>
                <a:latin typeface="Albert Sans"/>
                <a:ea typeface="Albert Sans"/>
                <a:cs typeface="Albert Sans"/>
                <a:sym typeface="Albert Sans"/>
              </a:rPr>
              <a:t>Implementing the itinerary recommendations as an added section on Capital One Travel could:</a:t>
            </a:r>
            <a:endParaRPr sz="1500">
              <a:solidFill>
                <a:srgbClr val="232323"/>
              </a:solidFill>
              <a:highlight>
                <a:schemeClr val="lt1"/>
              </a:highlight>
              <a:latin typeface="Albert Sans"/>
              <a:ea typeface="Albert Sans"/>
              <a:cs typeface="Albert Sans"/>
              <a:sym typeface="Albert Sans"/>
            </a:endParaRPr>
          </a:p>
          <a:p>
            <a:pPr indent="0" lvl="0" marL="0" rtl="0" algn="l">
              <a:spcBef>
                <a:spcPts val="0"/>
              </a:spcBef>
              <a:spcAft>
                <a:spcPts val="0"/>
              </a:spcAft>
              <a:buNone/>
            </a:pPr>
            <a:r>
              <a:t/>
            </a:r>
            <a:endParaRPr sz="1500">
              <a:solidFill>
                <a:srgbClr val="232323"/>
              </a:solidFill>
              <a:highlight>
                <a:schemeClr val="lt1"/>
              </a:highlight>
              <a:latin typeface="Albert Sans"/>
              <a:ea typeface="Albert Sans"/>
              <a:cs typeface="Albert Sans"/>
              <a:sym typeface="Albert Sans"/>
            </a:endParaRPr>
          </a:p>
          <a:p>
            <a:pPr indent="-323850" lvl="0" marL="457200" rtl="0" algn="l">
              <a:spcBef>
                <a:spcPts val="0"/>
              </a:spcBef>
              <a:spcAft>
                <a:spcPts val="0"/>
              </a:spcAft>
              <a:buClr>
                <a:srgbClr val="232323"/>
              </a:buClr>
              <a:buSzPts val="1500"/>
              <a:buFont typeface="Work Sans"/>
              <a:buChar char="●"/>
            </a:pPr>
            <a:r>
              <a:rPr b="1" lang="en" sz="1500">
                <a:solidFill>
                  <a:srgbClr val="232323"/>
                </a:solidFill>
                <a:highlight>
                  <a:schemeClr val="lt1"/>
                </a:highlight>
                <a:latin typeface="Albert Sans"/>
                <a:ea typeface="Albert Sans"/>
                <a:cs typeface="Albert Sans"/>
                <a:sym typeface="Albert Sans"/>
              </a:rPr>
              <a:t>Lower Costs of Initial Development- </a:t>
            </a:r>
            <a:r>
              <a:rPr lang="en" sz="1500">
                <a:solidFill>
                  <a:srgbClr val="232323"/>
                </a:solidFill>
                <a:highlight>
                  <a:schemeClr val="lt1"/>
                </a:highlight>
                <a:latin typeface="Albert Sans"/>
                <a:ea typeface="Albert Sans"/>
                <a:cs typeface="Albert Sans"/>
                <a:sym typeface="Albert Sans"/>
              </a:rPr>
              <a:t>Developing a subcategory within a webpage generally requires less time and resources than creating an entirely new application.</a:t>
            </a:r>
            <a:endParaRPr sz="1500">
              <a:solidFill>
                <a:srgbClr val="232323"/>
              </a:solidFill>
              <a:highlight>
                <a:schemeClr val="lt1"/>
              </a:highlight>
              <a:latin typeface="Albert Sans"/>
              <a:ea typeface="Albert Sans"/>
              <a:cs typeface="Albert Sans"/>
              <a:sym typeface="Albert Sans"/>
            </a:endParaRPr>
          </a:p>
          <a:p>
            <a:pPr indent="0" lvl="0" marL="457200" rtl="0" algn="l">
              <a:spcBef>
                <a:spcPts val="0"/>
              </a:spcBef>
              <a:spcAft>
                <a:spcPts val="0"/>
              </a:spcAft>
              <a:buNone/>
            </a:pPr>
            <a:r>
              <a:t/>
            </a:r>
            <a:endParaRPr sz="1500">
              <a:solidFill>
                <a:srgbClr val="232323"/>
              </a:solidFill>
              <a:highlight>
                <a:schemeClr val="lt1"/>
              </a:highlight>
              <a:latin typeface="Albert Sans"/>
              <a:ea typeface="Albert Sans"/>
              <a:cs typeface="Albert Sans"/>
              <a:sym typeface="Albert Sans"/>
            </a:endParaRPr>
          </a:p>
          <a:p>
            <a:pPr indent="-323850" lvl="0" marL="457200" rtl="0" algn="l">
              <a:spcBef>
                <a:spcPts val="0"/>
              </a:spcBef>
              <a:spcAft>
                <a:spcPts val="0"/>
              </a:spcAft>
              <a:buClr>
                <a:srgbClr val="232323"/>
              </a:buClr>
              <a:buSzPts val="1500"/>
              <a:buFont typeface="Work Sans"/>
              <a:buChar char="●"/>
            </a:pPr>
            <a:r>
              <a:rPr b="1" lang="en" sz="1500">
                <a:solidFill>
                  <a:srgbClr val="232323"/>
                </a:solidFill>
                <a:highlight>
                  <a:schemeClr val="lt1"/>
                </a:highlight>
                <a:latin typeface="Albert Sans"/>
                <a:ea typeface="Albert Sans"/>
                <a:cs typeface="Albert Sans"/>
                <a:sym typeface="Albert Sans"/>
              </a:rPr>
              <a:t>Lower Costs of maintenance-</a:t>
            </a:r>
            <a:r>
              <a:rPr lang="en" sz="1500">
                <a:solidFill>
                  <a:schemeClr val="dk1"/>
                </a:solidFill>
                <a:highlight>
                  <a:schemeClr val="lt1"/>
                </a:highlight>
                <a:latin typeface="Albert Sans"/>
                <a:ea typeface="Albert Sans"/>
                <a:cs typeface="Albert Sans"/>
                <a:sym typeface="Albert Sans"/>
              </a:rPr>
              <a:t> Once the subcategory is integrated in the webpage, ongoing maintenance is more economical than maintaining an independent application.</a:t>
            </a:r>
            <a:endParaRPr sz="1500">
              <a:solidFill>
                <a:schemeClr val="dk1"/>
              </a:solidFill>
              <a:highlight>
                <a:schemeClr val="lt1"/>
              </a:highlight>
              <a:latin typeface="Albert Sans"/>
              <a:ea typeface="Albert Sans"/>
              <a:cs typeface="Albert Sans"/>
              <a:sym typeface="Albert Sans"/>
            </a:endParaRPr>
          </a:p>
          <a:p>
            <a:pPr indent="0" lvl="0" marL="457200" rtl="0" algn="l">
              <a:spcBef>
                <a:spcPts val="0"/>
              </a:spcBef>
              <a:spcAft>
                <a:spcPts val="0"/>
              </a:spcAft>
              <a:buNone/>
            </a:pPr>
            <a:r>
              <a:t/>
            </a:r>
            <a:endParaRPr sz="1500">
              <a:solidFill>
                <a:srgbClr val="232323"/>
              </a:solidFill>
              <a:highlight>
                <a:schemeClr val="lt1"/>
              </a:highlight>
              <a:latin typeface="Albert Sans"/>
              <a:ea typeface="Albert Sans"/>
              <a:cs typeface="Albert Sans"/>
              <a:sym typeface="Albert Sans"/>
            </a:endParaRPr>
          </a:p>
          <a:p>
            <a:pPr indent="-323850" lvl="0" marL="457200" rtl="0" algn="l">
              <a:spcBef>
                <a:spcPts val="0"/>
              </a:spcBef>
              <a:spcAft>
                <a:spcPts val="0"/>
              </a:spcAft>
              <a:buClr>
                <a:srgbClr val="232323"/>
              </a:buClr>
              <a:buSzPts val="1500"/>
              <a:buFont typeface="Work Sans"/>
              <a:buChar char="●"/>
            </a:pPr>
            <a:r>
              <a:rPr b="1" lang="en" sz="1500">
                <a:solidFill>
                  <a:srgbClr val="232323"/>
                </a:solidFill>
                <a:highlight>
                  <a:schemeClr val="lt1"/>
                </a:highlight>
                <a:latin typeface="Albert Sans"/>
                <a:ea typeface="Albert Sans"/>
                <a:cs typeface="Albert Sans"/>
                <a:sym typeface="Albert Sans"/>
              </a:rPr>
              <a:t>Easier future implementations or updates </a:t>
            </a:r>
            <a:r>
              <a:rPr lang="en" sz="1500">
                <a:solidFill>
                  <a:srgbClr val="232323"/>
                </a:solidFill>
                <a:highlight>
                  <a:schemeClr val="lt1"/>
                </a:highlight>
                <a:latin typeface="Albert Sans"/>
                <a:ea typeface="Albert Sans"/>
                <a:cs typeface="Albert Sans"/>
                <a:sym typeface="Albert Sans"/>
              </a:rPr>
              <a:t>- </a:t>
            </a:r>
            <a:r>
              <a:rPr lang="en" sz="1500">
                <a:solidFill>
                  <a:schemeClr val="dk1"/>
                </a:solidFill>
                <a:highlight>
                  <a:schemeClr val="lt1"/>
                </a:highlight>
                <a:latin typeface="Albert Sans"/>
                <a:ea typeface="Albert Sans"/>
                <a:cs typeface="Albert Sans"/>
                <a:sym typeface="Albert Sans"/>
              </a:rPr>
              <a:t>You can implement changes and new features more quickly and efficiently</a:t>
            </a:r>
            <a:endParaRPr sz="1500">
              <a:solidFill>
                <a:schemeClr val="dk1"/>
              </a:solidFill>
              <a:highlight>
                <a:schemeClr val="lt1"/>
              </a:highlight>
              <a:latin typeface="Albert Sans"/>
              <a:ea typeface="Albert Sans"/>
              <a:cs typeface="Albert Sans"/>
              <a:sym typeface="Albert Sans"/>
            </a:endParaRPr>
          </a:p>
          <a:p>
            <a:pPr indent="0" lvl="0" marL="0" rtl="0" algn="l">
              <a:spcBef>
                <a:spcPts val="0"/>
              </a:spcBef>
              <a:spcAft>
                <a:spcPts val="0"/>
              </a:spcAft>
              <a:buNone/>
            </a:pPr>
            <a:r>
              <a:t/>
            </a:r>
            <a:endParaRPr sz="1300">
              <a:solidFill>
                <a:srgbClr val="232323"/>
              </a:solidFill>
              <a:highlight>
                <a:schemeClr val="lt1"/>
              </a:highlight>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highlight>
                <a:schemeClr val="lt1"/>
              </a:highlight>
              <a:latin typeface="Albert Sans"/>
              <a:ea typeface="Albert Sans"/>
              <a:cs typeface="Albert Sans"/>
              <a:sym typeface="Albert Sans"/>
            </a:endParaRPr>
          </a:p>
        </p:txBody>
      </p:sp>
      <p:pic>
        <p:nvPicPr>
          <p:cNvPr id="336" name="Google Shape;336;p34"/>
          <p:cNvPicPr preferRelativeResize="0"/>
          <p:nvPr/>
        </p:nvPicPr>
        <p:blipFill rotWithShape="1">
          <a:blip r:embed="rId3">
            <a:alphaModFix/>
          </a:blip>
          <a:srcRect b="16530" l="1710" r="-1709" t="16869"/>
          <a:stretch/>
        </p:blipFill>
        <p:spPr>
          <a:xfrm>
            <a:off x="6659100" y="1427925"/>
            <a:ext cx="2341425" cy="84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720000" y="445025"/>
            <a:ext cx="7807500" cy="95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Pros of I</a:t>
            </a:r>
            <a:r>
              <a:rPr lang="en"/>
              <a:t>mplementing on New App/Web</a:t>
            </a:r>
            <a:r>
              <a:rPr lang="en"/>
              <a:t>site</a:t>
            </a:r>
            <a:endParaRPr/>
          </a:p>
        </p:txBody>
      </p:sp>
      <p:sp>
        <p:nvSpPr>
          <p:cNvPr id="342" name="Google Shape;342;p35"/>
          <p:cNvSpPr txBox="1"/>
          <p:nvPr>
            <p:ph idx="1" type="subTitle"/>
          </p:nvPr>
        </p:nvSpPr>
        <p:spPr>
          <a:xfrm>
            <a:off x="365650" y="1401075"/>
            <a:ext cx="7807500" cy="296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highlight>
                <a:schemeClr val="lt1"/>
              </a:highlight>
            </a:endParaRPr>
          </a:p>
          <a:p>
            <a:pPr indent="-317500" lvl="0" marL="457200" rtl="0" algn="l">
              <a:lnSpc>
                <a:spcPct val="115000"/>
              </a:lnSpc>
              <a:spcBef>
                <a:spcPts val="1500"/>
              </a:spcBef>
              <a:spcAft>
                <a:spcPts val="0"/>
              </a:spcAft>
              <a:buSzPts val="1400"/>
              <a:buFont typeface="Albert Sans"/>
              <a:buChar char="●"/>
            </a:pPr>
            <a:r>
              <a:rPr lang="en">
                <a:highlight>
                  <a:schemeClr val="lt1"/>
                </a:highlight>
              </a:rPr>
              <a:t>It would allow for clearer analytical data since having a dedicated website makes easier to track and analyze metrics.</a:t>
            </a:r>
            <a:endParaRPr>
              <a:highlight>
                <a:schemeClr val="lt1"/>
              </a:highlight>
            </a:endParaRPr>
          </a:p>
          <a:p>
            <a:pPr indent="-317500" lvl="0" marL="457200" rtl="0" algn="l">
              <a:lnSpc>
                <a:spcPct val="115000"/>
              </a:lnSpc>
              <a:spcBef>
                <a:spcPts val="0"/>
              </a:spcBef>
              <a:spcAft>
                <a:spcPts val="0"/>
              </a:spcAft>
              <a:buSzPts val="1400"/>
              <a:buFont typeface="Albert Sans"/>
              <a:buChar char="●"/>
            </a:pPr>
            <a:r>
              <a:rPr b="1" lang="en">
                <a:highlight>
                  <a:schemeClr val="lt1"/>
                </a:highlight>
              </a:rPr>
              <a:t>Expandability and Flexibility: </a:t>
            </a:r>
            <a:r>
              <a:rPr lang="en">
                <a:highlight>
                  <a:schemeClr val="lt1"/>
                </a:highlight>
              </a:rPr>
              <a:t>Building a new web page offers greater flexibility in terms of feature expansion and future updates.</a:t>
            </a:r>
            <a:endParaRPr>
              <a:highlight>
                <a:schemeClr val="lt1"/>
              </a:highlight>
            </a:endParaRPr>
          </a:p>
          <a:p>
            <a:pPr indent="-317500" lvl="0" marL="457200" rtl="0" algn="l">
              <a:lnSpc>
                <a:spcPct val="115000"/>
              </a:lnSpc>
              <a:spcBef>
                <a:spcPts val="0"/>
              </a:spcBef>
              <a:spcAft>
                <a:spcPts val="0"/>
              </a:spcAft>
              <a:buSzPts val="1400"/>
              <a:buFont typeface="Albert Sans"/>
              <a:buChar char="●"/>
            </a:pPr>
            <a:r>
              <a:rPr b="1" lang="en">
                <a:highlight>
                  <a:schemeClr val="lt1"/>
                </a:highlight>
              </a:rPr>
              <a:t>Branding and Marketing:</a:t>
            </a:r>
            <a:r>
              <a:rPr lang="en">
                <a:highlight>
                  <a:schemeClr val="lt1"/>
                </a:highlight>
              </a:rPr>
              <a:t> A new web page provides an opportunity for distinct branding and marketing efforts. </a:t>
            </a:r>
            <a:endParaRPr>
              <a:highlight>
                <a:schemeClr val="lt1"/>
              </a:highlight>
            </a:endParaRPr>
          </a:p>
          <a:p>
            <a:pPr indent="-317500" lvl="0" marL="457200" rtl="0" algn="l">
              <a:lnSpc>
                <a:spcPct val="115000"/>
              </a:lnSpc>
              <a:spcBef>
                <a:spcPts val="0"/>
              </a:spcBef>
              <a:spcAft>
                <a:spcPts val="0"/>
              </a:spcAft>
              <a:buSzPts val="1400"/>
              <a:buFont typeface="Albert Sans"/>
              <a:buChar char="●"/>
            </a:pPr>
            <a:r>
              <a:rPr b="1" lang="en">
                <a:highlight>
                  <a:schemeClr val="lt1"/>
                </a:highlight>
              </a:rPr>
              <a:t>Technical Considerations: </a:t>
            </a:r>
            <a:r>
              <a:rPr lang="en">
                <a:highlight>
                  <a:schemeClr val="lt1"/>
                </a:highlight>
              </a:rPr>
              <a:t>Separating the travel itinerary recommendation service into its own web page can simplify technical implementation and maintenance.</a:t>
            </a:r>
            <a:endParaRPr>
              <a:highlight>
                <a:schemeClr val="lt1"/>
              </a:highlight>
            </a:endParaRPr>
          </a:p>
          <a:p>
            <a:pPr indent="0" lvl="0" marL="0" rtl="0" algn="l">
              <a:spcBef>
                <a:spcPts val="0"/>
              </a:spcBef>
              <a:spcAft>
                <a:spcPts val="0"/>
              </a:spcAft>
              <a:buNone/>
            </a:pPr>
            <a:r>
              <a:t/>
            </a:r>
            <a:endParaRPr>
              <a:highlight>
                <a:schemeClr val="lt1"/>
              </a:highlight>
            </a:endParaRPr>
          </a:p>
        </p:txBody>
      </p:sp>
      <p:pic>
        <p:nvPicPr>
          <p:cNvPr id="343" name="Google Shape;343;p35"/>
          <p:cNvPicPr preferRelativeResize="0"/>
          <p:nvPr/>
        </p:nvPicPr>
        <p:blipFill>
          <a:blip r:embed="rId3">
            <a:alphaModFix/>
          </a:blip>
          <a:stretch>
            <a:fillRect/>
          </a:stretch>
        </p:blipFill>
        <p:spPr>
          <a:xfrm>
            <a:off x="7055700" y="3996000"/>
            <a:ext cx="2024557" cy="103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txBox="1"/>
          <p:nvPr>
            <p:ph type="title"/>
          </p:nvPr>
        </p:nvSpPr>
        <p:spPr>
          <a:xfrm>
            <a:off x="716550" y="2253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solidFill>
                  <a:srgbClr val="232323"/>
                </a:solidFill>
                <a:latin typeface="Montserrat ExtraBold"/>
                <a:ea typeface="Montserrat ExtraBold"/>
                <a:cs typeface="Montserrat ExtraBold"/>
                <a:sym typeface="Montserrat ExtraBold"/>
              </a:rPr>
              <a:t>Competition</a:t>
            </a:r>
            <a:endParaRPr b="0">
              <a:latin typeface="Montserrat ExtraBold"/>
              <a:ea typeface="Montserrat ExtraBold"/>
              <a:cs typeface="Montserrat ExtraBold"/>
              <a:sym typeface="Montserrat ExtraBold"/>
            </a:endParaRPr>
          </a:p>
        </p:txBody>
      </p:sp>
      <p:sp>
        <p:nvSpPr>
          <p:cNvPr id="349" name="Google Shape;349;p36"/>
          <p:cNvSpPr txBox="1"/>
          <p:nvPr>
            <p:ph idx="1" type="subTitle"/>
          </p:nvPr>
        </p:nvSpPr>
        <p:spPr>
          <a:xfrm>
            <a:off x="306875" y="918850"/>
            <a:ext cx="8210700" cy="3725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300"/>
              <a:t>Capital One competes in the travel planning app market against industries such as TripAdvisor, Expedia, Airbnb, TripIt and Hopper.</a:t>
            </a:r>
            <a:endParaRPr sz="1300"/>
          </a:p>
          <a:p>
            <a:pPr indent="-323850" lvl="0" marL="457200" rtl="0" algn="l">
              <a:spcBef>
                <a:spcPts val="0"/>
              </a:spcBef>
              <a:spcAft>
                <a:spcPts val="0"/>
              </a:spcAft>
              <a:buSzPts val="1500"/>
              <a:buChar char="●"/>
            </a:pPr>
            <a:r>
              <a:rPr lang="en" sz="1300"/>
              <a:t>In the realm of personalized travel itinerary apps, Capital One faces competition from several companies offering similar solutions:</a:t>
            </a:r>
            <a:endParaRPr sz="1300"/>
          </a:p>
          <a:p>
            <a:pPr indent="0" lvl="0" marL="457200" rtl="0" algn="l">
              <a:spcBef>
                <a:spcPts val="0"/>
              </a:spcBef>
              <a:spcAft>
                <a:spcPts val="0"/>
              </a:spcAft>
              <a:buNone/>
            </a:pPr>
            <a:r>
              <a:t/>
            </a:r>
            <a:endParaRPr sz="1300"/>
          </a:p>
          <a:p>
            <a:pPr indent="-323850" lvl="1" marL="914400" rtl="0" algn="l">
              <a:spcBef>
                <a:spcPts val="0"/>
              </a:spcBef>
              <a:spcAft>
                <a:spcPts val="0"/>
              </a:spcAft>
              <a:buSzPts val="1500"/>
              <a:buChar char="○"/>
            </a:pPr>
            <a:r>
              <a:rPr b="1" lang="en" sz="1300"/>
              <a:t>Hopper</a:t>
            </a:r>
            <a:r>
              <a:rPr lang="en" sz="1300"/>
              <a:t>: Utilizes AI to predict flight prices and recommend optimal booking times. Offers personalized itinerary creation based on user preferences.</a:t>
            </a:r>
            <a:endParaRPr sz="1300"/>
          </a:p>
          <a:p>
            <a:pPr indent="-323850" lvl="1" marL="914400" rtl="0" algn="l">
              <a:spcBef>
                <a:spcPts val="1600"/>
              </a:spcBef>
              <a:spcAft>
                <a:spcPts val="0"/>
              </a:spcAft>
              <a:buSzPts val="1500"/>
              <a:buChar char="○"/>
            </a:pPr>
            <a:r>
              <a:rPr b="1" lang="en" sz="1300"/>
              <a:t>TripIt</a:t>
            </a:r>
            <a:r>
              <a:rPr lang="en" sz="1300"/>
              <a:t>: Allows users to create personalized travel itineraries from their booking confirmation emails. Users can also share itineraries with friends and family.</a:t>
            </a:r>
            <a:endParaRPr sz="1300"/>
          </a:p>
          <a:p>
            <a:pPr indent="-323850" lvl="1" marL="914400" rtl="0" algn="l">
              <a:spcBef>
                <a:spcPts val="1600"/>
              </a:spcBef>
              <a:spcAft>
                <a:spcPts val="0"/>
              </a:spcAft>
              <a:buSzPts val="1500"/>
              <a:buChar char="○"/>
            </a:pPr>
            <a:r>
              <a:rPr b="1" lang="en" sz="1300"/>
              <a:t>Kayak</a:t>
            </a:r>
            <a:r>
              <a:rPr lang="en" sz="1300"/>
              <a:t>: A travel platform enabling users to search and book flights, hotels, and rental cars. Provides options for creating personalized itineraries and receiving price alerts.</a:t>
            </a:r>
            <a:endParaRPr sz="1300"/>
          </a:p>
          <a:p>
            <a:pPr indent="-323850" lvl="1" marL="914400" rtl="0" algn="l">
              <a:spcBef>
                <a:spcPts val="1600"/>
              </a:spcBef>
              <a:spcAft>
                <a:spcPts val="1600"/>
              </a:spcAft>
              <a:buSzPts val="1500"/>
              <a:buChar char="○"/>
            </a:pPr>
            <a:r>
              <a:rPr b="1" lang="en" sz="1300"/>
              <a:t>Expedia</a:t>
            </a:r>
            <a:r>
              <a:rPr lang="en" sz="1300"/>
              <a:t>: A travel platform allowing users to search and book flights, hotels, and rental cars. Offers personalized itinerary creation and price alerts.</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660350" y="148500"/>
            <a:ext cx="7928400" cy="7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Capital </a:t>
            </a:r>
            <a:r>
              <a:rPr lang="en">
                <a:solidFill>
                  <a:srgbClr val="1C4587"/>
                </a:solidFill>
              </a:rPr>
              <a:t>One,</a:t>
            </a:r>
            <a:r>
              <a:rPr lang="en"/>
              <a:t> </a:t>
            </a:r>
            <a:r>
              <a:rPr lang="en"/>
              <a:t>it's</a:t>
            </a:r>
            <a:r>
              <a:rPr lang="en"/>
              <a:t> different!</a:t>
            </a:r>
            <a:endParaRPr/>
          </a:p>
        </p:txBody>
      </p:sp>
      <p:sp>
        <p:nvSpPr>
          <p:cNvPr id="355" name="Google Shape;355;p37"/>
          <p:cNvSpPr txBox="1"/>
          <p:nvPr>
            <p:ph idx="1" type="subTitle"/>
          </p:nvPr>
        </p:nvSpPr>
        <p:spPr>
          <a:xfrm>
            <a:off x="1415400" y="868800"/>
            <a:ext cx="6313200" cy="3731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300"/>
              <a:t>Differentiation will be key to Capital One's success in this space, emphasizing the app's ability to generate personalized itineraries based on financial and transaction data.</a:t>
            </a:r>
            <a:endParaRPr sz="1300"/>
          </a:p>
          <a:p>
            <a:pPr indent="-323850" lvl="0" marL="457200" rtl="0" algn="l">
              <a:spcBef>
                <a:spcPts val="0"/>
              </a:spcBef>
              <a:spcAft>
                <a:spcPts val="0"/>
              </a:spcAft>
              <a:buSzPts val="1500"/>
              <a:buFont typeface="Nunito"/>
              <a:buChar char="●"/>
            </a:pPr>
            <a:r>
              <a:rPr b="1" lang="en" sz="1300"/>
              <a:t>Advantages of Capital One:</a:t>
            </a:r>
            <a:endParaRPr b="1" sz="1300"/>
          </a:p>
          <a:p>
            <a:pPr indent="-323850" lvl="1" marL="914400" rtl="0" algn="l">
              <a:spcBef>
                <a:spcPts val="0"/>
              </a:spcBef>
              <a:spcAft>
                <a:spcPts val="0"/>
              </a:spcAft>
              <a:buSzPts val="1500"/>
              <a:buChar char="●"/>
            </a:pPr>
            <a:r>
              <a:rPr lang="en" sz="1300"/>
              <a:t>Detailed financial data access: Capital One utilizes detailed transaction data from its credit cardholders to understand spending patterns, enabling highly personalized travel recommendations.</a:t>
            </a:r>
            <a:endParaRPr sz="1300"/>
          </a:p>
          <a:p>
            <a:pPr indent="-323850" lvl="1" marL="914400" rtl="0" algn="l">
              <a:spcBef>
                <a:spcPts val="1600"/>
              </a:spcBef>
              <a:spcAft>
                <a:spcPts val="0"/>
              </a:spcAft>
              <a:buSzPts val="1500"/>
              <a:buChar char="●"/>
            </a:pPr>
            <a:r>
              <a:rPr lang="en" sz="1300"/>
              <a:t>Financial product integration: Capital One's travel app integrates seamlessly with its other financial products, like travel credit cards and rewards programs, bookings and offering exclusive benefits.</a:t>
            </a:r>
            <a:endParaRPr sz="1300"/>
          </a:p>
          <a:p>
            <a:pPr indent="-323850" lvl="1" marL="914400" rtl="0" algn="l">
              <a:spcBef>
                <a:spcPts val="1600"/>
              </a:spcBef>
              <a:spcAft>
                <a:spcPts val="0"/>
              </a:spcAft>
              <a:buSzPts val="1500"/>
              <a:buChar char="●"/>
            </a:pPr>
            <a:r>
              <a:rPr lang="en" sz="1300"/>
              <a:t>Consumer security focus: Capital One prioritizes consumer security and protection throughout the travel planning process, including real-time security notifications, fraud protection, and data privacy guarantees.</a:t>
            </a:r>
            <a:endParaRPr sz="1300"/>
          </a:p>
          <a:p>
            <a:pPr indent="0" lvl="0" marL="0" rtl="0" algn="l">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unch Product Crowdfunding Pitch Deck by Slidesgo">
  <a:themeElements>
    <a:clrScheme name="Simple Light">
      <a:dk1>
        <a:srgbClr val="191919"/>
      </a:dk1>
      <a:lt1>
        <a:srgbClr val="FFFFFF"/>
      </a:lt1>
      <a:dk2>
        <a:srgbClr val="002080"/>
      </a:dk2>
      <a:lt2>
        <a:srgbClr val="0336D0"/>
      </a:lt2>
      <a:accent1>
        <a:srgbClr val="1382DB"/>
      </a:accent1>
      <a:accent2>
        <a:srgbClr val="1FC2E1"/>
      </a:accent2>
      <a:accent3>
        <a:srgbClr val="08E0DB"/>
      </a:accent3>
      <a:accent4>
        <a:srgbClr val="03FCD5"/>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