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67"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7"/>
    <p:restoredTop sz="88318"/>
  </p:normalViewPr>
  <p:slideViewPr>
    <p:cSldViewPr snapToGrid="0" snapToObjects="1">
      <p:cViewPr varScale="1">
        <p:scale>
          <a:sx n="62" d="100"/>
          <a:sy n="62" d="100"/>
        </p:scale>
        <p:origin x="3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A5C133-E524-C24F-B2D8-662858B47363}" type="datetimeFigureOut">
              <a:rPr lang="en-US" smtClean="0"/>
              <a:t>11/3/17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68B3E2-C1DC-7E4E-9294-8127C9ACA29E}" type="slidenum">
              <a:rPr lang="en-US" smtClean="0"/>
              <a:t>‹#›</a:t>
            </a:fld>
            <a:endParaRPr lang="en-US"/>
          </a:p>
        </p:txBody>
      </p:sp>
    </p:spTree>
    <p:extLst>
      <p:ext uri="{BB962C8B-B14F-4D97-AF65-F5344CB8AC3E}">
        <p14:creationId xmlns:p14="http://schemas.microsoft.com/office/powerpoint/2010/main" val="156873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Mean/median/mode help summarize data, but don’t tell anything about how spread out it is</a:t>
            </a:r>
          </a:p>
          <a:p>
            <a:pPr marL="171450" indent="-171450">
              <a:buFontTx/>
              <a:buChar char="-"/>
            </a:pPr>
            <a:r>
              <a:rPr lang="en-US" dirty="0" smtClean="0"/>
              <a:t>i.e. 2 lists can have extremely different distributions, but the same mean and median</a:t>
            </a:r>
          </a:p>
          <a:p>
            <a:r>
              <a:rPr lang="en-US" sz="1200" b="0" i="0" kern="1200" dirty="0" smtClean="0">
                <a:solidFill>
                  <a:schemeClr val="tx1"/>
                </a:solidFill>
                <a:effectLst/>
                <a:latin typeface="+mn-lt"/>
                <a:ea typeface="+mn-ea"/>
                <a:cs typeface="+mn-cs"/>
              </a:rPr>
              <a:t>data sets can differ in how spread out the data is, and the mean/median/mode cannot capture this</a:t>
            </a:r>
          </a:p>
          <a:p>
            <a:pPr marL="171450" indent="-171450">
              <a:buFontTx/>
              <a:buChar char="-"/>
            </a:pPr>
            <a:r>
              <a:rPr lang="en-US" sz="1200" b="0" i="0" kern="1200" dirty="0" smtClean="0">
                <a:solidFill>
                  <a:schemeClr val="tx1"/>
                </a:solidFill>
                <a:effectLst/>
                <a:latin typeface="+mn-lt"/>
                <a:ea typeface="+mn-ea"/>
                <a:cs typeface="+mn-cs"/>
              </a:rPr>
              <a:t>so, 3 important statistics that measure spread are the</a:t>
            </a:r>
            <a:r>
              <a:rPr lang="en-US" sz="1200" b="1" i="0" kern="1200" dirty="0" smtClean="0">
                <a:solidFill>
                  <a:schemeClr val="tx1"/>
                </a:solidFill>
                <a:effectLst/>
                <a:latin typeface="+mn-lt"/>
                <a:ea typeface="+mn-ea"/>
                <a:cs typeface="+mn-cs"/>
              </a:rPr>
              <a:t> variance, standard deviation, and z-score</a:t>
            </a:r>
          </a:p>
          <a:p>
            <a:pPr marL="171450" indent="-171450">
              <a:buFontTx/>
              <a:buChar char="-"/>
            </a:pPr>
            <a:r>
              <a:rPr lang="en-US" sz="1200" b="1" i="0" kern="1200" baseline="0" dirty="0" smtClean="0">
                <a:solidFill>
                  <a:schemeClr val="tx1"/>
                </a:solidFill>
                <a:effectLst/>
                <a:latin typeface="+mn-lt"/>
                <a:ea typeface="+mn-ea"/>
                <a:cs typeface="+mn-cs"/>
              </a:rPr>
              <a:t>[1,2,3] vs [-1,2,5]</a:t>
            </a:r>
          </a:p>
          <a:p>
            <a:pPr marL="0" indent="0">
              <a:buFontTx/>
              <a:buNone/>
            </a:pPr>
            <a:endParaRPr lang="en-US" sz="1200" b="1" i="0" kern="1200" baseline="0" dirty="0" smtClean="0">
              <a:solidFill>
                <a:schemeClr val="tx1"/>
              </a:solidFill>
              <a:effectLst/>
              <a:latin typeface="+mn-lt"/>
              <a:ea typeface="+mn-ea"/>
              <a:cs typeface="+mn-cs"/>
            </a:endParaRPr>
          </a:p>
          <a:p>
            <a:pPr marL="0" indent="0">
              <a:buFontTx/>
              <a:buNone/>
            </a:pPr>
            <a:r>
              <a:rPr lang="en-US" sz="1200" b="0" i="0" kern="1200" baseline="0" dirty="0" smtClean="0">
                <a:solidFill>
                  <a:schemeClr val="tx1"/>
                </a:solidFill>
                <a:effectLst/>
                <a:latin typeface="+mn-lt"/>
                <a:ea typeface="+mn-ea"/>
                <a:cs typeface="+mn-cs"/>
              </a:rPr>
              <a:t>The square in the numerator is just due to removing negatives, but then units don’t make sense</a:t>
            </a:r>
            <a:endParaRPr lang="en-US" sz="1200" b="0" i="0" kern="1200" dirty="0" smtClean="0">
              <a:solidFill>
                <a:schemeClr val="tx1"/>
              </a:solidFill>
              <a:effectLst/>
              <a:latin typeface="+mn-lt"/>
              <a:ea typeface="+mn-ea"/>
              <a:cs typeface="+mn-cs"/>
            </a:endParaRP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0968B3E2-C1DC-7E4E-9294-8127C9ACA29E}" type="slidenum">
              <a:rPr lang="en-US" smtClean="0"/>
              <a:t>2</a:t>
            </a:fld>
            <a:endParaRPr lang="en-US"/>
          </a:p>
        </p:txBody>
      </p:sp>
    </p:spTree>
    <p:extLst>
      <p:ext uri="{BB962C8B-B14F-4D97-AF65-F5344CB8AC3E}">
        <p14:creationId xmlns:p14="http://schemas.microsoft.com/office/powerpoint/2010/main" val="1394253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 SAT test scores of all students</a:t>
            </a:r>
            <a:r>
              <a:rPr lang="en-US" baseline="0" dirty="0" smtClean="0"/>
              <a:t> is 1200 </a:t>
            </a:r>
            <a:r>
              <a:rPr lang="en-US" baseline="0" dirty="0" err="1" smtClean="0"/>
              <a:t>avg</a:t>
            </a:r>
            <a:r>
              <a:rPr lang="en-US" baseline="0" dirty="0" smtClean="0"/>
              <a:t>, 150 </a:t>
            </a:r>
            <a:r>
              <a:rPr lang="en-US" baseline="0" dirty="0" err="1" smtClean="0"/>
              <a:t>sd</a:t>
            </a:r>
            <a:endParaRPr lang="en-US" baseline="0" dirty="0" smtClean="0"/>
          </a:p>
          <a:p>
            <a:pPr marL="171450" indent="-171450">
              <a:buFontTx/>
              <a:buChar char="-"/>
            </a:pPr>
            <a:r>
              <a:rPr lang="en-US" baseline="0" dirty="0" smtClean="0"/>
              <a:t>A score of 1500 is 2 </a:t>
            </a:r>
            <a:r>
              <a:rPr lang="en-US" baseline="0" dirty="0" err="1" smtClean="0"/>
              <a:t>sd</a:t>
            </a:r>
            <a:r>
              <a:rPr lang="en-US" baseline="0" dirty="0" smtClean="0"/>
              <a:t> above the mean, a score of 1275 is .5 </a:t>
            </a:r>
            <a:r>
              <a:rPr lang="en-US" baseline="0" dirty="0" err="1" smtClean="0"/>
              <a:t>sd</a:t>
            </a:r>
            <a:r>
              <a:rPr lang="en-US" baseline="0" dirty="0" smtClean="0"/>
              <a:t> above the mean</a:t>
            </a:r>
          </a:p>
          <a:p>
            <a:pPr marL="171450" indent="-171450">
              <a:buFontTx/>
              <a:buChar char="-"/>
            </a:pPr>
            <a:endParaRPr lang="en-US" baseline="0" dirty="0" smtClean="0"/>
          </a:p>
          <a:p>
            <a:pPr marL="0" indent="0">
              <a:buFontTx/>
              <a:buNone/>
            </a:pPr>
            <a:r>
              <a:rPr lang="en-US" baseline="0" dirty="0" smtClean="0"/>
              <a:t>Can help compare apples to oranges</a:t>
            </a:r>
          </a:p>
          <a:p>
            <a:pPr marL="0" indent="0">
              <a:buFontTx/>
              <a:buNone/>
            </a:pPr>
            <a:r>
              <a:rPr lang="en-US" baseline="0" dirty="0" smtClean="0"/>
              <a:t>- SAT vs. ACT, who did relatively better on their test?</a:t>
            </a:r>
            <a:endParaRPr lang="en-US" dirty="0" smtClean="0"/>
          </a:p>
        </p:txBody>
      </p:sp>
      <p:sp>
        <p:nvSpPr>
          <p:cNvPr id="4" name="Slide Number Placeholder 3"/>
          <p:cNvSpPr>
            <a:spLocks noGrp="1"/>
          </p:cNvSpPr>
          <p:nvPr>
            <p:ph type="sldNum" sz="quarter" idx="10"/>
          </p:nvPr>
        </p:nvSpPr>
        <p:spPr/>
        <p:txBody>
          <a:bodyPr/>
          <a:lstStyle/>
          <a:p>
            <a:fld id="{0968B3E2-C1DC-7E4E-9294-8127C9ACA29E}" type="slidenum">
              <a:rPr lang="en-US" smtClean="0"/>
              <a:t>3</a:t>
            </a:fld>
            <a:endParaRPr lang="en-US"/>
          </a:p>
        </p:txBody>
      </p:sp>
    </p:spTree>
    <p:extLst>
      <p:ext uri="{BB962C8B-B14F-4D97-AF65-F5344CB8AC3E}">
        <p14:creationId xmlns:p14="http://schemas.microsoft.com/office/powerpoint/2010/main" val="1263554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Z-score</a:t>
            </a:r>
            <a:r>
              <a:rPr lang="en-US" baseline="0" dirty="0" smtClean="0"/>
              <a:t> gives info on how far the number is from mean, in units of SD</a:t>
            </a:r>
            <a:endParaRPr lang="en-US" dirty="0"/>
          </a:p>
        </p:txBody>
      </p:sp>
      <p:sp>
        <p:nvSpPr>
          <p:cNvPr id="4" name="Slide Number Placeholder 3"/>
          <p:cNvSpPr>
            <a:spLocks noGrp="1"/>
          </p:cNvSpPr>
          <p:nvPr>
            <p:ph type="sldNum" sz="quarter" idx="10"/>
          </p:nvPr>
        </p:nvSpPr>
        <p:spPr/>
        <p:txBody>
          <a:bodyPr/>
          <a:lstStyle/>
          <a:p>
            <a:fld id="{0968B3E2-C1DC-7E4E-9294-8127C9ACA29E}" type="slidenum">
              <a:rPr lang="en-US" smtClean="0"/>
              <a:t>4</a:t>
            </a:fld>
            <a:endParaRPr lang="en-US"/>
          </a:p>
        </p:txBody>
      </p:sp>
    </p:spTree>
    <p:extLst>
      <p:ext uri="{BB962C8B-B14F-4D97-AF65-F5344CB8AC3E}">
        <p14:creationId xmlns:p14="http://schemas.microsoft.com/office/powerpoint/2010/main" val="52221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8B3E2-C1DC-7E4E-9294-8127C9ACA29E}" type="slidenum">
              <a:rPr lang="en-US" smtClean="0"/>
              <a:t>11</a:t>
            </a:fld>
            <a:endParaRPr lang="en-US"/>
          </a:p>
        </p:txBody>
      </p:sp>
    </p:spTree>
    <p:extLst>
      <p:ext uri="{BB962C8B-B14F-4D97-AF65-F5344CB8AC3E}">
        <p14:creationId xmlns:p14="http://schemas.microsoft.com/office/powerpoint/2010/main" val="2036269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sample’s standard error returns</a:t>
            </a:r>
            <a:r>
              <a:rPr lang="en-US" baseline="0" dirty="0" smtClean="0"/>
              <a:t> a number, based on that sample, that can be used to create a range where our TRUE population stat resides</a:t>
            </a:r>
            <a:endParaRPr lang="en-US" dirty="0"/>
          </a:p>
        </p:txBody>
      </p:sp>
      <p:sp>
        <p:nvSpPr>
          <p:cNvPr id="4" name="Slide Number Placeholder 3"/>
          <p:cNvSpPr>
            <a:spLocks noGrp="1"/>
          </p:cNvSpPr>
          <p:nvPr>
            <p:ph type="sldNum" sz="quarter" idx="10"/>
          </p:nvPr>
        </p:nvSpPr>
        <p:spPr/>
        <p:txBody>
          <a:bodyPr/>
          <a:lstStyle/>
          <a:p>
            <a:fld id="{0968B3E2-C1DC-7E4E-9294-8127C9ACA29E}" type="slidenum">
              <a:rPr lang="en-US" smtClean="0"/>
              <a:t>17</a:t>
            </a:fld>
            <a:endParaRPr lang="en-US"/>
          </a:p>
        </p:txBody>
      </p:sp>
    </p:spTree>
    <p:extLst>
      <p:ext uri="{BB962C8B-B14F-4D97-AF65-F5344CB8AC3E}">
        <p14:creationId xmlns:p14="http://schemas.microsoft.com/office/powerpoint/2010/main" val="1604714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0724DD-7B06-614A-82FB-DE35AA09D3CF}" type="datetimeFigureOut">
              <a:rPr lang="en-US" smtClean="0"/>
              <a:t>11/3/17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8F085-0418-E342-A911-B805D25D957F}" type="slidenum">
              <a:rPr lang="en-US" smtClean="0"/>
              <a:t>‹#›</a:t>
            </a:fld>
            <a:endParaRPr lang="en-US"/>
          </a:p>
        </p:txBody>
      </p:sp>
    </p:spTree>
    <p:extLst>
      <p:ext uri="{BB962C8B-B14F-4D97-AF65-F5344CB8AC3E}">
        <p14:creationId xmlns:p14="http://schemas.microsoft.com/office/powerpoint/2010/main" val="886201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0724DD-7B06-614A-82FB-DE35AA09D3CF}" type="datetimeFigureOut">
              <a:rPr lang="en-US" smtClean="0"/>
              <a:t>11/3/17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8F085-0418-E342-A911-B805D25D957F}" type="slidenum">
              <a:rPr lang="en-US" smtClean="0"/>
              <a:t>‹#›</a:t>
            </a:fld>
            <a:endParaRPr lang="en-US"/>
          </a:p>
        </p:txBody>
      </p:sp>
    </p:spTree>
    <p:extLst>
      <p:ext uri="{BB962C8B-B14F-4D97-AF65-F5344CB8AC3E}">
        <p14:creationId xmlns:p14="http://schemas.microsoft.com/office/powerpoint/2010/main" val="240602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0724DD-7B06-614A-82FB-DE35AA09D3CF}" type="datetimeFigureOut">
              <a:rPr lang="en-US" smtClean="0"/>
              <a:t>11/3/17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8F085-0418-E342-A911-B805D25D957F}" type="slidenum">
              <a:rPr lang="en-US" smtClean="0"/>
              <a:t>‹#›</a:t>
            </a:fld>
            <a:endParaRPr lang="en-US"/>
          </a:p>
        </p:txBody>
      </p:sp>
    </p:spTree>
    <p:extLst>
      <p:ext uri="{BB962C8B-B14F-4D97-AF65-F5344CB8AC3E}">
        <p14:creationId xmlns:p14="http://schemas.microsoft.com/office/powerpoint/2010/main" val="87804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0724DD-7B06-614A-82FB-DE35AA09D3CF}" type="datetimeFigureOut">
              <a:rPr lang="en-US" smtClean="0"/>
              <a:t>11/3/17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8F085-0418-E342-A911-B805D25D957F}" type="slidenum">
              <a:rPr lang="en-US" smtClean="0"/>
              <a:t>‹#›</a:t>
            </a:fld>
            <a:endParaRPr lang="en-US"/>
          </a:p>
        </p:txBody>
      </p:sp>
    </p:spTree>
    <p:extLst>
      <p:ext uri="{BB962C8B-B14F-4D97-AF65-F5344CB8AC3E}">
        <p14:creationId xmlns:p14="http://schemas.microsoft.com/office/powerpoint/2010/main" val="705610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0724DD-7B06-614A-82FB-DE35AA09D3CF}" type="datetimeFigureOut">
              <a:rPr lang="en-US" smtClean="0"/>
              <a:t>11/3/17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8F085-0418-E342-A911-B805D25D957F}" type="slidenum">
              <a:rPr lang="en-US" smtClean="0"/>
              <a:t>‹#›</a:t>
            </a:fld>
            <a:endParaRPr lang="en-US"/>
          </a:p>
        </p:txBody>
      </p:sp>
    </p:spTree>
    <p:extLst>
      <p:ext uri="{BB962C8B-B14F-4D97-AF65-F5344CB8AC3E}">
        <p14:creationId xmlns:p14="http://schemas.microsoft.com/office/powerpoint/2010/main" val="765919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0724DD-7B06-614A-82FB-DE35AA09D3CF}" type="datetimeFigureOut">
              <a:rPr lang="en-US" smtClean="0"/>
              <a:t>11/3/17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48F085-0418-E342-A911-B805D25D957F}" type="slidenum">
              <a:rPr lang="en-US" smtClean="0"/>
              <a:t>‹#›</a:t>
            </a:fld>
            <a:endParaRPr lang="en-US"/>
          </a:p>
        </p:txBody>
      </p:sp>
    </p:spTree>
    <p:extLst>
      <p:ext uri="{BB962C8B-B14F-4D97-AF65-F5344CB8AC3E}">
        <p14:creationId xmlns:p14="http://schemas.microsoft.com/office/powerpoint/2010/main" val="797837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0724DD-7B06-614A-82FB-DE35AA09D3CF}" type="datetimeFigureOut">
              <a:rPr lang="en-US" smtClean="0"/>
              <a:t>11/3/17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48F085-0418-E342-A911-B805D25D957F}" type="slidenum">
              <a:rPr lang="en-US" smtClean="0"/>
              <a:t>‹#›</a:t>
            </a:fld>
            <a:endParaRPr lang="en-US"/>
          </a:p>
        </p:txBody>
      </p:sp>
    </p:spTree>
    <p:extLst>
      <p:ext uri="{BB962C8B-B14F-4D97-AF65-F5344CB8AC3E}">
        <p14:creationId xmlns:p14="http://schemas.microsoft.com/office/powerpoint/2010/main" val="375206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0724DD-7B06-614A-82FB-DE35AA09D3CF}" type="datetimeFigureOut">
              <a:rPr lang="en-US" smtClean="0"/>
              <a:t>11/3/17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48F085-0418-E342-A911-B805D25D957F}" type="slidenum">
              <a:rPr lang="en-US" smtClean="0"/>
              <a:t>‹#›</a:t>
            </a:fld>
            <a:endParaRPr lang="en-US"/>
          </a:p>
        </p:txBody>
      </p:sp>
    </p:spTree>
    <p:extLst>
      <p:ext uri="{BB962C8B-B14F-4D97-AF65-F5344CB8AC3E}">
        <p14:creationId xmlns:p14="http://schemas.microsoft.com/office/powerpoint/2010/main" val="1076296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0724DD-7B06-614A-82FB-DE35AA09D3CF}" type="datetimeFigureOut">
              <a:rPr lang="en-US" smtClean="0"/>
              <a:t>11/3/17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48F085-0418-E342-A911-B805D25D957F}" type="slidenum">
              <a:rPr lang="en-US" smtClean="0"/>
              <a:t>‹#›</a:t>
            </a:fld>
            <a:endParaRPr lang="en-US"/>
          </a:p>
        </p:txBody>
      </p:sp>
    </p:spTree>
    <p:extLst>
      <p:ext uri="{BB962C8B-B14F-4D97-AF65-F5344CB8AC3E}">
        <p14:creationId xmlns:p14="http://schemas.microsoft.com/office/powerpoint/2010/main" val="1059542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0724DD-7B06-614A-82FB-DE35AA09D3CF}" type="datetimeFigureOut">
              <a:rPr lang="en-US" smtClean="0"/>
              <a:t>11/3/17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48F085-0418-E342-A911-B805D25D957F}" type="slidenum">
              <a:rPr lang="en-US" smtClean="0"/>
              <a:t>‹#›</a:t>
            </a:fld>
            <a:endParaRPr lang="en-US"/>
          </a:p>
        </p:txBody>
      </p:sp>
    </p:spTree>
    <p:extLst>
      <p:ext uri="{BB962C8B-B14F-4D97-AF65-F5344CB8AC3E}">
        <p14:creationId xmlns:p14="http://schemas.microsoft.com/office/powerpoint/2010/main" val="788211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0724DD-7B06-614A-82FB-DE35AA09D3CF}" type="datetimeFigureOut">
              <a:rPr lang="en-US" smtClean="0"/>
              <a:t>11/3/17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48F085-0418-E342-A911-B805D25D957F}" type="slidenum">
              <a:rPr lang="en-US" smtClean="0"/>
              <a:t>‹#›</a:t>
            </a:fld>
            <a:endParaRPr lang="en-US"/>
          </a:p>
        </p:txBody>
      </p:sp>
    </p:spTree>
    <p:extLst>
      <p:ext uri="{BB962C8B-B14F-4D97-AF65-F5344CB8AC3E}">
        <p14:creationId xmlns:p14="http://schemas.microsoft.com/office/powerpoint/2010/main" val="179267187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0724DD-7B06-614A-82FB-DE35AA09D3CF}" type="datetimeFigureOut">
              <a:rPr lang="en-US" smtClean="0"/>
              <a:t>11/3/17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48F085-0418-E342-A911-B805D25D957F}" type="slidenum">
              <a:rPr lang="en-US" smtClean="0"/>
              <a:t>‹#›</a:t>
            </a:fld>
            <a:endParaRPr lang="en-US"/>
          </a:p>
        </p:txBody>
      </p:sp>
    </p:spTree>
    <p:extLst>
      <p:ext uri="{BB962C8B-B14F-4D97-AF65-F5344CB8AC3E}">
        <p14:creationId xmlns:p14="http://schemas.microsoft.com/office/powerpoint/2010/main" val="178679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tif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tif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848125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057"/>
            <a:ext cx="10515600" cy="1325563"/>
          </a:xfrm>
        </p:spPr>
        <p:txBody>
          <a:bodyPr/>
          <a:lstStyle/>
          <a:p>
            <a:r>
              <a:rPr lang="en-US" dirty="0" smtClean="0"/>
              <a:t>Quartiles</a:t>
            </a:r>
            <a:endParaRPr lang="en-US" dirty="0"/>
          </a:p>
        </p:txBody>
      </p:sp>
      <p:sp>
        <p:nvSpPr>
          <p:cNvPr id="3" name="Content Placeholder 2"/>
          <p:cNvSpPr>
            <a:spLocks noGrp="1"/>
          </p:cNvSpPr>
          <p:nvPr>
            <p:ph idx="1"/>
          </p:nvPr>
        </p:nvSpPr>
        <p:spPr>
          <a:xfrm>
            <a:off x="838200" y="1447619"/>
            <a:ext cx="10515600" cy="4729343"/>
          </a:xfrm>
        </p:spPr>
        <p:txBody>
          <a:bodyPr>
            <a:normAutofit fontScale="92500" lnSpcReduction="20000"/>
          </a:bodyPr>
          <a:lstStyle/>
          <a:p>
            <a:r>
              <a:rPr lang="en-US" dirty="0" smtClean="0"/>
              <a:t>With larger data sets, inspecting and removing outliers by hand can get tedious</a:t>
            </a:r>
          </a:p>
          <a:p>
            <a:endParaRPr lang="en-US" dirty="0"/>
          </a:p>
          <a:p>
            <a:r>
              <a:rPr lang="en-US" dirty="0" smtClean="0"/>
              <a:t>So, another way to remove outliers is to simply remove all data that is sufficiently “far away” from the median</a:t>
            </a:r>
          </a:p>
          <a:p>
            <a:endParaRPr lang="en-US" dirty="0"/>
          </a:p>
          <a:p>
            <a:r>
              <a:rPr lang="en-US" dirty="0" smtClean="0"/>
              <a:t>Quartiles are the </a:t>
            </a:r>
            <a:r>
              <a:rPr lang="en-US" b="1" dirty="0" smtClean="0"/>
              <a:t>points that divide the data set into 4 equal groups </a:t>
            </a:r>
            <a:r>
              <a:rPr lang="en-US" dirty="0" smtClean="0"/>
              <a:t>(each group comprising a quarter of the total data)</a:t>
            </a:r>
          </a:p>
          <a:p>
            <a:endParaRPr lang="en-US" dirty="0"/>
          </a:p>
          <a:p>
            <a:r>
              <a:rPr lang="en-US" dirty="0" smtClean="0"/>
              <a:t>Remove outliers by </a:t>
            </a:r>
            <a:r>
              <a:rPr lang="en-US" b="1" dirty="0" smtClean="0"/>
              <a:t>throwing away all data not contained between the 1</a:t>
            </a:r>
            <a:r>
              <a:rPr lang="en-US" b="1" baseline="30000" dirty="0" smtClean="0"/>
              <a:t>st</a:t>
            </a:r>
            <a:r>
              <a:rPr lang="en-US" b="1" dirty="0" smtClean="0"/>
              <a:t> and 3</a:t>
            </a:r>
            <a:r>
              <a:rPr lang="en-US" b="1" baseline="30000" dirty="0" smtClean="0"/>
              <a:t>rd</a:t>
            </a:r>
            <a:r>
              <a:rPr lang="en-US" b="1" dirty="0" smtClean="0"/>
              <a:t> quartiles</a:t>
            </a:r>
            <a:endParaRPr lang="en-US" dirty="0" smtClean="0"/>
          </a:p>
          <a:p>
            <a:endParaRPr lang="en-US" b="1" dirty="0"/>
          </a:p>
          <a:p>
            <a:r>
              <a:rPr lang="en-US" b="1" dirty="0" smtClean="0"/>
              <a:t>Interquartile range = Q3 – Q1</a:t>
            </a:r>
          </a:p>
        </p:txBody>
      </p:sp>
    </p:spTree>
    <p:extLst>
      <p:ext uri="{BB962C8B-B14F-4D97-AF65-F5344CB8AC3E}">
        <p14:creationId xmlns:p14="http://schemas.microsoft.com/office/powerpoint/2010/main" val="1412596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vs. Population</a:t>
            </a:r>
            <a:endParaRPr lang="en-US" dirty="0"/>
          </a:p>
        </p:txBody>
      </p:sp>
      <p:sp>
        <p:nvSpPr>
          <p:cNvPr id="3" name="Content Placeholder 2"/>
          <p:cNvSpPr>
            <a:spLocks noGrp="1"/>
          </p:cNvSpPr>
          <p:nvPr>
            <p:ph idx="1"/>
          </p:nvPr>
        </p:nvSpPr>
        <p:spPr/>
        <p:txBody>
          <a:bodyPr/>
          <a:lstStyle/>
          <a:p>
            <a:r>
              <a:rPr lang="en-US" dirty="0" smtClean="0"/>
              <a:t>The purpose of collecting data is to </a:t>
            </a:r>
            <a:r>
              <a:rPr lang="en-US" b="1" dirty="0" smtClean="0"/>
              <a:t>infer characteristics of the population at large</a:t>
            </a:r>
          </a:p>
          <a:p>
            <a:pPr lvl="1"/>
            <a:r>
              <a:rPr lang="en-US" dirty="0" smtClean="0"/>
              <a:t>Ex: we will never be able to get the </a:t>
            </a:r>
            <a:r>
              <a:rPr lang="en-US" b="1" dirty="0" smtClean="0"/>
              <a:t>true average height of all US males age 18+</a:t>
            </a:r>
            <a:r>
              <a:rPr lang="en-US" dirty="0" smtClean="0"/>
              <a:t>. However, we can take measurements on a subset of this population (i.e. a group of 200 males) and infer the true average height based on the average of the measurements</a:t>
            </a:r>
            <a:endParaRPr lang="en-US" b="1" dirty="0" smtClean="0"/>
          </a:p>
          <a:p>
            <a:pPr lvl="1"/>
            <a:endParaRPr lang="en-US" b="1" dirty="0"/>
          </a:p>
          <a:p>
            <a:r>
              <a:rPr lang="en-US" dirty="0" smtClean="0"/>
              <a:t>The subset is called a </a:t>
            </a:r>
            <a:r>
              <a:rPr lang="en-US" b="1" dirty="0" smtClean="0"/>
              <a:t>sample</a:t>
            </a:r>
            <a:r>
              <a:rPr lang="en-US" dirty="0" smtClean="0"/>
              <a:t>; the </a:t>
            </a:r>
            <a:r>
              <a:rPr lang="en-US" b="1" dirty="0" smtClean="0"/>
              <a:t>sample statistics </a:t>
            </a:r>
            <a:r>
              <a:rPr lang="en-US" dirty="0" smtClean="0"/>
              <a:t>(i.e. sample mean, sample median, etc.) are used to estimate the underlying </a:t>
            </a:r>
            <a:r>
              <a:rPr lang="en-US" b="1" dirty="0" smtClean="0"/>
              <a:t>true population statistics</a:t>
            </a:r>
            <a:endParaRPr lang="en-US" dirty="0" smtClean="0"/>
          </a:p>
        </p:txBody>
      </p:sp>
    </p:spTree>
    <p:extLst>
      <p:ext uri="{BB962C8B-B14F-4D97-AF65-F5344CB8AC3E}">
        <p14:creationId xmlns:p14="http://schemas.microsoft.com/office/powerpoint/2010/main" val="8619878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 US Voting Habits</a:t>
            </a:r>
            <a:endParaRPr lang="en-US" dirty="0"/>
          </a:p>
        </p:txBody>
      </p:sp>
      <p:sp>
        <p:nvSpPr>
          <p:cNvPr id="3" name="Content Placeholder 2"/>
          <p:cNvSpPr>
            <a:spLocks noGrp="1"/>
          </p:cNvSpPr>
          <p:nvPr>
            <p:ph idx="1"/>
          </p:nvPr>
        </p:nvSpPr>
        <p:spPr/>
        <p:txBody>
          <a:bodyPr/>
          <a:lstStyle/>
          <a:p>
            <a:r>
              <a:rPr lang="en-US" dirty="0" smtClean="0"/>
              <a:t>During election cycles, political scientists make predictions on who will win before the election is formally conducted</a:t>
            </a:r>
          </a:p>
          <a:p>
            <a:pPr marL="0" indent="0">
              <a:buNone/>
            </a:pPr>
            <a:endParaRPr lang="en-US" dirty="0"/>
          </a:p>
          <a:p>
            <a:r>
              <a:rPr lang="en-US" dirty="0" smtClean="0"/>
              <a:t>An example of an analysis would be to find the % of American voters who will vote republican in the upcoming election</a:t>
            </a:r>
          </a:p>
          <a:p>
            <a:endParaRPr lang="en-US" dirty="0"/>
          </a:p>
          <a:p>
            <a:r>
              <a:rPr lang="en-US" dirty="0" smtClean="0"/>
              <a:t>No one will ever be able to find the true % of republican voters until after the election is completed. However, we can take </a:t>
            </a:r>
            <a:r>
              <a:rPr lang="en-US" b="1" dirty="0" smtClean="0"/>
              <a:t>samples </a:t>
            </a:r>
            <a:r>
              <a:rPr lang="en-US" dirty="0" smtClean="0"/>
              <a:t>of the population (American voters) and poll them to estimate this statistic.</a:t>
            </a:r>
            <a:endParaRPr lang="en-US" dirty="0"/>
          </a:p>
        </p:txBody>
      </p:sp>
    </p:spTree>
    <p:extLst>
      <p:ext uri="{BB962C8B-B14F-4D97-AF65-F5344CB8AC3E}">
        <p14:creationId xmlns:p14="http://schemas.microsoft.com/office/powerpoint/2010/main" val="13072700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 US Voting Habits</a:t>
            </a:r>
            <a:endParaRPr lang="en-US" dirty="0"/>
          </a:p>
        </p:txBody>
      </p:sp>
      <p:sp>
        <p:nvSpPr>
          <p:cNvPr id="3" name="Content Placeholder 2"/>
          <p:cNvSpPr>
            <a:spLocks noGrp="1"/>
          </p:cNvSpPr>
          <p:nvPr>
            <p:ph idx="1"/>
          </p:nvPr>
        </p:nvSpPr>
        <p:spPr/>
        <p:txBody>
          <a:bodyPr/>
          <a:lstStyle/>
          <a:p>
            <a:r>
              <a:rPr lang="en-US" dirty="0" smtClean="0"/>
              <a:t>If we ask 1,000 random voters if they’d vote republican in the upcoming election, the </a:t>
            </a:r>
            <a:r>
              <a:rPr lang="en-US" b="1" dirty="0" smtClean="0"/>
              <a:t>1,000 random voters is our sample</a:t>
            </a:r>
          </a:p>
          <a:p>
            <a:pPr lvl="1"/>
            <a:r>
              <a:rPr lang="en-US" dirty="0" smtClean="0"/>
              <a:t>We need to ensure that this sample is </a:t>
            </a:r>
            <a:r>
              <a:rPr lang="en-US" b="1" dirty="0" smtClean="0"/>
              <a:t>indicative of the population at large</a:t>
            </a:r>
          </a:p>
          <a:p>
            <a:endParaRPr lang="en-US" dirty="0" smtClean="0"/>
          </a:p>
          <a:p>
            <a:r>
              <a:rPr lang="en-US" dirty="0" smtClean="0"/>
              <a:t>To do this: </a:t>
            </a:r>
          </a:p>
          <a:p>
            <a:pPr marL="914400" lvl="1" indent="-457200">
              <a:buFont typeface="+mj-lt"/>
              <a:buAutoNum type="arabicPeriod"/>
            </a:pPr>
            <a:r>
              <a:rPr lang="en-US" dirty="0" smtClean="0"/>
              <a:t>Randomly sample across the whole population</a:t>
            </a:r>
            <a:endParaRPr lang="en-US" dirty="0" smtClean="0"/>
          </a:p>
          <a:p>
            <a:pPr marL="914400" lvl="1" indent="-457200">
              <a:buFont typeface="+mj-lt"/>
              <a:buAutoNum type="arabicPeriod"/>
            </a:pPr>
            <a:r>
              <a:rPr lang="en-US" dirty="0" smtClean="0"/>
              <a:t>Choose a large sample size (if possible)</a:t>
            </a:r>
          </a:p>
          <a:p>
            <a:pPr marL="914400" lvl="1" indent="-457200">
              <a:buFont typeface="+mj-lt"/>
              <a:buAutoNum type="arabicPeriod"/>
            </a:pPr>
            <a:r>
              <a:rPr lang="en-US" dirty="0" smtClean="0"/>
              <a:t>Collect data from multiple samples</a:t>
            </a:r>
            <a:endParaRPr lang="en-US" dirty="0"/>
          </a:p>
        </p:txBody>
      </p:sp>
    </p:spTree>
    <p:extLst>
      <p:ext uri="{BB962C8B-B14F-4D97-AF65-F5344CB8AC3E}">
        <p14:creationId xmlns:p14="http://schemas.microsoft.com/office/powerpoint/2010/main" val="15419975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7019"/>
            <a:ext cx="10515600" cy="1325563"/>
          </a:xfrm>
        </p:spPr>
        <p:txBody>
          <a:bodyPr/>
          <a:lstStyle/>
          <a:p>
            <a:r>
              <a:rPr lang="en-US" dirty="0" smtClean="0"/>
              <a:t>Randomly Sampling</a:t>
            </a:r>
            <a:endParaRPr lang="en-US" dirty="0"/>
          </a:p>
        </p:txBody>
      </p:sp>
      <p:sp>
        <p:nvSpPr>
          <p:cNvPr id="3" name="Content Placeholder 2"/>
          <p:cNvSpPr>
            <a:spLocks noGrp="1"/>
          </p:cNvSpPr>
          <p:nvPr>
            <p:ph idx="1"/>
          </p:nvPr>
        </p:nvSpPr>
        <p:spPr>
          <a:xfrm>
            <a:off x="838200" y="1562582"/>
            <a:ext cx="10515600" cy="4614381"/>
          </a:xfrm>
        </p:spPr>
        <p:txBody>
          <a:bodyPr>
            <a:normAutofit fontScale="92500" lnSpcReduction="10000"/>
          </a:bodyPr>
          <a:lstStyle/>
          <a:p>
            <a:r>
              <a:rPr lang="en-US" dirty="0" smtClean="0"/>
              <a:t>A sample that does not represent the underlying population well will produce results that contain inherent bias</a:t>
            </a:r>
          </a:p>
          <a:p>
            <a:endParaRPr lang="en-US" dirty="0"/>
          </a:p>
          <a:p>
            <a:r>
              <a:rPr lang="en-US" dirty="0" smtClean="0"/>
              <a:t>For example: if we only poll affluent people who live in upper-class suburbs, our inferences on total population behavior will be skewed</a:t>
            </a:r>
          </a:p>
          <a:p>
            <a:endParaRPr lang="en-US" dirty="0"/>
          </a:p>
          <a:p>
            <a:r>
              <a:rPr lang="en-US" dirty="0" smtClean="0"/>
              <a:t>Randomly sampling from across the entire population will ensure this inherent bias is minimized</a:t>
            </a:r>
          </a:p>
          <a:p>
            <a:endParaRPr lang="en-US" dirty="0"/>
          </a:p>
          <a:p>
            <a:r>
              <a:rPr lang="en-US" b="1" dirty="0" smtClean="0"/>
              <a:t>Always think about how well samples represent the population they are trying to describe</a:t>
            </a:r>
          </a:p>
        </p:txBody>
      </p:sp>
    </p:spTree>
    <p:extLst>
      <p:ext uri="{BB962C8B-B14F-4D97-AF65-F5344CB8AC3E}">
        <p14:creationId xmlns:p14="http://schemas.microsoft.com/office/powerpoint/2010/main" val="174217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 Sample Sizes</a:t>
            </a:r>
            <a:endParaRPr lang="en-US" dirty="0"/>
          </a:p>
        </p:txBody>
      </p:sp>
      <p:sp>
        <p:nvSpPr>
          <p:cNvPr id="3" name="Content Placeholder 2"/>
          <p:cNvSpPr>
            <a:spLocks noGrp="1"/>
          </p:cNvSpPr>
          <p:nvPr>
            <p:ph idx="1"/>
          </p:nvPr>
        </p:nvSpPr>
        <p:spPr/>
        <p:txBody>
          <a:bodyPr/>
          <a:lstStyle/>
          <a:p>
            <a:r>
              <a:rPr lang="en-US" dirty="0" smtClean="0"/>
              <a:t>If we make a prediction based on a sample of </a:t>
            </a:r>
            <a:r>
              <a:rPr lang="en-US" b="1" dirty="0" smtClean="0"/>
              <a:t>1,000 people</a:t>
            </a:r>
            <a:r>
              <a:rPr lang="en-US" dirty="0" smtClean="0"/>
              <a:t>, and then make another prediction on a sample of </a:t>
            </a:r>
            <a:r>
              <a:rPr lang="en-US" b="1" dirty="0" smtClean="0"/>
              <a:t>10,000 people</a:t>
            </a:r>
            <a:r>
              <a:rPr lang="en-US" dirty="0" smtClean="0"/>
              <a:t>, which would you trust more?</a:t>
            </a:r>
          </a:p>
          <a:p>
            <a:endParaRPr lang="en-US" b="1" dirty="0"/>
          </a:p>
          <a:p>
            <a:r>
              <a:rPr lang="en-US" b="1" dirty="0" smtClean="0"/>
              <a:t>All other things equal, a larger sample is more likely to represent the population than a smaller one</a:t>
            </a:r>
            <a:endParaRPr lang="en-US" dirty="0" smtClean="0"/>
          </a:p>
          <a:p>
            <a:endParaRPr lang="en-US" b="1" dirty="0"/>
          </a:p>
          <a:p>
            <a:r>
              <a:rPr lang="en-US" b="1" dirty="0" smtClean="0"/>
              <a:t>Larger samples = more data points = less skew from outliers + closer in size to total population</a:t>
            </a:r>
            <a:endParaRPr lang="en-US" b="1" dirty="0"/>
          </a:p>
        </p:txBody>
      </p:sp>
    </p:spTree>
    <p:extLst>
      <p:ext uri="{BB962C8B-B14F-4D97-AF65-F5344CB8AC3E}">
        <p14:creationId xmlns:p14="http://schemas.microsoft.com/office/powerpoint/2010/main" val="12375111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Samples</a:t>
            </a:r>
            <a:endParaRPr lang="en-US" dirty="0"/>
          </a:p>
        </p:txBody>
      </p:sp>
      <p:sp>
        <p:nvSpPr>
          <p:cNvPr id="3" name="Content Placeholder 2"/>
          <p:cNvSpPr>
            <a:spLocks noGrp="1"/>
          </p:cNvSpPr>
          <p:nvPr>
            <p:ph idx="1"/>
          </p:nvPr>
        </p:nvSpPr>
        <p:spPr/>
        <p:txBody>
          <a:bodyPr/>
          <a:lstStyle/>
          <a:p>
            <a:r>
              <a:rPr lang="en-US" dirty="0" smtClean="0"/>
              <a:t>From one sample of 10,000 voters, </a:t>
            </a:r>
            <a:r>
              <a:rPr lang="en-US" b="1" dirty="0" smtClean="0"/>
              <a:t>52%</a:t>
            </a:r>
            <a:r>
              <a:rPr lang="en-US" dirty="0" smtClean="0"/>
              <a:t> say they will vote republican</a:t>
            </a:r>
          </a:p>
          <a:p>
            <a:r>
              <a:rPr lang="en-US" dirty="0" smtClean="0"/>
              <a:t>From another sample of 10,000 different voters, </a:t>
            </a:r>
            <a:r>
              <a:rPr lang="en-US" b="1" dirty="0" smtClean="0"/>
              <a:t>49%</a:t>
            </a:r>
            <a:r>
              <a:rPr lang="en-US" dirty="0" smtClean="0"/>
              <a:t> say they will vote republican</a:t>
            </a:r>
          </a:p>
          <a:p>
            <a:pPr lvl="1"/>
            <a:r>
              <a:rPr lang="en-US" dirty="0" smtClean="0"/>
              <a:t>Using both samples will result in more accurate inferences on total population behavior</a:t>
            </a:r>
          </a:p>
          <a:p>
            <a:pPr lvl="1"/>
            <a:endParaRPr lang="en-US" dirty="0"/>
          </a:p>
          <a:p>
            <a:r>
              <a:rPr lang="en-US" b="1" dirty="0" smtClean="0"/>
              <a:t>More data = better estimates</a:t>
            </a:r>
            <a:endParaRPr lang="en-US" b="1" dirty="0"/>
          </a:p>
        </p:txBody>
      </p:sp>
    </p:spTree>
    <p:extLst>
      <p:ext uri="{BB962C8B-B14F-4D97-AF65-F5344CB8AC3E}">
        <p14:creationId xmlns:p14="http://schemas.microsoft.com/office/powerpoint/2010/main" val="9748948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8353"/>
            <a:ext cx="10515600" cy="1325563"/>
          </a:xfrm>
        </p:spPr>
        <p:txBody>
          <a:bodyPr/>
          <a:lstStyle/>
          <a:p>
            <a:r>
              <a:rPr lang="en-US" dirty="0" smtClean="0"/>
              <a:t>Standard Error</a:t>
            </a:r>
            <a:endParaRPr lang="en-US" dirty="0"/>
          </a:p>
        </p:txBody>
      </p:sp>
      <p:sp>
        <p:nvSpPr>
          <p:cNvPr id="3" name="Content Placeholder 2"/>
          <p:cNvSpPr>
            <a:spLocks noGrp="1"/>
          </p:cNvSpPr>
          <p:nvPr>
            <p:ph idx="1"/>
          </p:nvPr>
        </p:nvSpPr>
        <p:spPr>
          <a:xfrm>
            <a:off x="838200" y="1640426"/>
            <a:ext cx="10515600" cy="4351338"/>
          </a:xfrm>
        </p:spPr>
        <p:txBody>
          <a:bodyPr/>
          <a:lstStyle/>
          <a:p>
            <a:r>
              <a:rPr lang="en-US" dirty="0" smtClean="0"/>
              <a:t>How exactly can we assess if our sample is representative of the population at large? How can we tell if our sample statistics are actually representative of the true population statistics?</a:t>
            </a:r>
          </a:p>
          <a:p>
            <a:endParaRPr lang="en-US" dirty="0"/>
          </a:p>
          <a:p>
            <a:r>
              <a:rPr lang="en-US" b="1" dirty="0" smtClean="0"/>
              <a:t>Standard error </a:t>
            </a:r>
            <a:r>
              <a:rPr lang="en-US" dirty="0" smtClean="0"/>
              <a:t>is a statistic that tells us </a:t>
            </a:r>
            <a:r>
              <a:rPr lang="en-US" b="1" dirty="0" smtClean="0"/>
              <a:t>how close or far our sample statistic is from the true population statistic</a:t>
            </a:r>
            <a:endParaRPr lang="en-US" b="1" dirty="0"/>
          </a:p>
        </p:txBody>
      </p:sp>
      <p:pic>
        <p:nvPicPr>
          <p:cNvPr id="4" name="Picture 3"/>
          <p:cNvPicPr>
            <a:picLocks noChangeAspect="1"/>
          </p:cNvPicPr>
          <p:nvPr/>
        </p:nvPicPr>
        <p:blipFill>
          <a:blip r:embed="rId3"/>
          <a:stretch>
            <a:fillRect/>
          </a:stretch>
        </p:blipFill>
        <p:spPr>
          <a:xfrm>
            <a:off x="2853521" y="4448633"/>
            <a:ext cx="6487248" cy="1902331"/>
          </a:xfrm>
          <a:prstGeom prst="rect">
            <a:avLst/>
          </a:prstGeom>
        </p:spPr>
      </p:pic>
    </p:spTree>
    <p:extLst>
      <p:ext uri="{BB962C8B-B14F-4D97-AF65-F5344CB8AC3E}">
        <p14:creationId xmlns:p14="http://schemas.microsoft.com/office/powerpoint/2010/main" val="5834804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Error</a:t>
            </a:r>
            <a:endParaRPr lang="en-US" dirty="0"/>
          </a:p>
        </p:txBody>
      </p:sp>
      <p:sp>
        <p:nvSpPr>
          <p:cNvPr id="3" name="Content Placeholder 2"/>
          <p:cNvSpPr>
            <a:spLocks noGrp="1"/>
          </p:cNvSpPr>
          <p:nvPr>
            <p:ph idx="1"/>
          </p:nvPr>
        </p:nvSpPr>
        <p:spPr>
          <a:xfrm>
            <a:off x="838200" y="1690688"/>
            <a:ext cx="10515600" cy="4486275"/>
          </a:xfrm>
        </p:spPr>
        <p:txBody>
          <a:bodyPr>
            <a:normAutofit/>
          </a:bodyPr>
          <a:lstStyle/>
          <a:p>
            <a:r>
              <a:rPr lang="en-US" dirty="0" smtClean="0"/>
              <a:t>Ex: we measure the weights of </a:t>
            </a:r>
            <a:r>
              <a:rPr lang="en-US" b="1" dirty="0" smtClean="0"/>
              <a:t>10 groups </a:t>
            </a:r>
            <a:r>
              <a:rPr lang="en-US" dirty="0" smtClean="0"/>
              <a:t>of </a:t>
            </a:r>
            <a:r>
              <a:rPr lang="en-US" b="1" dirty="0" smtClean="0"/>
              <a:t>100 male college students</a:t>
            </a:r>
            <a:r>
              <a:rPr lang="en-US" dirty="0" smtClean="0"/>
              <a:t>. Each sample has a </a:t>
            </a:r>
            <a:r>
              <a:rPr lang="en-US" b="1" dirty="0" smtClean="0"/>
              <a:t>sample standard deviation</a:t>
            </a:r>
            <a:r>
              <a:rPr lang="en-US" dirty="0" smtClean="0"/>
              <a:t>, which can be used to </a:t>
            </a:r>
            <a:r>
              <a:rPr lang="en-US" b="1" dirty="0" smtClean="0"/>
              <a:t>calculate the standard error</a:t>
            </a:r>
            <a:r>
              <a:rPr lang="en-US" dirty="0" smtClean="0"/>
              <a:t>. The standard error represents </a:t>
            </a:r>
            <a:r>
              <a:rPr lang="en-US" b="1" dirty="0" smtClean="0"/>
              <a:t>how</a:t>
            </a:r>
            <a:r>
              <a:rPr lang="en-US" dirty="0" smtClean="0"/>
              <a:t> </a:t>
            </a:r>
            <a:r>
              <a:rPr lang="en-US" b="1" dirty="0" smtClean="0"/>
              <a:t>far each sample’s mean is likely to be from the true population mean </a:t>
            </a:r>
            <a:r>
              <a:rPr lang="en-US" dirty="0" smtClean="0"/>
              <a:t>(the true average weight of male college students)</a:t>
            </a:r>
          </a:p>
          <a:p>
            <a:endParaRPr lang="en-US" dirty="0"/>
          </a:p>
          <a:p>
            <a:r>
              <a:rPr lang="en-US" dirty="0" smtClean="0"/>
              <a:t>Another way to conceptualize: </a:t>
            </a:r>
            <a:r>
              <a:rPr lang="en-US" b="1" dirty="0" smtClean="0"/>
              <a:t>the standard error represents the standard deviation of the samples’ statistic distribution</a:t>
            </a:r>
            <a:endParaRPr lang="en-US" dirty="0" smtClean="0"/>
          </a:p>
          <a:p>
            <a:pPr lvl="1"/>
            <a:r>
              <a:rPr lang="en-US" dirty="0" smtClean="0"/>
              <a:t>In the above example, standard error is akin to the standard deviation of the data set consisting of each group’s sample mean</a:t>
            </a:r>
          </a:p>
        </p:txBody>
      </p:sp>
    </p:spTree>
    <p:extLst>
      <p:ext uri="{BB962C8B-B14F-4D97-AF65-F5344CB8AC3E}">
        <p14:creationId xmlns:p14="http://schemas.microsoft.com/office/powerpoint/2010/main" val="2125512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14400"/>
            <a:ext cx="10515600" cy="5127626"/>
          </a:xfrm>
        </p:spPr>
        <p:txBody>
          <a:bodyPr/>
          <a:lstStyle/>
          <a:p>
            <a:r>
              <a:rPr lang="en-US" dirty="0" smtClean="0"/>
              <a:t>If we have samples where the error bars </a:t>
            </a:r>
            <a:r>
              <a:rPr lang="en-US" b="1" dirty="0" smtClean="0"/>
              <a:t>do not overlap</a:t>
            </a:r>
            <a:r>
              <a:rPr lang="en-US" dirty="0" smtClean="0"/>
              <a:t>, it might  mean that the samples are from two fundamentally different populations</a:t>
            </a:r>
          </a:p>
          <a:p>
            <a:endParaRPr lang="en-US" dirty="0"/>
          </a:p>
          <a:p>
            <a:endParaRPr lang="en-US" dirty="0"/>
          </a:p>
        </p:txBody>
      </p:sp>
      <p:pic>
        <p:nvPicPr>
          <p:cNvPr id="7" name="Picture 6"/>
          <p:cNvPicPr>
            <a:picLocks noChangeAspect="1"/>
          </p:cNvPicPr>
          <p:nvPr/>
        </p:nvPicPr>
        <p:blipFill>
          <a:blip r:embed="rId2"/>
          <a:stretch>
            <a:fillRect/>
          </a:stretch>
        </p:blipFill>
        <p:spPr>
          <a:xfrm>
            <a:off x="4025940" y="2340796"/>
            <a:ext cx="3306741" cy="3701230"/>
          </a:xfrm>
          <a:prstGeom prst="rect">
            <a:avLst/>
          </a:prstGeom>
        </p:spPr>
      </p:pic>
    </p:spTree>
    <p:extLst>
      <p:ext uri="{BB962C8B-B14F-4D97-AF65-F5344CB8AC3E}">
        <p14:creationId xmlns:p14="http://schemas.microsoft.com/office/powerpoint/2010/main" val="6481788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Variance</a:t>
            </a:r>
            <a:endParaRPr lang="en-US" dirty="0"/>
          </a:p>
        </p:txBody>
      </p:sp>
      <p:sp>
        <p:nvSpPr>
          <p:cNvPr id="3" name="Content Placeholder 2"/>
          <p:cNvSpPr>
            <a:spLocks noGrp="1"/>
          </p:cNvSpPr>
          <p:nvPr>
            <p:ph idx="1"/>
          </p:nvPr>
        </p:nvSpPr>
        <p:spPr/>
        <p:txBody>
          <a:bodyPr/>
          <a:lstStyle/>
          <a:p>
            <a:r>
              <a:rPr lang="en-US" dirty="0" smtClean="0"/>
              <a:t>A statistic to describe the </a:t>
            </a:r>
            <a:r>
              <a:rPr lang="en-US" b="1" dirty="0" smtClean="0"/>
              <a:t>spread of a data set</a:t>
            </a:r>
          </a:p>
          <a:p>
            <a:endParaRPr lang="en-US" dirty="0"/>
          </a:p>
          <a:p>
            <a:endParaRPr lang="en-US" dirty="0" smtClean="0"/>
          </a:p>
          <a:p>
            <a:endParaRPr lang="en-US" dirty="0"/>
          </a:p>
          <a:p>
            <a:endParaRPr lang="en-US" dirty="0" smtClean="0"/>
          </a:p>
          <a:p>
            <a:r>
              <a:rPr lang="en-US" dirty="0" smtClean="0"/>
              <a:t>Units of variance = units of data measurement, squared</a:t>
            </a:r>
          </a:p>
          <a:p>
            <a:pPr lvl="1"/>
            <a:r>
              <a:rPr lang="en-US" dirty="0" smtClean="0"/>
              <a:t>For data set on heights, units of data measurement are </a:t>
            </a:r>
            <a:r>
              <a:rPr lang="en-US" b="1" dirty="0" smtClean="0"/>
              <a:t>inches</a:t>
            </a:r>
            <a:r>
              <a:rPr lang="en-US" dirty="0" smtClean="0"/>
              <a:t>, units of variance will be </a:t>
            </a:r>
            <a:r>
              <a:rPr lang="en-US" b="1" dirty="0" smtClean="0"/>
              <a:t>square inches</a:t>
            </a:r>
          </a:p>
          <a:p>
            <a:endParaRPr lang="en-US" dirty="0" smtClean="0"/>
          </a:p>
        </p:txBody>
      </p:sp>
      <p:pic>
        <p:nvPicPr>
          <p:cNvPr id="4" name="Picture 3"/>
          <p:cNvPicPr>
            <a:picLocks noChangeAspect="1"/>
          </p:cNvPicPr>
          <p:nvPr/>
        </p:nvPicPr>
        <p:blipFill>
          <a:blip r:embed="rId3"/>
          <a:stretch>
            <a:fillRect/>
          </a:stretch>
        </p:blipFill>
        <p:spPr>
          <a:xfrm>
            <a:off x="3710530" y="2608389"/>
            <a:ext cx="4770940" cy="1627297"/>
          </a:xfrm>
          <a:prstGeom prst="rect">
            <a:avLst/>
          </a:prstGeom>
        </p:spPr>
      </p:pic>
    </p:spTree>
    <p:extLst>
      <p:ext uri="{BB962C8B-B14F-4D97-AF65-F5344CB8AC3E}">
        <p14:creationId xmlns:p14="http://schemas.microsoft.com/office/powerpoint/2010/main" val="13594745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a:t>
            </a:r>
            <a:endParaRPr lang="en-US" dirty="0"/>
          </a:p>
        </p:txBody>
      </p:sp>
      <p:sp>
        <p:nvSpPr>
          <p:cNvPr id="3" name="Content Placeholder 2"/>
          <p:cNvSpPr>
            <a:spLocks noGrp="1"/>
          </p:cNvSpPr>
          <p:nvPr>
            <p:ph idx="1"/>
          </p:nvPr>
        </p:nvSpPr>
        <p:spPr/>
        <p:txBody>
          <a:bodyPr/>
          <a:lstStyle/>
          <a:p>
            <a:r>
              <a:rPr lang="en-US" dirty="0" smtClean="0"/>
              <a:t>Regression analysis allows us to “reverse engineer” an equation to describe the underlying data set</a:t>
            </a:r>
          </a:p>
          <a:p>
            <a:pPr lvl="1"/>
            <a:r>
              <a:rPr lang="en-US" dirty="0" smtClean="0"/>
              <a:t>Trend lines are an example of a regression analysis</a:t>
            </a:r>
          </a:p>
          <a:p>
            <a:pPr lvl="1"/>
            <a:endParaRPr lang="en-US" dirty="0"/>
          </a:p>
          <a:p>
            <a:r>
              <a:rPr lang="en-US" dirty="0" smtClean="0"/>
              <a:t>With regression analysis, we can predict where data points that we did not measure might end up</a:t>
            </a:r>
            <a:endParaRPr lang="en-US" dirty="0"/>
          </a:p>
        </p:txBody>
      </p:sp>
    </p:spTree>
    <p:extLst>
      <p:ext uri="{BB962C8B-B14F-4D97-AF65-F5344CB8AC3E}">
        <p14:creationId xmlns:p14="http://schemas.microsoft.com/office/powerpoint/2010/main" val="8495529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Deviation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Represents </a:t>
            </a:r>
            <a:r>
              <a:rPr lang="en-US" b="1" dirty="0" smtClean="0"/>
              <a:t>how far apart, on average, any specific value in a data set is from the mean</a:t>
            </a:r>
          </a:p>
          <a:p>
            <a:endParaRPr lang="en-US" dirty="0"/>
          </a:p>
          <a:p>
            <a:r>
              <a:rPr lang="en-US" dirty="0" smtClean="0"/>
              <a:t>Square root of variance</a:t>
            </a:r>
          </a:p>
          <a:p>
            <a:pPr marL="0" indent="0">
              <a:buNone/>
            </a:pPr>
            <a:endParaRPr lang="en-US" dirty="0" smtClean="0"/>
          </a:p>
          <a:p>
            <a:r>
              <a:rPr lang="en-US" dirty="0" smtClean="0"/>
              <a:t>Unit of SD = units of data measurement</a:t>
            </a:r>
          </a:p>
          <a:p>
            <a:pPr lvl="1"/>
            <a:r>
              <a:rPr lang="en-US" dirty="0" smtClean="0"/>
              <a:t>Much easier to interpret and conceptualize</a:t>
            </a:r>
          </a:p>
          <a:p>
            <a:pPr lvl="1"/>
            <a:r>
              <a:rPr lang="en-US" dirty="0" smtClean="0"/>
              <a:t>SD itself can be used as a unit to describe how far individual numbers in a data set are from the mean (i.e. “1.5 standard deviations above the mean”)</a:t>
            </a:r>
          </a:p>
          <a:p>
            <a:endParaRPr lang="en-US" dirty="0"/>
          </a:p>
          <a:p>
            <a:r>
              <a:rPr lang="en-US" dirty="0" smtClean="0"/>
              <a:t>Data that is more spread out will have a larger SD</a:t>
            </a:r>
            <a:endParaRPr lang="en-US" dirty="0"/>
          </a:p>
        </p:txBody>
      </p:sp>
    </p:spTree>
    <p:extLst>
      <p:ext uri="{BB962C8B-B14F-4D97-AF65-F5344CB8AC3E}">
        <p14:creationId xmlns:p14="http://schemas.microsoft.com/office/powerpoint/2010/main" val="1249674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Z-Score</a:t>
            </a:r>
            <a:endParaRPr lang="en-US" dirty="0"/>
          </a:p>
        </p:txBody>
      </p:sp>
      <p:sp>
        <p:nvSpPr>
          <p:cNvPr id="3" name="Content Placeholder 2"/>
          <p:cNvSpPr>
            <a:spLocks noGrp="1"/>
          </p:cNvSpPr>
          <p:nvPr>
            <p:ph idx="1"/>
          </p:nvPr>
        </p:nvSpPr>
        <p:spPr/>
        <p:txBody>
          <a:bodyPr/>
          <a:lstStyle/>
          <a:p>
            <a:r>
              <a:rPr lang="en-US" dirty="0" smtClean="0"/>
              <a:t>A statistic used to describe a </a:t>
            </a:r>
            <a:r>
              <a:rPr lang="en-US" b="1" dirty="0" smtClean="0"/>
              <a:t>single number in relation to the mean</a:t>
            </a:r>
          </a:p>
          <a:p>
            <a:endParaRPr lang="en-US" b="1" dirty="0"/>
          </a:p>
          <a:p>
            <a:r>
              <a:rPr lang="en-US" dirty="0" smtClean="0"/>
              <a:t>Ex: If average SAT score is 1200, and standard deviation is 150, </a:t>
            </a:r>
            <a:r>
              <a:rPr lang="en-US" b="1" dirty="0" smtClean="0"/>
              <a:t>an SAT score of 1500 has a z-score of 2</a:t>
            </a:r>
            <a:endParaRPr lang="en-US" b="1" dirty="0"/>
          </a:p>
        </p:txBody>
      </p:sp>
    </p:spTree>
    <p:extLst>
      <p:ext uri="{BB962C8B-B14F-4D97-AF65-F5344CB8AC3E}">
        <p14:creationId xmlns:p14="http://schemas.microsoft.com/office/powerpoint/2010/main" val="1992774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Outliers</a:t>
            </a:r>
            <a:endParaRPr lang="en-US" dirty="0"/>
          </a:p>
        </p:txBody>
      </p:sp>
      <p:sp>
        <p:nvSpPr>
          <p:cNvPr id="3" name="Content Placeholder 2"/>
          <p:cNvSpPr>
            <a:spLocks noGrp="1"/>
          </p:cNvSpPr>
          <p:nvPr>
            <p:ph idx="1"/>
          </p:nvPr>
        </p:nvSpPr>
        <p:spPr/>
        <p:txBody>
          <a:bodyPr/>
          <a:lstStyle/>
          <a:p>
            <a:r>
              <a:rPr lang="en-US" dirty="0" smtClean="0"/>
              <a:t>Extreme values that are far from the rest of the data set may skew our summary statistics</a:t>
            </a:r>
          </a:p>
          <a:p>
            <a:endParaRPr lang="en-US" dirty="0"/>
          </a:p>
          <a:p>
            <a:r>
              <a:rPr lang="en-US" dirty="0" smtClean="0"/>
              <a:t>There are some situations where it makes sense to ignore or drop them</a:t>
            </a:r>
          </a:p>
          <a:p>
            <a:endParaRPr lang="en-US" dirty="0"/>
          </a:p>
          <a:p>
            <a:r>
              <a:rPr lang="en-US" dirty="0" smtClean="0"/>
              <a:t>Sometimes, outliers are the result of factors beyond our control. Other times, outliers are indeed legitimate data points</a:t>
            </a:r>
            <a:endParaRPr lang="en-US" dirty="0"/>
          </a:p>
        </p:txBody>
      </p:sp>
    </p:spTree>
    <p:extLst>
      <p:ext uri="{BB962C8B-B14F-4D97-AF65-F5344CB8AC3E}">
        <p14:creationId xmlns:p14="http://schemas.microsoft.com/office/powerpoint/2010/main" val="7458333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#1</a:t>
            </a:r>
            <a:endParaRPr lang="en-US" dirty="0"/>
          </a:p>
        </p:txBody>
      </p:sp>
      <p:sp>
        <p:nvSpPr>
          <p:cNvPr id="3" name="Content Placeholder 2"/>
          <p:cNvSpPr>
            <a:spLocks noGrp="1"/>
          </p:cNvSpPr>
          <p:nvPr>
            <p:ph idx="1"/>
          </p:nvPr>
        </p:nvSpPr>
        <p:spPr/>
        <p:txBody>
          <a:bodyPr/>
          <a:lstStyle/>
          <a:p>
            <a:r>
              <a:rPr lang="en-US" dirty="0" smtClean="0"/>
              <a:t>If an outlier is due to incorrectly entered or measured data, it should be dropped</a:t>
            </a:r>
          </a:p>
          <a:p>
            <a:endParaRPr lang="en-US" dirty="0"/>
          </a:p>
          <a:p>
            <a:r>
              <a:rPr lang="en-US" dirty="0" smtClean="0"/>
              <a:t>Ex: If a data set contains weights of males over the age of 18, and one of the data points is </a:t>
            </a:r>
            <a:r>
              <a:rPr lang="en-US" b="1" dirty="0" smtClean="0"/>
              <a:t>19 </a:t>
            </a:r>
            <a:r>
              <a:rPr lang="en-US" b="1" dirty="0" err="1" smtClean="0"/>
              <a:t>lbs</a:t>
            </a:r>
            <a:r>
              <a:rPr lang="en-US" dirty="0" smtClean="0"/>
              <a:t>, this is obviously data measured or input incorrectly</a:t>
            </a:r>
            <a:endParaRPr lang="en-US" dirty="0"/>
          </a:p>
        </p:txBody>
      </p:sp>
    </p:spTree>
    <p:extLst>
      <p:ext uri="{BB962C8B-B14F-4D97-AF65-F5344CB8AC3E}">
        <p14:creationId xmlns:p14="http://schemas.microsoft.com/office/powerpoint/2010/main" val="20187138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#2</a:t>
            </a:r>
            <a:endParaRPr lang="en-US" dirty="0"/>
          </a:p>
        </p:txBody>
      </p:sp>
      <p:sp>
        <p:nvSpPr>
          <p:cNvPr id="3" name="Content Placeholder 2"/>
          <p:cNvSpPr>
            <a:spLocks noGrp="1"/>
          </p:cNvSpPr>
          <p:nvPr>
            <p:ph idx="1"/>
          </p:nvPr>
        </p:nvSpPr>
        <p:spPr/>
        <p:txBody>
          <a:bodyPr>
            <a:normAutofit fontScale="92500"/>
          </a:bodyPr>
          <a:lstStyle/>
          <a:p>
            <a:r>
              <a:rPr lang="en-US" dirty="0" smtClean="0"/>
              <a:t>If the outlier does not change the results or analysis, it should be dropped and noted in the analysis</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Neither the presence nor absence of the outlier changes the regression line</a:t>
            </a:r>
          </a:p>
          <a:p>
            <a:endParaRPr lang="en-US" dirty="0"/>
          </a:p>
          <a:p>
            <a:endParaRPr lang="en-US" dirty="0"/>
          </a:p>
        </p:txBody>
      </p:sp>
      <p:pic>
        <p:nvPicPr>
          <p:cNvPr id="4" name="Picture 3"/>
          <p:cNvPicPr>
            <a:picLocks noChangeAspect="1"/>
          </p:cNvPicPr>
          <p:nvPr/>
        </p:nvPicPr>
        <p:blipFill>
          <a:blip r:embed="rId2"/>
          <a:stretch>
            <a:fillRect/>
          </a:stretch>
        </p:blipFill>
        <p:spPr>
          <a:xfrm>
            <a:off x="4262618" y="2663732"/>
            <a:ext cx="3666763" cy="2675124"/>
          </a:xfrm>
          <a:prstGeom prst="rect">
            <a:avLst/>
          </a:prstGeom>
        </p:spPr>
      </p:pic>
    </p:spTree>
    <p:extLst>
      <p:ext uri="{BB962C8B-B14F-4D97-AF65-F5344CB8AC3E}">
        <p14:creationId xmlns:p14="http://schemas.microsoft.com/office/powerpoint/2010/main" val="1594965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#3</a:t>
            </a:r>
            <a:endParaRPr lang="en-US" dirty="0"/>
          </a:p>
        </p:txBody>
      </p:sp>
      <p:sp>
        <p:nvSpPr>
          <p:cNvPr id="3" name="Content Placeholder 2"/>
          <p:cNvSpPr>
            <a:spLocks noGrp="1"/>
          </p:cNvSpPr>
          <p:nvPr>
            <p:ph idx="1"/>
          </p:nvPr>
        </p:nvSpPr>
        <p:spPr/>
        <p:txBody>
          <a:bodyPr>
            <a:normAutofit/>
          </a:bodyPr>
          <a:lstStyle/>
          <a:p>
            <a:r>
              <a:rPr lang="en-US" dirty="0" smtClean="0"/>
              <a:t>If the outlier does change the results, it should not be dropped. Instead, you should run the analysis both with and without the outlier to show differences</a:t>
            </a:r>
          </a:p>
          <a:p>
            <a:endParaRPr lang="en-US" dirty="0"/>
          </a:p>
          <a:p>
            <a:endParaRPr lang="en-US" dirty="0" smtClean="0"/>
          </a:p>
          <a:p>
            <a:endParaRPr lang="en-US" dirty="0"/>
          </a:p>
          <a:p>
            <a:endParaRPr lang="en-US" dirty="0" smtClean="0"/>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4385358" y="3242117"/>
            <a:ext cx="3421284" cy="2497537"/>
          </a:xfrm>
          <a:prstGeom prst="rect">
            <a:avLst/>
          </a:prstGeom>
        </p:spPr>
      </p:pic>
    </p:spTree>
    <p:extLst>
      <p:ext uri="{BB962C8B-B14F-4D97-AF65-F5344CB8AC3E}">
        <p14:creationId xmlns:p14="http://schemas.microsoft.com/office/powerpoint/2010/main" val="4464500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#4</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If the outlier </a:t>
            </a:r>
            <a:r>
              <a:rPr lang="en-US" i="1" dirty="0" smtClean="0"/>
              <a:t>creates </a:t>
            </a:r>
            <a:r>
              <a:rPr lang="en-US" dirty="0" smtClean="0"/>
              <a:t>a trend or significant association, you should drop the outlier</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The relationship between X and Y is clearly created by the outlier (without it, there’s no significant relationship). The regression therefore does not truly describe the actual relationship between the two variables</a:t>
            </a:r>
          </a:p>
          <a:p>
            <a:endParaRPr lang="en-US" i="1" dirty="0"/>
          </a:p>
        </p:txBody>
      </p:sp>
      <p:pic>
        <p:nvPicPr>
          <p:cNvPr id="4" name="Picture 3"/>
          <p:cNvPicPr>
            <a:picLocks noChangeAspect="1"/>
          </p:cNvPicPr>
          <p:nvPr/>
        </p:nvPicPr>
        <p:blipFill>
          <a:blip r:embed="rId2"/>
          <a:stretch>
            <a:fillRect/>
          </a:stretch>
        </p:blipFill>
        <p:spPr>
          <a:xfrm>
            <a:off x="4191000" y="2413240"/>
            <a:ext cx="3810000" cy="2679700"/>
          </a:xfrm>
          <a:prstGeom prst="rect">
            <a:avLst/>
          </a:prstGeom>
        </p:spPr>
      </p:pic>
    </p:spTree>
    <p:extLst>
      <p:ext uri="{BB962C8B-B14F-4D97-AF65-F5344CB8AC3E}">
        <p14:creationId xmlns:p14="http://schemas.microsoft.com/office/powerpoint/2010/main" val="9284976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1197</TotalTime>
  <Words>1309</Words>
  <Application>Microsoft Macintosh PowerPoint</Application>
  <PresentationFormat>Widescreen</PresentationFormat>
  <Paragraphs>141</Paragraphs>
  <Slides>20</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Calibri Light</vt:lpstr>
      <vt:lpstr>Arial</vt:lpstr>
      <vt:lpstr>Office Theme</vt:lpstr>
      <vt:lpstr>PowerPoint Presentation</vt:lpstr>
      <vt:lpstr>Variance</vt:lpstr>
      <vt:lpstr>Standard Deviation</vt:lpstr>
      <vt:lpstr>Z-Score</vt:lpstr>
      <vt:lpstr>Outliers</vt:lpstr>
      <vt:lpstr>Case #1</vt:lpstr>
      <vt:lpstr>Case #2</vt:lpstr>
      <vt:lpstr>Case #3</vt:lpstr>
      <vt:lpstr>Case #4</vt:lpstr>
      <vt:lpstr>Quartiles</vt:lpstr>
      <vt:lpstr>Sample vs. Population</vt:lpstr>
      <vt:lpstr>Ex: US Voting Habits</vt:lpstr>
      <vt:lpstr>Ex: US Voting Habits</vt:lpstr>
      <vt:lpstr>Randomly Sampling</vt:lpstr>
      <vt:lpstr>Large Sample Sizes</vt:lpstr>
      <vt:lpstr>Multiple Samples</vt:lpstr>
      <vt:lpstr>Standard Error</vt:lpstr>
      <vt:lpstr>Standard Error</vt:lpstr>
      <vt:lpstr>PowerPoint Presentation</vt:lpstr>
      <vt:lpstr>Regression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robin.h.choi@gmail.com</dc:creator>
  <cp:lastModifiedBy>robin.h.choi@gmail.com</cp:lastModifiedBy>
  <cp:revision>25</cp:revision>
  <dcterms:created xsi:type="dcterms:W3CDTF">2017-11-03T22:54:47Z</dcterms:created>
  <dcterms:modified xsi:type="dcterms:W3CDTF">2017-11-04T18:52:07Z</dcterms:modified>
</cp:coreProperties>
</file>