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0" y="894000"/>
            <a:ext cx="8520600" cy="9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s" sz="2400"/>
              <a:t>ESTUDIO, ANÁLISIS DE FUNCIONAMIENTO, DISEÑO Y DESARROLLO DE PRUEBAS DE CONCEPTO DE TÉCNICAS DE SOFTWARE MALICIOSO (MALWARE)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342600" y="2590150"/>
            <a:ext cx="84588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s" sz="2400"/>
              <a:t>Autor:</a:t>
            </a:r>
            <a:r>
              <a:rPr lang="es" sz="2400"/>
              <a:t> D. </a:t>
            </a:r>
            <a:r>
              <a:rPr lang="es" sz="2400"/>
              <a:t>Carlos Polop Martín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l">
              <a:spcBef>
                <a:spcPts val="0"/>
              </a:spcBef>
              <a:buNone/>
            </a:pPr>
            <a:r>
              <a:rPr b="1" lang="es" sz="2400"/>
              <a:t>Tutor:</a:t>
            </a:r>
            <a:r>
              <a:rPr lang="es" sz="2400"/>
              <a:t> D. Víctor A. Villagrá González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Conclusiones y líneas de continuación del proyecto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 algn="just">
              <a:spcBef>
                <a:spcPts val="100"/>
              </a:spcBef>
              <a:spcAft>
                <a:spcPts val="1000"/>
              </a:spcAft>
              <a:buSzPct val="100000"/>
              <a:buChar char="❖"/>
            </a:pPr>
            <a:r>
              <a:rPr lang="es" sz="1600"/>
              <a:t>Actualmente la defensa contra el malware no está a la altura de los programas maliciosos que los cibercriminales crean y perfeccionan.</a:t>
            </a:r>
          </a:p>
          <a:p>
            <a:pPr indent="-330200" lvl="0" marL="457200" rtl="0" algn="just">
              <a:spcBef>
                <a:spcPts val="100"/>
              </a:spcBef>
              <a:spcAft>
                <a:spcPts val="1000"/>
              </a:spcAft>
              <a:buSzPct val="100000"/>
              <a:buChar char="❖"/>
            </a:pPr>
            <a:r>
              <a:rPr lang="es" sz="1600"/>
              <a:t>No es complicado crear malware difícilmente detectable.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algn="just">
              <a:spcBef>
                <a:spcPts val="0"/>
              </a:spcBef>
              <a:buSzPct val="100000"/>
              <a:buChar char="★"/>
            </a:pPr>
            <a:r>
              <a:rPr lang="es" sz="1600"/>
              <a:t>Desarrollar nuevas tecnologías capaces de detectar de forma más eficaz a los programas maliciosos basándose en las características presentes en la gran mayoría de estos, y las funciones que utilizan para desarrollar su labor.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 2 - Prueba de Concepto: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Creación de Malware (II)</a:t>
            </a:r>
          </a:p>
        </p:txBody>
      </p:sp>
      <p:pic>
        <p:nvPicPr>
          <p:cNvPr descr="Screen Shot 2017-07-18 at 23.41.24.png"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925" y="1737875"/>
            <a:ext cx="65722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 2 - Prueba de Concepto: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Creación de Malware (III)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572775" y="1990050"/>
            <a:ext cx="40200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500"/>
              <a:t>Categoría 10X: Spyware</a:t>
            </a:r>
          </a:p>
          <a:p>
            <a:pPr indent="-323850" lvl="0" marL="45720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500"/>
              <a:t>Categoría 11X: Creación de troyanos mediante infección</a:t>
            </a:r>
          </a:p>
          <a:p>
            <a:pPr indent="-323850" lvl="0" marL="45720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500"/>
              <a:t>Categoría 12X: Backdoor, ganar persistencia</a:t>
            </a:r>
          </a:p>
          <a:p>
            <a:pPr indent="-323850" lvl="0" marL="45720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500"/>
              <a:t>Categoría 13X: Descargar y subir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4719475" y="1990050"/>
            <a:ext cx="36894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500"/>
              <a:t>Categoría 14X: Creación de procesos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500"/>
              <a:t>Categoría 15X: Escalada de privilegios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500"/>
              <a:t>Categoría 20X: Ransomware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500"/>
              <a:t>Categoría 21X: Bucle Infinito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500"/>
              <a:t>Categoría 22X: Molestar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sz="3000"/>
              <a:t>Objetivos del proyecto:</a:t>
            </a:r>
          </a:p>
        </p:txBody>
      </p:sp>
      <p:sp>
        <p:nvSpPr>
          <p:cNvPr id="284" name="Shape 284"/>
          <p:cNvSpPr txBox="1"/>
          <p:nvPr>
            <p:ph idx="4294967295" type="body"/>
          </p:nvPr>
        </p:nvSpPr>
        <p:spPr>
          <a:xfrm>
            <a:off x="426850" y="1992275"/>
            <a:ext cx="46419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s" sz="2000"/>
              <a:t>Análisis y clasificación de malware en función de las características del mismo.</a:t>
            </a:r>
          </a:p>
          <a:p>
            <a:pPr indent="-355600" lvl="0" marL="457200" algn="just">
              <a:spcBef>
                <a:spcPts val="0"/>
              </a:spcBef>
              <a:buSzPct val="100000"/>
              <a:buAutoNum type="arabicPeriod"/>
            </a:pPr>
            <a:r>
              <a:rPr lang="es" sz="2000"/>
              <a:t>Creación de una prueba de concepto que recoja varias de las principales características más comunes de los malware.</a:t>
            </a:r>
          </a:p>
        </p:txBody>
      </p:sp>
      <p:pic>
        <p:nvPicPr>
          <p:cNvPr descr="chart(1).png"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750" y="1992275"/>
            <a:ext cx="4075250" cy="263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Hitos importantes en la historia del malware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sz="1600"/>
              <a:t>1959 - CoreWars.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 sz="1600"/>
              <a:t>1972 - Primer virus y antivirus: Creeper y Reaper 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 sz="1600"/>
              <a:t>1987 - Virus viernes 13.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 sz="1600"/>
              <a:t>1988 - Morris Worm.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 sz="1600"/>
              <a:t>2004/2005 - Punto de inflexión en el desarrollo de malware e inicio del auge de los ciberdelitos tal y como los conocemos hoy.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Objetivo 1 - Análisis de malware (I)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297500" y="1205850"/>
            <a:ext cx="3504600" cy="32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800"/>
              <a:t>Virus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 sz="1500"/>
              <a:t>Todo aquel malware que puede introducir código malicioso en otros archivos del ordenador infectado.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5035400" y="1205850"/>
            <a:ext cx="3504600" cy="32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800"/>
              <a:t>Worm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 sz="1500"/>
              <a:t>Todo aquel malware capaz de propagarse a través del uso de alguna red.</a:t>
            </a:r>
          </a:p>
        </p:txBody>
      </p:sp>
      <p:pic>
        <p:nvPicPr>
          <p:cNvPr descr="Screen Shot 2017-07-16 at 15.10.11.png"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100" y="2649774"/>
            <a:ext cx="4039949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duckduckgo.com.jpeg"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937" y="2649775"/>
            <a:ext cx="25431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303800" y="598575"/>
            <a:ext cx="72363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Objetivo 1 - Análisis de malware (II)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297500" y="1205850"/>
            <a:ext cx="3504600" cy="32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Backdoor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 sz="1400"/>
              <a:t>Todo aquel malware que tiene la capacidad de lograr traspasar la seguridad de la máquina víctima para autoejecutar el código malicioso y realizar su tarea.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5035400" y="1205850"/>
            <a:ext cx="3504600" cy="32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Troyano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 sz="1400"/>
              <a:t>Todo aquel malware cuyo código malicioso está contenido en otro archivo del que el usuario no sospecha.</a:t>
            </a:r>
          </a:p>
        </p:txBody>
      </p:sp>
      <p:pic>
        <p:nvPicPr>
          <p:cNvPr descr="images.duckduckgo.com.jpeg"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187" y="2998020"/>
            <a:ext cx="3179024" cy="2086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duckduckgo.com.jpeg"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998025"/>
            <a:ext cx="3269749" cy="208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3611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 1 - Análisis de malware (III)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297500" y="1205850"/>
            <a:ext cx="3504600" cy="32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RAT(Remote Access Trojan)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 sz="1400"/>
              <a:t>Todo aquel malware que establece una conexión con el atacante dándole a este un control total sobre la máquina víctima.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5035400" y="1205850"/>
            <a:ext cx="3504600" cy="32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Spyware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 sz="1400"/>
              <a:t>Todo aquel malware cuyo objetivo es espiar al usuario del dispositivo atacado.</a:t>
            </a:r>
          </a:p>
        </p:txBody>
      </p:sp>
      <p:pic>
        <p:nvPicPr>
          <p:cNvPr descr="RAT.jpg"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5" y="2619050"/>
            <a:ext cx="3387149" cy="2385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duckduckgo.com.png"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925" y="2619050"/>
            <a:ext cx="3504599" cy="23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303800" y="598575"/>
            <a:ext cx="72363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 1 - Análisis de malware (IV)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297500" y="1205850"/>
            <a:ext cx="3504600" cy="32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Ransomware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 sz="1400"/>
              <a:t>Todo aquel malware que secuestra la máquina víctima o una parte de ella y pide un rescate a cambio.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5035400" y="1205850"/>
            <a:ext cx="3504600" cy="32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Botnets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 sz="1400"/>
              <a:t>Son redes de máquinas infectadas controladas remotamente por el atacante.</a:t>
            </a:r>
          </a:p>
        </p:txBody>
      </p:sp>
      <p:pic>
        <p:nvPicPr>
          <p:cNvPr descr="images.duckduckgo.com.jpeg"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16100"/>
            <a:ext cx="3504600" cy="22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16 at 15.45.48.png"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525" y="2616100"/>
            <a:ext cx="3578150" cy="228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290375" y="45085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 2 - Prueba de Concepto: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Creación de Malware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805175" y="1408575"/>
            <a:ext cx="3820500" cy="317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s" sz="1600"/>
              <a:t>El malware presenta las características técnicas: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s" sz="1600"/>
              <a:t>C++ </a:t>
            </a:r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s" sz="1600"/>
              <a:t>Más de 2.000 líneas de código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s" sz="1600"/>
              <a:t>Usa  más de 20 funciones de la Api de Windows 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s" sz="1600"/>
              <a:t>Tan solo 164 KB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s" sz="1600"/>
              <a:t>Fácilmente escalable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s" sz="1600"/>
              <a:t>Versátil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343175" y="1408575"/>
            <a:ext cx="3462000" cy="317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" sz="1600"/>
              <a:t>El malware combina características de</a:t>
            </a:r>
            <a:r>
              <a:rPr b="1" lang="es" sz="1600"/>
              <a:t>: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600"/>
              <a:t>Virus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600"/>
              <a:t>Backdoor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600"/>
              <a:t>Troyano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600"/>
              <a:t>RAT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600"/>
              <a:t>Spyware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600"/>
              <a:t>Ransomware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s" sz="1600"/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SJ0ZTnhvFjCs76cw.png"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700" y="152400"/>
            <a:ext cx="4449874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