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497" r:id="rId5"/>
    <p:sldId id="498" r:id="rId6"/>
    <p:sldId id="499" r:id="rId7"/>
    <p:sldId id="500" r:id="rId8"/>
    <p:sldId id="518" r:id="rId9"/>
    <p:sldId id="501" r:id="rId10"/>
    <p:sldId id="502" r:id="rId11"/>
    <p:sldId id="503" r:id="rId12"/>
    <p:sldId id="504" r:id="rId13"/>
    <p:sldId id="509" r:id="rId14"/>
    <p:sldId id="505" r:id="rId15"/>
    <p:sldId id="510" r:id="rId16"/>
    <p:sldId id="506" r:id="rId17"/>
    <p:sldId id="507" r:id="rId18"/>
    <p:sldId id="508" r:id="rId19"/>
    <p:sldId id="511" r:id="rId20"/>
    <p:sldId id="512" r:id="rId21"/>
    <p:sldId id="513" r:id="rId22"/>
    <p:sldId id="514" r:id="rId23"/>
    <p:sldId id="515" r:id="rId24"/>
    <p:sldId id="519" r:id="rId25"/>
    <p:sldId id="516" r:id="rId26"/>
    <p:sldId id="517" r:id="rId27"/>
    <p:sldId id="520" r:id="rId28"/>
    <p:sldId id="496" r:id="rId29"/>
  </p:sldIdLst>
  <p:sldSz cx="9144000" cy="5143500" type="screen16x9"/>
  <p:notesSz cx="6858000" cy="9144000"/>
  <p:defaultTextStyle>
    <a:defPPr marL="0" marR="0" indent="0" algn="l" defTabSz="34289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1pPr>
    <a:lvl2pPr marL="0" marR="0" indent="128585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2pPr>
    <a:lvl3pPr marL="0" marR="0" indent="257169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3pPr>
    <a:lvl4pPr marL="0" marR="0" indent="385754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4pPr>
    <a:lvl5pPr marL="0" marR="0" indent="514337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5pPr>
    <a:lvl6pPr marL="0" marR="0" indent="642922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6pPr>
    <a:lvl7pPr marL="0" marR="0" indent="771506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7pPr>
    <a:lvl8pPr marL="0" marR="0" indent="900090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8pPr>
    <a:lvl9pPr marL="0" marR="0" indent="1028674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Guedes" initials="PG" lastIdx="1" clrIdx="0">
    <p:extLst>
      <p:ext uri="{19B8F6BF-5375-455C-9EA6-DF929625EA0E}">
        <p15:presenceInfo xmlns:p15="http://schemas.microsoft.com/office/powerpoint/2012/main" userId="S-1-12-1-3347014390-1264558067-1712978095-1182780500" providerId="AD"/>
      </p:ext>
    </p:extLst>
  </p:cmAuthor>
  <p:cmAuthor id="2" name="Rui Cordeiro" initials="RC" lastIdx="2" clrIdx="1">
    <p:extLst>
      <p:ext uri="{19B8F6BF-5375-455C-9EA6-DF929625EA0E}">
        <p15:presenceInfo xmlns:p15="http://schemas.microsoft.com/office/powerpoint/2012/main" userId="S-1-5-21-1337058077-373287562-254038589-21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E7D6"/>
    <a:srgbClr val="29E7F1"/>
    <a:srgbClr val="0D0D7B"/>
    <a:srgbClr val="0C0C7B"/>
    <a:srgbClr val="4463A1"/>
    <a:srgbClr val="43BDC6"/>
    <a:srgbClr val="020276"/>
    <a:srgbClr val="1E7CC0"/>
    <a:srgbClr val="000000"/>
    <a:srgbClr val="ED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hueOff val="-1122706"/>
              <a:satOff val="6504"/>
              <a:lumOff val="15871"/>
              <a:alpha val="17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5B5854"/>
              </a:solidFill>
              <a:prstDash val="solid"/>
              <a:miter lim="400000"/>
            </a:ln>
          </a:right>
          <a:top>
            <a:ln w="127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solidFill>
            <a:srgbClr val="809E35">
              <a:alpha val="1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miter lim="400000"/>
            </a:ln>
          </a:left>
          <a:right>
            <a:ln w="12700" cap="flat">
              <a:solidFill>
                <a:srgbClr val="5B5854"/>
              </a:solidFill>
              <a:prstDash val="solid"/>
              <a:miter lim="400000"/>
            </a:ln>
          </a:right>
          <a:top>
            <a:ln w="381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miter lim="400000"/>
            </a:ln>
          </a:left>
          <a:right>
            <a:ln w="12700" cap="flat">
              <a:solidFill>
                <a:srgbClr val="5B585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solidFill>
            <a:srgbClr val="619E5C">
              <a:alpha val="15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top>
          <a:bottom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hueOff val="-1122706"/>
              <a:satOff val="6504"/>
              <a:lumOff val="15871"/>
              <a:alpha val="12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top>
          <a:bottom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Helvetica Neue UltraLight"/>
          <a:ea typeface="Helvetica Neue UltraLight"/>
          <a:cs typeface="Helvetica Neue UltraLigh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UltraLight"/>
          <a:ea typeface="Helvetica Neue UltraLight"/>
          <a:cs typeface="Helvetica Neue UltraLigh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UltraLight"/>
          <a:ea typeface="Helvetica Neue UltraLight"/>
          <a:cs typeface="Helvetica Neue UltraLigh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7" autoAdjust="0"/>
    <p:restoredTop sz="96357" autoAdjust="0"/>
  </p:normalViewPr>
  <p:slideViewPr>
    <p:cSldViewPr snapToGrid="0">
      <p:cViewPr varScale="1">
        <p:scale>
          <a:sx n="209" d="100"/>
          <a:sy n="209" d="100"/>
        </p:scale>
        <p:origin x="97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6036"/>
    </p:cViewPr>
  </p:sorterViewPr>
  <p:notesViewPr>
    <p:cSldViewPr snapToGrid="0">
      <p:cViewPr>
        <p:scale>
          <a:sx n="1" d="2"/>
          <a:sy n="1" d="2"/>
        </p:scale>
        <p:origin x="4548" y="10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FFF2E4-F3AE-4D45-A240-CA19F17E2C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81D39-61BA-474E-810E-FE64BB379E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CE888-1EE2-4340-BE6D-A779352862C1}" type="datetimeFigureOut">
              <a:rPr lang="pt-PT" smtClean="0"/>
              <a:t>11/05/21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2F752-0DE8-4E4D-9D9E-71B48D679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9687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0906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09555" latinLnBrk="0">
      <a:defRPr sz="1125">
        <a:latin typeface="Arial"/>
        <a:ea typeface="Arial"/>
        <a:cs typeface="Arial"/>
        <a:sym typeface="Lucida Grande"/>
      </a:defRPr>
    </a:lvl1pPr>
    <a:lvl2pPr indent="85723" defTabSz="309555" latinLnBrk="0">
      <a:defRPr sz="1125">
        <a:latin typeface="Lucida Grande"/>
        <a:ea typeface="Lucida Grande"/>
        <a:cs typeface="Lucida Grande"/>
        <a:sym typeface="Lucida Grande"/>
      </a:defRPr>
    </a:lvl2pPr>
    <a:lvl3pPr indent="171446" defTabSz="309555" latinLnBrk="0">
      <a:defRPr sz="1125">
        <a:latin typeface="Lucida Grande"/>
        <a:ea typeface="Lucida Grande"/>
        <a:cs typeface="Lucida Grande"/>
        <a:sym typeface="Lucida Grande"/>
      </a:defRPr>
    </a:lvl3pPr>
    <a:lvl4pPr indent="257169" defTabSz="309555" latinLnBrk="0">
      <a:defRPr sz="1125">
        <a:latin typeface="Lucida Grande"/>
        <a:ea typeface="Lucida Grande"/>
        <a:cs typeface="Lucida Grande"/>
        <a:sym typeface="Lucida Grande"/>
      </a:defRPr>
    </a:lvl4pPr>
    <a:lvl5pPr indent="342891" defTabSz="309555" latinLnBrk="0">
      <a:defRPr sz="1125">
        <a:latin typeface="Lucida Grande"/>
        <a:ea typeface="Lucida Grande"/>
        <a:cs typeface="Lucida Grande"/>
        <a:sym typeface="Lucida Grande"/>
      </a:defRPr>
    </a:lvl5pPr>
    <a:lvl6pPr indent="428614" defTabSz="309555" latinLnBrk="0">
      <a:defRPr sz="1125">
        <a:latin typeface="Lucida Grande"/>
        <a:ea typeface="Lucida Grande"/>
        <a:cs typeface="Lucida Grande"/>
        <a:sym typeface="Lucida Grande"/>
      </a:defRPr>
    </a:lvl6pPr>
    <a:lvl7pPr indent="514337" defTabSz="309555" latinLnBrk="0">
      <a:defRPr sz="1125">
        <a:latin typeface="Lucida Grande"/>
        <a:ea typeface="Lucida Grande"/>
        <a:cs typeface="Lucida Grande"/>
        <a:sym typeface="Lucida Grande"/>
      </a:defRPr>
    </a:lvl7pPr>
    <a:lvl8pPr indent="600060" defTabSz="309555" latinLnBrk="0">
      <a:defRPr sz="1125">
        <a:latin typeface="Lucida Grande"/>
        <a:ea typeface="Lucida Grande"/>
        <a:cs typeface="Lucida Grande"/>
        <a:sym typeface="Lucida Grande"/>
      </a:defRPr>
    </a:lvl8pPr>
    <a:lvl9pPr indent="685783" defTabSz="309555" latinLnBrk="0">
      <a:defRPr sz="1125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1">
    <p:bg>
      <p:bgPr>
        <a:solidFill>
          <a:srgbClr val="00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3401BA-9C99-405B-9466-1B69806634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CA4ED5-2596-4E19-8646-7FBF18C9212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5C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0955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788" b="0" i="0" u="none" strike="noStrike" kern="0" cap="none" spc="0" normalizeH="0" baseline="0" noProof="0">
              <a:ln>
                <a:noFill/>
              </a:ln>
              <a:solidFill>
                <a:srgbClr val="3AE5D5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Helvetica Neue Ul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D7484-1FA7-2047-A629-BC54CCCC1F4F}"/>
              </a:ext>
            </a:extLst>
          </p:cNvPr>
          <p:cNvSpPr txBox="1"/>
          <p:nvPr userDrawn="1"/>
        </p:nvSpPr>
        <p:spPr>
          <a:xfrm rot="16200000">
            <a:off x="7331693" y="1282259"/>
            <a:ext cx="3164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0955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rgbClr val="29E7D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UltraLight"/>
              </a:rPr>
              <a:t>Joy in Motion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28CBF-C3AC-4AD2-A088-C382BF6669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1" y="546788"/>
            <a:ext cx="2560655" cy="6912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BAF119D-6BCF-492D-B18D-08CF2EF6D8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0100" y="1741289"/>
            <a:ext cx="3857625" cy="20591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250" b="1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2" indent="0">
              <a:lnSpc>
                <a:spcPct val="150000"/>
              </a:lnSpc>
              <a:buNone/>
              <a:defRPr sz="225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4" indent="0">
              <a:lnSpc>
                <a:spcPct val="150000"/>
              </a:lnSpc>
              <a:buNone/>
              <a:defRPr sz="225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4356" indent="0">
              <a:lnSpc>
                <a:spcPct val="150000"/>
              </a:lnSpc>
              <a:buNone/>
              <a:defRPr sz="225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5809" indent="0">
              <a:lnSpc>
                <a:spcPct val="150000"/>
              </a:lnSpc>
              <a:buNone/>
              <a:defRPr sz="225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48D2E-7B45-4CB0-8152-448AB6E01FBD}"/>
              </a:ext>
            </a:extLst>
          </p:cNvPr>
          <p:cNvSpPr txBox="1"/>
          <p:nvPr userDrawn="1"/>
        </p:nvSpPr>
        <p:spPr>
          <a:xfrm>
            <a:off x="355600" y="4785360"/>
            <a:ext cx="463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T" sz="800" dirty="0">
                <a:solidFill>
                  <a:schemeClr val="bg2"/>
                </a:solidFill>
                <a:latin typeface="Mark" panose="02000500000000000000" pitchFamily="2" charset="0"/>
                <a:ea typeface="Mark" panose="02000500000000000000" pitchFamily="2" charset="0"/>
              </a:rPr>
              <a:t>WWW.CRITICALTECHWORKS.COM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1D029-6AEA-4535-98A7-1C1C831BD5B6}"/>
              </a:ext>
            </a:extLst>
          </p:cNvPr>
          <p:cNvSpPr txBox="1"/>
          <p:nvPr userDrawn="1"/>
        </p:nvSpPr>
        <p:spPr>
          <a:xfrm>
            <a:off x="5592009" y="4785360"/>
            <a:ext cx="2948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>
                <a:solidFill>
                  <a:srgbClr val="29E7D6"/>
                </a:solidFill>
                <a:latin typeface="Mark" panose="02000500000000000000" pitchFamily="2" charset="0"/>
                <a:ea typeface="Mark" panose="02000500000000000000" pitchFamily="2" charset="0"/>
              </a:rPr>
              <a:t>© 2020 COPYRIGHT CRITICAL TECHWORKS,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155299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igned Right Grey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AD7484-1FA7-2047-A629-BC54CCCC1F4F}"/>
              </a:ext>
            </a:extLst>
          </p:cNvPr>
          <p:cNvSpPr txBox="1"/>
          <p:nvPr userDrawn="1"/>
        </p:nvSpPr>
        <p:spPr>
          <a:xfrm rot="16200000">
            <a:off x="8362146" y="543728"/>
            <a:ext cx="1393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 in Motion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F8B18-881A-4143-9D77-210E44A311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0264" y="1378745"/>
            <a:ext cx="2533650" cy="2971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PT" sz="1800" b="0" i="0" dirty="0">
                <a:solidFill>
                  <a:srgbClr val="1E7CC0"/>
                </a:solidFill>
                <a:effectLst/>
                <a:latin typeface="Arial" panose="020B0604020202020204" pitchFamily="34" charset="0"/>
              </a:defRPr>
            </a:lvl1pPr>
          </a:lstStyle>
          <a:p>
            <a:pPr marL="85726" lvl="0" indent="-85726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B8979B-615E-4204-8D48-394A2DB91A79}"/>
              </a:ext>
            </a:extLst>
          </p:cNvPr>
          <p:cNvCxnSpPr>
            <a:cxnSpLocks/>
          </p:cNvCxnSpPr>
          <p:nvPr userDrawn="1"/>
        </p:nvCxnSpPr>
        <p:spPr>
          <a:xfrm flipH="1">
            <a:off x="307182" y="4622006"/>
            <a:ext cx="6612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CB951D-2D5C-44A9-A964-B588367F3E50}"/>
              </a:ext>
            </a:extLst>
          </p:cNvPr>
          <p:cNvSpPr txBox="1"/>
          <p:nvPr userDrawn="1"/>
        </p:nvSpPr>
        <p:spPr>
          <a:xfrm>
            <a:off x="307182" y="4836320"/>
            <a:ext cx="1310499" cy="119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t">
            <a:spAutoFit/>
          </a:bodyPr>
          <a:lstStyle/>
          <a:p>
            <a:pPr algn="l"/>
            <a:r>
              <a:rPr kumimoji="0" lang="en-US" sz="525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rPr>
              <a:t>criticaltechworks.com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E172F5-27F9-4453-833D-C349901FB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1" y="476274"/>
            <a:ext cx="7929563" cy="631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2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4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4356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5809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A6AFDF84-D38D-43EE-9846-64D7EB8F4D13}"/>
              </a:ext>
            </a:extLst>
          </p:cNvPr>
          <p:cNvSpPr txBox="1">
            <a:spLocks/>
          </p:cNvSpPr>
          <p:nvPr userDrawn="1"/>
        </p:nvSpPr>
        <p:spPr>
          <a:xfrm>
            <a:off x="6974899" y="4772025"/>
            <a:ext cx="19762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34289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50" b="1" i="0" u="none" strike="noStrike" cap="none" spc="0" normalizeH="0" baseline="0">
                <a:ln>
                  <a:noFill/>
                </a:ln>
                <a:solidFill>
                  <a:srgbClr val="3AE5D5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defRPr>
            </a:lvl1pPr>
            <a:lvl2pPr marL="0" marR="0" indent="128585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2pPr>
            <a:lvl3pPr marL="0" marR="0" indent="257169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3pPr>
            <a:lvl4pPr marL="0" marR="0" indent="38575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4pPr>
            <a:lvl5pPr marL="0" marR="0" indent="514337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5pPr>
            <a:lvl6pPr marL="0" marR="0" indent="642922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6pPr>
            <a:lvl7pPr marL="0" marR="0" indent="771506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7pPr>
            <a:lvl8pPr marL="0" marR="0" indent="900090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8pPr>
            <a:lvl9pPr marL="0" marR="0" indent="102867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9pPr>
          </a:lstStyle>
          <a:p>
            <a:fld id="{F64AE40A-2527-455A-B705-2F40EF1661F2}" type="slidenum">
              <a:rPr lang="pt-PT" smtClean="0">
                <a:solidFill>
                  <a:schemeClr val="bg2">
                    <a:lumMod val="50000"/>
                  </a:schemeClr>
                </a:solidFill>
              </a:rPr>
              <a:pPr/>
              <a:t>‹#›</a:t>
            </a:fld>
            <a:endParaRPr lang="pt-P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530790C-0B5F-4D90-9427-30BD101762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4351" y="1378743"/>
            <a:ext cx="5246756" cy="2971799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00000"/>
              </a:lnSpc>
              <a:spcAft>
                <a:spcPts val="600"/>
              </a:spcAft>
              <a:defRPr sz="1100">
                <a:solidFill>
                  <a:schemeClr val="accent2">
                    <a:lumMod val="10000"/>
                  </a:schemeClr>
                </a:solidFill>
              </a:defRPr>
            </a:lvl1pPr>
            <a:lvl2pPr marL="357188" indent="-185738">
              <a:lnSpc>
                <a:spcPct val="100000"/>
              </a:lnSpc>
              <a:spcAft>
                <a:spcPts val="600"/>
              </a:spcAft>
              <a:defRPr sz="1100">
                <a:solidFill>
                  <a:schemeClr val="bg2">
                    <a:lumMod val="50000"/>
                  </a:schemeClr>
                </a:solidFill>
              </a:defRPr>
            </a:lvl2pPr>
            <a:lvl3pPr marL="449263" indent="-1063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 marL="627063" indent="-11271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 marL="804863" indent="-1190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481359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lour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AD7484-1FA7-2047-A629-BC54CCCC1F4F}"/>
              </a:ext>
            </a:extLst>
          </p:cNvPr>
          <p:cNvSpPr txBox="1"/>
          <p:nvPr userDrawn="1"/>
        </p:nvSpPr>
        <p:spPr>
          <a:xfrm rot="16200000">
            <a:off x="8362146" y="543728"/>
            <a:ext cx="1393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0" dirty="0">
                <a:solidFill>
                  <a:srgbClr val="29E7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 in Motion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E172F5-27F9-4453-833D-C349901FB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1" y="476274"/>
            <a:ext cx="7929563" cy="631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29E7D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2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4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4356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5809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530790C-0B5F-4D90-9427-30BD101762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3713" y="1378743"/>
            <a:ext cx="3880219" cy="2971799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00000"/>
              </a:lnSpc>
              <a:spcAft>
                <a:spcPts val="600"/>
              </a:spcAft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57188" indent="-185738">
              <a:lnSpc>
                <a:spcPct val="100000"/>
              </a:lnSpc>
              <a:spcAft>
                <a:spcPts val="600"/>
              </a:spcAft>
              <a:defRPr sz="1100">
                <a:solidFill>
                  <a:srgbClr val="29E7D6"/>
                </a:solidFill>
              </a:defRPr>
            </a:lvl2pPr>
            <a:lvl3pPr marL="449263" indent="-1063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 marL="627063" indent="-11271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 marL="804863" indent="-1190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E168A5-81D2-428D-9E82-101DEE12DC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3695" y="1378743"/>
            <a:ext cx="3880219" cy="2971799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00000"/>
              </a:lnSpc>
              <a:spcAft>
                <a:spcPts val="600"/>
              </a:spcAft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57188" indent="-185738">
              <a:lnSpc>
                <a:spcPct val="100000"/>
              </a:lnSpc>
              <a:spcAft>
                <a:spcPts val="600"/>
              </a:spcAft>
              <a:defRPr sz="1100">
                <a:solidFill>
                  <a:srgbClr val="29E7D6"/>
                </a:solidFill>
              </a:defRPr>
            </a:lvl2pPr>
            <a:lvl3pPr marL="449263" indent="-1063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 marL="627063" indent="-11271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 marL="804863" indent="-1190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C94E3-FE62-4BE2-8A74-8978040B9544}"/>
              </a:ext>
            </a:extLst>
          </p:cNvPr>
          <p:cNvSpPr txBox="1"/>
          <p:nvPr userDrawn="1"/>
        </p:nvSpPr>
        <p:spPr>
          <a:xfrm>
            <a:off x="307182" y="4836320"/>
            <a:ext cx="1310499" cy="119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t">
            <a:spAutoFit/>
          </a:bodyPr>
          <a:lstStyle/>
          <a:p>
            <a:pPr algn="l"/>
            <a:r>
              <a:rPr kumimoji="0" lang="en-US" sz="525" b="1" i="0" u="none" strike="noStrike" cap="none" spc="0" normalizeH="0" baseline="0">
                <a:ln>
                  <a:noFill/>
                </a:ln>
                <a:solidFill>
                  <a:srgbClr val="29E7D6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rPr>
              <a:t>criticaltechworks.com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1A4293-CF9C-455E-9297-E2740E47A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7182" y="4622006"/>
            <a:ext cx="661239" cy="0"/>
          </a:xfrm>
          <a:prstGeom prst="line">
            <a:avLst/>
          </a:prstGeom>
          <a:ln w="19050">
            <a:solidFill>
              <a:srgbClr val="29E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9FFD1E52-A0F3-4F57-8421-53693577D43E}"/>
              </a:ext>
            </a:extLst>
          </p:cNvPr>
          <p:cNvSpPr txBox="1">
            <a:spLocks/>
          </p:cNvSpPr>
          <p:nvPr userDrawn="1"/>
        </p:nvSpPr>
        <p:spPr>
          <a:xfrm>
            <a:off x="6862761" y="477202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34289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50" b="1" i="0" u="none" strike="noStrike" cap="none" spc="0" normalizeH="0" baseline="0">
                <a:ln>
                  <a:noFill/>
                </a:ln>
                <a:solidFill>
                  <a:srgbClr val="3AE5D5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defRPr>
            </a:lvl1pPr>
            <a:lvl2pPr marL="0" marR="0" indent="128585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2pPr>
            <a:lvl3pPr marL="0" marR="0" indent="257169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3pPr>
            <a:lvl4pPr marL="0" marR="0" indent="38575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4pPr>
            <a:lvl5pPr marL="0" marR="0" indent="514337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5pPr>
            <a:lvl6pPr marL="0" marR="0" indent="642922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6pPr>
            <a:lvl7pPr marL="0" marR="0" indent="771506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7pPr>
            <a:lvl8pPr marL="0" marR="0" indent="900090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8pPr>
            <a:lvl9pPr marL="0" marR="0" indent="102867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9pPr>
          </a:lstStyle>
          <a:p>
            <a:fld id="{F64AE40A-2527-455A-B705-2F40EF1661F2}" type="slidenum">
              <a:rPr lang="pt-PT" smtClean="0">
                <a:solidFill>
                  <a:srgbClr val="29E7D6"/>
                </a:solidFill>
              </a:rPr>
              <a:pPr/>
              <a:t>‹#›</a:t>
            </a:fld>
            <a:endParaRPr lang="pt-PT" dirty="0">
              <a:solidFill>
                <a:srgbClr val="29E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2022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Colour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AD7484-1FA7-2047-A629-BC54CCCC1F4F}"/>
              </a:ext>
            </a:extLst>
          </p:cNvPr>
          <p:cNvSpPr txBox="1"/>
          <p:nvPr userDrawn="1"/>
        </p:nvSpPr>
        <p:spPr>
          <a:xfrm rot="16200000">
            <a:off x="8362146" y="543728"/>
            <a:ext cx="1393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0" dirty="0">
                <a:solidFill>
                  <a:srgbClr val="29E7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 in Motion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E172F5-27F9-4453-833D-C349901FB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1" y="476274"/>
            <a:ext cx="7929563" cy="631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29E7D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2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4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4356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5809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530790C-0B5F-4D90-9427-30BD101762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3714" y="1378743"/>
            <a:ext cx="2515407" cy="2971799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00000"/>
              </a:lnSpc>
              <a:spcAft>
                <a:spcPts val="600"/>
              </a:spcAft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57188" indent="-185738">
              <a:lnSpc>
                <a:spcPct val="100000"/>
              </a:lnSpc>
              <a:spcAft>
                <a:spcPts val="600"/>
              </a:spcAft>
              <a:defRPr sz="1100">
                <a:solidFill>
                  <a:srgbClr val="29E7D6"/>
                </a:solidFill>
              </a:defRPr>
            </a:lvl2pPr>
            <a:lvl3pPr marL="449263" indent="-1063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 marL="627063" indent="-11271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 marL="804863" indent="-1190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E168A5-81D2-428D-9E82-101DEE12DC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17446" y="1378743"/>
            <a:ext cx="2626468" cy="2971799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00000"/>
              </a:lnSpc>
              <a:spcAft>
                <a:spcPts val="600"/>
              </a:spcAft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57188" indent="-185738">
              <a:lnSpc>
                <a:spcPct val="100000"/>
              </a:lnSpc>
              <a:spcAft>
                <a:spcPts val="600"/>
              </a:spcAft>
              <a:defRPr sz="1100">
                <a:solidFill>
                  <a:srgbClr val="29E7D6"/>
                </a:solidFill>
              </a:defRPr>
            </a:lvl2pPr>
            <a:lvl3pPr marL="449263" indent="-1063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 marL="627063" indent="-11271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 marL="804863" indent="-1190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1ABF30B-333F-485E-B044-6C3F4140DE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60580" y="1378743"/>
            <a:ext cx="2515407" cy="2971799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00000"/>
              </a:lnSpc>
              <a:spcAft>
                <a:spcPts val="600"/>
              </a:spcAft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57188" indent="-185738">
              <a:lnSpc>
                <a:spcPct val="100000"/>
              </a:lnSpc>
              <a:spcAft>
                <a:spcPts val="600"/>
              </a:spcAft>
              <a:defRPr sz="1100">
                <a:solidFill>
                  <a:srgbClr val="29E7D6"/>
                </a:solidFill>
              </a:defRPr>
            </a:lvl2pPr>
            <a:lvl3pPr marL="449263" indent="-1063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 marL="627063" indent="-11271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 marL="804863" indent="-1190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D5D4CE-1A39-4542-8953-CD47F18EBF20}"/>
              </a:ext>
            </a:extLst>
          </p:cNvPr>
          <p:cNvSpPr txBox="1"/>
          <p:nvPr userDrawn="1"/>
        </p:nvSpPr>
        <p:spPr>
          <a:xfrm>
            <a:off x="307182" y="4836320"/>
            <a:ext cx="1310499" cy="119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t">
            <a:spAutoFit/>
          </a:bodyPr>
          <a:lstStyle/>
          <a:p>
            <a:pPr algn="l"/>
            <a:r>
              <a:rPr kumimoji="0" lang="en-US" sz="525" b="1" i="0" u="none" strike="noStrike" cap="none" spc="0" normalizeH="0" baseline="0">
                <a:ln>
                  <a:noFill/>
                </a:ln>
                <a:solidFill>
                  <a:srgbClr val="29E7D6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rPr>
              <a:t>criticaltechworks.com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4481F1-3592-496E-A974-303086C6EC65}"/>
              </a:ext>
            </a:extLst>
          </p:cNvPr>
          <p:cNvCxnSpPr>
            <a:cxnSpLocks/>
          </p:cNvCxnSpPr>
          <p:nvPr userDrawn="1"/>
        </p:nvCxnSpPr>
        <p:spPr>
          <a:xfrm flipH="1">
            <a:off x="307182" y="4622006"/>
            <a:ext cx="661239" cy="0"/>
          </a:xfrm>
          <a:prstGeom prst="line">
            <a:avLst/>
          </a:prstGeom>
          <a:ln w="19050">
            <a:solidFill>
              <a:srgbClr val="29E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4BC297AA-7BA5-49A5-9033-13CDC0B69F35}"/>
              </a:ext>
            </a:extLst>
          </p:cNvPr>
          <p:cNvSpPr txBox="1">
            <a:spLocks/>
          </p:cNvSpPr>
          <p:nvPr userDrawn="1"/>
        </p:nvSpPr>
        <p:spPr>
          <a:xfrm>
            <a:off x="6862761" y="477202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34289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50" b="1" i="0" u="none" strike="noStrike" cap="none" spc="0" normalizeH="0" baseline="0">
                <a:ln>
                  <a:noFill/>
                </a:ln>
                <a:solidFill>
                  <a:srgbClr val="3AE5D5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defRPr>
            </a:lvl1pPr>
            <a:lvl2pPr marL="0" marR="0" indent="128585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2pPr>
            <a:lvl3pPr marL="0" marR="0" indent="257169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3pPr>
            <a:lvl4pPr marL="0" marR="0" indent="38575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4pPr>
            <a:lvl5pPr marL="0" marR="0" indent="514337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5pPr>
            <a:lvl6pPr marL="0" marR="0" indent="642922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6pPr>
            <a:lvl7pPr marL="0" marR="0" indent="771506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7pPr>
            <a:lvl8pPr marL="0" marR="0" indent="900090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8pPr>
            <a:lvl9pPr marL="0" marR="0" indent="102867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9pPr>
          </a:lstStyle>
          <a:p>
            <a:fld id="{F64AE40A-2527-455A-B705-2F40EF1661F2}" type="slidenum">
              <a:rPr lang="pt-PT" smtClean="0">
                <a:solidFill>
                  <a:srgbClr val="29E7D6"/>
                </a:solidFill>
              </a:rPr>
              <a:pPr/>
              <a:t>‹#›</a:t>
            </a:fld>
            <a:endParaRPr lang="pt-PT" dirty="0">
              <a:solidFill>
                <a:srgbClr val="29E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1940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Main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AD7484-1FA7-2047-A629-BC54CCCC1F4F}"/>
              </a:ext>
            </a:extLst>
          </p:cNvPr>
          <p:cNvSpPr txBox="1"/>
          <p:nvPr userDrawn="1"/>
        </p:nvSpPr>
        <p:spPr>
          <a:xfrm rot="16200000">
            <a:off x="8362146" y="543728"/>
            <a:ext cx="1393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0" dirty="0">
                <a:solidFill>
                  <a:srgbClr val="29E7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 in Motion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E172F5-27F9-4453-833D-C349901FB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1" y="476274"/>
            <a:ext cx="7929563" cy="631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29E7D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2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4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4356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5809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1AA51-8A06-4A2A-9D4B-1C945E3F9CF0}"/>
              </a:ext>
            </a:extLst>
          </p:cNvPr>
          <p:cNvSpPr txBox="1"/>
          <p:nvPr userDrawn="1"/>
        </p:nvSpPr>
        <p:spPr>
          <a:xfrm>
            <a:off x="307182" y="4836320"/>
            <a:ext cx="1310499" cy="119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t">
            <a:spAutoFit/>
          </a:bodyPr>
          <a:lstStyle/>
          <a:p>
            <a:pPr algn="l"/>
            <a:r>
              <a:rPr kumimoji="0" lang="en-US" sz="525" b="1" i="0" u="none" strike="noStrike" cap="none" spc="0" normalizeH="0" baseline="0">
                <a:ln>
                  <a:noFill/>
                </a:ln>
                <a:solidFill>
                  <a:srgbClr val="29E7D6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rPr>
              <a:t>criticaltechworks.com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30B8EAFE-EAAB-41DD-BC17-A32AD7160352}"/>
              </a:ext>
            </a:extLst>
          </p:cNvPr>
          <p:cNvSpPr txBox="1">
            <a:spLocks/>
          </p:cNvSpPr>
          <p:nvPr userDrawn="1"/>
        </p:nvSpPr>
        <p:spPr>
          <a:xfrm>
            <a:off x="6862761" y="477202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34289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50" b="1" i="0" u="none" strike="noStrike" cap="none" spc="0" normalizeH="0" baseline="0">
                <a:ln>
                  <a:noFill/>
                </a:ln>
                <a:solidFill>
                  <a:srgbClr val="3AE5D5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defRPr>
            </a:lvl1pPr>
            <a:lvl2pPr marL="0" marR="0" indent="128585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2pPr>
            <a:lvl3pPr marL="0" marR="0" indent="257169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3pPr>
            <a:lvl4pPr marL="0" marR="0" indent="38575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4pPr>
            <a:lvl5pPr marL="0" marR="0" indent="514337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5pPr>
            <a:lvl6pPr marL="0" marR="0" indent="642922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6pPr>
            <a:lvl7pPr marL="0" marR="0" indent="771506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7pPr>
            <a:lvl8pPr marL="0" marR="0" indent="900090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8pPr>
            <a:lvl9pPr marL="0" marR="0" indent="102867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9pPr>
          </a:lstStyle>
          <a:p>
            <a:fld id="{F64AE40A-2527-455A-B705-2F40EF1661F2}" type="slidenum">
              <a:rPr lang="pt-PT" smtClean="0">
                <a:solidFill>
                  <a:srgbClr val="29E7D6"/>
                </a:solidFill>
              </a:rPr>
              <a:pPr/>
              <a:t>‹#›</a:t>
            </a:fld>
            <a:endParaRPr lang="pt-PT" dirty="0">
              <a:solidFill>
                <a:srgbClr val="29E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7379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 Main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AF84BA-8DB7-4417-9FED-441893CB58A1}"/>
              </a:ext>
            </a:extLst>
          </p:cNvPr>
          <p:cNvSpPr txBox="1"/>
          <p:nvPr userDrawn="1"/>
        </p:nvSpPr>
        <p:spPr>
          <a:xfrm>
            <a:off x="307182" y="4836320"/>
            <a:ext cx="1310499" cy="119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t">
            <a:spAutoFit/>
          </a:bodyPr>
          <a:lstStyle/>
          <a:p>
            <a:pPr algn="l"/>
            <a:r>
              <a:rPr kumimoji="0" lang="en-US" sz="525" b="1" i="0" u="none" strike="noStrike" cap="none" spc="0" normalizeH="0" baseline="0">
                <a:ln>
                  <a:noFill/>
                </a:ln>
                <a:solidFill>
                  <a:srgbClr val="29E7D6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rPr>
              <a:t>criticaltechworks.com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B179458-AC60-4C7E-A330-1E8B9A122706}"/>
              </a:ext>
            </a:extLst>
          </p:cNvPr>
          <p:cNvSpPr txBox="1">
            <a:spLocks/>
          </p:cNvSpPr>
          <p:nvPr userDrawn="1"/>
        </p:nvSpPr>
        <p:spPr>
          <a:xfrm>
            <a:off x="6862761" y="477202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34289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50" b="1" i="0" u="none" strike="noStrike" cap="none" spc="0" normalizeH="0" baseline="0">
                <a:ln>
                  <a:noFill/>
                </a:ln>
                <a:solidFill>
                  <a:srgbClr val="3AE5D5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defRPr>
            </a:lvl1pPr>
            <a:lvl2pPr marL="0" marR="0" indent="128585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2pPr>
            <a:lvl3pPr marL="0" marR="0" indent="257169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3pPr>
            <a:lvl4pPr marL="0" marR="0" indent="38575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4pPr>
            <a:lvl5pPr marL="0" marR="0" indent="514337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5pPr>
            <a:lvl6pPr marL="0" marR="0" indent="642922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6pPr>
            <a:lvl7pPr marL="0" marR="0" indent="771506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7pPr>
            <a:lvl8pPr marL="0" marR="0" indent="900090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8pPr>
            <a:lvl9pPr marL="0" marR="0" indent="102867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9pPr>
          </a:lstStyle>
          <a:p>
            <a:fld id="{F64AE40A-2527-455A-B705-2F40EF1661F2}" type="slidenum">
              <a:rPr lang="pt-PT" smtClean="0">
                <a:solidFill>
                  <a:srgbClr val="29E7D6"/>
                </a:solidFill>
              </a:rPr>
              <a:pPr/>
              <a:t>‹#›</a:t>
            </a:fld>
            <a:endParaRPr lang="pt-PT" dirty="0">
              <a:solidFill>
                <a:srgbClr val="29E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047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E19B9F-A7F3-4585-9CF2-37B519CAEC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47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46C3CC-3020-A240-A1E4-AF14CED497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8"/>
            <a:ext cx="9144000" cy="514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DEE96-D3AA-C243-B503-53B04ADC91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" y="335"/>
            <a:ext cx="9143404" cy="5143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923880-D870-774A-BA99-290EAE8FC2D7}"/>
              </a:ext>
            </a:extLst>
          </p:cNvPr>
          <p:cNvSpPr txBox="1"/>
          <p:nvPr userDrawn="1"/>
        </p:nvSpPr>
        <p:spPr>
          <a:xfrm>
            <a:off x="5198472" y="4785360"/>
            <a:ext cx="3735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>
                <a:solidFill>
                  <a:srgbClr val="29E7D6"/>
                </a:solidFill>
                <a:latin typeface="Mark" panose="02000500000000000000" pitchFamily="2" charset="0"/>
                <a:ea typeface="Mark" panose="02000500000000000000" pitchFamily="2" charset="0"/>
              </a:rPr>
              <a:t>© 2020 COPYRIGHT CRITICAL TECHWORKS,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8384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082A8-0F15-384F-8A61-7BB1F5142D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" y="335"/>
            <a:ext cx="9143404" cy="514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876110-99E5-254D-B004-87F2D7A7201F}"/>
              </a:ext>
            </a:extLst>
          </p:cNvPr>
          <p:cNvSpPr txBox="1"/>
          <p:nvPr userDrawn="1"/>
        </p:nvSpPr>
        <p:spPr>
          <a:xfrm>
            <a:off x="5198472" y="4785360"/>
            <a:ext cx="3735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>
                <a:solidFill>
                  <a:srgbClr val="29E7D6"/>
                </a:solidFill>
                <a:latin typeface="Mark" panose="02000500000000000000" pitchFamily="2" charset="0"/>
                <a:ea typeface="Mark" panose="02000500000000000000" pitchFamily="2" charset="0"/>
              </a:rPr>
              <a:t>© 2020 COPYRIGHT CRITICAL TECHWORKS,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7901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o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22A6F-5FE3-0843-B203-83132C285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" y="168"/>
            <a:ext cx="9143404" cy="5143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827F3-E961-5946-98C9-2233718A9F93}"/>
              </a:ext>
            </a:extLst>
          </p:cNvPr>
          <p:cNvSpPr txBox="1"/>
          <p:nvPr userDrawn="1"/>
        </p:nvSpPr>
        <p:spPr>
          <a:xfrm>
            <a:off x="355600" y="4785360"/>
            <a:ext cx="463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T" sz="800" dirty="0">
                <a:solidFill>
                  <a:schemeClr val="bg2"/>
                </a:solidFill>
                <a:latin typeface="Mark" panose="02000500000000000000" pitchFamily="2" charset="0"/>
                <a:ea typeface="Mark" panose="02000500000000000000" pitchFamily="2" charset="0"/>
              </a:rPr>
              <a:t>WWW.CRITICALTECHWORKS.COM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3C57B-C516-E946-8D3B-60EC3B54EB28}"/>
              </a:ext>
            </a:extLst>
          </p:cNvPr>
          <p:cNvSpPr txBox="1"/>
          <p:nvPr userDrawn="1"/>
        </p:nvSpPr>
        <p:spPr>
          <a:xfrm>
            <a:off x="5198472" y="4785360"/>
            <a:ext cx="3735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>
                <a:solidFill>
                  <a:srgbClr val="29E7D6"/>
                </a:solidFill>
                <a:latin typeface="Mark" panose="02000500000000000000" pitchFamily="2" charset="0"/>
                <a:ea typeface="Mark" panose="02000500000000000000" pitchFamily="2" charset="0"/>
              </a:rPr>
              <a:t>© 2020 COPYRIGHT CRITICAL TECHWORKS,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2521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11ED4D-3862-524A-99E0-CE89ED21A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2764" y="1860749"/>
            <a:ext cx="5198472" cy="1422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140773-E1F9-5542-874F-FDD0C9BA5A0A}"/>
              </a:ext>
            </a:extLst>
          </p:cNvPr>
          <p:cNvSpPr txBox="1"/>
          <p:nvPr userDrawn="1"/>
        </p:nvSpPr>
        <p:spPr>
          <a:xfrm>
            <a:off x="355600" y="4785360"/>
            <a:ext cx="463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T" sz="800" dirty="0">
                <a:solidFill>
                  <a:srgbClr val="0D0D7B"/>
                </a:solidFill>
                <a:latin typeface="Mark" panose="02000500000000000000" pitchFamily="2" charset="0"/>
                <a:ea typeface="Mark" panose="02000500000000000000" pitchFamily="2" charset="0"/>
              </a:rPr>
              <a:t>WWW.CRITICALTECHWORKS.COM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1C297-B80D-5E46-91EE-BCBB71C69B18}"/>
              </a:ext>
            </a:extLst>
          </p:cNvPr>
          <p:cNvSpPr txBox="1"/>
          <p:nvPr userDrawn="1"/>
        </p:nvSpPr>
        <p:spPr>
          <a:xfrm>
            <a:off x="5198472" y="4785360"/>
            <a:ext cx="3735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>
                <a:solidFill>
                  <a:srgbClr val="29E7D6"/>
                </a:solidFill>
                <a:latin typeface="Mark" panose="02000500000000000000" pitchFamily="2" charset="0"/>
                <a:ea typeface="Mark" panose="02000500000000000000" pitchFamily="2" charset="0"/>
              </a:rPr>
              <a:t>© 2020 COPYRIGHT CRITICAL TECHWORKS,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665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08FFF2-DC03-453E-9C46-C27F9AD09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5"/>
            <a:ext cx="9143404" cy="51431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5E4D7-2CF1-C444-8857-865A440E0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6231" y="2084220"/>
            <a:ext cx="5111012" cy="568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05E25BD-BF49-924D-9564-C7C5FA3CA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231" y="2724902"/>
            <a:ext cx="2950905" cy="568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FD671-A68C-5849-836A-EDB069F8617F}"/>
              </a:ext>
            </a:extLst>
          </p:cNvPr>
          <p:cNvSpPr txBox="1"/>
          <p:nvPr userDrawn="1"/>
        </p:nvSpPr>
        <p:spPr>
          <a:xfrm>
            <a:off x="556231" y="410210"/>
            <a:ext cx="4107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rgbClr val="29E7D6">
                    <a:alpha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are changing </a:t>
            </a:r>
            <a:b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rgbClr val="29E7D6">
                    <a:alpha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rgbClr val="29E7D6">
                    <a:alpha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way the world moves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FAF30-F30B-C646-9B03-429E2E2EF3C4}"/>
              </a:ext>
            </a:extLst>
          </p:cNvPr>
          <p:cNvSpPr txBox="1"/>
          <p:nvPr userDrawn="1"/>
        </p:nvSpPr>
        <p:spPr>
          <a:xfrm>
            <a:off x="355600" y="4785360"/>
            <a:ext cx="463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T" sz="800" dirty="0">
                <a:solidFill>
                  <a:schemeClr val="bg2"/>
                </a:solidFill>
                <a:latin typeface="Mark" panose="02000500000000000000" pitchFamily="2" charset="0"/>
                <a:ea typeface="Mark" panose="02000500000000000000" pitchFamily="2" charset="0"/>
              </a:rPr>
              <a:t>WWW.CRITICALTECHWORKS.COM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C61CA-8E6B-3D4F-9219-59CBC901E9B5}"/>
              </a:ext>
            </a:extLst>
          </p:cNvPr>
          <p:cNvSpPr txBox="1"/>
          <p:nvPr userDrawn="1"/>
        </p:nvSpPr>
        <p:spPr>
          <a:xfrm>
            <a:off x="5592009" y="4785360"/>
            <a:ext cx="2948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>
                <a:solidFill>
                  <a:srgbClr val="29E7D6"/>
                </a:solidFill>
                <a:latin typeface="Mark" panose="02000500000000000000" pitchFamily="2" charset="0"/>
                <a:ea typeface="Mark" panose="02000500000000000000" pitchFamily="2" charset="0"/>
              </a:rPr>
              <a:t>© 2020 COPYRIGHT CRITICAL TECHWORKS,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620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16FCB1-C1C3-234C-8772-7FA1692C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3678"/>
            <a:ext cx="9143404" cy="514316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05E25BD-BF49-924D-9564-C7C5FA3CA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561" y="2750059"/>
            <a:ext cx="5111012" cy="568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72B7E-4B12-704F-96D8-5B523936F301}"/>
              </a:ext>
            </a:extLst>
          </p:cNvPr>
          <p:cNvSpPr txBox="1"/>
          <p:nvPr userDrawn="1"/>
        </p:nvSpPr>
        <p:spPr>
          <a:xfrm>
            <a:off x="5939516" y="592190"/>
            <a:ext cx="410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E7D6">
                    <a:alpha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are changing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E7D6">
                    <a:alpha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E7D6">
                    <a:alpha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way the world moves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B50BD1B-F8C9-4942-A579-05FB56A89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231" y="2084220"/>
            <a:ext cx="5111012" cy="568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61E01-7C75-FB47-8BE3-05FDF1D98684}"/>
              </a:ext>
            </a:extLst>
          </p:cNvPr>
          <p:cNvSpPr txBox="1"/>
          <p:nvPr userDrawn="1"/>
        </p:nvSpPr>
        <p:spPr>
          <a:xfrm>
            <a:off x="355600" y="4785360"/>
            <a:ext cx="463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T" sz="800" dirty="0">
                <a:solidFill>
                  <a:schemeClr val="bg2"/>
                </a:solidFill>
                <a:latin typeface="Mark" panose="02000500000000000000" pitchFamily="2" charset="0"/>
                <a:ea typeface="Mark" panose="02000500000000000000" pitchFamily="2" charset="0"/>
              </a:rPr>
              <a:t>WWW.CRITICALTECHWORKS.COM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00198-8A2F-FB4A-8C9E-9DBC3D62307C}"/>
              </a:ext>
            </a:extLst>
          </p:cNvPr>
          <p:cNvSpPr txBox="1"/>
          <p:nvPr userDrawn="1"/>
        </p:nvSpPr>
        <p:spPr>
          <a:xfrm>
            <a:off x="5198472" y="4785360"/>
            <a:ext cx="3735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>
                <a:solidFill>
                  <a:srgbClr val="29E7D6"/>
                </a:solidFill>
                <a:latin typeface="Mark" panose="02000500000000000000" pitchFamily="2" charset="0"/>
                <a:ea typeface="Mark" panose="02000500000000000000" pitchFamily="2" charset="0"/>
              </a:rPr>
              <a:t>© 2020 COPYRIGHT CRITICAL TECHWORKS,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5586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solidFill>
          <a:srgbClr val="29E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0247-AC63-42CD-9CCC-F50EE39C7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1" y="3092801"/>
            <a:ext cx="8067878" cy="99377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200">
                <a:solidFill>
                  <a:srgbClr val="000078"/>
                </a:solidFill>
              </a:defRPr>
            </a:lvl1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4303E5-F0AE-43C2-B839-CF6BAE7FD607}"/>
              </a:ext>
            </a:extLst>
          </p:cNvPr>
          <p:cNvSpPr/>
          <p:nvPr userDrawn="1"/>
        </p:nvSpPr>
        <p:spPr>
          <a:xfrm>
            <a:off x="4126546" y="1340920"/>
            <a:ext cx="890908" cy="89090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4000" b="1" dirty="0">
              <a:solidFill>
                <a:srgbClr val="000078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12112B6-334C-4513-BDB8-3DC9E72CE8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356338"/>
            <a:ext cx="914400" cy="914400"/>
          </a:xfrm>
          <a:prstGeom prst="rect">
            <a:avLst/>
          </a:prstGeom>
        </p:spPr>
        <p:txBody>
          <a:bodyPr tIns="72000" bIns="7200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4000">
                <a:solidFill>
                  <a:srgbClr val="000078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dirty="0"/>
              <a:t>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E4BB0F1-F496-4A77-A549-4E22A34520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8061" y="2399941"/>
            <a:ext cx="8067878" cy="6928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78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729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eparator">
    <p:bg>
      <p:bgPr>
        <a:solidFill>
          <a:srgbClr val="0C0C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0247-AC63-42CD-9CCC-F50EE39C7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061" y="3092801"/>
            <a:ext cx="8067878" cy="99377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4303E5-F0AE-43C2-B839-CF6BAE7FD607}"/>
              </a:ext>
            </a:extLst>
          </p:cNvPr>
          <p:cNvSpPr/>
          <p:nvPr userDrawn="1"/>
        </p:nvSpPr>
        <p:spPr>
          <a:xfrm>
            <a:off x="4126546" y="1340920"/>
            <a:ext cx="890908" cy="89090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4000" b="1" dirty="0">
              <a:solidFill>
                <a:srgbClr val="000078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12112B6-334C-4513-BDB8-3DC9E72CE8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356338"/>
            <a:ext cx="914400" cy="914400"/>
          </a:xfrm>
          <a:prstGeom prst="rect">
            <a:avLst/>
          </a:prstGeom>
        </p:spPr>
        <p:txBody>
          <a:bodyPr tIns="72000" bIns="7200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4000">
                <a:solidFill>
                  <a:srgbClr val="000078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dirty="0"/>
              <a:t>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E4BB0F1-F496-4A77-A549-4E22A34520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8061" y="2399941"/>
            <a:ext cx="8067878" cy="6928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76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in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FA7C-6D3A-4CE6-B715-9869EB3C53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1400175"/>
            <a:ext cx="7886700" cy="3006725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00000"/>
              </a:lnSpc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57188" indent="-185738">
              <a:lnSpc>
                <a:spcPct val="100000"/>
              </a:lnSpc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 marL="449263" indent="-1063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 marL="627063" indent="-11271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 marL="804863" indent="-1190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2873B-15CD-8047-BD6A-446F837E9810}"/>
              </a:ext>
            </a:extLst>
          </p:cNvPr>
          <p:cNvSpPr txBox="1"/>
          <p:nvPr userDrawn="1"/>
        </p:nvSpPr>
        <p:spPr>
          <a:xfrm>
            <a:off x="307182" y="4836320"/>
            <a:ext cx="1310499" cy="119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t">
            <a:spAutoFit/>
          </a:bodyPr>
          <a:lstStyle/>
          <a:p>
            <a:pPr algn="l"/>
            <a:r>
              <a:rPr kumimoji="0" lang="en-US" sz="525" b="1" i="0" u="none" strike="noStrike" cap="none" spc="0" normalizeH="0" baseline="0">
                <a:ln>
                  <a:noFill/>
                </a:ln>
                <a:solidFill>
                  <a:srgbClr val="29E7D6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rPr>
              <a:t>criticaltechworks.com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AD0BE7-EE29-452A-AEFE-63A905373C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07182" y="4622006"/>
            <a:ext cx="661239" cy="0"/>
          </a:xfrm>
          <a:prstGeom prst="line">
            <a:avLst/>
          </a:prstGeom>
          <a:ln w="19050">
            <a:solidFill>
              <a:srgbClr val="29E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E2C480E-7EE8-4E1E-B734-FE7C301E0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0" y="476274"/>
            <a:ext cx="7886700" cy="631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29E7D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2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4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4356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5809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93F3E-8667-40F9-AAF9-D63529FC1183}"/>
              </a:ext>
            </a:extLst>
          </p:cNvPr>
          <p:cNvSpPr txBox="1"/>
          <p:nvPr userDrawn="1"/>
        </p:nvSpPr>
        <p:spPr>
          <a:xfrm rot="16200000">
            <a:off x="8351430" y="554444"/>
            <a:ext cx="141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0" dirty="0">
                <a:solidFill>
                  <a:srgbClr val="29E7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 in Motion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3F25B78E-12B8-40FF-A9CD-13535DB9A4D0}"/>
              </a:ext>
            </a:extLst>
          </p:cNvPr>
          <p:cNvSpPr txBox="1">
            <a:spLocks/>
          </p:cNvSpPr>
          <p:nvPr userDrawn="1"/>
        </p:nvSpPr>
        <p:spPr>
          <a:xfrm>
            <a:off x="6862761" y="477202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34289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50" b="1" i="0" u="none" strike="noStrike" cap="none" spc="0" normalizeH="0" baseline="0">
                <a:ln>
                  <a:noFill/>
                </a:ln>
                <a:solidFill>
                  <a:srgbClr val="3AE5D5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defRPr>
            </a:lvl1pPr>
            <a:lvl2pPr marL="0" marR="0" indent="128585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2pPr>
            <a:lvl3pPr marL="0" marR="0" indent="257169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3pPr>
            <a:lvl4pPr marL="0" marR="0" indent="38575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4pPr>
            <a:lvl5pPr marL="0" marR="0" indent="514337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5pPr>
            <a:lvl6pPr marL="0" marR="0" indent="642922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6pPr>
            <a:lvl7pPr marL="0" marR="0" indent="771506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7pPr>
            <a:lvl8pPr marL="0" marR="0" indent="900090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8pPr>
            <a:lvl9pPr marL="0" marR="0" indent="102867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9pPr>
          </a:lstStyle>
          <a:p>
            <a:fld id="{F64AE40A-2527-455A-B705-2F40EF1661F2}" type="slidenum">
              <a:rPr lang="pt-PT" smtClean="0">
                <a:solidFill>
                  <a:srgbClr val="29E7D6"/>
                </a:solidFill>
              </a:rPr>
              <a:pPr/>
              <a:t>‹#›</a:t>
            </a:fld>
            <a:endParaRPr lang="pt-PT" dirty="0">
              <a:solidFill>
                <a:srgbClr val="29E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0684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igned Left Colour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AD7484-1FA7-2047-A629-BC54CCCC1F4F}"/>
              </a:ext>
            </a:extLst>
          </p:cNvPr>
          <p:cNvSpPr txBox="1"/>
          <p:nvPr userDrawn="1"/>
        </p:nvSpPr>
        <p:spPr>
          <a:xfrm rot="16200000">
            <a:off x="8362146" y="543728"/>
            <a:ext cx="1393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0" dirty="0">
                <a:solidFill>
                  <a:srgbClr val="29E7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 in Motion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F8B18-881A-4143-9D77-210E44A311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351" y="1378745"/>
            <a:ext cx="2533650" cy="2971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PT" sz="1800" b="0" i="0" dirty="0">
                <a:solidFill>
                  <a:srgbClr val="29E7D6"/>
                </a:solidFill>
                <a:effectLst/>
                <a:latin typeface="Arial" panose="020B0604020202020204" pitchFamily="34" charset="0"/>
              </a:defRPr>
            </a:lvl1pPr>
          </a:lstStyle>
          <a:p>
            <a:pPr marL="85726" lvl="0" indent="-85726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E172F5-27F9-4453-833D-C349901FB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1" y="476274"/>
            <a:ext cx="7929563" cy="631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29E7D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2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4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4356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5809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530790C-0B5F-4D90-9427-30BD101762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97156" y="1378743"/>
            <a:ext cx="5246756" cy="2971799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00000"/>
              </a:lnSpc>
              <a:spcAft>
                <a:spcPts val="600"/>
              </a:spcAft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57188" indent="-185738">
              <a:lnSpc>
                <a:spcPct val="100000"/>
              </a:lnSpc>
              <a:spcAft>
                <a:spcPts val="600"/>
              </a:spcAft>
              <a:defRPr sz="1100">
                <a:solidFill>
                  <a:srgbClr val="29E7D6"/>
                </a:solidFill>
              </a:defRPr>
            </a:lvl2pPr>
            <a:lvl3pPr marL="449263" indent="-1063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 marL="627063" indent="-11271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 marL="804863" indent="-1190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E32BC-1FFF-41CA-9ADF-6B7A9FD6E383}"/>
              </a:ext>
            </a:extLst>
          </p:cNvPr>
          <p:cNvSpPr txBox="1"/>
          <p:nvPr userDrawn="1"/>
        </p:nvSpPr>
        <p:spPr>
          <a:xfrm>
            <a:off x="307182" y="4836320"/>
            <a:ext cx="1310499" cy="119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t">
            <a:spAutoFit/>
          </a:bodyPr>
          <a:lstStyle/>
          <a:p>
            <a:pPr algn="l"/>
            <a:r>
              <a:rPr kumimoji="0" lang="en-US" sz="525" b="1" i="0" u="none" strike="noStrike" cap="none" spc="0" normalizeH="0" baseline="0">
                <a:ln>
                  <a:noFill/>
                </a:ln>
                <a:solidFill>
                  <a:srgbClr val="29E7D6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rPr>
              <a:t>criticaltechworks.com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5FD1DD-59F7-4BCB-B259-52CDED4B5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7182" y="4622006"/>
            <a:ext cx="661239" cy="0"/>
          </a:xfrm>
          <a:prstGeom prst="line">
            <a:avLst/>
          </a:prstGeom>
          <a:ln w="19050">
            <a:solidFill>
              <a:srgbClr val="29E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995F18A2-9F92-4FB5-A338-CB8A3D5DB3C5}"/>
              </a:ext>
            </a:extLst>
          </p:cNvPr>
          <p:cNvSpPr txBox="1">
            <a:spLocks/>
          </p:cNvSpPr>
          <p:nvPr userDrawn="1"/>
        </p:nvSpPr>
        <p:spPr>
          <a:xfrm>
            <a:off x="6862761" y="477202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34289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50" b="1" i="0" u="none" strike="noStrike" cap="none" spc="0" normalizeH="0" baseline="0">
                <a:ln>
                  <a:noFill/>
                </a:ln>
                <a:solidFill>
                  <a:srgbClr val="3AE5D5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defRPr>
            </a:lvl1pPr>
            <a:lvl2pPr marL="0" marR="0" indent="128585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2pPr>
            <a:lvl3pPr marL="0" marR="0" indent="257169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3pPr>
            <a:lvl4pPr marL="0" marR="0" indent="38575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4pPr>
            <a:lvl5pPr marL="0" marR="0" indent="514337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5pPr>
            <a:lvl6pPr marL="0" marR="0" indent="642922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6pPr>
            <a:lvl7pPr marL="0" marR="0" indent="771506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7pPr>
            <a:lvl8pPr marL="0" marR="0" indent="900090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8pPr>
            <a:lvl9pPr marL="0" marR="0" indent="102867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9pPr>
          </a:lstStyle>
          <a:p>
            <a:fld id="{F64AE40A-2527-455A-B705-2F40EF1661F2}" type="slidenum">
              <a:rPr lang="pt-PT" smtClean="0">
                <a:solidFill>
                  <a:srgbClr val="29E7D6"/>
                </a:solidFill>
              </a:rPr>
              <a:pPr/>
              <a:t>‹#›</a:t>
            </a:fld>
            <a:endParaRPr lang="pt-PT" dirty="0">
              <a:solidFill>
                <a:srgbClr val="29E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40051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igned Left Grey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AD7484-1FA7-2047-A629-BC54CCCC1F4F}"/>
              </a:ext>
            </a:extLst>
          </p:cNvPr>
          <p:cNvSpPr txBox="1"/>
          <p:nvPr userDrawn="1"/>
        </p:nvSpPr>
        <p:spPr>
          <a:xfrm rot="16200000">
            <a:off x="8362146" y="543728"/>
            <a:ext cx="1393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 in Motion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F8B18-881A-4143-9D77-210E44A311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351" y="1378745"/>
            <a:ext cx="2533650" cy="2971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PT" sz="1800" b="0" i="0" dirty="0">
                <a:solidFill>
                  <a:srgbClr val="1E7CC0"/>
                </a:solidFill>
                <a:effectLst/>
                <a:latin typeface="Arial" panose="020B0604020202020204" pitchFamily="34" charset="0"/>
              </a:defRPr>
            </a:lvl1pPr>
          </a:lstStyle>
          <a:p>
            <a:pPr marL="85726" lvl="0" indent="-85726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B8979B-615E-4204-8D48-394A2DB91A79}"/>
              </a:ext>
            </a:extLst>
          </p:cNvPr>
          <p:cNvCxnSpPr>
            <a:cxnSpLocks/>
          </p:cNvCxnSpPr>
          <p:nvPr userDrawn="1"/>
        </p:nvCxnSpPr>
        <p:spPr>
          <a:xfrm flipH="1">
            <a:off x="307182" y="4622006"/>
            <a:ext cx="6612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CB951D-2D5C-44A9-A964-B588367F3E50}"/>
              </a:ext>
            </a:extLst>
          </p:cNvPr>
          <p:cNvSpPr txBox="1"/>
          <p:nvPr userDrawn="1"/>
        </p:nvSpPr>
        <p:spPr>
          <a:xfrm>
            <a:off x="307182" y="4836320"/>
            <a:ext cx="1310499" cy="119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t">
            <a:spAutoFit/>
          </a:bodyPr>
          <a:lstStyle/>
          <a:p>
            <a:pPr algn="l"/>
            <a:r>
              <a:rPr kumimoji="0" lang="en-US" sz="525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rPr>
              <a:t>criticaltechworks.com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E172F5-27F9-4453-833D-C349901FB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1" y="476274"/>
            <a:ext cx="7929563" cy="631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2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4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4356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5809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A6AFDF84-D38D-43EE-9846-64D7EB8F4D13}"/>
              </a:ext>
            </a:extLst>
          </p:cNvPr>
          <p:cNvSpPr txBox="1">
            <a:spLocks/>
          </p:cNvSpPr>
          <p:nvPr userDrawn="1"/>
        </p:nvSpPr>
        <p:spPr>
          <a:xfrm>
            <a:off x="6974899" y="4772025"/>
            <a:ext cx="19762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34289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50" b="1" i="0" u="none" strike="noStrike" cap="none" spc="0" normalizeH="0" baseline="0">
                <a:ln>
                  <a:noFill/>
                </a:ln>
                <a:solidFill>
                  <a:srgbClr val="3AE5D5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defRPr>
            </a:lvl1pPr>
            <a:lvl2pPr marL="0" marR="0" indent="128585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2pPr>
            <a:lvl3pPr marL="0" marR="0" indent="257169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3pPr>
            <a:lvl4pPr marL="0" marR="0" indent="38575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4pPr>
            <a:lvl5pPr marL="0" marR="0" indent="514337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5pPr>
            <a:lvl6pPr marL="0" marR="0" indent="642922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6pPr>
            <a:lvl7pPr marL="0" marR="0" indent="771506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7pPr>
            <a:lvl8pPr marL="0" marR="0" indent="900090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8pPr>
            <a:lvl9pPr marL="0" marR="0" indent="102867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9pPr>
          </a:lstStyle>
          <a:p>
            <a:fld id="{F64AE40A-2527-455A-B705-2F40EF1661F2}" type="slidenum">
              <a:rPr lang="pt-PT" smtClean="0">
                <a:solidFill>
                  <a:schemeClr val="bg2">
                    <a:lumMod val="50000"/>
                  </a:schemeClr>
                </a:solidFill>
              </a:rPr>
              <a:pPr/>
              <a:t>‹#›</a:t>
            </a:fld>
            <a:endParaRPr lang="pt-P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530790C-0B5F-4D90-9427-30BD101762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97156" y="1378743"/>
            <a:ext cx="5246756" cy="2971799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00000"/>
              </a:lnSpc>
              <a:spcAft>
                <a:spcPts val="600"/>
              </a:spcAft>
              <a:defRPr sz="1100">
                <a:solidFill>
                  <a:schemeClr val="accent2">
                    <a:lumMod val="10000"/>
                  </a:schemeClr>
                </a:solidFill>
              </a:defRPr>
            </a:lvl1pPr>
            <a:lvl2pPr marL="357188" indent="-185738">
              <a:lnSpc>
                <a:spcPct val="100000"/>
              </a:lnSpc>
              <a:spcAft>
                <a:spcPts val="600"/>
              </a:spcAft>
              <a:defRPr sz="1100">
                <a:solidFill>
                  <a:schemeClr val="bg2">
                    <a:lumMod val="50000"/>
                  </a:schemeClr>
                </a:solidFill>
              </a:defRPr>
            </a:lvl2pPr>
            <a:lvl3pPr marL="449263" indent="-1063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 marL="627063" indent="-11271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 marL="804863" indent="-1190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194551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igned Right Colour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AD7484-1FA7-2047-A629-BC54CCCC1F4F}"/>
              </a:ext>
            </a:extLst>
          </p:cNvPr>
          <p:cNvSpPr txBox="1"/>
          <p:nvPr userDrawn="1"/>
        </p:nvSpPr>
        <p:spPr>
          <a:xfrm rot="16200000">
            <a:off x="8362146" y="543728"/>
            <a:ext cx="1393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0" dirty="0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 in Motion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F8B18-881A-4143-9D77-210E44A311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0264" y="1378745"/>
            <a:ext cx="2533650" cy="2971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PT" sz="1800" b="0" i="0" dirty="0">
                <a:solidFill>
                  <a:srgbClr val="29E7D6"/>
                </a:solidFill>
                <a:effectLst/>
                <a:latin typeface="Arial" panose="020B0604020202020204" pitchFamily="34" charset="0"/>
              </a:defRPr>
            </a:lvl1pPr>
          </a:lstStyle>
          <a:p>
            <a:pPr marL="85726" lvl="0" indent="-85726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E172F5-27F9-4453-833D-C349901FB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1" y="476274"/>
            <a:ext cx="7929563" cy="631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29E7D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1452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4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14356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5809" indent="0">
              <a:buNone/>
              <a:defRPr sz="3000" b="1">
                <a:solidFill>
                  <a:srgbClr val="3AE5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530790C-0B5F-4D90-9427-30BD101762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4351" y="1378743"/>
            <a:ext cx="5246756" cy="2971799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00000"/>
              </a:lnSpc>
              <a:spcAft>
                <a:spcPts val="600"/>
              </a:spcAft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57188" indent="-185738">
              <a:lnSpc>
                <a:spcPct val="100000"/>
              </a:lnSpc>
              <a:spcAft>
                <a:spcPts val="600"/>
              </a:spcAft>
              <a:defRPr sz="1100">
                <a:solidFill>
                  <a:srgbClr val="29E7D6"/>
                </a:solidFill>
              </a:defRPr>
            </a:lvl2pPr>
            <a:lvl3pPr marL="449263" indent="-1063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 marL="627063" indent="-11271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 marL="804863" indent="-119063">
              <a:lnSpc>
                <a:spcPct val="100000"/>
              </a:lnSpc>
              <a:defRPr sz="105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D7C12D-2FC8-45E5-A198-2EC7EB379001}"/>
              </a:ext>
            </a:extLst>
          </p:cNvPr>
          <p:cNvSpPr txBox="1"/>
          <p:nvPr userDrawn="1"/>
        </p:nvSpPr>
        <p:spPr>
          <a:xfrm>
            <a:off x="307182" y="4836320"/>
            <a:ext cx="1310499" cy="119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t">
            <a:spAutoFit/>
          </a:bodyPr>
          <a:lstStyle/>
          <a:p>
            <a:pPr algn="l"/>
            <a:r>
              <a:rPr kumimoji="0" lang="en-US" sz="525" b="1" i="0" u="none" strike="noStrike" cap="none" spc="0" normalizeH="0" baseline="0">
                <a:ln>
                  <a:noFill/>
                </a:ln>
                <a:solidFill>
                  <a:srgbClr val="29E7D6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rPr>
              <a:t>criticaltechworks.com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0D4005-71D3-4B68-8DE1-F488F603D165}"/>
              </a:ext>
            </a:extLst>
          </p:cNvPr>
          <p:cNvCxnSpPr>
            <a:cxnSpLocks/>
          </p:cNvCxnSpPr>
          <p:nvPr userDrawn="1"/>
        </p:nvCxnSpPr>
        <p:spPr>
          <a:xfrm flipH="1">
            <a:off x="307182" y="4622006"/>
            <a:ext cx="661239" cy="0"/>
          </a:xfrm>
          <a:prstGeom prst="line">
            <a:avLst/>
          </a:prstGeom>
          <a:ln w="19050">
            <a:solidFill>
              <a:srgbClr val="29E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5FC256C0-3EB7-4843-AEBF-ECA6715752B8}"/>
              </a:ext>
            </a:extLst>
          </p:cNvPr>
          <p:cNvSpPr txBox="1">
            <a:spLocks/>
          </p:cNvSpPr>
          <p:nvPr userDrawn="1"/>
        </p:nvSpPr>
        <p:spPr>
          <a:xfrm>
            <a:off x="6862761" y="477202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34289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50" b="1" i="0" u="none" strike="noStrike" cap="none" spc="0" normalizeH="0" baseline="0">
                <a:ln>
                  <a:noFill/>
                </a:ln>
                <a:solidFill>
                  <a:srgbClr val="3AE5D5"/>
                </a:solidFill>
                <a:effectLst/>
                <a:uFillTx/>
                <a:latin typeface="Arial" panose="020B0604020202020204" pitchFamily="34" charset="0"/>
                <a:ea typeface="Helvetica Neue UltraLight"/>
                <a:cs typeface="Arial" panose="020B0604020202020204" pitchFamily="34" charset="0"/>
                <a:sym typeface="Helvetica Neue UltraLight"/>
              </a:defRPr>
            </a:lvl1pPr>
            <a:lvl2pPr marL="0" marR="0" indent="128585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2pPr>
            <a:lvl3pPr marL="0" marR="0" indent="257169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3pPr>
            <a:lvl4pPr marL="0" marR="0" indent="38575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4pPr>
            <a:lvl5pPr marL="0" marR="0" indent="514337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5pPr>
            <a:lvl6pPr marL="0" marR="0" indent="642922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6pPr>
            <a:lvl7pPr marL="0" marR="0" indent="771506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7pPr>
            <a:lvl8pPr marL="0" marR="0" indent="900090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8pPr>
            <a:lvl9pPr marL="0" marR="0" indent="1028674" algn="ctr" defTabSz="3095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9pPr>
          </a:lstStyle>
          <a:p>
            <a:fld id="{F64AE40A-2527-455A-B705-2F40EF1661F2}" type="slidenum">
              <a:rPr lang="pt-PT" smtClean="0">
                <a:solidFill>
                  <a:srgbClr val="29E7D6"/>
                </a:solidFill>
              </a:rPr>
              <a:pPr/>
              <a:t>‹#›</a:t>
            </a:fld>
            <a:endParaRPr lang="pt-PT" dirty="0">
              <a:solidFill>
                <a:srgbClr val="29E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9907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8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26" r:id="rId2"/>
    <p:sldLayoutId id="2147483927" r:id="rId3"/>
    <p:sldLayoutId id="2147483912" r:id="rId4"/>
    <p:sldLayoutId id="2147483928" r:id="rId5"/>
    <p:sldLayoutId id="2147483899" r:id="rId6"/>
    <p:sldLayoutId id="2147483905" r:id="rId7"/>
    <p:sldLayoutId id="2147483909" r:id="rId8"/>
    <p:sldLayoutId id="2147483906" r:id="rId9"/>
    <p:sldLayoutId id="2147483910" r:id="rId10"/>
    <p:sldLayoutId id="2147483907" r:id="rId11"/>
    <p:sldLayoutId id="2147483913" r:id="rId12"/>
    <p:sldLayoutId id="2147483786" r:id="rId13"/>
    <p:sldLayoutId id="2147483921" r:id="rId14"/>
    <p:sldLayoutId id="2147483902" r:id="rId15"/>
    <p:sldLayoutId id="2147483919" r:id="rId16"/>
    <p:sldLayoutId id="2147483920" r:id="rId17"/>
    <p:sldLayoutId id="2147483923" r:id="rId18"/>
    <p:sldLayoutId id="2147483924" r:id="rId19"/>
  </p:sldLayoutIdLst>
  <p:hf hdr="0" ftr="0" dt="0"/>
  <p:txStyles>
    <p:titleStyle>
      <a:lvl1pPr algn="l" defTabSz="342904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6" indent="-85726" algn="l" defTabSz="3429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8" indent="-85726" algn="l" defTabSz="342904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30" indent="-85726" algn="l" defTabSz="342904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83" indent="-85726" algn="l" defTabSz="342904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35" indent="-85726" algn="l" defTabSz="342904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87" indent="-85726" algn="l" defTabSz="342904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39" indent="-85726" algn="l" defTabSz="342904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91" indent="-85726" algn="l" defTabSz="342904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43" indent="-85726" algn="l" defTabSz="342904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4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2" algn="l" defTabSz="342904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4" algn="l" defTabSz="342904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6" algn="l" defTabSz="342904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9" algn="l" defTabSz="342904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61" algn="l" defTabSz="342904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13" algn="l" defTabSz="342904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65" algn="l" defTabSz="342904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17" algn="l" defTabSz="342904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hashicorp.com/vault" TargetMode="External"/><Relationship Id="rId2" Type="http://schemas.openxmlformats.org/officeDocument/2006/relationships/hyperlink" Target="http://www.vaultproject.io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github.com/carlosrbcunh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B648A-6B7E-41DE-A3CC-B1E905CE3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Mark" panose="02000500000000000000" pitchFamily="2" charset="0"/>
                <a:ea typeface="Mark" panose="02000500000000000000" pitchFamily="2" charset="0"/>
              </a:rPr>
              <a:t>Secrets management with Hashicorp Vault</a:t>
            </a:r>
          </a:p>
        </p:txBody>
      </p:sp>
    </p:spTree>
    <p:extLst>
      <p:ext uri="{BB962C8B-B14F-4D97-AF65-F5344CB8AC3E}">
        <p14:creationId xmlns:p14="http://schemas.microsoft.com/office/powerpoint/2010/main" val="52582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B46B9-0E93-8142-9E96-A911415F4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B605E5-6DD9-874A-B5FA-9729028D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20" y="313411"/>
            <a:ext cx="2098130" cy="975875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F3111459-B53D-C64B-A2E4-73F8B13FF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13" y="963563"/>
            <a:ext cx="5937373" cy="333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31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CD81-998D-5441-8A7D-0F5220173A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4350" y="1176724"/>
            <a:ext cx="3758245" cy="3136331"/>
          </a:xfrm>
        </p:spPr>
        <p:txBody>
          <a:bodyPr/>
          <a:lstStyle/>
          <a:p>
            <a:pPr lvl="1"/>
            <a:r>
              <a:rPr lang="en-PT" sz="2400" dirty="0">
                <a:latin typeface="Mark-Medium" panose="02000600000000000000" pitchFamily="2" charset="0"/>
                <a:ea typeface="Mark-Medium" panose="02000600000000000000" pitchFamily="2" charset="0"/>
              </a:rPr>
              <a:t>Secures, Stores and tightly controls:</a:t>
            </a:r>
          </a:p>
          <a:p>
            <a:pPr lvl="2"/>
            <a:r>
              <a:rPr lang="en-PT" sz="1850" dirty="0">
                <a:latin typeface="Mark" panose="02000500000000000000" pitchFamily="2" charset="0"/>
                <a:ea typeface="Mark" panose="02000500000000000000" pitchFamily="2" charset="0"/>
              </a:rPr>
              <a:t>Tokens</a:t>
            </a:r>
          </a:p>
          <a:p>
            <a:pPr lvl="2"/>
            <a:r>
              <a:rPr lang="en-PT" sz="1850" dirty="0">
                <a:latin typeface="Mark" panose="02000500000000000000" pitchFamily="2" charset="0"/>
                <a:ea typeface="Mark" panose="02000500000000000000" pitchFamily="2" charset="0"/>
              </a:rPr>
              <a:t>Passwords</a:t>
            </a:r>
          </a:p>
          <a:p>
            <a:pPr lvl="2"/>
            <a:r>
              <a:rPr lang="en-PT" sz="1850" dirty="0">
                <a:latin typeface="Mark" panose="02000500000000000000" pitchFamily="2" charset="0"/>
                <a:ea typeface="Mark" panose="02000500000000000000" pitchFamily="2" charset="0"/>
              </a:rPr>
              <a:t>API Keys</a:t>
            </a:r>
          </a:p>
          <a:p>
            <a:pPr lvl="2"/>
            <a:r>
              <a:rPr lang="en-PT" sz="1850" dirty="0">
                <a:latin typeface="Mark" panose="02000500000000000000" pitchFamily="2" charset="0"/>
                <a:ea typeface="Mark" panose="02000500000000000000" pitchFamily="2" charset="0"/>
              </a:rPr>
              <a:t>Other secrets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B46B9-0E93-8142-9E96-A911415F4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B605E5-6DD9-874A-B5FA-9729028D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20" y="313411"/>
            <a:ext cx="2098130" cy="975875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0E6EBF3-6A82-1B49-A863-A671E8E41638}"/>
              </a:ext>
            </a:extLst>
          </p:cNvPr>
          <p:cNvSpPr txBox="1">
            <a:spLocks/>
          </p:cNvSpPr>
          <p:nvPr/>
        </p:nvSpPr>
        <p:spPr>
          <a:xfrm>
            <a:off x="4642805" y="1176724"/>
            <a:ext cx="3758245" cy="2173380"/>
          </a:xfrm>
          <a:prstGeom prst="rect">
            <a:avLst/>
          </a:prstGeom>
        </p:spPr>
        <p:txBody>
          <a:bodyPr/>
          <a:lstStyle>
            <a:lvl1pPr marL="177800" indent="-177800" algn="l" defTabSz="342904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85738" algn="l" defTabSz="342904" rtl="0" eaLnBrk="1" latinLnBrk="0" hangingPunct="1">
              <a:lnSpc>
                <a:spcPct val="10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49263" indent="-106363" algn="l" defTabSz="342904" rtl="0" eaLnBrk="1" latinLnBrk="0" hangingPunct="1">
              <a:lnSpc>
                <a:spcPct val="10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7063" indent="-112713" algn="l" defTabSz="342904" rtl="0" eaLnBrk="1" latinLnBrk="0" hangingPunct="1">
              <a:lnSpc>
                <a:spcPct val="10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4863" indent="-119063" algn="l" defTabSz="342904" rtl="0" eaLnBrk="1" latinLnBrk="0" hangingPunct="1">
              <a:lnSpc>
                <a:spcPct val="10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42987" indent="-85726" algn="l" defTabSz="342904" rtl="0" eaLnBrk="1" latinLnBrk="0" hangingPunct="1">
              <a:lnSpc>
                <a:spcPct val="9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439" indent="-85726" algn="l" defTabSz="342904" rtl="0" eaLnBrk="1" latinLnBrk="0" hangingPunct="1">
              <a:lnSpc>
                <a:spcPct val="9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891" indent="-85726" algn="l" defTabSz="342904" rtl="0" eaLnBrk="1" latinLnBrk="0" hangingPunct="1">
              <a:lnSpc>
                <a:spcPct val="9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343" indent="-85726" algn="l" defTabSz="342904" rtl="0" eaLnBrk="1" latinLnBrk="0" hangingPunct="1">
              <a:lnSpc>
                <a:spcPct val="9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T" sz="2400" dirty="0">
                <a:latin typeface="Mark-Medium" panose="02000600000000000000" pitchFamily="2" charset="0"/>
                <a:ea typeface="Mark-Medium" panose="02000600000000000000" pitchFamily="2" charset="0"/>
              </a:rPr>
              <a:t>Handles:</a:t>
            </a:r>
          </a:p>
          <a:p>
            <a:pPr lvl="2"/>
            <a:r>
              <a:rPr lang="en-PT" sz="1850" dirty="0">
                <a:latin typeface="Mark" panose="02000500000000000000" pitchFamily="2" charset="0"/>
                <a:ea typeface="Mark" panose="02000500000000000000" pitchFamily="2" charset="0"/>
              </a:rPr>
              <a:t>Leasing</a:t>
            </a:r>
          </a:p>
          <a:p>
            <a:pPr lvl="2"/>
            <a:r>
              <a:rPr lang="en-PT" sz="1850" dirty="0">
                <a:latin typeface="Mark" panose="02000500000000000000" pitchFamily="2" charset="0"/>
                <a:ea typeface="Mark" panose="02000500000000000000" pitchFamily="2" charset="0"/>
              </a:rPr>
              <a:t>Key revocation</a:t>
            </a:r>
          </a:p>
          <a:p>
            <a:pPr lvl="2"/>
            <a:r>
              <a:rPr lang="en-PT" sz="1850" dirty="0">
                <a:latin typeface="Mark" panose="02000500000000000000" pitchFamily="2" charset="0"/>
                <a:ea typeface="Mark" panose="02000500000000000000" pitchFamily="2" charset="0"/>
              </a:rPr>
              <a:t>Key rolling</a:t>
            </a:r>
          </a:p>
          <a:p>
            <a:pPr lvl="2"/>
            <a:r>
              <a:rPr lang="en-PT" sz="1850" dirty="0">
                <a:latin typeface="Mark" panose="02000500000000000000" pitchFamily="2" charset="0"/>
                <a:ea typeface="Mark" panose="02000500000000000000" pitchFamily="2" charset="0"/>
              </a:rPr>
              <a:t>Certificates</a:t>
            </a:r>
          </a:p>
          <a:p>
            <a:pPr lvl="2"/>
            <a:r>
              <a:rPr lang="en-PT" sz="1850" dirty="0">
                <a:latin typeface="Mark" panose="02000500000000000000" pitchFamily="2" charset="0"/>
                <a:ea typeface="Mark" panose="02000500000000000000" pitchFamily="2" charset="0"/>
              </a:rPr>
              <a:t>Auditing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F6A343B-2245-5B43-AE6E-ABDA6A8E90B8}"/>
              </a:ext>
            </a:extLst>
          </p:cNvPr>
          <p:cNvSpPr txBox="1">
            <a:spLocks/>
          </p:cNvSpPr>
          <p:nvPr/>
        </p:nvSpPr>
        <p:spPr>
          <a:xfrm>
            <a:off x="2109578" y="3910483"/>
            <a:ext cx="5523657" cy="402572"/>
          </a:xfrm>
          <a:prstGeom prst="rect">
            <a:avLst/>
          </a:prstGeom>
        </p:spPr>
        <p:txBody>
          <a:bodyPr/>
          <a:lstStyle>
            <a:lvl1pPr marL="177800" indent="-177800" algn="l" defTabSz="342904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85738" algn="l" defTabSz="342904" rtl="0" eaLnBrk="1" latinLnBrk="0" hangingPunct="1">
              <a:lnSpc>
                <a:spcPct val="10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49263" indent="-106363" algn="l" defTabSz="342904" rtl="0" eaLnBrk="1" latinLnBrk="0" hangingPunct="1">
              <a:lnSpc>
                <a:spcPct val="10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7063" indent="-112713" algn="l" defTabSz="342904" rtl="0" eaLnBrk="1" latinLnBrk="0" hangingPunct="1">
              <a:lnSpc>
                <a:spcPct val="10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4863" indent="-119063" algn="l" defTabSz="342904" rtl="0" eaLnBrk="1" latinLnBrk="0" hangingPunct="1">
              <a:lnSpc>
                <a:spcPct val="10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42987" indent="-85726" algn="l" defTabSz="342904" rtl="0" eaLnBrk="1" latinLnBrk="0" hangingPunct="1">
              <a:lnSpc>
                <a:spcPct val="9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439" indent="-85726" algn="l" defTabSz="342904" rtl="0" eaLnBrk="1" latinLnBrk="0" hangingPunct="1">
              <a:lnSpc>
                <a:spcPct val="9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891" indent="-85726" algn="l" defTabSz="342904" rtl="0" eaLnBrk="1" latinLnBrk="0" hangingPunct="1">
              <a:lnSpc>
                <a:spcPct val="9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343" indent="-85726" algn="l" defTabSz="342904" rtl="0" eaLnBrk="1" latinLnBrk="0" hangingPunct="1">
              <a:lnSpc>
                <a:spcPct val="90000"/>
              </a:lnSpc>
              <a:spcBef>
                <a:spcPts val="188"/>
              </a:spcBef>
              <a:buFont typeface="Arial" panose="020B0604020202020204" pitchFamily="34" charset="0"/>
              <a:buChar char="•"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T" sz="2000" dirty="0">
                <a:latin typeface="Mark-Medium" panose="02000600000000000000" pitchFamily="2" charset="0"/>
                <a:ea typeface="Mark-Medium" panose="02000600000000000000" pitchFamily="2" charset="0"/>
              </a:rPr>
              <a:t>All vault functions are build around its API</a:t>
            </a:r>
          </a:p>
        </p:txBody>
      </p:sp>
    </p:spTree>
    <p:extLst>
      <p:ext uri="{BB962C8B-B14F-4D97-AF65-F5344CB8AC3E}">
        <p14:creationId xmlns:p14="http://schemas.microsoft.com/office/powerpoint/2010/main" val="21057307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B46B9-0E93-8142-9E96-A911415F4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B605E5-6DD9-874A-B5FA-9729028D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20" y="313411"/>
            <a:ext cx="2098130" cy="97587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4A43CE-B4B3-3645-B4B3-A4C854DE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23" y="1107282"/>
            <a:ext cx="7176553" cy="347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021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B46B9-0E93-8142-9E96-A911415F4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B605E5-6DD9-874A-B5FA-9729028D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20" y="313411"/>
            <a:ext cx="2098130" cy="97587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FA09BA-CE55-BD44-B327-73900AC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38205"/>
              </p:ext>
            </p:extLst>
          </p:nvPr>
        </p:nvGraphicFramePr>
        <p:xfrm>
          <a:off x="587178" y="1002757"/>
          <a:ext cx="5788570" cy="3437073"/>
        </p:xfrm>
        <a:graphic>
          <a:graphicData uri="http://schemas.openxmlformats.org/drawingml/2006/table">
            <a:tbl>
              <a:tblPr firstRow="1" bandRow="1"/>
              <a:tblGrid>
                <a:gridCol w="2894285">
                  <a:extLst>
                    <a:ext uri="{9D8B030D-6E8A-4147-A177-3AD203B41FA5}">
                      <a16:colId xmlns:a16="http://schemas.microsoft.com/office/drawing/2014/main" val="62169708"/>
                    </a:ext>
                  </a:extLst>
                </a:gridCol>
                <a:gridCol w="2894285">
                  <a:extLst>
                    <a:ext uri="{9D8B030D-6E8A-4147-A177-3AD203B41FA5}">
                      <a16:colId xmlns:a16="http://schemas.microsoft.com/office/drawing/2014/main" val="2237788393"/>
                    </a:ext>
                  </a:extLst>
                </a:gridCol>
              </a:tblGrid>
              <a:tr h="389073">
                <a:tc gridSpan="2">
                  <a:txBody>
                    <a:bodyPr/>
                    <a:lstStyle>
                      <a:lvl1pPr marL="0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Mark" panose="02000500000000000000" pitchFamily="2" charset="0"/>
                          <a:ea typeface="Mark" panose="02000500000000000000" pitchFamily="2" charset="0"/>
                          <a:cs typeface="+mn-cs"/>
                        </a:rPr>
                        <a:t>Authentication Backends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5828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Token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GitHub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549170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AliCloud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OCI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51433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Cloud Foundry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 err="1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Okta</a:t>
                      </a:r>
                      <a:endParaRPr lang="en-US" sz="1400" dirty="0">
                        <a:latin typeface="Mark-Medium" panose="02000600000000000000" pitchFamily="2" charset="0"/>
                        <a:ea typeface="Mark-Medium" panose="020006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52241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AWS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Tokens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43913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Oracle Cloud Infrastructure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RADIUS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35691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Google Cloud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TLS Certificates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80033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Azure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Username &amp; 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072656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LDAP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 err="1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AppRole</a:t>
                      </a:r>
                      <a:endParaRPr lang="en-US" sz="1400" dirty="0">
                        <a:latin typeface="Mark-Medium" panose="02000600000000000000" pitchFamily="2" charset="0"/>
                        <a:ea typeface="Mark-Medium" panose="020006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53871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JWT / OIDC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Kerberos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477158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Kubernetes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Mark-Medium" panose="02000600000000000000" pitchFamily="2" charset="0"/>
                        <a:ea typeface="Mark-Medium" panose="020006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4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8001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B46B9-0E93-8142-9E96-A911415F4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B605E5-6DD9-874A-B5FA-9729028D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20" y="313411"/>
            <a:ext cx="2098130" cy="97587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FA09BA-CE55-BD44-B327-73900AC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34891"/>
              </p:ext>
            </p:extLst>
          </p:nvPr>
        </p:nvGraphicFramePr>
        <p:xfrm>
          <a:off x="560832" y="1002757"/>
          <a:ext cx="5814916" cy="3345633"/>
        </p:xfrm>
        <a:graphic>
          <a:graphicData uri="http://schemas.openxmlformats.org/drawingml/2006/table">
            <a:tbl>
              <a:tblPr firstRow="1" bandRow="1"/>
              <a:tblGrid>
                <a:gridCol w="2914266">
                  <a:extLst>
                    <a:ext uri="{9D8B030D-6E8A-4147-A177-3AD203B41FA5}">
                      <a16:colId xmlns:a16="http://schemas.microsoft.com/office/drawing/2014/main" val="62169708"/>
                    </a:ext>
                  </a:extLst>
                </a:gridCol>
                <a:gridCol w="2900650">
                  <a:extLst>
                    <a:ext uri="{9D8B030D-6E8A-4147-A177-3AD203B41FA5}">
                      <a16:colId xmlns:a16="http://schemas.microsoft.com/office/drawing/2014/main" val="2237788393"/>
                    </a:ext>
                  </a:extLst>
                </a:gridCol>
              </a:tblGrid>
              <a:tr h="389073">
                <a:tc gridSpan="2">
                  <a:txBody>
                    <a:bodyPr/>
                    <a:lstStyle>
                      <a:lvl1pPr marL="0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Mark" panose="02000500000000000000" pitchFamily="2" charset="0"/>
                          <a:ea typeface="Mark" panose="02000500000000000000" pitchFamily="2" charset="0"/>
                          <a:cs typeface="+mn-cs"/>
                        </a:rPr>
                        <a:t>Authorization Engines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5828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Active Directory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AWS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549170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AliCloud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Mark-Medium" panose="02000600000000000000" pitchFamily="2" charset="0"/>
                          <a:ea typeface="Mark-Medium" panose="02000600000000000000" pitchFamily="2" charset="0"/>
                          <a:cs typeface="+mn-cs"/>
                        </a:rPr>
                        <a:t>Nomad</a:t>
                      </a:r>
                      <a:endParaRPr lang="en-US" sz="1400" dirty="0">
                        <a:latin typeface="Mark-Medium" panose="02000600000000000000" pitchFamily="2" charset="0"/>
                        <a:ea typeface="Mark-Medium" panose="020006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51433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Azure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3429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Mark-Medium" panose="02000600000000000000" pitchFamily="2" charset="0"/>
                          <a:ea typeface="Mark-Medium" panose="02000600000000000000" pitchFamily="2" charset="0"/>
                          <a:cs typeface="+mn-cs"/>
                        </a:rPr>
                        <a:t>PKI (certificates)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52241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Consul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Mark-Medium" panose="02000600000000000000" pitchFamily="2" charset="0"/>
                          <a:ea typeface="Mark-Medium" panose="02000600000000000000" pitchFamily="2" charset="0"/>
                          <a:cs typeface="+mn-cs"/>
                        </a:rPr>
                        <a:t>RabbitMQ</a:t>
                      </a:r>
                      <a:endParaRPr lang="en-US" sz="1400" dirty="0">
                        <a:latin typeface="Mark-Medium" panose="02000600000000000000" pitchFamily="2" charset="0"/>
                        <a:ea typeface="Mark-Medium" panose="020006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43913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CubbyHole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Mark-Medium" panose="02000600000000000000" pitchFamily="2" charset="0"/>
                          <a:ea typeface="Mark-Medium" panose="02000600000000000000" pitchFamily="2" charset="0"/>
                          <a:cs typeface="+mn-cs"/>
                        </a:rPr>
                        <a:t>SSH</a:t>
                      </a:r>
                      <a:endParaRPr lang="en-US" sz="1400" dirty="0">
                        <a:latin typeface="Mark-Medium" panose="02000600000000000000" pitchFamily="2" charset="0"/>
                        <a:ea typeface="Mark-Medium" panose="020006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35691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Google Cloud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Mark-Medium" panose="02000600000000000000" pitchFamily="2" charset="0"/>
                          <a:ea typeface="Mark-Medium" panose="02000600000000000000" pitchFamily="2" charset="0"/>
                          <a:cs typeface="+mn-cs"/>
                        </a:rPr>
                        <a:t>TOTP</a:t>
                      </a:r>
                      <a:endParaRPr lang="en-US" sz="1400" dirty="0">
                        <a:latin typeface="Mark-Medium" panose="02000600000000000000" pitchFamily="2" charset="0"/>
                        <a:ea typeface="Mark-Medium" panose="020006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80033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3429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Mark-Medium" panose="02000600000000000000" pitchFamily="2" charset="0"/>
                          <a:ea typeface="Mark-Medium" panose="02000600000000000000" pitchFamily="2" charset="0"/>
                          <a:cs typeface="+mn-cs"/>
                        </a:rPr>
                        <a:t>Google Cloud KMS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Mark-Medium" panose="02000600000000000000" pitchFamily="2" charset="0"/>
                          <a:ea typeface="Mark-Medium" panose="02000600000000000000" pitchFamily="2" charset="0"/>
                          <a:cs typeface="+mn-cs"/>
                        </a:rPr>
                        <a:t>Transit</a:t>
                      </a:r>
                      <a:endParaRPr lang="en-US" sz="1400" b="1" dirty="0">
                        <a:latin typeface="MARK-MEDIUM" panose="02000600000000000000" pitchFamily="2" charset="0"/>
                        <a:ea typeface="MARK-MEDIUM" panose="020006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072656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Identity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OpenLDAP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53871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Static Secrets (Versioned Key-Value store)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MARK-MEDIUM" panose="02000600000000000000" pitchFamily="2" charset="0"/>
                          <a:ea typeface="MARK-MEDIUM" panose="02000600000000000000" pitchFamily="2" charset="0"/>
                          <a:cs typeface="+mn-cs"/>
                        </a:rPr>
                        <a:t>Databases</a:t>
                      </a:r>
                      <a:endParaRPr lang="en-US" sz="1400" dirty="0">
                        <a:latin typeface="Mark-Medium" panose="02000600000000000000" pitchFamily="2" charset="0"/>
                        <a:ea typeface="Mark-Medium" panose="020006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47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4778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B46B9-0E93-8142-9E96-A911415F4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B605E5-6DD9-874A-B5FA-9729028D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20" y="313411"/>
            <a:ext cx="2098130" cy="97587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FA09BA-CE55-BD44-B327-73900AC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48266"/>
              </p:ext>
            </p:extLst>
          </p:nvPr>
        </p:nvGraphicFramePr>
        <p:xfrm>
          <a:off x="587178" y="1002757"/>
          <a:ext cx="5788570" cy="2217873"/>
        </p:xfrm>
        <a:graphic>
          <a:graphicData uri="http://schemas.openxmlformats.org/drawingml/2006/table">
            <a:tbl>
              <a:tblPr firstRow="1" bandRow="1"/>
              <a:tblGrid>
                <a:gridCol w="3094698">
                  <a:extLst>
                    <a:ext uri="{9D8B030D-6E8A-4147-A177-3AD203B41FA5}">
                      <a16:colId xmlns:a16="http://schemas.microsoft.com/office/drawing/2014/main" val="62169708"/>
                    </a:ext>
                  </a:extLst>
                </a:gridCol>
                <a:gridCol w="2693872">
                  <a:extLst>
                    <a:ext uri="{9D8B030D-6E8A-4147-A177-3AD203B41FA5}">
                      <a16:colId xmlns:a16="http://schemas.microsoft.com/office/drawing/2014/main" val="2237788393"/>
                    </a:ext>
                  </a:extLst>
                </a:gridCol>
              </a:tblGrid>
              <a:tr h="389073">
                <a:tc gridSpan="2">
                  <a:txBody>
                    <a:bodyPr/>
                    <a:lstStyle>
                      <a:lvl1pPr marL="0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Mark" panose="02000500000000000000" pitchFamily="2" charset="0"/>
                          <a:ea typeface="Mark" panose="02000500000000000000" pitchFamily="2" charset="0"/>
                          <a:cs typeface="+mn-cs"/>
                        </a:rPr>
                        <a:t>Databases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5828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Cassandra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 err="1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ElasticSearch</a:t>
                      </a:r>
                      <a:endParaRPr lang="en-US" sz="1400" dirty="0">
                        <a:latin typeface="Mark-Medium" panose="02000600000000000000" pitchFamily="2" charset="0"/>
                        <a:ea typeface="Mark-Medium" panose="020006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549170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 err="1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InfluxDB</a:t>
                      </a:r>
                      <a:endParaRPr lang="en-US" sz="1400" dirty="0">
                        <a:latin typeface="Mark-Medium" panose="02000600000000000000" pitchFamily="2" charset="0"/>
                        <a:ea typeface="Mark-Medium" panose="020006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 err="1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HanaDB</a:t>
                      </a:r>
                      <a:endParaRPr lang="en-US" sz="1400" dirty="0">
                        <a:latin typeface="Mark-Medium" panose="02000600000000000000" pitchFamily="2" charset="0"/>
                        <a:ea typeface="Mark-Medium" panose="020006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51433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MongoDB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MSSQL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52241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MySQL / MariaDB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PostgreSQL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43913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Oracle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Mark-Medium" panose="02000600000000000000" pitchFamily="2" charset="0"/>
                          <a:ea typeface="Mark-Medium" panose="02000600000000000000" pitchFamily="2" charset="0"/>
                        </a:rPr>
                        <a:t>Custom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35691"/>
                  </a:ext>
                </a:extLst>
              </a:tr>
              <a:tr h="280679"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71452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42904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14356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685809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857261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28713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00165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371617" algn="l" defTabSz="342904" rtl="0" eaLnBrk="1" latinLnBrk="0" hangingPunct="1">
                        <a:defRPr sz="675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8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1079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D75BF4-8982-7348-9FB7-060004FC7B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4350" y="999809"/>
            <a:ext cx="7886700" cy="461282"/>
          </a:xfrm>
        </p:spPr>
        <p:txBody>
          <a:bodyPr/>
          <a:lstStyle/>
          <a:p>
            <a:pPr marL="0" indent="0">
              <a:buNone/>
            </a:pPr>
            <a:r>
              <a:rPr lang="en-PT" sz="1800" b="1" dirty="0">
                <a:latin typeface="MARK-MEDIUM" panose="02000600000000000000" pitchFamily="2" charset="0"/>
                <a:ea typeface="MARK-MEDIUM" panose="02000600000000000000" pitchFamily="2" charset="0"/>
              </a:rPr>
              <a:t>Credential generation and rotation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F560-8AE1-AE47-9886-A24963120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 – Database engine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E81B695-D20F-D74C-9C13-FE823718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42" y="1461091"/>
            <a:ext cx="6202995" cy="31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901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D75BF4-8982-7348-9FB7-060004FC7B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4350" y="999809"/>
            <a:ext cx="7886700" cy="461282"/>
          </a:xfrm>
        </p:spPr>
        <p:txBody>
          <a:bodyPr/>
          <a:lstStyle/>
          <a:p>
            <a:pPr marL="0" indent="0">
              <a:buNone/>
            </a:pPr>
            <a:r>
              <a:rPr lang="en-PT" sz="1800" b="1" dirty="0">
                <a:latin typeface="MARK-MEDIUM" panose="02000600000000000000" pitchFamily="2" charset="0"/>
                <a:ea typeface="MARK-MEDIUM" panose="02000600000000000000" pitchFamily="2" charset="0"/>
              </a:rPr>
              <a:t>OTP ( implementation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F560-8AE1-AE47-9886-A24963120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 – SSH engine</a:t>
            </a:r>
          </a:p>
        </p:txBody>
      </p:sp>
      <p:pic>
        <p:nvPicPr>
          <p:cNvPr id="5" name="Picture 6" descr="vault-guides/README.md at master · hashicorp/vault-guides · GitHub">
            <a:extLst>
              <a:ext uri="{FF2B5EF4-FFF2-40B4-BE49-F238E27FC236}">
                <a16:creationId xmlns:a16="http://schemas.microsoft.com/office/drawing/2014/main" id="{ADC6E311-142B-674F-8F7A-1F59C6DA6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96" y="1388938"/>
            <a:ext cx="5723008" cy="327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903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D75BF4-8982-7348-9FB7-060004FC7B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4350" y="999809"/>
            <a:ext cx="7886700" cy="461282"/>
          </a:xfrm>
        </p:spPr>
        <p:txBody>
          <a:bodyPr/>
          <a:lstStyle/>
          <a:p>
            <a:pPr marL="0" indent="0">
              <a:buNone/>
            </a:pPr>
            <a:r>
              <a:rPr lang="en-PT" sz="1800" b="1" dirty="0">
                <a:latin typeface="MARK-MEDIUM" panose="02000600000000000000" pitchFamily="2" charset="0"/>
                <a:ea typeface="MARK-MEDIUM" panose="02000600000000000000" pitchFamily="2" charset="0"/>
              </a:rPr>
              <a:t>OTP ( usage scenario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F560-8AE1-AE47-9886-A24963120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 – SSH engine</a:t>
            </a:r>
          </a:p>
        </p:txBody>
      </p:sp>
      <p:pic>
        <p:nvPicPr>
          <p:cNvPr id="6" name="Picture 4" descr="SSH Secrets Engine: One-Time SSH Password | Vault - HashiCorp Learn">
            <a:extLst>
              <a:ext uri="{FF2B5EF4-FFF2-40B4-BE49-F238E27FC236}">
                <a16:creationId xmlns:a16="http://schemas.microsoft.com/office/drawing/2014/main" id="{B964F5B6-9800-A042-A744-BF3522B10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88" y="1461091"/>
            <a:ext cx="7298024" cy="311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3096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D75BF4-8982-7348-9FB7-060004FC7B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4350" y="999809"/>
            <a:ext cx="7886700" cy="461282"/>
          </a:xfrm>
        </p:spPr>
        <p:txBody>
          <a:bodyPr/>
          <a:lstStyle/>
          <a:p>
            <a:pPr marL="0" indent="0">
              <a:buNone/>
            </a:pPr>
            <a:r>
              <a:rPr lang="en-PT" sz="1800" b="1" dirty="0">
                <a:latin typeface="MARK-MEDIUM" panose="02000600000000000000" pitchFamily="2" charset="0"/>
                <a:ea typeface="MARK-MEDIUM" panose="02000600000000000000" pitchFamily="2" charset="0"/>
              </a:rPr>
              <a:t>Public Key Signing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F560-8AE1-AE47-9886-A24963120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 – SSH engine</a:t>
            </a:r>
          </a:p>
        </p:txBody>
      </p:sp>
      <p:pic>
        <p:nvPicPr>
          <p:cNvPr id="5" name="Picture 2" descr="HashiCorp Vault SSH CA and Sentinel | by Andrew Klaas | HashiCorp Solutions  Engineering Blog | Medium">
            <a:extLst>
              <a:ext uri="{FF2B5EF4-FFF2-40B4-BE49-F238E27FC236}">
                <a16:creationId xmlns:a16="http://schemas.microsoft.com/office/drawing/2014/main" id="{920D3C39-A9D0-9947-8F8A-515E31752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3" y="1461091"/>
            <a:ext cx="5783594" cy="351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676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7A2709-803F-4647-B462-AE5B8AC6C2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4350" y="1400175"/>
            <a:ext cx="7989570" cy="30067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>
                <a:latin typeface="Mark-Medium" panose="02000600000000000000" pitchFamily="2" charset="0"/>
                <a:ea typeface="Mark-Medium" panose="02000600000000000000" pitchFamily="2" charset="0"/>
              </a:rPr>
              <a:t>What is secrets management</a:t>
            </a:r>
          </a:p>
          <a:p>
            <a:pPr>
              <a:lnSpc>
                <a:spcPct val="200000"/>
              </a:lnSpc>
            </a:pPr>
            <a:r>
              <a:rPr lang="en-GB" dirty="0">
                <a:latin typeface="Mark-Medium" panose="02000600000000000000" pitchFamily="2" charset="0"/>
                <a:ea typeface="Mark-Medium" panose="02000600000000000000" pitchFamily="2" charset="0"/>
              </a:rPr>
              <a:t>Why do we need it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Mark-Medium" panose="02000600000000000000" pitchFamily="2" charset="0"/>
                <a:ea typeface="Mark-Medium" panose="02000600000000000000" pitchFamily="2" charset="0"/>
              </a:rPr>
              <a:t>What is Hashicorp Vault and how can it help you secure your infra/processes</a:t>
            </a:r>
          </a:p>
          <a:p>
            <a:pPr>
              <a:lnSpc>
                <a:spcPct val="200000"/>
              </a:lnSpc>
            </a:pPr>
            <a:r>
              <a:rPr lang="en-GB" dirty="0">
                <a:latin typeface="Mark-Medium" panose="02000600000000000000" pitchFamily="2" charset="0"/>
                <a:ea typeface="Mark-Medium" panose="02000600000000000000" pitchFamily="2" charset="0"/>
              </a:rPr>
              <a:t>Vault features and possible use cases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8AF802-E2B5-4813-A6A4-12AD5DF7CE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latin typeface="Mark" panose="02000500000000000000" pitchFamily="2" charset="0"/>
                <a:ea typeface="Mark" panose="02000500000000000000" pitchFamily="2" charset="0"/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282817553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D75BF4-8982-7348-9FB7-060004FC7B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4350" y="999809"/>
            <a:ext cx="7886700" cy="461282"/>
          </a:xfrm>
        </p:spPr>
        <p:txBody>
          <a:bodyPr/>
          <a:lstStyle/>
          <a:p>
            <a:pPr marL="0" indent="0">
              <a:buNone/>
            </a:pPr>
            <a:r>
              <a:rPr lang="en-PT" sz="1800" b="1" dirty="0">
                <a:latin typeface="MARK-MEDIUM" panose="02000600000000000000" pitchFamily="2" charset="0"/>
                <a:ea typeface="MARK-MEDIUM" panose="02000600000000000000" pitchFamily="2" charset="0"/>
              </a:rPr>
              <a:t>Encryption as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F560-8AE1-AE47-9886-A24963120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 – Transit engine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2B96864-5E55-9540-B59B-629DEBE0B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67" y="1436539"/>
            <a:ext cx="6589866" cy="32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399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D75BF4-8982-7348-9FB7-060004FC7B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4350" y="999809"/>
            <a:ext cx="7886700" cy="461282"/>
          </a:xfrm>
        </p:spPr>
        <p:txBody>
          <a:bodyPr/>
          <a:lstStyle/>
          <a:p>
            <a:pPr marL="0" indent="0">
              <a:buNone/>
            </a:pPr>
            <a:r>
              <a:rPr lang="en-PT" sz="1800" b="1" dirty="0">
                <a:latin typeface="MARK-MEDIUM" panose="02000600000000000000" pitchFamily="2" charset="0"/>
                <a:ea typeface="MARK-MEDIUM" panose="02000600000000000000" pitchFamily="2" charset="0"/>
              </a:rPr>
              <a:t>Vault Initialization and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F560-8AE1-AE47-9886-A24963120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 – How the magic happens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7268D8-65E9-4B4E-AE5E-3B361724C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03" y="1298121"/>
            <a:ext cx="5859878" cy="32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24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B648A-6B7E-41DE-A3CC-B1E905CE3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Mark" panose="02000500000000000000" pitchFamily="2" charset="0"/>
                <a:ea typeface="Mark" panose="02000500000000000000" pitchFamily="2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50050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D75BF4-8982-7348-9FB7-060004FC7B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4350" y="999809"/>
            <a:ext cx="7886700" cy="2910884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PT" sz="1800" dirty="0">
                <a:latin typeface="Mark-Medium" panose="02000600000000000000" pitchFamily="2" charset="0"/>
                <a:ea typeface="Mark-Medium" panose="02000600000000000000" pitchFamily="2" charset="0"/>
                <a:hlinkClick r:id="rId2"/>
              </a:rPr>
              <a:t>www.vaultproject.io</a:t>
            </a:r>
            <a:endParaRPr lang="en-PT" sz="1800" dirty="0">
              <a:latin typeface="Mark-Medium" panose="02000600000000000000" pitchFamily="2" charset="0"/>
              <a:ea typeface="Mark-Medium" panose="02000600000000000000" pitchFamily="2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GB" sz="1800" dirty="0">
                <a:latin typeface="Mark-Medium" panose="02000600000000000000" pitchFamily="2" charset="0"/>
                <a:ea typeface="Mark-Medium" panose="02000600000000000000" pitchFamily="2" charset="0"/>
                <a:hlinkClick r:id="rId3"/>
              </a:rPr>
              <a:t>l</a:t>
            </a:r>
            <a:r>
              <a:rPr lang="en-PT" sz="1800" dirty="0">
                <a:latin typeface="Mark-Medium" panose="02000600000000000000" pitchFamily="2" charset="0"/>
                <a:ea typeface="Mark-Medium" panose="02000600000000000000" pitchFamily="2" charset="0"/>
                <a:hlinkClick r:id="rId3"/>
              </a:rPr>
              <a:t>earn.hashicorp.com/vault</a:t>
            </a:r>
            <a:endParaRPr lang="en-PT" sz="1800" dirty="0">
              <a:latin typeface="Mark-Medium" panose="02000600000000000000" pitchFamily="2" charset="0"/>
              <a:ea typeface="Mark-Medium" panose="02000600000000000000" pitchFamily="2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PT" sz="1800" dirty="0">
                <a:latin typeface="Mark-Medium" panose="02000600000000000000" pitchFamily="2" charset="0"/>
                <a:ea typeface="Mark-Medium" panose="02000600000000000000" pitchFamily="2" charset="0"/>
                <a:hlinkClick r:id="rId4"/>
              </a:rPr>
              <a:t>github.com/carlosrbcunha</a:t>
            </a:r>
            <a:endParaRPr lang="en-PT" sz="1800" dirty="0">
              <a:latin typeface="Mark-Medium" panose="02000600000000000000" pitchFamily="2" charset="0"/>
              <a:ea typeface="Mark-Medium" panose="02000600000000000000" pitchFamily="2" charset="0"/>
            </a:endParaRPr>
          </a:p>
          <a:p>
            <a:pPr marL="0" indent="0">
              <a:buNone/>
            </a:pPr>
            <a:endParaRPr lang="en-PT" sz="1800" b="1" dirty="0">
              <a:latin typeface="MARK-MEDIUM" panose="02000600000000000000" pitchFamily="2" charset="0"/>
              <a:ea typeface="MARK-MEDIUM" panose="020006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F560-8AE1-AE47-9886-A24963120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 – Information and tutorials</a:t>
            </a:r>
          </a:p>
        </p:txBody>
      </p:sp>
    </p:spTree>
    <p:extLst>
      <p:ext uri="{BB962C8B-B14F-4D97-AF65-F5344CB8AC3E}">
        <p14:creationId xmlns:p14="http://schemas.microsoft.com/office/powerpoint/2010/main" val="87257190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F560-8AE1-AE47-9886-A24963120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2256246"/>
            <a:ext cx="7886700" cy="631008"/>
          </a:xfrm>
        </p:spPr>
        <p:txBody>
          <a:bodyPr/>
          <a:lstStyle/>
          <a:p>
            <a:pPr algn="ctr"/>
            <a:r>
              <a:rPr lang="en-PT" sz="5400" dirty="0">
                <a:latin typeface="Mark" panose="02000500000000000000" pitchFamily="2" charset="0"/>
                <a:ea typeface="Mark" panose="020005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062332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88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EC78-6C39-A640-B1F5-982FCAB1D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Raise awareness regarding security best practices</a:t>
            </a:r>
          </a:p>
          <a:p>
            <a:pPr>
              <a:lnSpc>
                <a:spcPct val="200000"/>
              </a:lnSpc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Think about your approach to secrets management in your project</a:t>
            </a:r>
          </a:p>
          <a:p>
            <a:pPr>
              <a:lnSpc>
                <a:spcPct val="200000"/>
              </a:lnSpc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Inspect and adapt your security design</a:t>
            </a:r>
          </a:p>
          <a:p>
            <a:pPr>
              <a:lnSpc>
                <a:spcPct val="200000"/>
              </a:lnSpc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Go and play with Hashicorp Vault </a:t>
            </a:r>
            <a:r>
              <a:rPr lang="en-PT" b="1" dirty="0">
                <a:latin typeface="MARK-MEDIUM" panose="02000600000000000000" pitchFamily="2" charset="0"/>
                <a:ea typeface="MARK-MEDIUM" panose="02000600000000000000" pitchFamily="2" charset="0"/>
              </a:rPr>
              <a:t>(or any other tool / process)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2193A-E3F6-8348-911A-6C7FB83EFB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2864681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01AF5-30FE-D54A-9A28-88BC1EE34E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PT" dirty="0"/>
          </a:p>
          <a:p>
            <a:pPr marL="0" indent="0">
              <a:lnSpc>
                <a:spcPct val="150000"/>
              </a:lnSpc>
              <a:buNone/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“</a:t>
            </a:r>
            <a:r>
              <a:rPr lang="en-GB" b="1" dirty="0">
                <a:latin typeface="MARK-MEDIUM" panose="02000600000000000000" pitchFamily="2" charset="0"/>
                <a:ea typeface="MARK-MEDIUM" panose="02000600000000000000" pitchFamily="2" charset="0"/>
              </a:rPr>
              <a:t>Secrets management</a:t>
            </a:r>
            <a:r>
              <a:rPr lang="en-GB" dirty="0">
                <a:latin typeface="Mark-Medium" panose="02000600000000000000" pitchFamily="2" charset="0"/>
                <a:ea typeface="Mark-Medium" panose="02000600000000000000" pitchFamily="2" charset="0"/>
              </a:rPr>
              <a:t> refers to the tools and methods for </a:t>
            </a:r>
            <a:r>
              <a:rPr lang="en-GB" b="1" dirty="0">
                <a:latin typeface="MARK-MEDIUM" panose="02000600000000000000" pitchFamily="2" charset="0"/>
                <a:ea typeface="MARK-MEDIUM" panose="02000600000000000000" pitchFamily="2" charset="0"/>
              </a:rPr>
              <a:t>managing</a:t>
            </a:r>
            <a:r>
              <a:rPr lang="en-GB" dirty="0">
                <a:latin typeface="Mark-Medium" panose="02000600000000000000" pitchFamily="2" charset="0"/>
                <a:ea typeface="Mark-Medium" panose="02000600000000000000" pitchFamily="2" charset="0"/>
              </a:rPr>
              <a:t> digital authentication credentials (</a:t>
            </a:r>
            <a:r>
              <a:rPr lang="en-GB" b="1" dirty="0">
                <a:latin typeface="MARK-MEDIUM" panose="02000600000000000000" pitchFamily="2" charset="0"/>
                <a:ea typeface="MARK-MEDIUM" panose="02000600000000000000" pitchFamily="2" charset="0"/>
              </a:rPr>
              <a:t>secrets</a:t>
            </a:r>
            <a:r>
              <a:rPr lang="en-GB" dirty="0">
                <a:latin typeface="Mark-Medium" panose="02000600000000000000" pitchFamily="2" charset="0"/>
                <a:ea typeface="Mark-Medium" panose="02000600000000000000" pitchFamily="2" charset="0"/>
              </a:rPr>
              <a:t>), including passwords, keys, APIs, and tokens for use in applications, services, privileged accounts and other sensitive parts of the IT ecosystem.”</a:t>
            </a:r>
            <a:endParaRPr lang="en-PT" dirty="0">
              <a:latin typeface="Mark-Medium" panose="02000600000000000000" pitchFamily="2" charset="0"/>
              <a:ea typeface="Mark-Medium" panose="020006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2ED50-0D49-8E46-A872-5AA9872E9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Secrets management 101</a:t>
            </a:r>
          </a:p>
        </p:txBody>
      </p:sp>
    </p:spTree>
    <p:extLst>
      <p:ext uri="{BB962C8B-B14F-4D97-AF65-F5344CB8AC3E}">
        <p14:creationId xmlns:p14="http://schemas.microsoft.com/office/powerpoint/2010/main" val="16239893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01AF5-30FE-D54A-9A28-88BC1EE34E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4350" y="1107283"/>
            <a:ext cx="7886700" cy="3299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”We only have 2 or 3 credentials, it’s not worth the trouble”</a:t>
            </a:r>
          </a:p>
          <a:p>
            <a:pPr>
              <a:lnSpc>
                <a:spcPct val="150000"/>
              </a:lnSpc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“Hashicorp Vault is difficult to deploy and manage”</a:t>
            </a:r>
          </a:p>
          <a:p>
            <a:pPr lvl="1">
              <a:lnSpc>
                <a:spcPct val="150000"/>
              </a:lnSpc>
            </a:pPr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Easy deployment – Service / Container / Kubernetes / Cloud Managed Solution</a:t>
            </a:r>
          </a:p>
          <a:p>
            <a:pPr lvl="1">
              <a:lnSpc>
                <a:spcPct val="150000"/>
              </a:lnSpc>
            </a:pPr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Easy update – Single binary</a:t>
            </a:r>
          </a:p>
          <a:p>
            <a:pPr lvl="1">
              <a:lnSpc>
                <a:spcPct val="150000"/>
              </a:lnSpc>
            </a:pPr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Built for high avilability – Raft storage backend / Consul / etc</a:t>
            </a:r>
          </a:p>
          <a:p>
            <a:pPr lvl="1">
              <a:lnSpc>
                <a:spcPct val="150000"/>
              </a:lnSpc>
            </a:pPr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Easy maintenance – Backups / restore with a single command (High availability) or a disk snapshot (standalone)</a:t>
            </a:r>
          </a:p>
          <a:p>
            <a:pPr>
              <a:lnSpc>
                <a:spcPct val="150000"/>
              </a:lnSpc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“I do not need auditing”</a:t>
            </a:r>
          </a:p>
          <a:p>
            <a:pPr>
              <a:lnSpc>
                <a:spcPct val="150000"/>
              </a:lnSpc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Keepass is secure / Git is secure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2ED50-0D49-8E46-A872-5AA9872E9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Common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11127685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61B0E9-2E12-024A-A75F-AF1A4B5D81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Don’t let your authentication secrets live forever</a:t>
            </a:r>
          </a:p>
          <a:p>
            <a:pPr>
              <a:lnSpc>
                <a:spcPct val="200000"/>
              </a:lnSpc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Distribute auth secrets securely</a:t>
            </a:r>
          </a:p>
          <a:p>
            <a:pPr>
              <a:lnSpc>
                <a:spcPct val="200000"/>
              </a:lnSpc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Limit exposure if auth secrets are disclosed</a:t>
            </a:r>
          </a:p>
          <a:p>
            <a:pPr>
              <a:lnSpc>
                <a:spcPct val="200000"/>
              </a:lnSpc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Have a break-glass procedure in case of auth secrets are stolen/exposed</a:t>
            </a:r>
          </a:p>
          <a:p>
            <a:pPr>
              <a:lnSpc>
                <a:spcPct val="200000"/>
              </a:lnSpc>
            </a:pP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Detect unauthorized access to auth secrets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4CAE9-A70C-7C41-81BE-B1B100592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Secrets management 101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1FB3D-2631-E94D-9239-503002317C56}"/>
              </a:ext>
            </a:extLst>
          </p:cNvPr>
          <p:cNvSpPr txBox="1"/>
          <p:nvPr/>
        </p:nvSpPr>
        <p:spPr>
          <a:xfrm>
            <a:off x="5139201" y="1567851"/>
            <a:ext cx="342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FF0000"/>
                </a:solidFill>
                <a:latin typeface="Mark" panose="02000500000000000000" pitchFamily="2" charset="0"/>
                <a:ea typeface="Mark" panose="02000500000000000000" pitchFamily="2" charset="0"/>
              </a:rPr>
              <a:t>&gt; Limit of uses, short ttl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4034B-97BA-034A-A190-50B3FBDD163C}"/>
              </a:ext>
            </a:extLst>
          </p:cNvPr>
          <p:cNvSpPr txBox="1"/>
          <p:nvPr/>
        </p:nvSpPr>
        <p:spPr>
          <a:xfrm>
            <a:off x="4940655" y="2642671"/>
            <a:ext cx="378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FF0000"/>
                </a:solidFill>
                <a:latin typeface="Mark" panose="02000500000000000000" pitchFamily="2" charset="0"/>
                <a:ea typeface="Mark" panose="02000500000000000000" pitchFamily="2" charset="0"/>
              </a:rPr>
              <a:t>&gt; Use principle of least priviledge in your roles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615E4-9626-5B44-AD67-B14A0D84D917}"/>
              </a:ext>
            </a:extLst>
          </p:cNvPr>
          <p:cNvSpPr txBox="1"/>
          <p:nvPr/>
        </p:nvSpPr>
        <p:spPr>
          <a:xfrm>
            <a:off x="6187440" y="3187114"/>
            <a:ext cx="2738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FF0000"/>
                </a:solidFill>
                <a:latin typeface="Mark" panose="02000500000000000000" pitchFamily="2" charset="0"/>
                <a:ea typeface="Mark" panose="02000500000000000000" pitchFamily="2" charset="0"/>
              </a:rPr>
              <a:t>                            &gt; Use audit logs and revoke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75210-D466-C343-A95C-92D3A6D77DE4}"/>
              </a:ext>
            </a:extLst>
          </p:cNvPr>
          <p:cNvSpPr txBox="1"/>
          <p:nvPr/>
        </p:nvSpPr>
        <p:spPr>
          <a:xfrm>
            <a:off x="4698627" y="3720220"/>
            <a:ext cx="378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FF0000"/>
                </a:solidFill>
                <a:latin typeface="Mark" panose="02000500000000000000" pitchFamily="2" charset="0"/>
                <a:ea typeface="Mark" panose="02000500000000000000" pitchFamily="2" charset="0"/>
              </a:rPr>
              <a:t>&gt; APP should alert if secret is absent/no good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A2D5A-2EA0-4B44-94E0-6A29723FF45D}"/>
              </a:ext>
            </a:extLst>
          </p:cNvPr>
          <p:cNvSpPr txBox="1"/>
          <p:nvPr/>
        </p:nvSpPr>
        <p:spPr>
          <a:xfrm>
            <a:off x="3417779" y="2109565"/>
            <a:ext cx="5147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FF0000"/>
                </a:solidFill>
                <a:latin typeface="Mark" panose="02000500000000000000" pitchFamily="2" charset="0"/>
                <a:ea typeface="Mark" panose="02000500000000000000" pitchFamily="2" charset="0"/>
              </a:rPr>
              <a:t>&gt; Vault with HTTPS / leveradge already implemented infra ( Jenkins / Orchestrator / etc )</a:t>
            </a:r>
          </a:p>
        </p:txBody>
      </p:sp>
    </p:spTree>
    <p:extLst>
      <p:ext uri="{BB962C8B-B14F-4D97-AF65-F5344CB8AC3E}">
        <p14:creationId xmlns:p14="http://schemas.microsoft.com/office/powerpoint/2010/main" val="7136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C53B50-567B-C049-A00E-B40A6E2B4C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4350" y="1400175"/>
            <a:ext cx="6544818" cy="3006725"/>
          </a:xfrm>
        </p:spPr>
        <p:txBody>
          <a:bodyPr/>
          <a:lstStyle/>
          <a:p>
            <a:r>
              <a:rPr lang="en-PT" sz="1800" dirty="0">
                <a:latin typeface="Mark-Medium" panose="02000600000000000000" pitchFamily="2" charset="0"/>
                <a:ea typeface="Mark-Medium" panose="02000600000000000000" pitchFamily="2" charset="0"/>
              </a:rPr>
              <a:t>Carlos Cunha</a:t>
            </a:r>
          </a:p>
          <a:p>
            <a:pPr marL="171450" lvl="1" indent="0">
              <a:buNone/>
            </a:pPr>
            <a:b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</a:br>
            <a:r>
              <a:rPr lang="en-PT" dirty="0">
                <a:latin typeface="Mark-Medium" panose="02000600000000000000" pitchFamily="2" charset="0"/>
                <a:ea typeface="Mark-Medium" panose="02000600000000000000" pitchFamily="2" charset="0"/>
              </a:rPr>
              <a:t>	</a:t>
            </a:r>
            <a:r>
              <a:rPr lang="en-PT" sz="1400" dirty="0">
                <a:latin typeface="Mark-Medium" panose="02000600000000000000" pitchFamily="2" charset="0"/>
                <a:ea typeface="Mark-Medium" panose="02000600000000000000" pitchFamily="2" charset="0"/>
              </a:rPr>
              <a:t>Past : </a:t>
            </a:r>
            <a:endParaRPr lang="en-PT" dirty="0">
              <a:latin typeface="Mark-Medium" panose="02000600000000000000" pitchFamily="2" charset="0"/>
              <a:ea typeface="Mark-Medium" panose="02000600000000000000" pitchFamily="2" charset="0"/>
            </a:endParaRPr>
          </a:p>
          <a:p>
            <a:pPr lvl="3"/>
            <a:r>
              <a:rPr lang="en-PT" sz="1400" dirty="0">
                <a:latin typeface="Mark-Medium" panose="02000600000000000000" pitchFamily="2" charset="0"/>
                <a:ea typeface="Mark-Medium" panose="02000600000000000000" pitchFamily="2" charset="0"/>
              </a:rPr>
              <a:t>Windows Sysadmin and Ops guy for more than 20 years</a:t>
            </a:r>
            <a:br>
              <a:rPr lang="en-PT" sz="1400" dirty="0">
                <a:latin typeface="Mark-Medium" panose="02000600000000000000" pitchFamily="2" charset="0"/>
                <a:ea typeface="Mark-Medium" panose="02000600000000000000" pitchFamily="2" charset="0"/>
              </a:rPr>
            </a:br>
            <a:endParaRPr lang="en-PT" sz="1400" dirty="0">
              <a:latin typeface="Mark-Medium" panose="02000600000000000000" pitchFamily="2" charset="0"/>
              <a:ea typeface="Mark-Medium" panose="02000600000000000000" pitchFamily="2" charset="0"/>
            </a:endParaRPr>
          </a:p>
          <a:p>
            <a:pPr marL="342900" lvl="2" indent="0">
              <a:buNone/>
            </a:pPr>
            <a:r>
              <a:rPr lang="en-PT" sz="1400" dirty="0">
                <a:latin typeface="Mark-Medium" panose="02000600000000000000" pitchFamily="2" charset="0"/>
                <a:ea typeface="Mark-Medium" panose="02000600000000000000" pitchFamily="2" charset="0"/>
              </a:rPr>
              <a:t>Present :</a:t>
            </a:r>
          </a:p>
          <a:p>
            <a:pPr lvl="3"/>
            <a:r>
              <a:rPr lang="en-PT" sz="1400" dirty="0">
                <a:latin typeface="Mark-Medium" panose="02000600000000000000" pitchFamily="2" charset="0"/>
                <a:ea typeface="Mark-Medium" panose="02000600000000000000" pitchFamily="2" charset="0"/>
              </a:rPr>
              <a:t>DevOps Engineer in the CTW ITOps Team</a:t>
            </a:r>
          </a:p>
          <a:p>
            <a:pPr lvl="3"/>
            <a:endParaRPr lang="en-PT" sz="1400" dirty="0">
              <a:latin typeface="Mark-Medium" panose="02000600000000000000" pitchFamily="2" charset="0"/>
              <a:ea typeface="Mark-Medium" panose="02000600000000000000" pitchFamily="2" charset="0"/>
            </a:endParaRPr>
          </a:p>
          <a:p>
            <a:pPr marL="336550" lvl="2" indent="0">
              <a:buNone/>
            </a:pPr>
            <a:br>
              <a:rPr lang="en-PT" sz="1400" dirty="0">
                <a:latin typeface="Mark-Medium" panose="02000600000000000000" pitchFamily="2" charset="0"/>
                <a:ea typeface="Mark-Medium" panose="02000600000000000000" pitchFamily="2" charset="0"/>
              </a:rPr>
            </a:br>
            <a:r>
              <a:rPr lang="en-PT" sz="1400" dirty="0">
                <a:latin typeface="Mark-Medium" panose="02000600000000000000" pitchFamily="2" charset="0"/>
                <a:ea typeface="Mark-Medium" panose="02000600000000000000" pitchFamily="2" charset="0"/>
              </a:rPr>
              <a:t>	</a:t>
            </a:r>
            <a:r>
              <a:rPr lang="en-PT" sz="1400" u="sng" dirty="0">
                <a:latin typeface="Mark-Medium" panose="02000600000000000000" pitchFamily="2" charset="0"/>
                <a:ea typeface="Mark-Medium" panose="02000600000000000000" pitchFamily="2" charset="0"/>
              </a:rPr>
              <a:t>Team Goal</a:t>
            </a:r>
          </a:p>
          <a:p>
            <a:pPr marL="336550" lvl="2" indent="0">
              <a:buNone/>
            </a:pPr>
            <a:r>
              <a:rPr lang="en-PT" sz="1400" dirty="0">
                <a:latin typeface="Mark-Medium" panose="02000600000000000000" pitchFamily="2" charset="0"/>
                <a:ea typeface="Mark-Medium" panose="02000600000000000000" pitchFamily="2" charset="0"/>
              </a:rPr>
              <a:t>Advertise best practices and tooling for development teams @ CTW</a:t>
            </a:r>
            <a:r>
              <a:rPr lang="en-PT" sz="1400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F1C54-3077-6142-9AE3-4F1E1525E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Who am I and why talk about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82636-D19A-404B-B1F9-D6FA0CDE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52" y="968760"/>
            <a:ext cx="2091198" cy="20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58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CD81-998D-5441-8A7D-0F5220173A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PT" sz="1800" dirty="0">
                <a:latin typeface="Mark-Medium" panose="02000600000000000000" pitchFamily="2" charset="0"/>
                <a:ea typeface="Mark-Medium" panose="02000600000000000000" pitchFamily="2" charset="0"/>
              </a:rPr>
              <a:t>Unmatch feature set</a:t>
            </a:r>
          </a:p>
          <a:p>
            <a:pPr>
              <a:lnSpc>
                <a:spcPct val="150000"/>
              </a:lnSpc>
            </a:pPr>
            <a:r>
              <a:rPr lang="en-PT" sz="1800" dirty="0">
                <a:latin typeface="Mark-Medium" panose="02000600000000000000" pitchFamily="2" charset="0"/>
                <a:ea typeface="Mark-Medium" panose="02000600000000000000" pitchFamily="2" charset="0"/>
              </a:rPr>
              <a:t>Open Source</a:t>
            </a:r>
          </a:p>
          <a:p>
            <a:pPr lvl="2">
              <a:lnSpc>
                <a:spcPct val="150000"/>
              </a:lnSpc>
            </a:pPr>
            <a:r>
              <a:rPr lang="en-PT" sz="1200" dirty="0">
                <a:latin typeface="Mark" panose="02000500000000000000" pitchFamily="2" charset="0"/>
                <a:ea typeface="Mark" panose="02000500000000000000" pitchFamily="2" charset="0"/>
              </a:rPr>
              <a:t>mostly !! Some closed source features aimed for specific scenarios</a:t>
            </a:r>
          </a:p>
          <a:p>
            <a:pPr lvl="4">
              <a:lnSpc>
                <a:spcPct val="150000"/>
              </a:lnSpc>
            </a:pPr>
            <a:r>
              <a:rPr lang="en-PT" sz="1200" dirty="0">
                <a:latin typeface="Mark" panose="02000500000000000000" pitchFamily="2" charset="0"/>
                <a:ea typeface="Mark" panose="02000500000000000000" pitchFamily="2" charset="0"/>
              </a:rPr>
              <a:t>Multi-Datacenter replication, 2FA, FIPS compliance, etc.</a:t>
            </a:r>
          </a:p>
          <a:p>
            <a:pPr>
              <a:lnSpc>
                <a:spcPct val="150000"/>
              </a:lnSpc>
            </a:pPr>
            <a:r>
              <a:rPr lang="en-PT" sz="1800" dirty="0">
                <a:latin typeface="Mark-Medium" panose="02000600000000000000" pitchFamily="2" charset="0"/>
                <a:ea typeface="Mark-Medium" panose="02000600000000000000" pitchFamily="2" charset="0"/>
              </a:rPr>
              <a:t>Not vendor or framework specific</a:t>
            </a:r>
          </a:p>
          <a:p>
            <a:pPr>
              <a:lnSpc>
                <a:spcPct val="150000"/>
              </a:lnSpc>
            </a:pPr>
            <a:r>
              <a:rPr lang="en-PT" sz="1800" dirty="0">
                <a:latin typeface="Mark-Medium" panose="02000600000000000000" pitchFamily="2" charset="0"/>
                <a:ea typeface="Mark-Medium" panose="02000600000000000000" pitchFamily="2" charset="0"/>
              </a:rPr>
              <a:t>Single binary</a:t>
            </a:r>
          </a:p>
          <a:p>
            <a:pPr>
              <a:lnSpc>
                <a:spcPct val="150000"/>
              </a:lnSpc>
            </a:pPr>
            <a:r>
              <a:rPr lang="en-PT" sz="1800" dirty="0">
                <a:latin typeface="Mark-Medium" panose="02000600000000000000" pitchFamily="2" charset="0"/>
                <a:ea typeface="Mark-Medium" panose="02000600000000000000" pitchFamily="2" charset="0"/>
              </a:rPr>
              <a:t>Enterprise support is available if this is a requirement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B46B9-0E93-8142-9E96-A911415F4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Why Hashicorp Vault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B605E5-6DD9-874A-B5FA-9729028D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20" y="313411"/>
            <a:ext cx="2098130" cy="9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981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CD81-998D-5441-8A7D-0F5220173A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4350" y="1176724"/>
            <a:ext cx="7886700" cy="117157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PT" sz="2400" dirty="0">
                <a:latin typeface="Mark-Medium" panose="02000600000000000000" pitchFamily="2" charset="0"/>
                <a:ea typeface="Mark-Medium" panose="02000600000000000000" pitchFamily="2" charset="0"/>
              </a:rPr>
              <a:t>Auth-n + Auth-z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PT" sz="2400" dirty="0">
                <a:latin typeface="Mark-Medium" panose="02000600000000000000" pitchFamily="2" charset="0"/>
                <a:ea typeface="Mark-Medium" panose="02000600000000000000" pitchFamily="2" charset="0"/>
              </a:rPr>
              <a:t>(Authentication + Authorization)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B46B9-0E93-8142-9E96-A911415F4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T" dirty="0">
                <a:latin typeface="Mark" panose="02000500000000000000" pitchFamily="2" charset="0"/>
                <a:ea typeface="Mark" panose="02000500000000000000" pitchFamily="2" charset="0"/>
              </a:rPr>
              <a:t>Vault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B605E5-6DD9-874A-B5FA-9729028D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20" y="313411"/>
            <a:ext cx="2098130" cy="975875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C23BEB4-9972-0B41-A31C-DF1071362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455" y="2771892"/>
            <a:ext cx="1695089" cy="1454428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81D99D0C-E41D-404E-B06A-3ED3D52F7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14" y="2771892"/>
            <a:ext cx="1695089" cy="1454428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3F0B5D0F-D361-EE46-8C7B-6658AB937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597" y="2771892"/>
            <a:ext cx="1695089" cy="1454428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105685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theme/theme1.xml><?xml version="1.0" encoding="utf-8"?>
<a:theme xmlns:a="http://schemas.openxmlformats.org/drawingml/2006/main" name="Custom Design">
  <a:themeElements>
    <a:clrScheme name="CTW Colors">
      <a:dk1>
        <a:srgbClr val="000078"/>
      </a:dk1>
      <a:lt1>
        <a:srgbClr val="29E7D6"/>
      </a:lt1>
      <a:dk2>
        <a:srgbClr val="00005C"/>
      </a:dk2>
      <a:lt2>
        <a:srgbClr val="FFFFFF"/>
      </a:lt2>
      <a:accent1>
        <a:srgbClr val="212121"/>
      </a:accent1>
      <a:accent2>
        <a:srgbClr val="CBCBD2"/>
      </a:accent2>
      <a:accent3>
        <a:srgbClr val="515151"/>
      </a:accent3>
      <a:accent4>
        <a:srgbClr val="CBCBD2"/>
      </a:accent4>
      <a:accent5>
        <a:srgbClr val="5B9BD5"/>
      </a:accent5>
      <a:accent6>
        <a:srgbClr val="70AD47"/>
      </a:accent6>
      <a:hlink>
        <a:srgbClr val="000078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TW-presentation-template.potx" id="{C8CC8208-8E4E-4974-9812-80EBF54002AD}" vid="{28AC8919-59D2-4398-AE9F-4B2D08E7ABB6}"/>
    </a:ext>
  </a:extLst>
</a:theme>
</file>

<file path=ppt/theme/theme2.xml><?xml version="1.0" encoding="utf-8"?>
<a:theme xmlns:a="http://schemas.openxmlformats.org/drawingml/2006/main" name="New_Template8">
  <a:themeElements>
    <a:clrScheme name="New_Template8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8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New_Templat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 Neue UltraLight"/>
            <a:ea typeface="Helvetica Neue UltraLight"/>
            <a:cs typeface="Helvetica Neue UltraLight"/>
            <a:sym typeface="Helvetica Neue Ul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5"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UltraLight"/>
            <a:ea typeface="Helvetica Neue UltraLight"/>
            <a:cs typeface="Helvetica Neue UltraLight"/>
            <a:sym typeface="Helvetica Neue Ul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70E594E22AB42B9D3734ACE312271" ma:contentTypeVersion="6" ma:contentTypeDescription="Create a new document." ma:contentTypeScope="" ma:versionID="ce20270f1cb29e01d06133bf5a3a012b">
  <xsd:schema xmlns:xsd="http://www.w3.org/2001/XMLSchema" xmlns:xs="http://www.w3.org/2001/XMLSchema" xmlns:p="http://schemas.microsoft.com/office/2006/metadata/properties" xmlns:ns2="ffda1fd3-c2d0-40fb-a75c-9c7e413724bc" xmlns:ns3="c7e8fe50-8444-4a12-81ba-d15a83b30733" targetNamespace="http://schemas.microsoft.com/office/2006/metadata/properties" ma:root="true" ma:fieldsID="1b1c98fa56e7c02bdd44ef18358c231b" ns2:_="" ns3:_="">
    <xsd:import namespace="ffda1fd3-c2d0-40fb-a75c-9c7e413724bc"/>
    <xsd:import namespace="c7e8fe50-8444-4a12-81ba-d15a83b307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 minOccurs="0"/>
                <xsd:element ref="ns2:Document_x0020_Vers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a1fd3-c2d0-40fb-a75c-9c7e413724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nillable="true" ma:displayName="Category type" ma:default="Policy" ma:format="Dropdown" ma:internalName="Category">
      <xsd:simpleType>
        <xsd:restriction base="dms:Choice">
          <xsd:enumeration value="Process"/>
          <xsd:enumeration value="Book"/>
          <xsd:enumeration value="Policy"/>
          <xsd:enumeration value="Procedure"/>
          <xsd:enumeration value="Template"/>
          <xsd:enumeration value="Graphic"/>
          <xsd:enumeration value="Awareness"/>
        </xsd:restriction>
      </xsd:simpleType>
    </xsd:element>
    <xsd:element name="Document_x0020_Version" ma:index="11" nillable="true" ma:displayName="Document Version" ma:internalName="Document_x0020_Version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8fe50-8444-4a12-81ba-d15a83b307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ffda1fd3-c2d0-40fb-a75c-9c7e413724bc">Template</Category>
    <Document_x0020_Version xmlns="ffda1fd3-c2d0-40fb-a75c-9c7e413724bc">2.0</Document_x0020_Version>
  </documentManagement>
</p:properties>
</file>

<file path=customXml/itemProps1.xml><?xml version="1.0" encoding="utf-8"?>
<ds:datastoreItem xmlns:ds="http://schemas.openxmlformats.org/officeDocument/2006/customXml" ds:itemID="{19181362-4A91-49A4-8D10-468ECD37E8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D1F3F7-4712-4518-B7E8-E070738921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da1fd3-c2d0-40fb-a75c-9c7e413724bc"/>
    <ds:schemaRef ds:uri="c7e8fe50-8444-4a12-81ba-d15a83b307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69DD0C-C545-46BC-B048-62DB6E4AE244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338ff581-19cb-4962-b1ca-3114b09aecdd"/>
    <ds:schemaRef ds:uri="c182ddfd-8a16-48ce-b158-a7665a3718ee"/>
    <ds:schemaRef ds:uri="http://purl.org/dc/dcmitype/"/>
    <ds:schemaRef ds:uri="ffda1fd3-c2d0-40fb-a75c-9c7e413724b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594</Words>
  <Application>Microsoft Macintosh PowerPoint</Application>
  <PresentationFormat>On-screen Show (16:9)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Helvetica Neue UltraLight</vt:lpstr>
      <vt:lpstr>Mark</vt:lpstr>
      <vt:lpstr>Mark-Medium</vt:lpstr>
      <vt:lpstr>Mark-Medium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Official Template</dc:title>
  <dc:creator>Rui Cordeiro</dc:creator>
  <cp:lastModifiedBy>Carlos Cunha</cp:lastModifiedBy>
  <cp:revision>36</cp:revision>
  <cp:lastPrinted>2018-05-28T22:27:46Z</cp:lastPrinted>
  <dcterms:created xsi:type="dcterms:W3CDTF">2020-04-30T14:02:11Z</dcterms:created>
  <dcterms:modified xsi:type="dcterms:W3CDTF">2021-05-11T17:22:48Z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0x01010006D70E594E22AB42B9D3734ACE312271</vt:lpwstr>
  </property>
  <property fmtid="{D5CDD505-2E9C-101B-9397-08002B2CF9AE}" pid="3" name="AuthorIds_UIVersion_1536">
    <vt:lpwstr>6</vt:lpwstr>
  </property>
  <property fmtid="{D5CDD505-2E9C-101B-9397-08002B2CF9AE}" pid="4" name="AuthorIds_UIVersion_3072">
    <vt:lpwstr>6</vt:lpwstr>
  </property>
</Properties>
</file>