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256" r:id="rId3"/>
    <p:sldId id="299" r:id="rId4"/>
    <p:sldId id="300" r:id="rId5"/>
    <p:sldId id="301" r:id="rId6"/>
    <p:sldId id="306" r:id="rId7"/>
    <p:sldId id="302" r:id="rId8"/>
    <p:sldId id="303" r:id="rId9"/>
    <p:sldId id="304" r:id="rId10"/>
    <p:sldId id="305"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4754" autoAdjust="0"/>
    <p:restoredTop sz="94660"/>
  </p:normalViewPr>
  <p:slideViewPr>
    <p:cSldViewPr snapToGrid="0">
      <p:cViewPr varScale="1">
        <p:scale>
          <a:sx n="81" d="100"/>
          <a:sy n="81" d="100"/>
        </p:scale>
        <p:origin x="13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80CF7-9121-DCFD-3278-E103BCC820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C3B6709B-EA96-5DAC-D499-4FC766472E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2985DAC1-0203-037F-D68C-3D07FBF55881}"/>
              </a:ext>
            </a:extLst>
          </p:cNvPr>
          <p:cNvSpPr>
            <a:spLocks noGrp="1"/>
          </p:cNvSpPr>
          <p:nvPr>
            <p:ph type="dt" sz="half" idx="10"/>
          </p:nvPr>
        </p:nvSpPr>
        <p:spPr/>
        <p:txBody>
          <a:bodyPr/>
          <a:lstStyle/>
          <a:p>
            <a:fld id="{8FDCB329-B21D-4F53-8581-6551FB0ED33B}" type="datetimeFigureOut">
              <a:rPr lang="es-MX" smtClean="0"/>
              <a:t>24/09/2022</a:t>
            </a:fld>
            <a:endParaRPr lang="es-MX"/>
          </a:p>
        </p:txBody>
      </p:sp>
      <p:sp>
        <p:nvSpPr>
          <p:cNvPr id="5" name="Footer Placeholder 4">
            <a:extLst>
              <a:ext uri="{FF2B5EF4-FFF2-40B4-BE49-F238E27FC236}">
                <a16:creationId xmlns:a16="http://schemas.microsoft.com/office/drawing/2014/main" id="{14ED6935-500D-09F6-9FAD-E4633048DCD2}"/>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979B5C42-B435-AA33-95A3-840834175682}"/>
              </a:ext>
            </a:extLst>
          </p:cNvPr>
          <p:cNvSpPr>
            <a:spLocks noGrp="1"/>
          </p:cNvSpPr>
          <p:nvPr>
            <p:ph type="sldNum" sz="quarter" idx="12"/>
          </p:nvPr>
        </p:nvSpPr>
        <p:spPr/>
        <p:txBody>
          <a:bodyPr/>
          <a:lstStyle/>
          <a:p>
            <a:fld id="{5028A071-D799-4767-B957-274A049C5F39}" type="slidenum">
              <a:rPr lang="es-MX" smtClean="0"/>
              <a:t>‹#›</a:t>
            </a:fld>
            <a:endParaRPr lang="es-MX"/>
          </a:p>
        </p:txBody>
      </p:sp>
    </p:spTree>
    <p:extLst>
      <p:ext uri="{BB962C8B-B14F-4D97-AF65-F5344CB8AC3E}">
        <p14:creationId xmlns:p14="http://schemas.microsoft.com/office/powerpoint/2010/main" val="389778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1EBC-1681-AB89-F644-C83EFF14B28A}"/>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7E3E1C72-01A2-F2BD-905F-95E5972146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C34DCE97-57FF-9801-68E9-2E6D3508BC66}"/>
              </a:ext>
            </a:extLst>
          </p:cNvPr>
          <p:cNvSpPr>
            <a:spLocks noGrp="1"/>
          </p:cNvSpPr>
          <p:nvPr>
            <p:ph type="dt" sz="half" idx="10"/>
          </p:nvPr>
        </p:nvSpPr>
        <p:spPr/>
        <p:txBody>
          <a:bodyPr/>
          <a:lstStyle/>
          <a:p>
            <a:fld id="{8FDCB329-B21D-4F53-8581-6551FB0ED33B}" type="datetimeFigureOut">
              <a:rPr lang="es-MX" smtClean="0"/>
              <a:t>24/09/2022</a:t>
            </a:fld>
            <a:endParaRPr lang="es-MX"/>
          </a:p>
        </p:txBody>
      </p:sp>
      <p:sp>
        <p:nvSpPr>
          <p:cNvPr id="5" name="Footer Placeholder 4">
            <a:extLst>
              <a:ext uri="{FF2B5EF4-FFF2-40B4-BE49-F238E27FC236}">
                <a16:creationId xmlns:a16="http://schemas.microsoft.com/office/drawing/2014/main" id="{84121719-2826-9BD1-BA68-F90B50B7F3CF}"/>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48CD495B-FD58-C1F1-F85A-320B1AC5BC62}"/>
              </a:ext>
            </a:extLst>
          </p:cNvPr>
          <p:cNvSpPr>
            <a:spLocks noGrp="1"/>
          </p:cNvSpPr>
          <p:nvPr>
            <p:ph type="sldNum" sz="quarter" idx="12"/>
          </p:nvPr>
        </p:nvSpPr>
        <p:spPr/>
        <p:txBody>
          <a:bodyPr/>
          <a:lstStyle/>
          <a:p>
            <a:fld id="{5028A071-D799-4767-B957-274A049C5F39}" type="slidenum">
              <a:rPr lang="es-MX" smtClean="0"/>
              <a:t>‹#›</a:t>
            </a:fld>
            <a:endParaRPr lang="es-MX"/>
          </a:p>
        </p:txBody>
      </p:sp>
    </p:spTree>
    <p:extLst>
      <p:ext uri="{BB962C8B-B14F-4D97-AF65-F5344CB8AC3E}">
        <p14:creationId xmlns:p14="http://schemas.microsoft.com/office/powerpoint/2010/main" val="8071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42FBC5-36F5-BA8C-9579-2E7011E0D9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93AB390F-BEB0-75EB-3FB4-E516E2A958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E3AE827E-3E90-F402-939A-3932130043FB}"/>
              </a:ext>
            </a:extLst>
          </p:cNvPr>
          <p:cNvSpPr>
            <a:spLocks noGrp="1"/>
          </p:cNvSpPr>
          <p:nvPr>
            <p:ph type="dt" sz="half" idx="10"/>
          </p:nvPr>
        </p:nvSpPr>
        <p:spPr/>
        <p:txBody>
          <a:bodyPr/>
          <a:lstStyle/>
          <a:p>
            <a:fld id="{8FDCB329-B21D-4F53-8581-6551FB0ED33B}" type="datetimeFigureOut">
              <a:rPr lang="es-MX" smtClean="0"/>
              <a:t>24/09/2022</a:t>
            </a:fld>
            <a:endParaRPr lang="es-MX"/>
          </a:p>
        </p:txBody>
      </p:sp>
      <p:sp>
        <p:nvSpPr>
          <p:cNvPr id="5" name="Footer Placeholder 4">
            <a:extLst>
              <a:ext uri="{FF2B5EF4-FFF2-40B4-BE49-F238E27FC236}">
                <a16:creationId xmlns:a16="http://schemas.microsoft.com/office/drawing/2014/main" id="{3BCAA65E-A8D0-0DE2-FA60-0930AF96BD98}"/>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392CE0E4-0EF5-2ECC-40D3-E7370D08DA59}"/>
              </a:ext>
            </a:extLst>
          </p:cNvPr>
          <p:cNvSpPr>
            <a:spLocks noGrp="1"/>
          </p:cNvSpPr>
          <p:nvPr>
            <p:ph type="sldNum" sz="quarter" idx="12"/>
          </p:nvPr>
        </p:nvSpPr>
        <p:spPr/>
        <p:txBody>
          <a:bodyPr/>
          <a:lstStyle/>
          <a:p>
            <a:fld id="{5028A071-D799-4767-B957-274A049C5F39}" type="slidenum">
              <a:rPr lang="es-MX" smtClean="0"/>
              <a:t>‹#›</a:t>
            </a:fld>
            <a:endParaRPr lang="es-MX"/>
          </a:p>
        </p:txBody>
      </p:sp>
    </p:spTree>
    <p:extLst>
      <p:ext uri="{BB962C8B-B14F-4D97-AF65-F5344CB8AC3E}">
        <p14:creationId xmlns:p14="http://schemas.microsoft.com/office/powerpoint/2010/main" val="2883612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A8FC-D77F-A575-F384-0BE1184CFEA3}"/>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8305D0A3-933B-13D7-2B9C-E41CCB835F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2713984F-C870-32FB-698E-2339312909E0}"/>
              </a:ext>
            </a:extLst>
          </p:cNvPr>
          <p:cNvSpPr>
            <a:spLocks noGrp="1"/>
          </p:cNvSpPr>
          <p:nvPr>
            <p:ph type="dt" sz="half" idx="10"/>
          </p:nvPr>
        </p:nvSpPr>
        <p:spPr/>
        <p:txBody>
          <a:bodyPr/>
          <a:lstStyle/>
          <a:p>
            <a:fld id="{8FDCB329-B21D-4F53-8581-6551FB0ED33B}" type="datetimeFigureOut">
              <a:rPr lang="es-MX" smtClean="0"/>
              <a:t>24/09/2022</a:t>
            </a:fld>
            <a:endParaRPr lang="es-MX"/>
          </a:p>
        </p:txBody>
      </p:sp>
      <p:sp>
        <p:nvSpPr>
          <p:cNvPr id="5" name="Footer Placeholder 4">
            <a:extLst>
              <a:ext uri="{FF2B5EF4-FFF2-40B4-BE49-F238E27FC236}">
                <a16:creationId xmlns:a16="http://schemas.microsoft.com/office/drawing/2014/main" id="{0D95B220-2FF6-8E46-FA1C-EB0AD542FA1D}"/>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30219ADC-DCF1-234A-B000-3ABA71F19495}"/>
              </a:ext>
            </a:extLst>
          </p:cNvPr>
          <p:cNvSpPr>
            <a:spLocks noGrp="1"/>
          </p:cNvSpPr>
          <p:nvPr>
            <p:ph type="sldNum" sz="quarter" idx="12"/>
          </p:nvPr>
        </p:nvSpPr>
        <p:spPr/>
        <p:txBody>
          <a:bodyPr/>
          <a:lstStyle/>
          <a:p>
            <a:fld id="{5028A071-D799-4767-B957-274A049C5F39}" type="slidenum">
              <a:rPr lang="es-MX" smtClean="0"/>
              <a:t>‹#›</a:t>
            </a:fld>
            <a:endParaRPr lang="es-MX"/>
          </a:p>
        </p:txBody>
      </p:sp>
    </p:spTree>
    <p:extLst>
      <p:ext uri="{BB962C8B-B14F-4D97-AF65-F5344CB8AC3E}">
        <p14:creationId xmlns:p14="http://schemas.microsoft.com/office/powerpoint/2010/main" val="109955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C57DA-ADA9-A72C-327A-598F76B1F7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FC6908A0-3351-F311-3B1D-CB8CE51591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F65D82-1026-A6D5-7B0B-45243010EAD7}"/>
              </a:ext>
            </a:extLst>
          </p:cNvPr>
          <p:cNvSpPr>
            <a:spLocks noGrp="1"/>
          </p:cNvSpPr>
          <p:nvPr>
            <p:ph type="dt" sz="half" idx="10"/>
          </p:nvPr>
        </p:nvSpPr>
        <p:spPr/>
        <p:txBody>
          <a:bodyPr/>
          <a:lstStyle/>
          <a:p>
            <a:fld id="{8FDCB329-B21D-4F53-8581-6551FB0ED33B}" type="datetimeFigureOut">
              <a:rPr lang="es-MX" smtClean="0"/>
              <a:t>24/09/2022</a:t>
            </a:fld>
            <a:endParaRPr lang="es-MX"/>
          </a:p>
        </p:txBody>
      </p:sp>
      <p:sp>
        <p:nvSpPr>
          <p:cNvPr id="5" name="Footer Placeholder 4">
            <a:extLst>
              <a:ext uri="{FF2B5EF4-FFF2-40B4-BE49-F238E27FC236}">
                <a16:creationId xmlns:a16="http://schemas.microsoft.com/office/drawing/2014/main" id="{89CA33E6-D0E9-842F-D442-C91DB54DCF9C}"/>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FCF998AA-6409-2EDE-BFFD-92044D4C0B8C}"/>
              </a:ext>
            </a:extLst>
          </p:cNvPr>
          <p:cNvSpPr>
            <a:spLocks noGrp="1"/>
          </p:cNvSpPr>
          <p:nvPr>
            <p:ph type="sldNum" sz="quarter" idx="12"/>
          </p:nvPr>
        </p:nvSpPr>
        <p:spPr/>
        <p:txBody>
          <a:bodyPr/>
          <a:lstStyle/>
          <a:p>
            <a:fld id="{5028A071-D799-4767-B957-274A049C5F39}" type="slidenum">
              <a:rPr lang="es-MX" smtClean="0"/>
              <a:t>‹#›</a:t>
            </a:fld>
            <a:endParaRPr lang="es-MX"/>
          </a:p>
        </p:txBody>
      </p:sp>
    </p:spTree>
    <p:extLst>
      <p:ext uri="{BB962C8B-B14F-4D97-AF65-F5344CB8AC3E}">
        <p14:creationId xmlns:p14="http://schemas.microsoft.com/office/powerpoint/2010/main" val="296832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D9E1-24E4-DF5B-C25C-D6DE48C47023}"/>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422C3D17-1613-3F92-902C-2D97574412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2F951A60-3DBA-B9C3-10B9-483043D4B0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A80A6B7E-3A8B-68DD-C57E-ABA6ABB1460D}"/>
              </a:ext>
            </a:extLst>
          </p:cNvPr>
          <p:cNvSpPr>
            <a:spLocks noGrp="1"/>
          </p:cNvSpPr>
          <p:nvPr>
            <p:ph type="dt" sz="half" idx="10"/>
          </p:nvPr>
        </p:nvSpPr>
        <p:spPr/>
        <p:txBody>
          <a:bodyPr/>
          <a:lstStyle/>
          <a:p>
            <a:fld id="{8FDCB329-B21D-4F53-8581-6551FB0ED33B}" type="datetimeFigureOut">
              <a:rPr lang="es-MX" smtClean="0"/>
              <a:t>24/09/2022</a:t>
            </a:fld>
            <a:endParaRPr lang="es-MX"/>
          </a:p>
        </p:txBody>
      </p:sp>
      <p:sp>
        <p:nvSpPr>
          <p:cNvPr id="6" name="Footer Placeholder 5">
            <a:extLst>
              <a:ext uri="{FF2B5EF4-FFF2-40B4-BE49-F238E27FC236}">
                <a16:creationId xmlns:a16="http://schemas.microsoft.com/office/drawing/2014/main" id="{11A8BB21-6DC4-6FF1-BFA2-73D0DBD53A58}"/>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93147CBD-6B94-1DCB-E8C9-F719423736FF}"/>
              </a:ext>
            </a:extLst>
          </p:cNvPr>
          <p:cNvSpPr>
            <a:spLocks noGrp="1"/>
          </p:cNvSpPr>
          <p:nvPr>
            <p:ph type="sldNum" sz="quarter" idx="12"/>
          </p:nvPr>
        </p:nvSpPr>
        <p:spPr/>
        <p:txBody>
          <a:bodyPr/>
          <a:lstStyle/>
          <a:p>
            <a:fld id="{5028A071-D799-4767-B957-274A049C5F39}" type="slidenum">
              <a:rPr lang="es-MX" smtClean="0"/>
              <a:t>‹#›</a:t>
            </a:fld>
            <a:endParaRPr lang="es-MX"/>
          </a:p>
        </p:txBody>
      </p:sp>
    </p:spTree>
    <p:extLst>
      <p:ext uri="{BB962C8B-B14F-4D97-AF65-F5344CB8AC3E}">
        <p14:creationId xmlns:p14="http://schemas.microsoft.com/office/powerpoint/2010/main" val="329117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CB2C-17E0-1511-DEEF-DCC58AA4FDF4}"/>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47F79647-130E-86F8-E2D2-00D5BCF803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4E60F9-F75B-60EA-0A97-77D1119078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DA14FB49-553C-0A4F-2BF2-3C9D921657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03AF8D-9292-34DC-327A-1CF06D5E85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F258CD75-7A64-E162-029F-5AFACADDBB6A}"/>
              </a:ext>
            </a:extLst>
          </p:cNvPr>
          <p:cNvSpPr>
            <a:spLocks noGrp="1"/>
          </p:cNvSpPr>
          <p:nvPr>
            <p:ph type="dt" sz="half" idx="10"/>
          </p:nvPr>
        </p:nvSpPr>
        <p:spPr/>
        <p:txBody>
          <a:bodyPr/>
          <a:lstStyle/>
          <a:p>
            <a:fld id="{8FDCB329-B21D-4F53-8581-6551FB0ED33B}" type="datetimeFigureOut">
              <a:rPr lang="es-MX" smtClean="0"/>
              <a:t>24/09/2022</a:t>
            </a:fld>
            <a:endParaRPr lang="es-MX"/>
          </a:p>
        </p:txBody>
      </p:sp>
      <p:sp>
        <p:nvSpPr>
          <p:cNvPr id="8" name="Footer Placeholder 7">
            <a:extLst>
              <a:ext uri="{FF2B5EF4-FFF2-40B4-BE49-F238E27FC236}">
                <a16:creationId xmlns:a16="http://schemas.microsoft.com/office/drawing/2014/main" id="{28AA2836-5DF6-C83E-0303-4B65777637F6}"/>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8A32CF31-BB4B-3129-6D39-5678C4BF2D2F}"/>
              </a:ext>
            </a:extLst>
          </p:cNvPr>
          <p:cNvSpPr>
            <a:spLocks noGrp="1"/>
          </p:cNvSpPr>
          <p:nvPr>
            <p:ph type="sldNum" sz="quarter" idx="12"/>
          </p:nvPr>
        </p:nvSpPr>
        <p:spPr/>
        <p:txBody>
          <a:bodyPr/>
          <a:lstStyle/>
          <a:p>
            <a:fld id="{5028A071-D799-4767-B957-274A049C5F39}" type="slidenum">
              <a:rPr lang="es-MX" smtClean="0"/>
              <a:t>‹#›</a:t>
            </a:fld>
            <a:endParaRPr lang="es-MX"/>
          </a:p>
        </p:txBody>
      </p:sp>
    </p:spTree>
    <p:extLst>
      <p:ext uri="{BB962C8B-B14F-4D97-AF65-F5344CB8AC3E}">
        <p14:creationId xmlns:p14="http://schemas.microsoft.com/office/powerpoint/2010/main" val="322658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B9B01-FAC3-58BA-A307-10BFACFA32CC}"/>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9F4D7E5C-C1AE-8928-3F36-C1F067E0F935}"/>
              </a:ext>
            </a:extLst>
          </p:cNvPr>
          <p:cNvSpPr>
            <a:spLocks noGrp="1"/>
          </p:cNvSpPr>
          <p:nvPr>
            <p:ph type="dt" sz="half" idx="10"/>
          </p:nvPr>
        </p:nvSpPr>
        <p:spPr/>
        <p:txBody>
          <a:bodyPr/>
          <a:lstStyle/>
          <a:p>
            <a:fld id="{8FDCB329-B21D-4F53-8581-6551FB0ED33B}" type="datetimeFigureOut">
              <a:rPr lang="es-MX" smtClean="0"/>
              <a:t>24/09/2022</a:t>
            </a:fld>
            <a:endParaRPr lang="es-MX"/>
          </a:p>
        </p:txBody>
      </p:sp>
      <p:sp>
        <p:nvSpPr>
          <p:cNvPr id="4" name="Footer Placeholder 3">
            <a:extLst>
              <a:ext uri="{FF2B5EF4-FFF2-40B4-BE49-F238E27FC236}">
                <a16:creationId xmlns:a16="http://schemas.microsoft.com/office/drawing/2014/main" id="{76100A26-CEFD-CC72-E1BC-F5932A124DD4}"/>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5BAAB607-C90E-5E02-F7CB-1F7B5E6A5180}"/>
              </a:ext>
            </a:extLst>
          </p:cNvPr>
          <p:cNvSpPr>
            <a:spLocks noGrp="1"/>
          </p:cNvSpPr>
          <p:nvPr>
            <p:ph type="sldNum" sz="quarter" idx="12"/>
          </p:nvPr>
        </p:nvSpPr>
        <p:spPr/>
        <p:txBody>
          <a:bodyPr/>
          <a:lstStyle/>
          <a:p>
            <a:fld id="{5028A071-D799-4767-B957-274A049C5F39}" type="slidenum">
              <a:rPr lang="es-MX" smtClean="0"/>
              <a:t>‹#›</a:t>
            </a:fld>
            <a:endParaRPr lang="es-MX"/>
          </a:p>
        </p:txBody>
      </p:sp>
    </p:spTree>
    <p:extLst>
      <p:ext uri="{BB962C8B-B14F-4D97-AF65-F5344CB8AC3E}">
        <p14:creationId xmlns:p14="http://schemas.microsoft.com/office/powerpoint/2010/main" val="165418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450463-97D7-E7B2-CF34-5ABE1CB6811D}"/>
              </a:ext>
            </a:extLst>
          </p:cNvPr>
          <p:cNvSpPr>
            <a:spLocks noGrp="1"/>
          </p:cNvSpPr>
          <p:nvPr>
            <p:ph type="dt" sz="half" idx="10"/>
          </p:nvPr>
        </p:nvSpPr>
        <p:spPr/>
        <p:txBody>
          <a:bodyPr/>
          <a:lstStyle/>
          <a:p>
            <a:fld id="{8FDCB329-B21D-4F53-8581-6551FB0ED33B}" type="datetimeFigureOut">
              <a:rPr lang="es-MX" smtClean="0"/>
              <a:t>24/09/2022</a:t>
            </a:fld>
            <a:endParaRPr lang="es-MX"/>
          </a:p>
        </p:txBody>
      </p:sp>
      <p:sp>
        <p:nvSpPr>
          <p:cNvPr id="3" name="Footer Placeholder 2">
            <a:extLst>
              <a:ext uri="{FF2B5EF4-FFF2-40B4-BE49-F238E27FC236}">
                <a16:creationId xmlns:a16="http://schemas.microsoft.com/office/drawing/2014/main" id="{A03189F7-9F8F-E03D-2053-6C281FB5C4EE}"/>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22EBE41E-85FA-4962-79BF-781A2B034854}"/>
              </a:ext>
            </a:extLst>
          </p:cNvPr>
          <p:cNvSpPr>
            <a:spLocks noGrp="1"/>
          </p:cNvSpPr>
          <p:nvPr>
            <p:ph type="sldNum" sz="quarter" idx="12"/>
          </p:nvPr>
        </p:nvSpPr>
        <p:spPr/>
        <p:txBody>
          <a:bodyPr/>
          <a:lstStyle/>
          <a:p>
            <a:fld id="{5028A071-D799-4767-B957-274A049C5F39}" type="slidenum">
              <a:rPr lang="es-MX" smtClean="0"/>
              <a:t>‹#›</a:t>
            </a:fld>
            <a:endParaRPr lang="es-MX"/>
          </a:p>
        </p:txBody>
      </p:sp>
    </p:spTree>
    <p:extLst>
      <p:ext uri="{BB962C8B-B14F-4D97-AF65-F5344CB8AC3E}">
        <p14:creationId xmlns:p14="http://schemas.microsoft.com/office/powerpoint/2010/main" val="1418067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BD61-ACF1-AF6F-A09F-FF1AE3E47D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3190D65C-B942-D19F-2956-C7DA46A0C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1CFA336B-BCCF-EAA6-34EF-AF4303510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2E417A-63A9-4C59-6D3F-97E3A783B762}"/>
              </a:ext>
            </a:extLst>
          </p:cNvPr>
          <p:cNvSpPr>
            <a:spLocks noGrp="1"/>
          </p:cNvSpPr>
          <p:nvPr>
            <p:ph type="dt" sz="half" idx="10"/>
          </p:nvPr>
        </p:nvSpPr>
        <p:spPr/>
        <p:txBody>
          <a:bodyPr/>
          <a:lstStyle/>
          <a:p>
            <a:fld id="{8FDCB329-B21D-4F53-8581-6551FB0ED33B}" type="datetimeFigureOut">
              <a:rPr lang="es-MX" smtClean="0"/>
              <a:t>24/09/2022</a:t>
            </a:fld>
            <a:endParaRPr lang="es-MX"/>
          </a:p>
        </p:txBody>
      </p:sp>
      <p:sp>
        <p:nvSpPr>
          <p:cNvPr id="6" name="Footer Placeholder 5">
            <a:extLst>
              <a:ext uri="{FF2B5EF4-FFF2-40B4-BE49-F238E27FC236}">
                <a16:creationId xmlns:a16="http://schemas.microsoft.com/office/drawing/2014/main" id="{2A82EBEC-E699-BE7E-200A-3E910A6231D5}"/>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DC5A2FB1-BBF8-E28B-70EE-7A5193382309}"/>
              </a:ext>
            </a:extLst>
          </p:cNvPr>
          <p:cNvSpPr>
            <a:spLocks noGrp="1"/>
          </p:cNvSpPr>
          <p:nvPr>
            <p:ph type="sldNum" sz="quarter" idx="12"/>
          </p:nvPr>
        </p:nvSpPr>
        <p:spPr/>
        <p:txBody>
          <a:bodyPr/>
          <a:lstStyle/>
          <a:p>
            <a:fld id="{5028A071-D799-4767-B957-274A049C5F39}" type="slidenum">
              <a:rPr lang="es-MX" smtClean="0"/>
              <a:t>‹#›</a:t>
            </a:fld>
            <a:endParaRPr lang="es-MX"/>
          </a:p>
        </p:txBody>
      </p:sp>
    </p:spTree>
    <p:extLst>
      <p:ext uri="{BB962C8B-B14F-4D97-AF65-F5344CB8AC3E}">
        <p14:creationId xmlns:p14="http://schemas.microsoft.com/office/powerpoint/2010/main" val="255308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F437-8582-59FC-EDC7-FFA5CDAA5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8C527F4A-5ED6-BCEF-C462-624412E6E8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267F0CFD-FE44-9518-0884-5957B745A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766DB-1CDB-15CF-5AE8-D42E2557706E}"/>
              </a:ext>
            </a:extLst>
          </p:cNvPr>
          <p:cNvSpPr>
            <a:spLocks noGrp="1"/>
          </p:cNvSpPr>
          <p:nvPr>
            <p:ph type="dt" sz="half" idx="10"/>
          </p:nvPr>
        </p:nvSpPr>
        <p:spPr/>
        <p:txBody>
          <a:bodyPr/>
          <a:lstStyle/>
          <a:p>
            <a:fld id="{8FDCB329-B21D-4F53-8581-6551FB0ED33B}" type="datetimeFigureOut">
              <a:rPr lang="es-MX" smtClean="0"/>
              <a:t>24/09/2022</a:t>
            </a:fld>
            <a:endParaRPr lang="es-MX"/>
          </a:p>
        </p:txBody>
      </p:sp>
      <p:sp>
        <p:nvSpPr>
          <p:cNvPr id="6" name="Footer Placeholder 5">
            <a:extLst>
              <a:ext uri="{FF2B5EF4-FFF2-40B4-BE49-F238E27FC236}">
                <a16:creationId xmlns:a16="http://schemas.microsoft.com/office/drawing/2014/main" id="{C9FB7651-1860-58FF-5CA3-2E36229B06A6}"/>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AF07754B-BF9F-A080-0C84-081A0E71912F}"/>
              </a:ext>
            </a:extLst>
          </p:cNvPr>
          <p:cNvSpPr>
            <a:spLocks noGrp="1"/>
          </p:cNvSpPr>
          <p:nvPr>
            <p:ph type="sldNum" sz="quarter" idx="12"/>
          </p:nvPr>
        </p:nvSpPr>
        <p:spPr/>
        <p:txBody>
          <a:bodyPr/>
          <a:lstStyle/>
          <a:p>
            <a:fld id="{5028A071-D799-4767-B957-274A049C5F39}" type="slidenum">
              <a:rPr lang="es-MX" smtClean="0"/>
              <a:t>‹#›</a:t>
            </a:fld>
            <a:endParaRPr lang="es-MX"/>
          </a:p>
        </p:txBody>
      </p:sp>
    </p:spTree>
    <p:extLst>
      <p:ext uri="{BB962C8B-B14F-4D97-AF65-F5344CB8AC3E}">
        <p14:creationId xmlns:p14="http://schemas.microsoft.com/office/powerpoint/2010/main" val="192316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254397-9D06-AF08-3482-9094B4AFD7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53D5345A-2E42-4B10-63A4-1DC49A183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EFD03D70-6649-C946-2150-D6C78E329F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CB329-B21D-4F53-8581-6551FB0ED33B}" type="datetimeFigureOut">
              <a:rPr lang="es-MX" smtClean="0"/>
              <a:t>24/09/2022</a:t>
            </a:fld>
            <a:endParaRPr lang="es-MX"/>
          </a:p>
        </p:txBody>
      </p:sp>
      <p:sp>
        <p:nvSpPr>
          <p:cNvPr id="5" name="Footer Placeholder 4">
            <a:extLst>
              <a:ext uri="{FF2B5EF4-FFF2-40B4-BE49-F238E27FC236}">
                <a16:creationId xmlns:a16="http://schemas.microsoft.com/office/drawing/2014/main" id="{A0FAC3F7-F190-2836-83C8-6B9EE8156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8E39854E-602D-00F1-8860-49F1EA4C06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8A071-D799-4767-B957-274A049C5F39}" type="slidenum">
              <a:rPr lang="es-MX" smtClean="0"/>
              <a:t>‹#›</a:t>
            </a:fld>
            <a:endParaRPr lang="es-MX"/>
          </a:p>
        </p:txBody>
      </p:sp>
      <p:sp>
        <p:nvSpPr>
          <p:cNvPr id="7" name="MSIPCMContentMarking" descr="{&quot;HashCode&quot;:-244462861,&quot;Placement&quot;:&quot;Footer&quot;,&quot;Top&quot;:519.343,&quot;Left&quot;:0.0,&quot;SlideWidth&quot;:960,&quot;SlideHeight&quot;:540}">
            <a:extLst>
              <a:ext uri="{FF2B5EF4-FFF2-40B4-BE49-F238E27FC236}">
                <a16:creationId xmlns:a16="http://schemas.microsoft.com/office/drawing/2014/main" id="{18DC5C45-D4ED-10CD-866F-01C645256601}"/>
              </a:ext>
            </a:extLst>
          </p:cNvPr>
          <p:cNvSpPr txBox="1"/>
          <p:nvPr userDrawn="1"/>
        </p:nvSpPr>
        <p:spPr>
          <a:xfrm>
            <a:off x="0" y="6595656"/>
            <a:ext cx="1571515" cy="262344"/>
          </a:xfrm>
          <a:prstGeom prst="rect">
            <a:avLst/>
          </a:prstGeom>
          <a:noFill/>
        </p:spPr>
        <p:txBody>
          <a:bodyPr vert="horz" wrap="square" lIns="0" tIns="0" rIns="0" bIns="0" rtlCol="0" anchor="ctr" anchorCtr="1">
            <a:spAutoFit/>
          </a:bodyPr>
          <a:lstStyle/>
          <a:p>
            <a:pPr algn="l">
              <a:spcBef>
                <a:spcPts val="0"/>
              </a:spcBef>
              <a:spcAft>
                <a:spcPts val="0"/>
              </a:spcAft>
            </a:pPr>
            <a:r>
              <a:rPr lang="es-MX" sz="1000">
                <a:solidFill>
                  <a:srgbClr val="000000"/>
                </a:solidFill>
                <a:latin typeface="Calibri" panose="020F0502020204030204" pitchFamily="34" charset="0"/>
              </a:rPr>
              <a:t>Confidential Information</a:t>
            </a:r>
          </a:p>
        </p:txBody>
      </p:sp>
    </p:spTree>
    <p:extLst>
      <p:ext uri="{BB962C8B-B14F-4D97-AF65-F5344CB8AC3E}">
        <p14:creationId xmlns:p14="http://schemas.microsoft.com/office/powerpoint/2010/main" val="1265776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slide" Target="slide10.xml"/><Relationship Id="rId3" Type="http://schemas.openxmlformats.org/officeDocument/2006/relationships/image" Target="../media/image6.png"/><Relationship Id="rId7" Type="http://schemas.openxmlformats.org/officeDocument/2006/relationships/slide" Target="slide7.xml"/><Relationship Id="rId12"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slide" Target="slide9.xml"/><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slide" Target="slide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36B89AA-9818-55E3-BDC2-10B890389AA4}"/>
              </a:ext>
            </a:extLst>
          </p:cNvPr>
          <p:cNvGrpSpPr/>
          <p:nvPr/>
        </p:nvGrpSpPr>
        <p:grpSpPr>
          <a:xfrm>
            <a:off x="8946036" y="150829"/>
            <a:ext cx="2714920" cy="3396005"/>
            <a:chOff x="8946036" y="150829"/>
            <a:chExt cx="2714920" cy="3396005"/>
          </a:xfrm>
        </p:grpSpPr>
        <p:sp>
          <p:nvSpPr>
            <p:cNvPr id="9" name="Rectangle: Rounded Corners 8">
              <a:extLst>
                <a:ext uri="{FF2B5EF4-FFF2-40B4-BE49-F238E27FC236}">
                  <a16:creationId xmlns:a16="http://schemas.microsoft.com/office/drawing/2014/main" id="{7D11CCDB-8ED6-04CE-0F81-93E1FF781D6B}"/>
                </a:ext>
              </a:extLst>
            </p:cNvPr>
            <p:cNvSpPr/>
            <p:nvPr/>
          </p:nvSpPr>
          <p:spPr>
            <a:xfrm>
              <a:off x="8946036" y="150829"/>
              <a:ext cx="2714920" cy="3396005"/>
            </a:xfrm>
            <a:prstGeom prst="roundRect">
              <a:avLst>
                <a:gd name="adj" fmla="val 6919"/>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0" name="TextBox 9">
              <a:extLst>
                <a:ext uri="{FF2B5EF4-FFF2-40B4-BE49-F238E27FC236}">
                  <a16:creationId xmlns:a16="http://schemas.microsoft.com/office/drawing/2014/main" id="{FF6038E6-1A6D-FF93-5F5F-2B2D81D80CBD}"/>
                </a:ext>
              </a:extLst>
            </p:cNvPr>
            <p:cNvSpPr txBox="1"/>
            <p:nvPr/>
          </p:nvSpPr>
          <p:spPr>
            <a:xfrm>
              <a:off x="9139432" y="1301876"/>
              <a:ext cx="2521524" cy="1015663"/>
            </a:xfrm>
            <a:prstGeom prst="rect">
              <a:avLst/>
            </a:prstGeom>
            <a:noFill/>
          </p:spPr>
          <p:txBody>
            <a:bodyPr wrap="none" rtlCol="0">
              <a:spAutoFit/>
            </a:bodyPr>
            <a:lstStyle/>
            <a:p>
              <a:r>
                <a:rPr lang="es-MX" sz="2000" dirty="0">
                  <a:solidFill>
                    <a:schemeClr val="bg1">
                      <a:lumMod val="95000"/>
                    </a:schemeClr>
                  </a:solidFill>
                </a:rPr>
                <a:t>Productividad</a:t>
              </a:r>
            </a:p>
            <a:p>
              <a:r>
                <a:rPr lang="es-MX" sz="2000" dirty="0">
                  <a:solidFill>
                    <a:schemeClr val="bg1">
                      <a:lumMod val="95000"/>
                    </a:schemeClr>
                  </a:solidFill>
                </a:rPr>
                <a:t>Surtido de </a:t>
              </a:r>
            </a:p>
            <a:p>
              <a:r>
                <a:rPr lang="es-MX" sz="2000" dirty="0">
                  <a:solidFill>
                    <a:schemeClr val="bg1">
                      <a:lumMod val="95000"/>
                    </a:schemeClr>
                  </a:solidFill>
                </a:rPr>
                <a:t>Pedidos en Almacenes</a:t>
              </a:r>
            </a:p>
          </p:txBody>
        </p:sp>
        <p:cxnSp>
          <p:nvCxnSpPr>
            <p:cNvPr id="12" name="Straight Connector 11">
              <a:extLst>
                <a:ext uri="{FF2B5EF4-FFF2-40B4-BE49-F238E27FC236}">
                  <a16:creationId xmlns:a16="http://schemas.microsoft.com/office/drawing/2014/main" id="{DBCF3FA8-C345-00E9-CF3A-0BB73402291A}"/>
                </a:ext>
              </a:extLst>
            </p:cNvPr>
            <p:cNvCxnSpPr/>
            <p:nvPr/>
          </p:nvCxnSpPr>
          <p:spPr>
            <a:xfrm>
              <a:off x="8946036" y="2688679"/>
              <a:ext cx="2516957" cy="0"/>
            </a:xfrm>
            <a:prstGeom prst="line">
              <a:avLst/>
            </a:prstGeom>
          </p:spPr>
          <p:style>
            <a:lnRef idx="3">
              <a:schemeClr val="accent4"/>
            </a:lnRef>
            <a:fillRef idx="0">
              <a:schemeClr val="accent4"/>
            </a:fillRef>
            <a:effectRef idx="2">
              <a:schemeClr val="accent4"/>
            </a:effectRef>
            <a:fontRef idx="minor">
              <a:schemeClr val="tx1"/>
            </a:fontRef>
          </p:style>
        </p:cxnSp>
        <p:sp>
          <p:nvSpPr>
            <p:cNvPr id="13" name="TextBox 12">
              <a:extLst>
                <a:ext uri="{FF2B5EF4-FFF2-40B4-BE49-F238E27FC236}">
                  <a16:creationId xmlns:a16="http://schemas.microsoft.com/office/drawing/2014/main" id="{F2E013D9-1997-ACB5-6034-8C8B3FD8D09A}"/>
                </a:ext>
              </a:extLst>
            </p:cNvPr>
            <p:cNvSpPr txBox="1"/>
            <p:nvPr/>
          </p:nvSpPr>
          <p:spPr>
            <a:xfrm>
              <a:off x="9096864" y="2874857"/>
              <a:ext cx="2366129" cy="584775"/>
            </a:xfrm>
            <a:prstGeom prst="rect">
              <a:avLst/>
            </a:prstGeom>
            <a:noFill/>
          </p:spPr>
          <p:txBody>
            <a:bodyPr wrap="square" rtlCol="0">
              <a:spAutoFit/>
            </a:bodyPr>
            <a:lstStyle/>
            <a:p>
              <a:r>
                <a:rPr lang="es-MX" dirty="0">
                  <a:solidFill>
                    <a:schemeClr val="bg1">
                      <a:lumMod val="95000"/>
                    </a:schemeClr>
                  </a:solidFill>
                </a:rPr>
                <a:t>Python Fundamentals</a:t>
              </a:r>
            </a:p>
            <a:p>
              <a:pPr algn="r"/>
              <a:r>
                <a:rPr lang="es-MX" sz="1400" dirty="0">
                  <a:solidFill>
                    <a:schemeClr val="bg1">
                      <a:lumMod val="95000"/>
                    </a:schemeClr>
                  </a:solidFill>
                </a:rPr>
                <a:t>Sep 2022</a:t>
              </a:r>
            </a:p>
          </p:txBody>
        </p:sp>
      </p:grpSp>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139BF1-3DEB-9CC4-9DF6-380E3F4E57F0}"/>
              </a:ext>
            </a:extLst>
          </p:cNvPr>
          <p:cNvPicPr>
            <a:picLocks noChangeAspect="1"/>
          </p:cNvPicPr>
          <p:nvPr/>
        </p:nvPicPr>
        <p:blipFill>
          <a:blip r:embed="rId2"/>
          <a:stretch>
            <a:fillRect/>
          </a:stretch>
        </p:blipFill>
        <p:spPr>
          <a:xfrm>
            <a:off x="136709" y="318454"/>
            <a:ext cx="11835332" cy="6061222"/>
          </a:xfrm>
          <a:prstGeom prst="rect">
            <a:avLst/>
          </a:prstGeom>
        </p:spPr>
      </p:pic>
      <p:sp>
        <p:nvSpPr>
          <p:cNvPr id="5" name="TextBox 4">
            <a:extLst>
              <a:ext uri="{FF2B5EF4-FFF2-40B4-BE49-F238E27FC236}">
                <a16:creationId xmlns:a16="http://schemas.microsoft.com/office/drawing/2014/main" id="{D26C8302-5CCD-F2BE-3E5D-81131864A6C5}"/>
              </a:ext>
            </a:extLst>
          </p:cNvPr>
          <p:cNvSpPr txBox="1"/>
          <p:nvPr/>
        </p:nvSpPr>
        <p:spPr>
          <a:xfrm>
            <a:off x="6872140" y="1781666"/>
            <a:ext cx="3780149" cy="2031325"/>
          </a:xfrm>
          <a:prstGeom prst="rect">
            <a:avLst/>
          </a:prstGeom>
          <a:noFill/>
        </p:spPr>
        <p:txBody>
          <a:bodyPr wrap="square" rtlCol="0">
            <a:spAutoFit/>
          </a:bodyPr>
          <a:lstStyle/>
          <a:p>
            <a:r>
              <a:rPr lang="es-MX" dirty="0">
                <a:solidFill>
                  <a:schemeClr val="accent5">
                    <a:lumMod val="75000"/>
                  </a:schemeClr>
                </a:solidFill>
              </a:rPr>
              <a:t>Se observa un alto numero de almacenes concentrados en el bracket de 0.015 ton/min.</a:t>
            </a:r>
          </a:p>
          <a:p>
            <a:r>
              <a:rPr lang="es-MX" dirty="0">
                <a:solidFill>
                  <a:schemeClr val="accent5">
                    <a:lumMod val="75000"/>
                  </a:schemeClr>
                </a:solidFill>
              </a:rPr>
              <a:t>Esto crea la oportunidad de buscar estrategias para llevar a los que se encuentran por arriba de este numero hacia el 0.15.</a:t>
            </a:r>
          </a:p>
        </p:txBody>
      </p:sp>
    </p:spTree>
    <p:extLst>
      <p:ext uri="{BB962C8B-B14F-4D97-AF65-F5344CB8AC3E}">
        <p14:creationId xmlns:p14="http://schemas.microsoft.com/office/powerpoint/2010/main" val="3433455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D862732-65E3-1BF1-8827-FFFAF91F95C2}"/>
              </a:ext>
            </a:extLst>
          </p:cNvPr>
          <p:cNvCxnSpPr>
            <a:cxnSpLocks/>
          </p:cNvCxnSpPr>
          <p:nvPr/>
        </p:nvCxnSpPr>
        <p:spPr>
          <a:xfrm>
            <a:off x="633167" y="702329"/>
            <a:ext cx="10925665" cy="0"/>
          </a:xfrm>
          <a:prstGeom prst="line">
            <a:avLst/>
          </a:prstGeom>
        </p:spPr>
        <p:style>
          <a:lnRef idx="3">
            <a:schemeClr val="accent4"/>
          </a:lnRef>
          <a:fillRef idx="0">
            <a:schemeClr val="accent4"/>
          </a:fillRef>
          <a:effectRef idx="2">
            <a:schemeClr val="accent4"/>
          </a:effectRef>
          <a:fontRef idx="minor">
            <a:schemeClr val="tx1"/>
          </a:fontRef>
        </p:style>
      </p:cxnSp>
      <p:sp>
        <p:nvSpPr>
          <p:cNvPr id="6" name="TextBox 5">
            <a:extLst>
              <a:ext uri="{FF2B5EF4-FFF2-40B4-BE49-F238E27FC236}">
                <a16:creationId xmlns:a16="http://schemas.microsoft.com/office/drawing/2014/main" id="{8A003B0E-01AB-DFCB-36DD-4C4F1D50AD5F}"/>
              </a:ext>
            </a:extLst>
          </p:cNvPr>
          <p:cNvSpPr txBox="1"/>
          <p:nvPr/>
        </p:nvSpPr>
        <p:spPr>
          <a:xfrm>
            <a:off x="556181" y="160255"/>
            <a:ext cx="3318235" cy="523220"/>
          </a:xfrm>
          <a:prstGeom prst="rect">
            <a:avLst/>
          </a:prstGeom>
          <a:noFill/>
        </p:spPr>
        <p:txBody>
          <a:bodyPr wrap="square" rtlCol="0">
            <a:spAutoFit/>
          </a:bodyPr>
          <a:lstStyle/>
          <a:p>
            <a:r>
              <a:rPr lang="es-MX" sz="2800" dirty="0">
                <a:solidFill>
                  <a:srgbClr val="002060"/>
                </a:solidFill>
              </a:rPr>
              <a:t>Antecedentes</a:t>
            </a:r>
          </a:p>
        </p:txBody>
      </p:sp>
      <p:sp>
        <p:nvSpPr>
          <p:cNvPr id="7" name="TextBox 6">
            <a:extLst>
              <a:ext uri="{FF2B5EF4-FFF2-40B4-BE49-F238E27FC236}">
                <a16:creationId xmlns:a16="http://schemas.microsoft.com/office/drawing/2014/main" id="{E391C940-3CEC-050B-1646-EF6A33B62ABD}"/>
              </a:ext>
            </a:extLst>
          </p:cNvPr>
          <p:cNvSpPr txBox="1"/>
          <p:nvPr/>
        </p:nvSpPr>
        <p:spPr>
          <a:xfrm>
            <a:off x="454056" y="968928"/>
            <a:ext cx="7447175" cy="2862322"/>
          </a:xfrm>
          <a:prstGeom prst="rect">
            <a:avLst/>
          </a:prstGeom>
          <a:noFill/>
        </p:spPr>
        <p:txBody>
          <a:bodyPr wrap="square" rtlCol="0">
            <a:spAutoFit/>
          </a:bodyPr>
          <a:lstStyle/>
          <a:p>
            <a:r>
              <a:rPr lang="es-MX" b="1" u="sng" dirty="0">
                <a:solidFill>
                  <a:srgbClr val="002060"/>
                </a:solidFill>
              </a:rPr>
              <a:t>Oportunidades</a:t>
            </a:r>
            <a:r>
              <a:rPr lang="es-MX" dirty="0">
                <a:solidFill>
                  <a:srgbClr val="002060"/>
                </a:solidFill>
              </a:rPr>
              <a:t>:</a:t>
            </a:r>
          </a:p>
          <a:p>
            <a:pPr marL="285750" indent="-285750">
              <a:buFont typeface="Arial" panose="020B0604020202020204" pitchFamily="34" charset="0"/>
              <a:buChar char="•"/>
            </a:pPr>
            <a:r>
              <a:rPr lang="es-MX" dirty="0">
                <a:solidFill>
                  <a:srgbClr val="002060"/>
                </a:solidFill>
              </a:rPr>
              <a:t>Las jornadas laborales de los almacenistas se presentaban fuera del estandar en los diferentes almacenes de México, oscilando entre 7 y 14 horas diarias.</a:t>
            </a:r>
          </a:p>
          <a:p>
            <a:pPr marL="285750" indent="-285750">
              <a:buFont typeface="Arial" panose="020B0604020202020204" pitchFamily="34" charset="0"/>
              <a:buChar char="•"/>
            </a:pPr>
            <a:r>
              <a:rPr lang="es-MX" dirty="0">
                <a:solidFill>
                  <a:srgbClr val="002060"/>
                </a:solidFill>
              </a:rPr>
              <a:t>El tiempo de espera para la entrega de pedidos armados estaba entre 1.5 y 4 horas por camioneta</a:t>
            </a:r>
          </a:p>
          <a:p>
            <a:pPr marL="285750" indent="-285750">
              <a:buFont typeface="Arial" panose="020B0604020202020204" pitchFamily="34" charset="0"/>
              <a:buChar char="•"/>
            </a:pPr>
            <a:r>
              <a:rPr lang="es-MX" dirty="0">
                <a:solidFill>
                  <a:srgbClr val="002060"/>
                </a:solidFill>
              </a:rPr>
              <a:t>No se contaba con información acerca de los metodos utilizados para el armado de pedidos en los almacenes</a:t>
            </a:r>
          </a:p>
          <a:p>
            <a:pPr marL="285750" indent="-285750">
              <a:buFont typeface="Arial" panose="020B0604020202020204" pitchFamily="34" charset="0"/>
              <a:buChar char="•"/>
            </a:pPr>
            <a:r>
              <a:rPr lang="es-MX" dirty="0">
                <a:solidFill>
                  <a:srgbClr val="002060"/>
                </a:solidFill>
              </a:rPr>
              <a:t>No se contaba con un procedimiento estandar para la actividad del armado de pedido</a:t>
            </a:r>
          </a:p>
        </p:txBody>
      </p:sp>
      <p:sp>
        <p:nvSpPr>
          <p:cNvPr id="8" name="TextBox 7">
            <a:extLst>
              <a:ext uri="{FF2B5EF4-FFF2-40B4-BE49-F238E27FC236}">
                <a16:creationId xmlns:a16="http://schemas.microsoft.com/office/drawing/2014/main" id="{3E625AB9-2B79-A1F5-394E-A7F98A9FA79E}"/>
              </a:ext>
            </a:extLst>
          </p:cNvPr>
          <p:cNvSpPr txBox="1"/>
          <p:nvPr/>
        </p:nvSpPr>
        <p:spPr>
          <a:xfrm>
            <a:off x="454056" y="4411744"/>
            <a:ext cx="5431409" cy="1477328"/>
          </a:xfrm>
          <a:prstGeom prst="rect">
            <a:avLst/>
          </a:prstGeom>
          <a:noFill/>
        </p:spPr>
        <p:txBody>
          <a:bodyPr wrap="square" rtlCol="0">
            <a:spAutoFit/>
          </a:bodyPr>
          <a:lstStyle/>
          <a:p>
            <a:r>
              <a:rPr lang="es-MX" b="1" u="sng" dirty="0">
                <a:solidFill>
                  <a:srgbClr val="002060"/>
                </a:solidFill>
              </a:rPr>
              <a:t>Que se hizo</a:t>
            </a:r>
            <a:r>
              <a:rPr lang="es-MX" dirty="0">
                <a:solidFill>
                  <a:srgbClr val="002060"/>
                </a:solidFill>
              </a:rPr>
              <a:t>:</a:t>
            </a:r>
          </a:p>
          <a:p>
            <a:pPr marL="285750" indent="-285750">
              <a:buFont typeface="Arial" panose="020B0604020202020204" pitchFamily="34" charset="0"/>
              <a:buChar char="•"/>
            </a:pPr>
            <a:r>
              <a:rPr lang="es-MX" dirty="0">
                <a:solidFill>
                  <a:srgbClr val="002060"/>
                </a:solidFill>
              </a:rPr>
              <a:t>Para estandarizar las actividades de armado de pedidos en almacén, se construyeron desarrollos que orientados a digitalizar al máximos esas actividades y se implementaron en los ultimos 18 meses</a:t>
            </a:r>
          </a:p>
        </p:txBody>
      </p:sp>
      <p:pic>
        <p:nvPicPr>
          <p:cNvPr id="10" name="Picture 9">
            <a:extLst>
              <a:ext uri="{FF2B5EF4-FFF2-40B4-BE49-F238E27FC236}">
                <a16:creationId xmlns:a16="http://schemas.microsoft.com/office/drawing/2014/main" id="{E65F85E3-0505-9DDC-8848-31A7AEB83475}"/>
              </a:ext>
            </a:extLst>
          </p:cNvPr>
          <p:cNvPicPr>
            <a:picLocks noChangeAspect="1"/>
          </p:cNvPicPr>
          <p:nvPr/>
        </p:nvPicPr>
        <p:blipFill>
          <a:blip r:embed="rId2"/>
          <a:stretch>
            <a:fillRect/>
          </a:stretch>
        </p:blipFill>
        <p:spPr>
          <a:xfrm>
            <a:off x="6201267" y="4305548"/>
            <a:ext cx="5431409" cy="2051973"/>
          </a:xfrm>
          <a:prstGeom prst="rect">
            <a:avLst/>
          </a:prstGeom>
        </p:spPr>
      </p:pic>
      <p:pic>
        <p:nvPicPr>
          <p:cNvPr id="13" name="Picture 12">
            <a:extLst>
              <a:ext uri="{FF2B5EF4-FFF2-40B4-BE49-F238E27FC236}">
                <a16:creationId xmlns:a16="http://schemas.microsoft.com/office/drawing/2014/main" id="{85FF0138-946C-82FA-BDD5-225CB932F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8772" y="1526465"/>
            <a:ext cx="3062671" cy="1722753"/>
          </a:xfrm>
          <a:prstGeom prst="rect">
            <a:avLst/>
          </a:prstGeom>
        </p:spPr>
      </p:pic>
    </p:spTree>
    <p:extLst>
      <p:ext uri="{BB962C8B-B14F-4D97-AF65-F5344CB8AC3E}">
        <p14:creationId xmlns:p14="http://schemas.microsoft.com/office/powerpoint/2010/main" val="1066639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D862732-65E3-1BF1-8827-FFFAF91F95C2}"/>
              </a:ext>
            </a:extLst>
          </p:cNvPr>
          <p:cNvCxnSpPr>
            <a:cxnSpLocks/>
          </p:cNvCxnSpPr>
          <p:nvPr/>
        </p:nvCxnSpPr>
        <p:spPr>
          <a:xfrm>
            <a:off x="633167" y="702329"/>
            <a:ext cx="10925665" cy="0"/>
          </a:xfrm>
          <a:prstGeom prst="line">
            <a:avLst/>
          </a:prstGeom>
        </p:spPr>
        <p:style>
          <a:lnRef idx="3">
            <a:schemeClr val="accent4"/>
          </a:lnRef>
          <a:fillRef idx="0">
            <a:schemeClr val="accent4"/>
          </a:fillRef>
          <a:effectRef idx="2">
            <a:schemeClr val="accent4"/>
          </a:effectRef>
          <a:fontRef idx="minor">
            <a:schemeClr val="tx1"/>
          </a:fontRef>
        </p:style>
      </p:cxnSp>
      <p:sp>
        <p:nvSpPr>
          <p:cNvPr id="6" name="TextBox 5">
            <a:extLst>
              <a:ext uri="{FF2B5EF4-FFF2-40B4-BE49-F238E27FC236}">
                <a16:creationId xmlns:a16="http://schemas.microsoft.com/office/drawing/2014/main" id="{8A003B0E-01AB-DFCB-36DD-4C4F1D50AD5F}"/>
              </a:ext>
            </a:extLst>
          </p:cNvPr>
          <p:cNvSpPr txBox="1"/>
          <p:nvPr/>
        </p:nvSpPr>
        <p:spPr>
          <a:xfrm>
            <a:off x="556181" y="160255"/>
            <a:ext cx="6532776" cy="523220"/>
          </a:xfrm>
          <a:prstGeom prst="rect">
            <a:avLst/>
          </a:prstGeom>
          <a:noFill/>
        </p:spPr>
        <p:txBody>
          <a:bodyPr wrap="square" rtlCol="0">
            <a:spAutoFit/>
          </a:bodyPr>
          <a:lstStyle/>
          <a:p>
            <a:r>
              <a:rPr lang="es-MX" sz="2800" dirty="0">
                <a:solidFill>
                  <a:srgbClr val="002060"/>
                </a:solidFill>
              </a:rPr>
              <a:t>Oportunidades Actuales</a:t>
            </a:r>
          </a:p>
        </p:txBody>
      </p:sp>
      <p:sp>
        <p:nvSpPr>
          <p:cNvPr id="7" name="TextBox 6">
            <a:extLst>
              <a:ext uri="{FF2B5EF4-FFF2-40B4-BE49-F238E27FC236}">
                <a16:creationId xmlns:a16="http://schemas.microsoft.com/office/drawing/2014/main" id="{E391C940-3CEC-050B-1646-EF6A33B62ABD}"/>
              </a:ext>
            </a:extLst>
          </p:cNvPr>
          <p:cNvSpPr txBox="1"/>
          <p:nvPr/>
        </p:nvSpPr>
        <p:spPr>
          <a:xfrm>
            <a:off x="556181" y="815698"/>
            <a:ext cx="9662474" cy="2862322"/>
          </a:xfrm>
          <a:prstGeom prst="rect">
            <a:avLst/>
          </a:prstGeom>
          <a:noFill/>
        </p:spPr>
        <p:txBody>
          <a:bodyPr wrap="square" rtlCol="0">
            <a:spAutoFit/>
          </a:bodyPr>
          <a:lstStyle/>
          <a:p>
            <a:r>
              <a:rPr lang="es-MX" dirty="0">
                <a:solidFill>
                  <a:srgbClr val="002060"/>
                </a:solidFill>
              </a:rPr>
              <a:t>Las implementaciones realizadas nos proveen de datos de tiempos y movimientos relacionados con las actividades de armado de pedido, por lo que es momento de analizar dicha información para probar la hipótesis de “Estandarización en Armado de pedidos con apoyo de la Digitalización”.</a:t>
            </a:r>
          </a:p>
          <a:p>
            <a:endParaRPr lang="es-MX" dirty="0">
              <a:solidFill>
                <a:srgbClr val="002060"/>
              </a:solidFill>
            </a:endParaRPr>
          </a:p>
          <a:p>
            <a:r>
              <a:rPr lang="es-MX" dirty="0">
                <a:solidFill>
                  <a:srgbClr val="002060"/>
                </a:solidFill>
              </a:rPr>
              <a:t>La expectativa de estos analisis es:</a:t>
            </a:r>
          </a:p>
          <a:p>
            <a:pPr marL="285750" indent="-285750">
              <a:buFont typeface="Arial" panose="020B0604020202020204" pitchFamily="34" charset="0"/>
              <a:buChar char="•"/>
            </a:pPr>
            <a:r>
              <a:rPr lang="es-MX" dirty="0">
                <a:solidFill>
                  <a:srgbClr val="002060"/>
                </a:solidFill>
              </a:rPr>
              <a:t>Comprobar que los kilos por minuto que se surten sean estandar en todos los almacenes</a:t>
            </a:r>
          </a:p>
          <a:p>
            <a:pPr marL="285750" indent="-285750">
              <a:buFont typeface="Arial" panose="020B0604020202020204" pitchFamily="34" charset="0"/>
              <a:buChar char="•"/>
            </a:pPr>
            <a:r>
              <a:rPr lang="es-MX" dirty="0">
                <a:solidFill>
                  <a:srgbClr val="002060"/>
                </a:solidFill>
              </a:rPr>
              <a:t>Comprobar que las asignaciones de pedidos a surtir a los almacenistas cumplan con la política de equidad de carga de trabajo</a:t>
            </a:r>
          </a:p>
          <a:p>
            <a:pPr marL="285750" indent="-285750">
              <a:buFont typeface="Arial" panose="020B0604020202020204" pitchFamily="34" charset="0"/>
              <a:buChar char="•"/>
            </a:pPr>
            <a:r>
              <a:rPr lang="es-MX" dirty="0">
                <a:solidFill>
                  <a:srgbClr val="002060"/>
                </a:solidFill>
              </a:rPr>
              <a:t>Identificar las distintas categorías de información que existen para agrupar las cargas de trabajo.</a:t>
            </a:r>
          </a:p>
          <a:p>
            <a:pPr marL="285750" indent="-285750">
              <a:buFont typeface="Arial" panose="020B0604020202020204" pitchFamily="34" charset="0"/>
              <a:buChar char="•"/>
            </a:pPr>
            <a:r>
              <a:rPr lang="es-MX" dirty="0">
                <a:solidFill>
                  <a:srgbClr val="002060"/>
                </a:solidFill>
              </a:rPr>
              <a:t>Calcular una referencia de tiempos y movimientos que permitan la mejora continua</a:t>
            </a:r>
          </a:p>
        </p:txBody>
      </p:sp>
      <p:sp>
        <p:nvSpPr>
          <p:cNvPr id="3" name="TextBox 2">
            <a:extLst>
              <a:ext uri="{FF2B5EF4-FFF2-40B4-BE49-F238E27FC236}">
                <a16:creationId xmlns:a16="http://schemas.microsoft.com/office/drawing/2014/main" id="{48AF904A-A7EF-4248-544B-C8FF521A439C}"/>
              </a:ext>
            </a:extLst>
          </p:cNvPr>
          <p:cNvSpPr txBox="1"/>
          <p:nvPr/>
        </p:nvSpPr>
        <p:spPr>
          <a:xfrm>
            <a:off x="556181" y="3893570"/>
            <a:ext cx="6136850" cy="2308324"/>
          </a:xfrm>
          <a:prstGeom prst="rect">
            <a:avLst/>
          </a:prstGeom>
          <a:noFill/>
        </p:spPr>
        <p:txBody>
          <a:bodyPr wrap="square" rtlCol="0">
            <a:spAutoFit/>
          </a:bodyPr>
          <a:lstStyle/>
          <a:p>
            <a:r>
              <a:rPr lang="es-MX" b="1" dirty="0">
                <a:solidFill>
                  <a:srgbClr val="002060"/>
                </a:solidFill>
              </a:rPr>
              <a:t>Estrategia a Seguir:</a:t>
            </a:r>
          </a:p>
          <a:p>
            <a:pPr marL="285750" indent="-285750">
              <a:buFont typeface="Arial" panose="020B0604020202020204" pitchFamily="34" charset="0"/>
              <a:buChar char="•"/>
            </a:pPr>
            <a:r>
              <a:rPr lang="es-MX" dirty="0">
                <a:solidFill>
                  <a:srgbClr val="002060"/>
                </a:solidFill>
              </a:rPr>
              <a:t>Analizar la información con la que se cuenta para mostrar los KPIs disponibles, utilizando Python</a:t>
            </a:r>
          </a:p>
          <a:p>
            <a:pPr marL="285750" indent="-285750">
              <a:buFont typeface="Arial" panose="020B0604020202020204" pitchFamily="34" charset="0"/>
              <a:buChar char="•"/>
            </a:pPr>
            <a:r>
              <a:rPr lang="es-MX" dirty="0">
                <a:solidFill>
                  <a:srgbClr val="002060"/>
                </a:solidFill>
              </a:rPr>
              <a:t>Este analisis se construirá en base a metodología ágil, entregando MVP’s de cada KPI</a:t>
            </a:r>
          </a:p>
          <a:p>
            <a:pPr marL="742950" lvl="1" indent="-285750">
              <a:buFont typeface="Arial" panose="020B0604020202020204" pitchFamily="34" charset="0"/>
              <a:buChar char="•"/>
            </a:pPr>
            <a:r>
              <a:rPr lang="es-MX" dirty="0">
                <a:solidFill>
                  <a:srgbClr val="002060"/>
                </a:solidFill>
              </a:rPr>
              <a:t>Analisis toneladas por minuto por almacén</a:t>
            </a:r>
          </a:p>
          <a:p>
            <a:pPr marL="742950" lvl="1" indent="-285750">
              <a:buFont typeface="Arial" panose="020B0604020202020204" pitchFamily="34" charset="0"/>
              <a:buChar char="•"/>
            </a:pPr>
            <a:r>
              <a:rPr lang="es-MX" dirty="0">
                <a:solidFill>
                  <a:srgbClr val="002060"/>
                </a:solidFill>
              </a:rPr>
              <a:t>Analisis toneladas armadas por almacenista – centro</a:t>
            </a:r>
          </a:p>
          <a:p>
            <a:pPr marL="742950" lvl="1" indent="-285750">
              <a:buFont typeface="Arial" panose="020B0604020202020204" pitchFamily="34" charset="0"/>
              <a:buChar char="•"/>
            </a:pPr>
            <a:r>
              <a:rPr lang="es-MX" dirty="0">
                <a:solidFill>
                  <a:srgbClr val="002060"/>
                </a:solidFill>
              </a:rPr>
              <a:t>TBD según las definiciones que se hagan.</a:t>
            </a:r>
          </a:p>
        </p:txBody>
      </p:sp>
      <p:sp>
        <p:nvSpPr>
          <p:cNvPr id="5" name="TextBox 4">
            <a:extLst>
              <a:ext uri="{FF2B5EF4-FFF2-40B4-BE49-F238E27FC236}">
                <a16:creationId xmlns:a16="http://schemas.microsoft.com/office/drawing/2014/main" id="{A6BCC7E3-8E9E-EB64-24F9-FEAABA8FD4E5}"/>
              </a:ext>
            </a:extLst>
          </p:cNvPr>
          <p:cNvSpPr txBox="1"/>
          <p:nvPr/>
        </p:nvSpPr>
        <p:spPr>
          <a:xfrm>
            <a:off x="202677" y="6155671"/>
            <a:ext cx="3619892" cy="367645"/>
          </a:xfrm>
          <a:prstGeom prst="rect">
            <a:avLst/>
          </a:prstGeom>
          <a:noFill/>
        </p:spPr>
        <p:txBody>
          <a:bodyPr wrap="square" rtlCol="0">
            <a:spAutoFit/>
          </a:bodyPr>
          <a:lstStyle/>
          <a:p>
            <a:r>
              <a:rPr lang="es-MX" dirty="0"/>
              <a:t>VIDEO</a:t>
            </a:r>
          </a:p>
        </p:txBody>
      </p:sp>
      <p:pic>
        <p:nvPicPr>
          <p:cNvPr id="11" name="Picture 10">
            <a:extLst>
              <a:ext uri="{FF2B5EF4-FFF2-40B4-BE49-F238E27FC236}">
                <a16:creationId xmlns:a16="http://schemas.microsoft.com/office/drawing/2014/main" id="{63422873-FE01-EAD8-AABE-31FEB123143A}"/>
              </a:ext>
            </a:extLst>
          </p:cNvPr>
          <p:cNvPicPr>
            <a:picLocks noChangeAspect="1"/>
          </p:cNvPicPr>
          <p:nvPr/>
        </p:nvPicPr>
        <p:blipFill rotWithShape="1">
          <a:blip r:embed="rId2"/>
          <a:srcRect l="1671" r="2321"/>
          <a:stretch/>
        </p:blipFill>
        <p:spPr>
          <a:xfrm>
            <a:off x="6777872" y="3810243"/>
            <a:ext cx="5005633" cy="2713365"/>
          </a:xfrm>
          <a:prstGeom prst="rect">
            <a:avLst/>
          </a:prstGeom>
        </p:spPr>
      </p:pic>
    </p:spTree>
    <p:extLst>
      <p:ext uri="{BB962C8B-B14F-4D97-AF65-F5344CB8AC3E}">
        <p14:creationId xmlns:p14="http://schemas.microsoft.com/office/powerpoint/2010/main" val="952090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D862732-65E3-1BF1-8827-FFFAF91F95C2}"/>
              </a:ext>
            </a:extLst>
          </p:cNvPr>
          <p:cNvCxnSpPr>
            <a:cxnSpLocks/>
          </p:cNvCxnSpPr>
          <p:nvPr/>
        </p:nvCxnSpPr>
        <p:spPr>
          <a:xfrm>
            <a:off x="633167" y="702329"/>
            <a:ext cx="10925665" cy="0"/>
          </a:xfrm>
          <a:prstGeom prst="line">
            <a:avLst/>
          </a:prstGeom>
        </p:spPr>
        <p:style>
          <a:lnRef idx="3">
            <a:schemeClr val="accent4"/>
          </a:lnRef>
          <a:fillRef idx="0">
            <a:schemeClr val="accent4"/>
          </a:fillRef>
          <a:effectRef idx="2">
            <a:schemeClr val="accent4"/>
          </a:effectRef>
          <a:fontRef idx="minor">
            <a:schemeClr val="tx1"/>
          </a:fontRef>
        </p:style>
      </p:cxnSp>
      <p:sp>
        <p:nvSpPr>
          <p:cNvPr id="6" name="TextBox 5">
            <a:extLst>
              <a:ext uri="{FF2B5EF4-FFF2-40B4-BE49-F238E27FC236}">
                <a16:creationId xmlns:a16="http://schemas.microsoft.com/office/drawing/2014/main" id="{8A003B0E-01AB-DFCB-36DD-4C4F1D50AD5F}"/>
              </a:ext>
            </a:extLst>
          </p:cNvPr>
          <p:cNvSpPr txBox="1"/>
          <p:nvPr/>
        </p:nvSpPr>
        <p:spPr>
          <a:xfrm>
            <a:off x="633167" y="160255"/>
            <a:ext cx="6532776" cy="523220"/>
          </a:xfrm>
          <a:prstGeom prst="rect">
            <a:avLst/>
          </a:prstGeom>
          <a:noFill/>
        </p:spPr>
        <p:txBody>
          <a:bodyPr wrap="square" rtlCol="0">
            <a:spAutoFit/>
          </a:bodyPr>
          <a:lstStyle/>
          <a:p>
            <a:r>
              <a:rPr lang="es-MX" sz="2800" dirty="0">
                <a:solidFill>
                  <a:srgbClr val="002060"/>
                </a:solidFill>
              </a:rPr>
              <a:t>Conclusiones KPI - ton/minuto</a:t>
            </a:r>
          </a:p>
        </p:txBody>
      </p:sp>
      <p:pic>
        <p:nvPicPr>
          <p:cNvPr id="9" name="Picture 8">
            <a:extLst>
              <a:ext uri="{FF2B5EF4-FFF2-40B4-BE49-F238E27FC236}">
                <a16:creationId xmlns:a16="http://schemas.microsoft.com/office/drawing/2014/main" id="{505CE25E-778A-3D82-C115-F6C333B1E749}"/>
              </a:ext>
            </a:extLst>
          </p:cNvPr>
          <p:cNvPicPr>
            <a:picLocks noChangeAspect="1"/>
          </p:cNvPicPr>
          <p:nvPr/>
        </p:nvPicPr>
        <p:blipFill>
          <a:blip r:embed="rId2"/>
          <a:stretch>
            <a:fillRect/>
          </a:stretch>
        </p:blipFill>
        <p:spPr>
          <a:xfrm>
            <a:off x="6330884" y="1409393"/>
            <a:ext cx="4026180" cy="2235197"/>
          </a:xfrm>
          <a:prstGeom prst="rect">
            <a:avLst/>
          </a:prstGeom>
        </p:spPr>
      </p:pic>
      <p:pic>
        <p:nvPicPr>
          <p:cNvPr id="11" name="Picture 10">
            <a:extLst>
              <a:ext uri="{FF2B5EF4-FFF2-40B4-BE49-F238E27FC236}">
                <a16:creationId xmlns:a16="http://schemas.microsoft.com/office/drawing/2014/main" id="{90696DAF-EF0F-F26C-B0B4-5C932B55B9EC}"/>
              </a:ext>
            </a:extLst>
          </p:cNvPr>
          <p:cNvPicPr>
            <a:picLocks noChangeAspect="1"/>
          </p:cNvPicPr>
          <p:nvPr/>
        </p:nvPicPr>
        <p:blipFill>
          <a:blip r:embed="rId3"/>
          <a:stretch>
            <a:fillRect/>
          </a:stretch>
        </p:blipFill>
        <p:spPr>
          <a:xfrm>
            <a:off x="1783237" y="4594625"/>
            <a:ext cx="3998394" cy="2103120"/>
          </a:xfrm>
          <a:prstGeom prst="rect">
            <a:avLst/>
          </a:prstGeom>
        </p:spPr>
      </p:pic>
      <p:pic>
        <p:nvPicPr>
          <p:cNvPr id="13" name="Picture 12">
            <a:extLst>
              <a:ext uri="{FF2B5EF4-FFF2-40B4-BE49-F238E27FC236}">
                <a16:creationId xmlns:a16="http://schemas.microsoft.com/office/drawing/2014/main" id="{B9D3EE86-1287-04A5-75FF-365DA51C2F95}"/>
              </a:ext>
            </a:extLst>
          </p:cNvPr>
          <p:cNvPicPr>
            <a:picLocks noChangeAspect="1"/>
          </p:cNvPicPr>
          <p:nvPr/>
        </p:nvPicPr>
        <p:blipFill>
          <a:blip r:embed="rId4"/>
          <a:stretch>
            <a:fillRect/>
          </a:stretch>
        </p:blipFill>
        <p:spPr>
          <a:xfrm>
            <a:off x="6435364" y="4594625"/>
            <a:ext cx="3923731" cy="2103120"/>
          </a:xfrm>
          <a:prstGeom prst="rect">
            <a:avLst/>
          </a:prstGeom>
        </p:spPr>
      </p:pic>
      <p:sp>
        <p:nvSpPr>
          <p:cNvPr id="14" name="TextBox 13">
            <a:extLst>
              <a:ext uri="{FF2B5EF4-FFF2-40B4-BE49-F238E27FC236}">
                <a16:creationId xmlns:a16="http://schemas.microsoft.com/office/drawing/2014/main" id="{13868ED3-2D51-22D3-A086-664F72EB38E6}"/>
              </a:ext>
            </a:extLst>
          </p:cNvPr>
          <p:cNvSpPr txBox="1"/>
          <p:nvPr/>
        </p:nvSpPr>
        <p:spPr>
          <a:xfrm>
            <a:off x="633167" y="820132"/>
            <a:ext cx="11093777"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a:solidFill>
                  <a:schemeClr val="accent5">
                    <a:lumMod val="50000"/>
                  </a:schemeClr>
                </a:solidFill>
              </a:rPr>
              <a:t>La implementacion de las soluciones desarrolladas apoya positivamente a la estandarizacion de los tiempos de surtido de pedidos. </a:t>
            </a:r>
          </a:p>
          <a:p>
            <a:pPr marL="285750" indent="-285750">
              <a:buFont typeface="Arial" panose="020B0604020202020204" pitchFamily="34" charset="0"/>
              <a:buChar char="•"/>
            </a:pPr>
            <a:r>
              <a:rPr lang="es-MX" sz="1400" dirty="0">
                <a:solidFill>
                  <a:schemeClr val="accent5">
                    <a:lumMod val="50000"/>
                  </a:schemeClr>
                </a:solidFill>
              </a:rPr>
              <a:t>Se observan un 4% de almacenes fuera del nuevo estandar, y se pueden aplicar revisiones para determinar las causas de las desviaciones.</a:t>
            </a:r>
          </a:p>
        </p:txBody>
      </p:sp>
      <p:sp>
        <p:nvSpPr>
          <p:cNvPr id="15" name="TextBox 14">
            <a:extLst>
              <a:ext uri="{FF2B5EF4-FFF2-40B4-BE49-F238E27FC236}">
                <a16:creationId xmlns:a16="http://schemas.microsoft.com/office/drawing/2014/main" id="{7584BB06-C0AC-1B97-E495-EBCAC6DD050A}"/>
              </a:ext>
            </a:extLst>
          </p:cNvPr>
          <p:cNvSpPr txBox="1"/>
          <p:nvPr/>
        </p:nvSpPr>
        <p:spPr>
          <a:xfrm>
            <a:off x="783996" y="3824978"/>
            <a:ext cx="11093777" cy="523220"/>
          </a:xfrm>
          <a:prstGeom prst="rect">
            <a:avLst/>
          </a:prstGeom>
          <a:noFill/>
        </p:spPr>
        <p:txBody>
          <a:bodyPr wrap="square" rtlCol="0">
            <a:spAutoFit/>
          </a:bodyPr>
          <a:lstStyle/>
          <a:p>
            <a:pPr marL="285750" indent="-285750">
              <a:buFont typeface="Arial" panose="020B0604020202020204" pitchFamily="34" charset="0"/>
              <a:buChar char="•"/>
            </a:pPr>
            <a:r>
              <a:rPr lang="es-MX" sz="1400" dirty="0">
                <a:solidFill>
                  <a:schemeClr val="accent5">
                    <a:lumMod val="50000"/>
                  </a:schemeClr>
                </a:solidFill>
              </a:rPr>
              <a:t>Quitando los datos extremos, se observa una dispersión moderada de los toneladas por minuto, que se puede explicar agregando agrupadores para analizar.</a:t>
            </a:r>
          </a:p>
        </p:txBody>
      </p:sp>
      <p:pic>
        <p:nvPicPr>
          <p:cNvPr id="17" name="Picture 16">
            <a:extLst>
              <a:ext uri="{FF2B5EF4-FFF2-40B4-BE49-F238E27FC236}">
                <a16:creationId xmlns:a16="http://schemas.microsoft.com/office/drawing/2014/main" id="{BA5688AA-1706-0189-0267-F36E4FE8F178}"/>
              </a:ext>
            </a:extLst>
          </p:cNvPr>
          <p:cNvPicPr>
            <a:picLocks noChangeAspect="1"/>
          </p:cNvPicPr>
          <p:nvPr/>
        </p:nvPicPr>
        <p:blipFill>
          <a:blip r:embed="rId5"/>
          <a:stretch>
            <a:fillRect/>
          </a:stretch>
        </p:blipFill>
        <p:spPr>
          <a:xfrm>
            <a:off x="1783237" y="1409393"/>
            <a:ext cx="3987314" cy="2103120"/>
          </a:xfrm>
          <a:prstGeom prst="rect">
            <a:avLst/>
          </a:prstGeom>
        </p:spPr>
      </p:pic>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F5572051-BB67-E078-CC75-E056ED25C532}"/>
                  </a:ext>
                </a:extLst>
              </p:cNvPr>
              <p:cNvGraphicFramePr>
                <a:graphicFrameLocks noChangeAspect="1"/>
              </p:cNvGraphicFramePr>
              <p:nvPr>
                <p:extLst>
                  <p:ext uri="{D42A27DB-BD31-4B8C-83A1-F6EECF244321}">
                    <p14:modId xmlns:p14="http://schemas.microsoft.com/office/powerpoint/2010/main" val="2815353722"/>
                  </p:ext>
                </p:extLst>
              </p:nvPr>
            </p:nvGraphicFramePr>
            <p:xfrm>
              <a:off x="1706251" y="1341047"/>
              <a:ext cx="4075379" cy="2292401"/>
            </p:xfrm>
            <a:graphic>
              <a:graphicData uri="http://schemas.microsoft.com/office/powerpoint/2016/slidezoom">
                <pslz:sldZm>
                  <pslz:sldZmObj sldId="302" cId="3403388475">
                    <pslz:zmPr id="{97FCFDB6-3CFD-4A66-9B1B-FEBB1D99D352}" transitionDur="1000">
                      <p166:blipFill xmlns:p166="http://schemas.microsoft.com/office/powerpoint/2016/6/main">
                        <a:blip r:embed="rId6"/>
                        <a:stretch>
                          <a:fillRect/>
                        </a:stretch>
                      </p166:blipFill>
                      <p166:spPr xmlns:p166="http://schemas.microsoft.com/office/powerpoint/2016/6/main">
                        <a:xfrm>
                          <a:off x="0" y="0"/>
                          <a:ext cx="4075379" cy="2292401"/>
                        </a:xfrm>
                        <a:prstGeom prst="rect">
                          <a:avLst/>
                        </a:prstGeom>
                        <a:ln w="3175">
                          <a:solidFill>
                            <a:prstClr val="ltGray"/>
                          </a:solidFill>
                        </a:ln>
                      </p166:spPr>
                    </pslz:zmPr>
                  </pslz:sldZmObj>
                </pslz:sldZm>
              </a:graphicData>
            </a:graphic>
          </p:graphicFrame>
        </mc:Choice>
        <mc:Fallback>
          <p:pic>
            <p:nvPicPr>
              <p:cNvPr id="20" name="Slide Zoom 19">
                <a:hlinkClick r:id="rId7" action="ppaction://hlinksldjump"/>
                <a:extLst>
                  <a:ext uri="{FF2B5EF4-FFF2-40B4-BE49-F238E27FC236}">
                    <a16:creationId xmlns:a16="http://schemas.microsoft.com/office/drawing/2014/main" id="{F5572051-BB67-E078-CC75-E056ED25C532}"/>
                  </a:ext>
                </a:extLst>
              </p:cNvPr>
              <p:cNvPicPr>
                <a:picLocks noGrp="1" noRot="1" noChangeAspect="1" noMove="1" noResize="1" noEditPoints="1" noAdjustHandles="1" noChangeArrowheads="1" noChangeShapeType="1"/>
              </p:cNvPicPr>
              <p:nvPr/>
            </p:nvPicPr>
            <p:blipFill>
              <a:blip r:embed="rId6"/>
              <a:stretch>
                <a:fillRect/>
              </a:stretch>
            </p:blipFill>
            <p:spPr>
              <a:xfrm>
                <a:off x="1706251" y="1341047"/>
                <a:ext cx="4075379" cy="2292401"/>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1B23F0CE-8B0B-0EFF-02D9-05C934D4F985}"/>
                  </a:ext>
                </a:extLst>
              </p:cNvPr>
              <p:cNvGraphicFramePr>
                <a:graphicFrameLocks noChangeAspect="1"/>
              </p:cNvGraphicFramePr>
              <p:nvPr>
                <p:extLst>
                  <p:ext uri="{D42A27DB-BD31-4B8C-83A1-F6EECF244321}">
                    <p14:modId xmlns:p14="http://schemas.microsoft.com/office/powerpoint/2010/main" val="681279630"/>
                  </p:ext>
                </p:extLst>
              </p:nvPr>
            </p:nvGraphicFramePr>
            <p:xfrm>
              <a:off x="6330883" y="1409393"/>
              <a:ext cx="4026179" cy="2264726"/>
            </p:xfrm>
            <a:graphic>
              <a:graphicData uri="http://schemas.microsoft.com/office/powerpoint/2016/slidezoom">
                <pslz:sldZm>
                  <pslz:sldZmObj sldId="303" cId="1646730216">
                    <pslz:zmPr id="{DE324C3C-7C55-498E-AF2A-E41174196A1A}" transitionDur="1000">
                      <p166:blipFill xmlns:p166="http://schemas.microsoft.com/office/powerpoint/2016/6/main">
                        <a:blip r:embed="rId8"/>
                        <a:stretch>
                          <a:fillRect/>
                        </a:stretch>
                      </p166:blipFill>
                      <p166:spPr xmlns:p166="http://schemas.microsoft.com/office/powerpoint/2016/6/main">
                        <a:xfrm>
                          <a:off x="0" y="0"/>
                          <a:ext cx="4026179" cy="2264726"/>
                        </a:xfrm>
                        <a:prstGeom prst="rect">
                          <a:avLst/>
                        </a:prstGeom>
                        <a:ln w="3175">
                          <a:solidFill>
                            <a:prstClr val="ltGray"/>
                          </a:solidFill>
                        </a:ln>
                      </p166:spPr>
                    </pslz:zmPr>
                  </pslz:sldZmObj>
                </pslz:sldZm>
              </a:graphicData>
            </a:graphic>
          </p:graphicFrame>
        </mc:Choice>
        <mc:Fallback>
          <p:pic>
            <p:nvPicPr>
              <p:cNvPr id="22" name="Slide Zoom 21">
                <a:hlinkClick r:id="rId9" action="ppaction://hlinksldjump"/>
                <a:extLst>
                  <a:ext uri="{FF2B5EF4-FFF2-40B4-BE49-F238E27FC236}">
                    <a16:creationId xmlns:a16="http://schemas.microsoft.com/office/drawing/2014/main" id="{1B23F0CE-8B0B-0EFF-02D9-05C934D4F985}"/>
                  </a:ext>
                </a:extLst>
              </p:cNvPr>
              <p:cNvPicPr>
                <a:picLocks noGrp="1" noRot="1" noChangeAspect="1" noMove="1" noResize="1" noEditPoints="1" noAdjustHandles="1" noChangeArrowheads="1" noChangeShapeType="1"/>
              </p:cNvPicPr>
              <p:nvPr/>
            </p:nvPicPr>
            <p:blipFill>
              <a:blip r:embed="rId8"/>
              <a:stretch>
                <a:fillRect/>
              </a:stretch>
            </p:blipFill>
            <p:spPr>
              <a:xfrm>
                <a:off x="6330883" y="1409393"/>
                <a:ext cx="4026179" cy="2264726"/>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5D776BFD-11ED-DAC5-2E08-202AA5C829BC}"/>
                  </a:ext>
                </a:extLst>
              </p:cNvPr>
              <p:cNvGraphicFramePr>
                <a:graphicFrameLocks noChangeAspect="1"/>
              </p:cNvGraphicFramePr>
              <p:nvPr>
                <p:extLst>
                  <p:ext uri="{D42A27DB-BD31-4B8C-83A1-F6EECF244321}">
                    <p14:modId xmlns:p14="http://schemas.microsoft.com/office/powerpoint/2010/main" val="2360482393"/>
                  </p:ext>
                </p:extLst>
              </p:nvPr>
            </p:nvGraphicFramePr>
            <p:xfrm>
              <a:off x="1777096" y="4591356"/>
              <a:ext cx="3993455" cy="2207099"/>
            </p:xfrm>
            <a:graphic>
              <a:graphicData uri="http://schemas.microsoft.com/office/powerpoint/2016/slidezoom">
                <pslz:sldZm>
                  <pslz:sldZmObj sldId="304" cId="3372361010">
                    <pslz:zmPr id="{650D8B48-925C-457D-81EF-89A8C39E54F8}" transitionDur="1000">
                      <p166:blipFill xmlns:p166="http://schemas.microsoft.com/office/powerpoint/2016/6/main">
                        <a:blip r:embed="rId10"/>
                        <a:stretch>
                          <a:fillRect/>
                        </a:stretch>
                      </p166:blipFill>
                      <p166:spPr xmlns:p166="http://schemas.microsoft.com/office/powerpoint/2016/6/main">
                        <a:xfrm>
                          <a:off x="0" y="0"/>
                          <a:ext cx="3993455" cy="2207099"/>
                        </a:xfrm>
                        <a:prstGeom prst="rect">
                          <a:avLst/>
                        </a:prstGeom>
                        <a:ln w="3175">
                          <a:solidFill>
                            <a:prstClr val="ltGray"/>
                          </a:solidFill>
                        </a:ln>
                      </p166:spPr>
                    </pslz:zmPr>
                  </pslz:sldZmObj>
                </pslz:sldZm>
              </a:graphicData>
            </a:graphic>
          </p:graphicFrame>
        </mc:Choice>
        <mc:Fallback>
          <p:pic>
            <p:nvPicPr>
              <p:cNvPr id="24" name="Slide Zoom 23">
                <a:hlinkClick r:id="rId11" action="ppaction://hlinksldjump"/>
                <a:extLst>
                  <a:ext uri="{FF2B5EF4-FFF2-40B4-BE49-F238E27FC236}">
                    <a16:creationId xmlns:a16="http://schemas.microsoft.com/office/drawing/2014/main" id="{5D776BFD-11ED-DAC5-2E08-202AA5C829BC}"/>
                  </a:ext>
                </a:extLst>
              </p:cNvPr>
              <p:cNvPicPr>
                <a:picLocks noGrp="1" noRot="1" noChangeAspect="1" noMove="1" noResize="1" noEditPoints="1" noAdjustHandles="1" noChangeArrowheads="1" noChangeShapeType="1"/>
              </p:cNvPicPr>
              <p:nvPr/>
            </p:nvPicPr>
            <p:blipFill>
              <a:blip r:embed="rId10"/>
              <a:stretch>
                <a:fillRect/>
              </a:stretch>
            </p:blipFill>
            <p:spPr>
              <a:xfrm>
                <a:off x="1777096" y="4591356"/>
                <a:ext cx="3993455" cy="2207099"/>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B655B41D-91F6-BAA4-0CC3-B2C4AE3170C8}"/>
                  </a:ext>
                </a:extLst>
              </p:cNvPr>
              <p:cNvGraphicFramePr>
                <a:graphicFrameLocks noChangeAspect="1"/>
              </p:cNvGraphicFramePr>
              <p:nvPr>
                <p:extLst>
                  <p:ext uri="{D42A27DB-BD31-4B8C-83A1-F6EECF244321}">
                    <p14:modId xmlns:p14="http://schemas.microsoft.com/office/powerpoint/2010/main" val="590035029"/>
                  </p:ext>
                </p:extLst>
              </p:nvPr>
            </p:nvGraphicFramePr>
            <p:xfrm>
              <a:off x="6429224" y="4539727"/>
              <a:ext cx="3923731" cy="2207099"/>
            </p:xfrm>
            <a:graphic>
              <a:graphicData uri="http://schemas.microsoft.com/office/powerpoint/2016/slidezoom">
                <pslz:sldZm>
                  <pslz:sldZmObj sldId="305" cId="3433455551">
                    <pslz:zmPr id="{FF72102A-50DB-4729-A6C1-DAE867BF4594}" transitionDur="1000">
                      <p166:blipFill xmlns:p166="http://schemas.microsoft.com/office/powerpoint/2016/6/main">
                        <a:blip r:embed="rId12"/>
                        <a:stretch>
                          <a:fillRect/>
                        </a:stretch>
                      </p166:blipFill>
                      <p166:spPr xmlns:p166="http://schemas.microsoft.com/office/powerpoint/2016/6/main">
                        <a:xfrm>
                          <a:off x="0" y="0"/>
                          <a:ext cx="3923731" cy="2207099"/>
                        </a:xfrm>
                        <a:prstGeom prst="rect">
                          <a:avLst/>
                        </a:prstGeom>
                        <a:ln w="3175">
                          <a:solidFill>
                            <a:prstClr val="ltGray"/>
                          </a:solidFill>
                        </a:ln>
                      </p166:spPr>
                    </pslz:zmPr>
                  </pslz:sldZmObj>
                </pslz:sldZm>
              </a:graphicData>
            </a:graphic>
          </p:graphicFrame>
        </mc:Choice>
        <mc:Fallback>
          <p:pic>
            <p:nvPicPr>
              <p:cNvPr id="26" name="Slide Zoom 25">
                <a:hlinkClick r:id="rId13" action="ppaction://hlinksldjump"/>
                <a:extLst>
                  <a:ext uri="{FF2B5EF4-FFF2-40B4-BE49-F238E27FC236}">
                    <a16:creationId xmlns:a16="http://schemas.microsoft.com/office/drawing/2014/main" id="{B655B41D-91F6-BAA4-0CC3-B2C4AE3170C8}"/>
                  </a:ext>
                </a:extLst>
              </p:cNvPr>
              <p:cNvPicPr>
                <a:picLocks noGrp="1" noRot="1" noChangeAspect="1" noMove="1" noResize="1" noEditPoints="1" noAdjustHandles="1" noChangeArrowheads="1" noChangeShapeType="1"/>
              </p:cNvPicPr>
              <p:nvPr/>
            </p:nvPicPr>
            <p:blipFill>
              <a:blip r:embed="rId12"/>
              <a:stretch>
                <a:fillRect/>
              </a:stretch>
            </p:blipFill>
            <p:spPr>
              <a:xfrm>
                <a:off x="6429224" y="4539727"/>
                <a:ext cx="3923731" cy="2207099"/>
              </a:xfrm>
              <a:prstGeom prst="rect">
                <a:avLst/>
              </a:prstGeom>
              <a:ln w="3175">
                <a:solidFill>
                  <a:prstClr val="ltGray"/>
                </a:solidFill>
              </a:ln>
            </p:spPr>
          </p:pic>
        </mc:Fallback>
      </mc:AlternateContent>
    </p:spTree>
    <p:extLst>
      <p:ext uri="{BB962C8B-B14F-4D97-AF65-F5344CB8AC3E}">
        <p14:creationId xmlns:p14="http://schemas.microsoft.com/office/powerpoint/2010/main" val="45947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D862732-65E3-1BF1-8827-FFFAF91F95C2}"/>
              </a:ext>
            </a:extLst>
          </p:cNvPr>
          <p:cNvCxnSpPr>
            <a:cxnSpLocks/>
          </p:cNvCxnSpPr>
          <p:nvPr/>
        </p:nvCxnSpPr>
        <p:spPr>
          <a:xfrm>
            <a:off x="633167" y="702329"/>
            <a:ext cx="10925665" cy="0"/>
          </a:xfrm>
          <a:prstGeom prst="line">
            <a:avLst/>
          </a:prstGeom>
        </p:spPr>
        <p:style>
          <a:lnRef idx="3">
            <a:schemeClr val="accent4"/>
          </a:lnRef>
          <a:fillRef idx="0">
            <a:schemeClr val="accent4"/>
          </a:fillRef>
          <a:effectRef idx="2">
            <a:schemeClr val="accent4"/>
          </a:effectRef>
          <a:fontRef idx="minor">
            <a:schemeClr val="tx1"/>
          </a:fontRef>
        </p:style>
      </p:cxnSp>
      <p:sp>
        <p:nvSpPr>
          <p:cNvPr id="6" name="TextBox 5">
            <a:extLst>
              <a:ext uri="{FF2B5EF4-FFF2-40B4-BE49-F238E27FC236}">
                <a16:creationId xmlns:a16="http://schemas.microsoft.com/office/drawing/2014/main" id="{8A003B0E-01AB-DFCB-36DD-4C4F1D50AD5F}"/>
              </a:ext>
            </a:extLst>
          </p:cNvPr>
          <p:cNvSpPr txBox="1"/>
          <p:nvPr/>
        </p:nvSpPr>
        <p:spPr>
          <a:xfrm>
            <a:off x="556181" y="160255"/>
            <a:ext cx="6532776" cy="523220"/>
          </a:xfrm>
          <a:prstGeom prst="rect">
            <a:avLst/>
          </a:prstGeom>
          <a:noFill/>
        </p:spPr>
        <p:txBody>
          <a:bodyPr wrap="square" rtlCol="0">
            <a:spAutoFit/>
          </a:bodyPr>
          <a:lstStyle/>
          <a:p>
            <a:r>
              <a:rPr lang="es-MX" sz="2800" dirty="0">
                <a:solidFill>
                  <a:srgbClr val="002060"/>
                </a:solidFill>
              </a:rPr>
              <a:t>Siguientes Pasos.</a:t>
            </a:r>
          </a:p>
        </p:txBody>
      </p:sp>
      <p:sp>
        <p:nvSpPr>
          <p:cNvPr id="2" name="TextBox 1">
            <a:extLst>
              <a:ext uri="{FF2B5EF4-FFF2-40B4-BE49-F238E27FC236}">
                <a16:creationId xmlns:a16="http://schemas.microsoft.com/office/drawing/2014/main" id="{7EAE7E27-6790-2DBE-9162-FA752510C281}"/>
              </a:ext>
            </a:extLst>
          </p:cNvPr>
          <p:cNvSpPr txBox="1"/>
          <p:nvPr/>
        </p:nvSpPr>
        <p:spPr>
          <a:xfrm>
            <a:off x="556181" y="1310325"/>
            <a:ext cx="10256363" cy="4001095"/>
          </a:xfrm>
          <a:prstGeom prst="rect">
            <a:avLst/>
          </a:prstGeom>
          <a:noFill/>
        </p:spPr>
        <p:txBody>
          <a:bodyPr wrap="square" rtlCol="0">
            <a:spAutoFit/>
          </a:bodyPr>
          <a:lstStyle>
            <a:defPPr>
              <a:defRPr lang="es-MX"/>
            </a:defPPr>
            <a:lvl1pPr>
              <a:defRPr>
                <a:solidFill>
                  <a:srgbClr val="002060"/>
                </a:solidFill>
              </a:defRPr>
            </a:lvl1pPr>
          </a:lstStyle>
          <a:p>
            <a:pPr marL="285750" indent="-285750">
              <a:buFont typeface="Arial" panose="020B0604020202020204" pitchFamily="34" charset="0"/>
              <a:buChar char="•"/>
            </a:pPr>
            <a:r>
              <a:rPr lang="es-MX" dirty="0">
                <a:solidFill>
                  <a:schemeClr val="accent5">
                    <a:lumMod val="50000"/>
                  </a:schemeClr>
                </a:solidFill>
              </a:rPr>
              <a:t>Utilizar este metodo de analisis para determinar:</a:t>
            </a:r>
          </a:p>
          <a:p>
            <a:pPr marL="742950" lvl="1" indent="-285750">
              <a:buFont typeface="Arial" panose="020B0604020202020204" pitchFamily="34" charset="0"/>
              <a:buChar char="•"/>
            </a:pPr>
            <a:r>
              <a:rPr lang="es-MX" dirty="0">
                <a:solidFill>
                  <a:schemeClr val="accent5">
                    <a:lumMod val="50000"/>
                  </a:schemeClr>
                </a:solidFill>
              </a:rPr>
              <a:t>Productividad por almacenista ( Tiempos y Toneladas )</a:t>
            </a:r>
          </a:p>
          <a:p>
            <a:pPr marL="742950" lvl="1" indent="-285750">
              <a:buFont typeface="Arial" panose="020B0604020202020204" pitchFamily="34" charset="0"/>
              <a:buChar char="•"/>
            </a:pPr>
            <a:r>
              <a:rPr lang="es-MX" dirty="0">
                <a:solidFill>
                  <a:schemeClr val="accent5">
                    <a:lumMod val="50000"/>
                  </a:schemeClr>
                </a:solidFill>
              </a:rPr>
              <a:t>Productividad por familia de productos </a:t>
            </a:r>
          </a:p>
          <a:p>
            <a:pPr marL="742950" lvl="1" indent="-285750">
              <a:buFont typeface="Arial" panose="020B0604020202020204" pitchFamily="34" charset="0"/>
              <a:buChar char="•"/>
            </a:pPr>
            <a:r>
              <a:rPr lang="es-MX" dirty="0">
                <a:solidFill>
                  <a:schemeClr val="accent5">
                    <a:lumMod val="50000"/>
                  </a:schemeClr>
                </a:solidFill>
              </a:rPr>
              <a:t>Productividad por Producto</a:t>
            </a:r>
          </a:p>
          <a:p>
            <a:pPr marL="742950" lvl="1" indent="-285750">
              <a:buFont typeface="Arial" panose="020B0604020202020204" pitchFamily="34" charset="0"/>
              <a:buChar char="•"/>
            </a:pPr>
            <a:endParaRPr lang="es-MX" dirty="0">
              <a:solidFill>
                <a:schemeClr val="accent5">
                  <a:lumMod val="50000"/>
                </a:schemeClr>
              </a:solidFill>
            </a:endParaRPr>
          </a:p>
          <a:p>
            <a:pPr marL="285750" indent="-285750">
              <a:buFont typeface="Arial" panose="020B0604020202020204" pitchFamily="34" charset="0"/>
              <a:buChar char="•"/>
            </a:pPr>
            <a:r>
              <a:rPr lang="es-MX" dirty="0">
                <a:solidFill>
                  <a:schemeClr val="accent5">
                    <a:lumMod val="50000"/>
                  </a:schemeClr>
                </a:solidFill>
              </a:rPr>
              <a:t>Analizar que datos hacen falta para correlacionar esta información y construir un </a:t>
            </a:r>
            <a:r>
              <a:rPr lang="es-MX" sz="2000" b="1" i="1" dirty="0">
                <a:solidFill>
                  <a:schemeClr val="accent5">
                    <a:lumMod val="75000"/>
                  </a:schemeClr>
                </a:solidFill>
              </a:rPr>
              <a:t>modelo predictivo </a:t>
            </a:r>
            <a:r>
              <a:rPr lang="es-MX" dirty="0">
                <a:solidFill>
                  <a:schemeClr val="accent5">
                    <a:lumMod val="50000"/>
                  </a:schemeClr>
                </a:solidFill>
              </a:rPr>
              <a:t>para crear una referencia de tiempo de surtido de pedidos y mejorar los tiempos actuales. </a:t>
            </a:r>
          </a:p>
          <a:p>
            <a:pPr marL="285750" indent="-285750">
              <a:buFont typeface="Arial" panose="020B0604020202020204" pitchFamily="34" charset="0"/>
              <a:buChar char="•"/>
            </a:pPr>
            <a:endParaRPr lang="es-MX" dirty="0">
              <a:solidFill>
                <a:schemeClr val="accent5">
                  <a:lumMod val="50000"/>
                </a:schemeClr>
              </a:solidFill>
            </a:endParaRPr>
          </a:p>
          <a:p>
            <a:pPr marL="285750" indent="-285750">
              <a:buFont typeface="Arial" panose="020B0604020202020204" pitchFamily="34" charset="0"/>
              <a:buChar char="•"/>
            </a:pPr>
            <a:r>
              <a:rPr lang="es-MX" dirty="0">
                <a:solidFill>
                  <a:schemeClr val="accent5">
                    <a:lumMod val="50000"/>
                  </a:schemeClr>
                </a:solidFill>
              </a:rPr>
              <a:t>Informacion adicional a Extraer:</a:t>
            </a:r>
          </a:p>
          <a:p>
            <a:pPr marL="742950" lvl="1" indent="-285750">
              <a:buFont typeface="Arial" panose="020B0604020202020204" pitchFamily="34" charset="0"/>
              <a:buChar char="•"/>
            </a:pPr>
            <a:r>
              <a:rPr lang="es-MX" dirty="0">
                <a:solidFill>
                  <a:schemeClr val="accent5">
                    <a:lumMod val="50000"/>
                  </a:schemeClr>
                </a:solidFill>
              </a:rPr>
              <a:t>tipo de cliente</a:t>
            </a:r>
          </a:p>
          <a:p>
            <a:pPr marL="742950" lvl="1" indent="-285750">
              <a:buFont typeface="Arial" panose="020B0604020202020204" pitchFamily="34" charset="0"/>
              <a:buChar char="•"/>
            </a:pPr>
            <a:r>
              <a:rPr lang="es-MX" dirty="0">
                <a:solidFill>
                  <a:schemeClr val="accent5">
                    <a:lumMod val="50000"/>
                  </a:schemeClr>
                </a:solidFill>
              </a:rPr>
              <a:t>tipo de almacén</a:t>
            </a:r>
          </a:p>
          <a:p>
            <a:pPr marL="742950" lvl="1" indent="-285750">
              <a:buFont typeface="Arial" panose="020B0604020202020204" pitchFamily="34" charset="0"/>
              <a:buChar char="•"/>
            </a:pPr>
            <a:r>
              <a:rPr lang="es-MX" dirty="0">
                <a:solidFill>
                  <a:schemeClr val="accent5">
                    <a:lumMod val="50000"/>
                  </a:schemeClr>
                </a:solidFill>
              </a:rPr>
              <a:t>tamaño de pedidos</a:t>
            </a:r>
          </a:p>
          <a:p>
            <a:pPr marL="742950" lvl="1" indent="-285750">
              <a:buFont typeface="Arial" panose="020B0604020202020204" pitchFamily="34" charset="0"/>
              <a:buChar char="•"/>
            </a:pPr>
            <a:r>
              <a:rPr lang="es-MX" dirty="0">
                <a:solidFill>
                  <a:schemeClr val="accent5">
                    <a:lumMod val="50000"/>
                  </a:schemeClr>
                </a:solidFill>
              </a:rPr>
              <a:t>grupo de clientes</a:t>
            </a:r>
          </a:p>
          <a:p>
            <a:pPr marL="742950" lvl="1" indent="-285750">
              <a:buFont typeface="Arial" panose="020B0604020202020204" pitchFamily="34" charset="0"/>
              <a:buChar char="•"/>
            </a:pPr>
            <a:r>
              <a:rPr lang="es-MX" dirty="0">
                <a:solidFill>
                  <a:schemeClr val="accent5">
                    <a:lumMod val="50000"/>
                  </a:schemeClr>
                </a:solidFill>
              </a:rPr>
              <a:t>tipo de producto(paquetería-granel, etc)</a:t>
            </a:r>
          </a:p>
        </p:txBody>
      </p:sp>
      <p:pic>
        <p:nvPicPr>
          <p:cNvPr id="5" name="Picture 4">
            <a:extLst>
              <a:ext uri="{FF2B5EF4-FFF2-40B4-BE49-F238E27FC236}">
                <a16:creationId xmlns:a16="http://schemas.microsoft.com/office/drawing/2014/main" id="{2B5037E1-8746-13A0-AACA-79ECCAB02E2C}"/>
              </a:ext>
            </a:extLst>
          </p:cNvPr>
          <p:cNvPicPr>
            <a:picLocks noChangeAspect="1"/>
          </p:cNvPicPr>
          <p:nvPr/>
        </p:nvPicPr>
        <p:blipFill>
          <a:blip r:embed="rId2"/>
          <a:stretch>
            <a:fillRect/>
          </a:stretch>
        </p:blipFill>
        <p:spPr>
          <a:xfrm>
            <a:off x="7967221" y="4509062"/>
            <a:ext cx="3591611" cy="1967327"/>
          </a:xfrm>
          <a:prstGeom prst="rect">
            <a:avLst/>
          </a:prstGeom>
        </p:spPr>
      </p:pic>
      <p:pic>
        <p:nvPicPr>
          <p:cNvPr id="7" name="Picture 6">
            <a:extLst>
              <a:ext uri="{FF2B5EF4-FFF2-40B4-BE49-F238E27FC236}">
                <a16:creationId xmlns:a16="http://schemas.microsoft.com/office/drawing/2014/main" id="{E953E6FE-3BE7-476B-F392-7DDE6C159EED}"/>
              </a:ext>
            </a:extLst>
          </p:cNvPr>
          <p:cNvPicPr>
            <a:picLocks noChangeAspect="1"/>
          </p:cNvPicPr>
          <p:nvPr/>
        </p:nvPicPr>
        <p:blipFill rotWithShape="1">
          <a:blip r:embed="rId3"/>
          <a:srcRect l="1671" r="2321"/>
          <a:stretch/>
        </p:blipFill>
        <p:spPr>
          <a:xfrm>
            <a:off x="5402382" y="3890763"/>
            <a:ext cx="2281286" cy="1236599"/>
          </a:xfrm>
          <a:prstGeom prst="rect">
            <a:avLst/>
          </a:prstGeom>
        </p:spPr>
      </p:pic>
    </p:spTree>
    <p:extLst>
      <p:ext uri="{BB962C8B-B14F-4D97-AF65-F5344CB8AC3E}">
        <p14:creationId xmlns:p14="http://schemas.microsoft.com/office/powerpoint/2010/main" val="340410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938B6B-FE9A-2B10-0A20-2EEFDC44BBDB}"/>
              </a:ext>
            </a:extLst>
          </p:cNvPr>
          <p:cNvSpPr txBox="1"/>
          <p:nvPr/>
        </p:nvSpPr>
        <p:spPr>
          <a:xfrm>
            <a:off x="4053790" y="2705725"/>
            <a:ext cx="4276171" cy="1446550"/>
          </a:xfrm>
          <a:prstGeom prst="rect">
            <a:avLst/>
          </a:prstGeom>
          <a:noFill/>
        </p:spPr>
        <p:txBody>
          <a:bodyPr wrap="none" rtlCol="0">
            <a:spAutoFit/>
          </a:bodyPr>
          <a:lstStyle/>
          <a:p>
            <a:r>
              <a:rPr lang="es-MX" sz="4400" dirty="0">
                <a:solidFill>
                  <a:schemeClr val="accent5">
                    <a:lumMod val="75000"/>
                  </a:schemeClr>
                </a:solidFill>
              </a:rPr>
              <a:t>Codigo Python</a:t>
            </a:r>
          </a:p>
          <a:p>
            <a:r>
              <a:rPr lang="es-MX" sz="4400" dirty="0">
                <a:solidFill>
                  <a:schemeClr val="accent5">
                    <a:lumMod val="75000"/>
                  </a:schemeClr>
                </a:solidFill>
              </a:rPr>
              <a:t>Jupyter Notebook</a:t>
            </a:r>
          </a:p>
        </p:txBody>
      </p:sp>
    </p:spTree>
    <p:extLst>
      <p:ext uri="{BB962C8B-B14F-4D97-AF65-F5344CB8AC3E}">
        <p14:creationId xmlns:p14="http://schemas.microsoft.com/office/powerpoint/2010/main" val="115324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939090-630F-01C3-D57E-BD09CA52DE5D}"/>
              </a:ext>
            </a:extLst>
          </p:cNvPr>
          <p:cNvPicPr>
            <a:picLocks noChangeAspect="1"/>
          </p:cNvPicPr>
          <p:nvPr/>
        </p:nvPicPr>
        <p:blipFill>
          <a:blip r:embed="rId2"/>
          <a:stretch>
            <a:fillRect/>
          </a:stretch>
        </p:blipFill>
        <p:spPr>
          <a:xfrm>
            <a:off x="447774" y="337771"/>
            <a:ext cx="11296452" cy="6182457"/>
          </a:xfrm>
          <a:prstGeom prst="rect">
            <a:avLst/>
          </a:prstGeom>
        </p:spPr>
      </p:pic>
      <p:sp>
        <p:nvSpPr>
          <p:cNvPr id="5" name="TextBox 4">
            <a:extLst>
              <a:ext uri="{FF2B5EF4-FFF2-40B4-BE49-F238E27FC236}">
                <a16:creationId xmlns:a16="http://schemas.microsoft.com/office/drawing/2014/main" id="{C3095CF9-F131-03BD-0BCE-5E5F4D142A8A}"/>
              </a:ext>
            </a:extLst>
          </p:cNvPr>
          <p:cNvSpPr txBox="1"/>
          <p:nvPr/>
        </p:nvSpPr>
        <p:spPr>
          <a:xfrm>
            <a:off x="4176074" y="2733773"/>
            <a:ext cx="5222450" cy="923330"/>
          </a:xfrm>
          <a:prstGeom prst="rect">
            <a:avLst/>
          </a:prstGeom>
          <a:noFill/>
        </p:spPr>
        <p:txBody>
          <a:bodyPr wrap="square" rtlCol="0">
            <a:spAutoFit/>
          </a:bodyPr>
          <a:lstStyle/>
          <a:p>
            <a:r>
              <a:rPr lang="es-MX" dirty="0">
                <a:solidFill>
                  <a:schemeClr val="accent5">
                    <a:lumMod val="75000"/>
                  </a:schemeClr>
                </a:solidFill>
              </a:rPr>
              <a:t>Se observan 4 almacenes con datos alejados del nuevo estandar, con este </a:t>
            </a:r>
            <a:r>
              <a:rPr lang="es-MX" dirty="0" err="1">
                <a:solidFill>
                  <a:schemeClr val="accent5">
                    <a:lumMod val="75000"/>
                  </a:schemeClr>
                </a:solidFill>
              </a:rPr>
              <a:t>finding</a:t>
            </a:r>
            <a:r>
              <a:rPr lang="es-MX" dirty="0">
                <a:solidFill>
                  <a:schemeClr val="accent5">
                    <a:lumMod val="75000"/>
                  </a:schemeClr>
                </a:solidFill>
              </a:rPr>
              <a:t> se puede establecer un plan para revisar los motivos de esta desviación.</a:t>
            </a:r>
          </a:p>
        </p:txBody>
      </p:sp>
    </p:spTree>
    <p:extLst>
      <p:ext uri="{BB962C8B-B14F-4D97-AF65-F5344CB8AC3E}">
        <p14:creationId xmlns:p14="http://schemas.microsoft.com/office/powerpoint/2010/main" val="3403388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60B47E-6E05-9A57-85B7-45EB0B188E45}"/>
              </a:ext>
            </a:extLst>
          </p:cNvPr>
          <p:cNvPicPr>
            <a:picLocks noChangeAspect="1"/>
          </p:cNvPicPr>
          <p:nvPr/>
        </p:nvPicPr>
        <p:blipFill>
          <a:blip r:embed="rId2"/>
          <a:stretch>
            <a:fillRect/>
          </a:stretch>
        </p:blipFill>
        <p:spPr>
          <a:xfrm>
            <a:off x="123502" y="210806"/>
            <a:ext cx="11944995" cy="6436387"/>
          </a:xfrm>
          <a:prstGeom prst="rect">
            <a:avLst/>
          </a:prstGeom>
        </p:spPr>
      </p:pic>
      <p:sp>
        <p:nvSpPr>
          <p:cNvPr id="7" name="TextBox 6">
            <a:extLst>
              <a:ext uri="{FF2B5EF4-FFF2-40B4-BE49-F238E27FC236}">
                <a16:creationId xmlns:a16="http://schemas.microsoft.com/office/drawing/2014/main" id="{89135894-B5E1-45DC-2EB1-F6BB2EE3D04E}"/>
              </a:ext>
            </a:extLst>
          </p:cNvPr>
          <p:cNvSpPr txBox="1"/>
          <p:nvPr/>
        </p:nvSpPr>
        <p:spPr>
          <a:xfrm>
            <a:off x="4119513" y="2648932"/>
            <a:ext cx="4996207" cy="1200329"/>
          </a:xfrm>
          <a:prstGeom prst="rect">
            <a:avLst/>
          </a:prstGeom>
          <a:noFill/>
        </p:spPr>
        <p:txBody>
          <a:bodyPr wrap="square" rtlCol="0">
            <a:spAutoFit/>
          </a:bodyPr>
          <a:lstStyle/>
          <a:p>
            <a:r>
              <a:rPr lang="es-MX" dirty="0">
                <a:solidFill>
                  <a:schemeClr val="accent5">
                    <a:lumMod val="75000"/>
                  </a:schemeClr>
                </a:solidFill>
              </a:rPr>
              <a:t>Se observa que el 95%  de los resultados estan en concentrados en un solo bracket, esto comprueba la hipótesis del impacto de los nuevos desarrollos en la operación de surtido de pedidos</a:t>
            </a:r>
          </a:p>
        </p:txBody>
      </p:sp>
    </p:spTree>
    <p:extLst>
      <p:ext uri="{BB962C8B-B14F-4D97-AF65-F5344CB8AC3E}">
        <p14:creationId xmlns:p14="http://schemas.microsoft.com/office/powerpoint/2010/main" val="1646730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34C1A5-CBC0-DD89-38C7-8E88B80B2EDC}"/>
              </a:ext>
            </a:extLst>
          </p:cNvPr>
          <p:cNvPicPr>
            <a:picLocks noChangeAspect="1"/>
          </p:cNvPicPr>
          <p:nvPr/>
        </p:nvPicPr>
        <p:blipFill>
          <a:blip r:embed="rId2"/>
          <a:stretch>
            <a:fillRect/>
          </a:stretch>
        </p:blipFill>
        <p:spPr>
          <a:xfrm>
            <a:off x="91204" y="405354"/>
            <a:ext cx="11908360" cy="6099142"/>
          </a:xfrm>
          <a:prstGeom prst="rect">
            <a:avLst/>
          </a:prstGeom>
        </p:spPr>
      </p:pic>
      <p:sp>
        <p:nvSpPr>
          <p:cNvPr id="4" name="TextBox 3">
            <a:extLst>
              <a:ext uri="{FF2B5EF4-FFF2-40B4-BE49-F238E27FC236}">
                <a16:creationId xmlns:a16="http://schemas.microsoft.com/office/drawing/2014/main" id="{74A97886-7858-0E36-95F7-EBBDBBDBBC17}"/>
              </a:ext>
            </a:extLst>
          </p:cNvPr>
          <p:cNvSpPr txBox="1"/>
          <p:nvPr/>
        </p:nvSpPr>
        <p:spPr>
          <a:xfrm>
            <a:off x="5219307" y="1329180"/>
            <a:ext cx="4386606" cy="2308324"/>
          </a:xfrm>
          <a:prstGeom prst="rect">
            <a:avLst/>
          </a:prstGeom>
          <a:noFill/>
        </p:spPr>
        <p:txBody>
          <a:bodyPr wrap="square" rtlCol="0">
            <a:spAutoFit/>
          </a:bodyPr>
          <a:lstStyle/>
          <a:p>
            <a:r>
              <a:rPr lang="es-MX" dirty="0">
                <a:solidFill>
                  <a:schemeClr val="accent5">
                    <a:lumMod val="75000"/>
                  </a:schemeClr>
                </a:solidFill>
              </a:rPr>
              <a:t>En el grupo de almacenes sin impacto de los datos extremos, se observa un dispersión entre 0.005 y 0.04.</a:t>
            </a:r>
          </a:p>
          <a:p>
            <a:r>
              <a:rPr lang="es-MX" dirty="0">
                <a:solidFill>
                  <a:schemeClr val="accent5">
                    <a:lumMod val="75000"/>
                  </a:schemeClr>
                </a:solidFill>
              </a:rPr>
              <a:t>Esto permite establecer planes de acciones para:</a:t>
            </a:r>
          </a:p>
          <a:p>
            <a:pPr marL="285750" indent="-285750">
              <a:buFont typeface="Arial" panose="020B0604020202020204" pitchFamily="34" charset="0"/>
              <a:buChar char="•"/>
            </a:pPr>
            <a:r>
              <a:rPr lang="es-MX" dirty="0">
                <a:solidFill>
                  <a:schemeClr val="accent5">
                    <a:lumMod val="75000"/>
                  </a:schemeClr>
                </a:solidFill>
              </a:rPr>
              <a:t>Investigar los motivos de la dispersión</a:t>
            </a:r>
          </a:p>
          <a:p>
            <a:pPr marL="285750" indent="-285750">
              <a:buFont typeface="Arial" panose="020B0604020202020204" pitchFamily="34" charset="0"/>
              <a:buChar char="•"/>
            </a:pPr>
            <a:r>
              <a:rPr lang="es-MX" dirty="0">
                <a:solidFill>
                  <a:schemeClr val="accent5">
                    <a:lumMod val="75000"/>
                  </a:schemeClr>
                </a:solidFill>
              </a:rPr>
              <a:t>Crear agrupaciones que describan </a:t>
            </a:r>
            <a:r>
              <a:rPr lang="es-MX" dirty="0" err="1">
                <a:solidFill>
                  <a:schemeClr val="accent5">
                    <a:lumMod val="75000"/>
                  </a:schemeClr>
                </a:solidFill>
              </a:rPr>
              <a:t>mejos</a:t>
            </a:r>
            <a:r>
              <a:rPr lang="es-MX" dirty="0">
                <a:solidFill>
                  <a:schemeClr val="accent5">
                    <a:lumMod val="75000"/>
                  </a:schemeClr>
                </a:solidFill>
              </a:rPr>
              <a:t> a los tipos de almacenes</a:t>
            </a:r>
          </a:p>
        </p:txBody>
      </p:sp>
    </p:spTree>
    <p:extLst>
      <p:ext uri="{BB962C8B-B14F-4D97-AF65-F5344CB8AC3E}">
        <p14:creationId xmlns:p14="http://schemas.microsoft.com/office/powerpoint/2010/main" val="3372361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605</Words>
  <Application>Microsoft Office PowerPoint</Application>
  <PresentationFormat>Widescreen</PresentationFormat>
  <Paragraphs>56</Paragraphs>
  <Slides>10</Slides>
  <Notes>0</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Moreno Quintanar, Carlos</dc:creator>
  <cp:lastModifiedBy>Moreno Quintanar, Carlos</cp:lastModifiedBy>
  <cp:revision>10</cp:revision>
  <dcterms:created xsi:type="dcterms:W3CDTF">2022-09-24T16:57:23Z</dcterms:created>
  <dcterms:modified xsi:type="dcterms:W3CDTF">2022-09-25T00:21:43Z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08e5190-04f9-4441-aec9-827407247a1c_Enabled">
    <vt:lpwstr>true</vt:lpwstr>
  </property>
  <property fmtid="{D5CDD505-2E9C-101B-9397-08002B2CF9AE}" pid="3" name="MSIP_Label_608e5190-04f9-4441-aec9-827407247a1c_SetDate">
    <vt:lpwstr>2022-09-25T00:21:43Z</vt:lpwstr>
  </property>
  <property fmtid="{D5CDD505-2E9C-101B-9397-08002B2CF9AE}" pid="4" name="MSIP_Label_608e5190-04f9-4441-aec9-827407247a1c_Method">
    <vt:lpwstr>Standard</vt:lpwstr>
  </property>
  <property fmtid="{D5CDD505-2E9C-101B-9397-08002B2CF9AE}" pid="5" name="MSIP_Label_608e5190-04f9-4441-aec9-827407247a1c_Name">
    <vt:lpwstr>Confidential_Sigma</vt:lpwstr>
  </property>
  <property fmtid="{D5CDD505-2E9C-101B-9397-08002B2CF9AE}" pid="6" name="MSIP_Label_608e5190-04f9-4441-aec9-827407247a1c_SiteId">
    <vt:lpwstr>3205c38a-2aa0-4681-8dc0-61687b1d331b</vt:lpwstr>
  </property>
  <property fmtid="{D5CDD505-2E9C-101B-9397-08002B2CF9AE}" pid="7" name="MSIP_Label_608e5190-04f9-4441-aec9-827407247a1c_ActionId">
    <vt:lpwstr>189c0c0c-6d44-4897-b179-923e4b688717</vt:lpwstr>
  </property>
  <property fmtid="{D5CDD505-2E9C-101B-9397-08002B2CF9AE}" pid="8" name="MSIP_Label_608e5190-04f9-4441-aec9-827407247a1c_ContentBits">
    <vt:lpwstr>2</vt:lpwstr>
  </property>
</Properties>
</file>