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/>
            <a:r>
              <a:rPr lang="pt-PT" altLang="en-US" sz="2400"/>
              <a:t>Boa Tarde</a:t>
            </a:r>
            <a:endParaRPr lang="pt-PT" altLang="en-US" sz="2400"/>
          </a:p>
          <a:p>
            <a:pPr algn="l"/>
            <a:endParaRPr lang="pt-PT" altLang="en-US" sz="2400"/>
          </a:p>
          <a:p>
            <a:pPr algn="l"/>
            <a:r>
              <a:rPr lang="pt-PT" altLang="en-US" sz="2400"/>
              <a:t>Obrigado por estarem presentes</a:t>
            </a:r>
            <a:endParaRPr lang="pt-PT" altLang="en-US" sz="2400"/>
          </a:p>
          <a:p>
            <a:pPr algn="l"/>
            <a:endParaRPr lang="pt-PT" altLang="en-US" sz="2400"/>
          </a:p>
          <a:p>
            <a:pPr algn="l"/>
            <a:r>
              <a:rPr lang="pt-PT" altLang="en-US" sz="2400"/>
              <a:t>O meu nome é Carlos Rijo e vou dar inicio à apresentação do projeto que desenvolvi no CEiiA.</a:t>
            </a:r>
            <a:endParaRPr lang="pt-PT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10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>
              <a:lnSpc>
                <a:spcPct val="170000"/>
              </a:lnSpc>
            </a:pPr>
            <a:r>
              <a:rPr lang="pt-PT" altLang="en-US" sz="2400"/>
              <a:t>Podemos entao comparar os resultados obtidos em cada algoritmo. </a:t>
            </a:r>
            <a:endParaRPr lang="pt-PT" altLang="en-US" sz="2400"/>
          </a:p>
          <a:p>
            <a:pPr algn="l">
              <a:lnSpc>
                <a:spcPct val="170000"/>
              </a:lnSpc>
            </a:pPr>
            <a:endParaRPr lang="pt-PT" altLang="en-US" sz="2400"/>
          </a:p>
          <a:p>
            <a:pPr algn="l">
              <a:lnSpc>
                <a:spcPct val="170000"/>
              </a:lnSpc>
            </a:pPr>
            <a:r>
              <a:rPr lang="pt-PT" altLang="en-US" sz="2400"/>
              <a:t>É possivel verificar que  2º cenario apresenta melhores resultados principalmente na </a:t>
            </a:r>
            <a:r>
              <a:rPr lang="pt-PT" altLang="en-US" sz="2400" u="sng"/>
              <a:t>deteção quando ha fogo</a:t>
            </a:r>
            <a:r>
              <a:rPr lang="pt-PT" altLang="en-US" sz="2400"/>
              <a:t> e na </a:t>
            </a:r>
            <a:r>
              <a:rPr lang="pt-PT" altLang="en-US" sz="2400" u="sng"/>
              <a:t>nao deteção quando nao ha fogo</a:t>
            </a:r>
            <a:endParaRPr lang="pt-PT" altLang="en-US" sz="24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11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8360" y="1024255"/>
            <a:ext cx="10495915" cy="4998720"/>
          </a:xfrm>
        </p:spPr>
        <p:txBody>
          <a:bodyPr/>
          <a:p>
            <a:pPr algn="l">
              <a:lnSpc>
                <a:spcPct val="140000"/>
              </a:lnSpc>
            </a:pPr>
            <a:r>
              <a:rPr lang="pt-PT" altLang="en-US" sz="2400"/>
              <a:t>Contudo estes valores foram obtidos apartir de testes de bancada. É importante continuar com os testes e realizar testes em cenarios reais.</a:t>
            </a:r>
            <a:endParaRPr lang="pt-PT" altLang="en-US" sz="2400"/>
          </a:p>
          <a:p>
            <a:pPr algn="l">
              <a:lnSpc>
                <a:spcPct val="140000"/>
              </a:lnSpc>
            </a:pPr>
            <a:endParaRPr lang="pt-PT" altLang="en-US" sz="2400"/>
          </a:p>
          <a:p>
            <a:pPr algn="l">
              <a:lnSpc>
                <a:spcPct val="140000"/>
              </a:lnSpc>
            </a:pPr>
            <a:r>
              <a:rPr lang="pt-PT" altLang="en-US" sz="2400"/>
              <a:t>Para melhorar o algoritmo é necessario acrescentar redundancia ao sistema introduzindo cameras termicas e sensores de particulas</a:t>
            </a:r>
            <a:endParaRPr lang="pt-PT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12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>
              <a:lnSpc>
                <a:spcPct val="160000"/>
              </a:lnSpc>
            </a:pPr>
            <a:r>
              <a:rPr lang="pt-PT" altLang="en-US" sz="2400"/>
              <a:t>Em conclusão, a integração destes algoritmos em UAVs pode auxiliar a deteção e o combate a incendios florestais. </a:t>
            </a:r>
            <a:endParaRPr lang="pt-PT" altLang="en-US" sz="2400"/>
          </a:p>
          <a:p>
            <a:pPr algn="l">
              <a:lnSpc>
                <a:spcPct val="160000"/>
              </a:lnSpc>
            </a:pPr>
            <a:endParaRPr lang="pt-PT" altLang="en-US" sz="2400"/>
          </a:p>
          <a:p>
            <a:pPr algn="l">
              <a:lnSpc>
                <a:spcPct val="160000"/>
              </a:lnSpc>
            </a:pPr>
            <a:r>
              <a:rPr lang="pt-PT" altLang="en-US" sz="2400"/>
              <a:t>E mesmo precisando de mais testes e ajustes o 2º algoritmo esta pronto a ser usado em cenarios reais.</a:t>
            </a:r>
            <a:endParaRPr lang="pt-PT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13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525905"/>
            <a:ext cx="10495915" cy="4497070"/>
          </a:xfrm>
        </p:spPr>
        <p:txBody>
          <a:bodyPr/>
          <a:p>
            <a:pPr algn="ctr"/>
            <a:r>
              <a:rPr lang="pt-PT" altLang="en-US" sz="2400"/>
              <a:t>Obrigado</a:t>
            </a:r>
            <a:endParaRPr lang="pt-PT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/>
            <a:endParaRPr lang="pt-PT" altLang="en-US" sz="2400"/>
          </a:p>
          <a:p>
            <a:pPr algn="l"/>
            <a:r>
              <a:rPr lang="pt-PT" altLang="en-US" sz="2400"/>
              <a:t>A apresentação terá o seguinte formato começando entao pela introdução ao projeto</a:t>
            </a:r>
            <a:endParaRPr lang="pt-PT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>
              <a:lnSpc>
                <a:spcPct val="120000"/>
              </a:lnSpc>
            </a:pPr>
            <a:endParaRPr lang="pt-PT" altLang="en-US" sz="2400"/>
          </a:p>
          <a:p>
            <a:pPr algn="l">
              <a:lnSpc>
                <a:spcPct val="120000"/>
              </a:lnSpc>
            </a:pPr>
            <a:r>
              <a:rPr lang="pt-PT" altLang="en-US" sz="2400"/>
              <a:t>Nos ultimos anos os incendios florestais tem sido uma catastrofe que afeta todo o mundo causando perdas de vidas humanas, de areas florestais e seus respetivos habitats naturais.</a:t>
            </a:r>
            <a:endParaRPr lang="pt-PT" altLang="en-US" sz="2400"/>
          </a:p>
          <a:p>
            <a:pPr algn="l">
              <a:lnSpc>
                <a:spcPct val="120000"/>
              </a:lnSpc>
            </a:pPr>
            <a:endParaRPr lang="pt-PT" altLang="en-US" sz="2400"/>
          </a:p>
          <a:p>
            <a:pPr algn="l">
              <a:lnSpc>
                <a:spcPct val="120000"/>
              </a:lnSpc>
            </a:pPr>
            <a:r>
              <a:rPr lang="pt-PT" altLang="en-US" sz="2400"/>
              <a:t>Em que na semana passada o numero de ocurrencias foi quase sempre superior a 100 incendios por dia</a:t>
            </a:r>
            <a:endParaRPr lang="pt-PT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4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890"/>
            <a:ext cx="10495915" cy="5448300"/>
          </a:xfrm>
        </p:spPr>
        <p:txBody>
          <a:bodyPr/>
          <a:p>
            <a:pPr algn="l">
              <a:lnSpc>
                <a:spcPct val="120000"/>
              </a:lnSpc>
            </a:pPr>
            <a:r>
              <a:rPr lang="pt-PT" altLang="en-US" sz="2400"/>
              <a:t>Assim nasceu a motivação de desenvolver uma solução, OPEN SOURCE, capaz de avaliar, automatizar e complementar os metodos existentes de deteção de fogos.</a:t>
            </a:r>
            <a:endParaRPr lang="pt-PT" altLang="en-US" sz="2400"/>
          </a:p>
          <a:p>
            <a:pPr algn="l">
              <a:lnSpc>
                <a:spcPct val="120000"/>
              </a:lnSpc>
            </a:pPr>
            <a:endParaRPr lang="pt-PT" altLang="en-US" sz="2400"/>
          </a:p>
          <a:p>
            <a:pPr algn="l">
              <a:lnSpc>
                <a:spcPct val="120000"/>
              </a:lnSpc>
            </a:pPr>
            <a:r>
              <a:rPr lang="pt-PT" altLang="en-US" sz="2400"/>
              <a:t>Neste caso, um algoritmo de deteção atravez de processamento de video capturado por cameras inseridas em veiculos aerios nao tripulados, ou UAVs</a:t>
            </a:r>
            <a:endParaRPr lang="pt-PT" altLang="en-US" sz="2400"/>
          </a:p>
          <a:p>
            <a:pPr algn="l">
              <a:lnSpc>
                <a:spcPct val="120000"/>
              </a:lnSpc>
            </a:pPr>
            <a:endParaRPr lang="pt-PT" altLang="en-US" sz="2400"/>
          </a:p>
          <a:p>
            <a:pPr algn="l">
              <a:lnSpc>
                <a:spcPct val="120000"/>
              </a:lnSpc>
            </a:pPr>
            <a:r>
              <a:rPr lang="pt-PT" altLang="en-US" sz="2400" u="sng">
                <a:solidFill>
                  <a:srgbClr val="CC0000"/>
                </a:solidFill>
              </a:rPr>
              <a:t>O projeto foi desenvolvido para ser usado num UAV de asa fixa desenvolvido pelo CEiiA chamado de DeltaSpotter.</a:t>
            </a:r>
            <a:endParaRPr lang="pt-PT" altLang="en-US" sz="2400"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5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5508625"/>
          </a:xfrm>
        </p:spPr>
        <p:txBody>
          <a:bodyPr>
            <a:normAutofit lnSpcReduction="10000"/>
          </a:bodyPr>
          <a:p>
            <a:pPr algn="l">
              <a:lnSpc>
                <a:spcPct val="110000"/>
              </a:lnSpc>
            </a:pPr>
            <a:r>
              <a:rPr lang="pt-PT" altLang="en-US" sz="2400"/>
              <a:t>No desenvolvimento foram estudadas duas possibilidades</a:t>
            </a:r>
            <a:endParaRPr lang="pt-PT" altLang="en-US" sz="2400"/>
          </a:p>
          <a:p>
            <a:pPr algn="l">
              <a:lnSpc>
                <a:spcPct val="110000"/>
              </a:lnSpc>
            </a:pPr>
            <a:r>
              <a:rPr lang="pt-PT" altLang="en-US" sz="2400"/>
              <a:t>Um primeiro cenario em que o processamento é executado num computador a bordo e enviado para a estação terrestre</a:t>
            </a:r>
            <a:endParaRPr lang="pt-PT" altLang="en-US" sz="2400"/>
          </a:p>
          <a:p>
            <a:pPr algn="l">
              <a:lnSpc>
                <a:spcPct val="110000"/>
              </a:lnSpc>
            </a:pPr>
            <a:endParaRPr lang="pt-PT" altLang="en-US" sz="2400"/>
          </a:p>
          <a:p>
            <a:pPr algn="l">
              <a:lnSpc>
                <a:spcPct val="110000"/>
              </a:lnSpc>
            </a:pPr>
            <a:r>
              <a:rPr lang="pt-PT" altLang="en-US" sz="2400"/>
              <a:t>A implementação de um computador de bordo permite uma comunicação mais estavel e rapida (GSM) mas devido ao baixo poder de processamento o algoritmo tem de ser mais limitado.</a:t>
            </a:r>
            <a:endParaRPr lang="pt-PT" altLang="en-US" sz="2400"/>
          </a:p>
          <a:p>
            <a:pPr algn="l">
              <a:lnSpc>
                <a:spcPct val="110000"/>
              </a:lnSpc>
            </a:pPr>
            <a:endParaRPr lang="pt-PT" altLang="en-US" sz="2400" u="sng">
              <a:solidFill>
                <a:srgbClr val="CC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pt-PT" altLang="en-US" sz="2400">
                <a:solidFill>
                  <a:schemeClr val="tx1"/>
                </a:solidFill>
              </a:rPr>
              <a:t>Neste cenario o algoritmo basesa-se na deteçãode pixeis com cor entre o amarelo e o vermelho</a:t>
            </a:r>
            <a:endParaRPr lang="pt-PT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6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>
              <a:lnSpc>
                <a:spcPct val="130000"/>
              </a:lnSpc>
            </a:pPr>
            <a:r>
              <a:rPr lang="pt-PT" altLang="en-US" sz="2400"/>
              <a:t>No segundo cenario o processamento de video é feito na estação terrestre, logo não é necessario adicionar hardware ao UAV.</a:t>
            </a:r>
            <a:endParaRPr lang="pt-PT" altLang="en-US" sz="2400"/>
          </a:p>
          <a:p>
            <a:pPr algn="l">
              <a:lnSpc>
                <a:spcPct val="130000"/>
              </a:lnSpc>
            </a:pPr>
            <a:endParaRPr lang="pt-PT" altLang="en-US" sz="2400"/>
          </a:p>
          <a:p>
            <a:pPr algn="l">
              <a:lnSpc>
                <a:spcPct val="130000"/>
              </a:lnSpc>
            </a:pPr>
            <a:r>
              <a:rPr lang="pt-PT" altLang="en-US" sz="2400"/>
              <a:t>Assim permitiu que o algoritmo tenha mais ferramentas para deteção como por exemplo redes neuronais.</a:t>
            </a:r>
            <a:endParaRPr lang="pt-PT" altLang="en-US" sz="2400"/>
          </a:p>
          <a:p>
            <a:pPr algn="l">
              <a:lnSpc>
                <a:spcPct val="130000"/>
              </a:lnSpc>
            </a:pPr>
            <a:endParaRPr lang="pt-PT" altLang="en-US" sz="2400"/>
          </a:p>
          <a:p>
            <a:pPr algn="l">
              <a:lnSpc>
                <a:spcPct val="130000"/>
              </a:lnSpc>
            </a:pPr>
            <a:r>
              <a:rPr lang="pt-PT" altLang="en-US" sz="2400"/>
              <a:t>Nesta cenario a comunicação é mantem-se por radio que tem uma transmissão de dados e alcance inferior ao GSM</a:t>
            </a:r>
            <a:endParaRPr lang="pt-PT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7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3620"/>
            <a:ext cx="10495915" cy="5490210"/>
          </a:xfrm>
        </p:spPr>
        <p:txBody>
          <a:bodyPr>
            <a:noAutofit/>
          </a:bodyPr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Ambos os algoritmos sao compostos por 4 etapas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- Aquisição de imagem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- Pre-Processamento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Nesta fase a frame passa por processos de limpeza de ruido e transformações morfologicas (como a Erosão e Dilatação). 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No algoritmo do 2º cenario a criação de redes neuronais tambem é feita nesta fase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-Extração de caracteristicas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Onde é definido a matriz de cores a serem detetadas. Com esta matriz é criada uma mascara em que so os pixeis com valores iguais ao da matriz mantem a sua cor e os restantes a preto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-Classificação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pt-PT" altLang="en-US" sz="2000">
                <a:latin typeface="Arial" panose="020B0604020202020204" pitchFamily="34" charset="0"/>
                <a:cs typeface="Arial" panose="020B0604020202020204" pitchFamily="34" charset="0"/>
              </a:rPr>
              <a:t>A ultima fase onde a mascara criada anteriormente é utilizada para definir a regiao de interesse e desenha-la na frame original.</a:t>
            </a:r>
            <a:endParaRPr lang="pt-PT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8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890"/>
            <a:ext cx="10495915" cy="4998085"/>
          </a:xfrm>
        </p:spPr>
        <p:txBody>
          <a:bodyPr/>
          <a:p>
            <a:pPr algn="l">
              <a:lnSpc>
                <a:spcPct val="100000"/>
              </a:lnSpc>
            </a:pPr>
            <a:endParaRPr lang="pt-PT" altLang="en-US" sz="2400"/>
          </a:p>
          <a:p>
            <a:pPr algn="l">
              <a:lnSpc>
                <a:spcPct val="100000"/>
              </a:lnSpc>
            </a:pPr>
            <a:endParaRPr lang="pt-PT" altLang="en-US" sz="2400"/>
          </a:p>
          <a:p>
            <a:pPr algn="l">
              <a:lnSpc>
                <a:spcPct val="100000"/>
              </a:lnSpc>
            </a:pPr>
            <a:r>
              <a:rPr lang="pt-PT" altLang="en-US" sz="2400"/>
              <a:t>Aqui é possivel ver um dos resultados do processamento do algoritmo</a:t>
            </a:r>
            <a:endParaRPr lang="pt-PT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5715" y="-15240"/>
            <a:ext cx="1529715" cy="1039495"/>
          </a:xfrm>
        </p:spPr>
        <p:txBody>
          <a:bodyPr>
            <a:normAutofit fontScale="90000"/>
          </a:bodyPr>
          <a:p>
            <a:r>
              <a:rPr lang="pt-PT" altLang="en-US"/>
              <a:t>9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47725" y="1024255"/>
            <a:ext cx="10495915" cy="4998720"/>
          </a:xfrm>
        </p:spPr>
        <p:txBody>
          <a:bodyPr/>
          <a:p>
            <a:pPr algn="l">
              <a:lnSpc>
                <a:spcPct val="170000"/>
              </a:lnSpc>
            </a:pPr>
            <a:r>
              <a:rPr lang="pt-PT" altLang="en-US" sz="2400"/>
              <a:t>Ambos os algoritmos foram testados com o mesmo conjunto de videos onde foi analizado a sua deteção ou nao deteção atravez de tabelas de confusão.</a:t>
            </a:r>
            <a:endParaRPr lang="pt-PT" altLang="en-US" sz="2400"/>
          </a:p>
          <a:p>
            <a:pPr algn="l">
              <a:lnSpc>
                <a:spcPct val="170000"/>
              </a:lnSpc>
            </a:pPr>
            <a:endParaRPr lang="pt-PT" altLang="en-US" sz="2400"/>
          </a:p>
          <a:p>
            <a:pPr algn="l">
              <a:lnSpc>
                <a:spcPct val="170000"/>
              </a:lnSpc>
            </a:pPr>
            <a:r>
              <a:rPr lang="pt-PT" altLang="en-US" sz="2400"/>
              <a:t>Os numeros a verde significam que o algoritmo teve sucesso enquanto que os numeros a vermelho ilustram o insucesso.</a:t>
            </a:r>
            <a:endParaRPr lang="pt-PT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3336</Words>
  <Application>WPS Presentation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Calibri</vt:lpstr>
      <vt:lpstr>Office Theme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9</vt:lpstr>
      <vt:lpstr>10</vt:lpstr>
      <vt:lpstr>11</vt:lpstr>
      <vt:lpstr>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rijo</dc:creator>
  <cp:lastModifiedBy>rijo</cp:lastModifiedBy>
  <cp:revision>14</cp:revision>
  <dcterms:created xsi:type="dcterms:W3CDTF">2020-07-20T22:01:00Z</dcterms:created>
  <dcterms:modified xsi:type="dcterms:W3CDTF">2020-07-20T22:01:00Z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