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1"/>
  </p:notesMasterIdLst>
  <p:sldIdLst>
    <p:sldId id="293" r:id="rId11"/>
    <p:sldId id="428" r:id="rId12"/>
    <p:sldId id="325" r:id="rId13"/>
    <p:sldId id="447" r:id="rId14"/>
    <p:sldId id="429" r:id="rId15"/>
    <p:sldId id="430" r:id="rId16"/>
    <p:sldId id="431" r:id="rId17"/>
    <p:sldId id="432" r:id="rId18"/>
    <p:sldId id="433" r:id="rId19"/>
    <p:sldId id="434" r:id="rId20"/>
    <p:sldId id="452" r:id="rId21"/>
    <p:sldId id="448" r:id="rId22"/>
    <p:sldId id="435" r:id="rId23"/>
    <p:sldId id="436" r:id="rId24"/>
    <p:sldId id="437" r:id="rId25"/>
    <p:sldId id="438" r:id="rId26"/>
    <p:sldId id="439" r:id="rId27"/>
    <p:sldId id="451" r:id="rId28"/>
    <p:sldId id="449" r:id="rId29"/>
    <p:sldId id="440" r:id="rId30"/>
    <p:sldId id="441" r:id="rId31"/>
    <p:sldId id="442" r:id="rId32"/>
    <p:sldId id="444" r:id="rId33"/>
    <p:sldId id="445" r:id="rId34"/>
    <p:sldId id="450" r:id="rId35"/>
    <p:sldId id="306" r:id="rId36"/>
    <p:sldId id="310" r:id="rId37"/>
    <p:sldId id="390" r:id="rId38"/>
    <p:sldId id="402" r:id="rId39"/>
    <p:sldId id="292" r:id="rId40"/>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00CC"/>
    <a:srgbClr val="3E8CC6"/>
    <a:srgbClr val="FF0000"/>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74" d="100"/>
          <a:sy n="74" d="100"/>
        </p:scale>
        <p:origin x="1194" y="7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2" Type="http://schemas.openxmlformats.org/officeDocument/2006/relationships/slide" Target="slides/slide6.xml"/><Relationship Id="rId16" Type="http://schemas.openxmlformats.org/officeDocument/2006/relationships/slide" Target="slides/slide24.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7.xml"/><Relationship Id="rId5" Type="http://schemas.openxmlformats.org/officeDocument/2006/relationships/slide" Target="slides/slide9.xml"/><Relationship Id="rId15" Type="http://schemas.openxmlformats.org/officeDocument/2006/relationships/slide" Target="slides/slide23.xml"/><Relationship Id="rId10" Type="http://schemas.openxmlformats.org/officeDocument/2006/relationships/slide" Target="slides/slide16.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B75D3A82-7CBA-434E-A527-BF9ED3155D7C}">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Purchasing</a:t>
          </a:r>
          <a:endParaRPr lang="en-US" sz="2000" dirty="0"/>
        </a:p>
      </dgm:t>
    </dgm:pt>
    <dgm:pt modelId="{876C481B-0AF2-44C4-BF9B-56BD85B581E3}" type="sibTrans" cxnId="{D3EAAD68-573E-45DB-80D6-D64EBB0B01BF}">
      <dgm:prSet/>
      <dgm:spPr/>
      <dgm:t>
        <a:bodyPr/>
        <a:lstStyle/>
        <a:p>
          <a:endParaRPr lang="en-US"/>
        </a:p>
      </dgm:t>
    </dgm:pt>
    <dgm:pt modelId="{D98AD97B-2328-420F-8100-0E35F68BEEC4}" type="parTrans" cxnId="{D3EAAD68-573E-45DB-80D6-D64EBB0B01BF}">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C89EA542-9731-46AF-B119-FF875637DCB7}" type="presOf" srcId="{2D3818B7-58CC-47A4-B5B6-9D615DA47BA8}" destId="{10DBD5E5-1366-490F-B85F-643ED46699A5}" srcOrd="0" destOrd="0" presId="urn:microsoft.com/office/officeart/2005/8/layout/venn3"/>
    <dgm:cxn modelId="{18B3CA42-52EA-4993-B6FE-67A784BB8B3C}" type="presOf" srcId="{C642118E-E5BA-4842-91B7-49A7B5D3EF43}" destId="{CE5391BE-999A-4D82-887F-9F278D5FEB58}" srcOrd="0" destOrd="0" presId="urn:microsoft.com/office/officeart/2005/8/layout/venn3"/>
    <dgm:cxn modelId="{2FAEF803-7D91-4319-BA3B-4A4EFA3779A8}" type="presOf" srcId="{B75D3A82-7CBA-434E-A527-BF9ED3155D7C}" destId="{C0E9DB4D-ED0C-4C5C-BAF4-6E935488481F}"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871598CB-9EE5-4537-903D-BE64C7B6A916}" type="presParOf" srcId="{CE5391BE-999A-4D82-887F-9F278D5FEB58}" destId="{10DBD5E5-1366-490F-B85F-643ED46699A5}" srcOrd="0" destOrd="0" presId="urn:microsoft.com/office/officeart/2005/8/layout/venn3"/>
    <dgm:cxn modelId="{247416B2-AD8D-4627-A609-27E53DF78750}" type="presParOf" srcId="{CE5391BE-999A-4D82-887F-9F278D5FEB58}" destId="{57756140-B4A4-4E48-8F9E-C5B1C0612404}" srcOrd="1" destOrd="0" presId="urn:microsoft.com/office/officeart/2005/8/layout/venn3"/>
    <dgm:cxn modelId="{1B14E550-BE00-4AE2-9CA9-C9D3984683D4}"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Purchasing</a:t>
          </a:r>
          <a:endParaRPr lang="en-US" sz="2400" dirty="0"/>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X="-371" custLinFactNeighborX="-100000" custLinFactNeighborY="3075">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8C8B99D2-A9F4-46FD-88FE-86F33A433B4D}" type="presOf" srcId="{2D3818B7-58CC-47A4-B5B6-9D615DA47BA8}" destId="{10DBD5E5-1366-490F-B85F-643ED46699A5}"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8B8774E8-ACDB-4BBB-B787-621CD41899F6}" type="presOf" srcId="{C642118E-E5BA-4842-91B7-49A7B5D3EF43}" destId="{CE5391BE-999A-4D82-887F-9F278D5FEB58}" srcOrd="0" destOrd="0" presId="urn:microsoft.com/office/officeart/2005/8/layout/venn3"/>
    <dgm:cxn modelId="{982D68FB-955C-4FB1-920A-AA8E1A3D30E4}" type="presOf" srcId="{B75D3A82-7CBA-434E-A527-BF9ED3155D7C}" destId="{C0E9DB4D-ED0C-4C5C-BAF4-6E935488481F}" srcOrd="0" destOrd="0" presId="urn:microsoft.com/office/officeart/2005/8/layout/venn3"/>
    <dgm:cxn modelId="{F15B96A2-B5CB-4BAC-B1B7-FDF4ED783C44}" type="presParOf" srcId="{CE5391BE-999A-4D82-887F-9F278D5FEB58}" destId="{10DBD5E5-1366-490F-B85F-643ED46699A5}" srcOrd="0" destOrd="0" presId="urn:microsoft.com/office/officeart/2005/8/layout/venn3"/>
    <dgm:cxn modelId="{F56D1671-03D1-4465-9D1A-E7C78C5E363E}" type="presParOf" srcId="{CE5391BE-999A-4D82-887F-9F278D5FEB58}" destId="{57756140-B4A4-4E48-8F9E-C5B1C0612404}" srcOrd="1" destOrd="0" presId="urn:microsoft.com/office/officeart/2005/8/layout/venn3"/>
    <dgm:cxn modelId="{BCA703FB-65C0-4369-BEAA-6A0893908FAD}"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Purchasing</a:t>
          </a:r>
          <a:endParaRPr lang="en-US" sz="2400" dirty="0"/>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7B48DDFA-822C-4FF2-A2DA-75ED31AEC601}" type="presOf" srcId="{2D3818B7-58CC-47A4-B5B6-9D615DA47BA8}" destId="{10DBD5E5-1366-490F-B85F-643ED46699A5}" srcOrd="0" destOrd="0" presId="urn:microsoft.com/office/officeart/2005/8/layout/venn3"/>
    <dgm:cxn modelId="{A2B88097-5FC3-4EA9-AB78-7509AE39C4EC}" type="presOf" srcId="{C642118E-E5BA-4842-91B7-49A7B5D3EF43}" destId="{CE5391BE-999A-4D82-887F-9F278D5FEB58}"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42ABED4E-EA09-4926-939F-06520AF3F991}" type="presOf" srcId="{B75D3A82-7CBA-434E-A527-BF9ED3155D7C}" destId="{C0E9DB4D-ED0C-4C5C-BAF4-6E935488481F}" srcOrd="0" destOrd="0" presId="urn:microsoft.com/office/officeart/2005/8/layout/venn3"/>
    <dgm:cxn modelId="{BB6D28F6-BE54-4850-8BAE-891DD5FA01C5}" type="presParOf" srcId="{CE5391BE-999A-4D82-887F-9F278D5FEB58}" destId="{10DBD5E5-1366-490F-B85F-643ED46699A5}" srcOrd="0" destOrd="0" presId="urn:microsoft.com/office/officeart/2005/8/layout/venn3"/>
    <dgm:cxn modelId="{087E9814-5AA0-4C97-A310-AF9E36708649}" type="presParOf" srcId="{CE5391BE-999A-4D82-887F-9F278D5FEB58}" destId="{57756140-B4A4-4E48-8F9E-C5B1C0612404}" srcOrd="1" destOrd="0" presId="urn:microsoft.com/office/officeart/2005/8/layout/venn3"/>
    <dgm:cxn modelId="{7ADBAC37-31AA-4F4E-B5E5-4FB883974000}"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42118E-E5BA-4842-91B7-49A7B5D3EF43}"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D3818B7-58CC-47A4-B5B6-9D615DA47BA8}">
      <dgm:prSet phldrT="[Text]" custT="1"/>
      <dgm:spPr>
        <a:solidFill>
          <a:schemeClr val="accent2">
            <a:lumMod val="60000"/>
            <a:lumOff val="40000"/>
            <a:alpha val="50000"/>
          </a:schemeClr>
        </a:solidFill>
        <a:ln>
          <a:solidFill>
            <a:schemeClr val="tx1"/>
          </a:solidFill>
        </a:ln>
      </dgm:spPr>
      <dgm:t>
        <a:bodyPr/>
        <a:lstStyle/>
        <a:p>
          <a:r>
            <a:rPr lang="en-US" sz="2000" dirty="0" smtClean="0"/>
            <a:t>Sales</a:t>
          </a:r>
          <a:endParaRPr lang="en-US" sz="2400" dirty="0"/>
        </a:p>
      </dgm:t>
    </dgm:pt>
    <dgm:pt modelId="{D98AD97B-2328-420F-8100-0E35F68BEEC4}" type="parTrans" cxnId="{D3EAAD68-573E-45DB-80D6-D64EBB0B01BF}">
      <dgm:prSet/>
      <dgm:spPr/>
      <dgm:t>
        <a:bodyPr/>
        <a:lstStyle/>
        <a:p>
          <a:endParaRPr lang="en-US"/>
        </a:p>
      </dgm:t>
    </dgm:pt>
    <dgm:pt modelId="{876C481B-0AF2-44C4-BF9B-56BD85B581E3}" type="sibTrans" cxnId="{D3EAAD68-573E-45DB-80D6-D64EBB0B01BF}">
      <dgm:prSet/>
      <dgm:spPr/>
      <dgm:t>
        <a:bodyPr/>
        <a:lstStyle/>
        <a:p>
          <a:endParaRPr lang="en-US"/>
        </a:p>
      </dgm:t>
    </dgm:pt>
    <dgm:pt modelId="{B75D3A82-7CBA-434E-A527-BF9ED3155D7C}">
      <dgm:prSet phldrT="[Text]" custT="1"/>
      <dgm:spPr>
        <a:solidFill>
          <a:schemeClr val="bg1"/>
        </a:solidFill>
        <a:ln>
          <a:solidFill>
            <a:schemeClr val="tx1"/>
          </a:solidFill>
        </a:ln>
      </dgm:spPr>
      <dgm:t>
        <a:bodyPr/>
        <a:lstStyle/>
        <a:p>
          <a:r>
            <a:rPr lang="en-US" sz="2000" dirty="0" smtClean="0"/>
            <a:t>Purchasing</a:t>
          </a:r>
          <a:endParaRPr lang="en-US" sz="2000" dirty="0"/>
        </a:p>
      </dgm:t>
    </dgm:pt>
    <dgm:pt modelId="{2335E9FB-1AB0-4A69-B8D3-5B374650D1A0}" type="parTrans" cxnId="{CD89D384-AC8A-4DFE-89CB-EA2FECE59EA1}">
      <dgm:prSet/>
      <dgm:spPr/>
      <dgm:t>
        <a:bodyPr/>
        <a:lstStyle/>
        <a:p>
          <a:endParaRPr lang="en-US"/>
        </a:p>
      </dgm:t>
    </dgm:pt>
    <dgm:pt modelId="{0D201BA1-C9CD-4C5E-A2BB-846593FA7095}" type="sibTrans" cxnId="{CD89D384-AC8A-4DFE-89CB-EA2FECE59EA1}">
      <dgm:prSet/>
      <dgm:spPr/>
      <dgm:t>
        <a:bodyPr/>
        <a:lstStyle/>
        <a:p>
          <a:endParaRPr lang="en-US"/>
        </a:p>
      </dgm:t>
    </dgm:pt>
    <dgm:pt modelId="{CE5391BE-999A-4D82-887F-9F278D5FEB58}" type="pres">
      <dgm:prSet presAssocID="{C642118E-E5BA-4842-91B7-49A7B5D3EF43}" presName="Name0" presStyleCnt="0">
        <dgm:presLayoutVars>
          <dgm:dir/>
          <dgm:resizeHandles val="exact"/>
        </dgm:presLayoutVars>
      </dgm:prSet>
      <dgm:spPr/>
      <dgm:t>
        <a:bodyPr/>
        <a:lstStyle/>
        <a:p>
          <a:endParaRPr lang="en-US"/>
        </a:p>
      </dgm:t>
    </dgm:pt>
    <dgm:pt modelId="{10DBD5E5-1366-490F-B85F-643ED46699A5}" type="pres">
      <dgm:prSet presAssocID="{2D3818B7-58CC-47A4-B5B6-9D615DA47BA8}" presName="Name5" presStyleLbl="vennNode1" presStyleIdx="0" presStyleCnt="2" custLinFactNeighborX="13120" custLinFactNeighborY="-1134">
        <dgm:presLayoutVars>
          <dgm:bulletEnabled val="1"/>
        </dgm:presLayoutVars>
      </dgm:prSet>
      <dgm:spPr/>
      <dgm:t>
        <a:bodyPr/>
        <a:lstStyle/>
        <a:p>
          <a:endParaRPr lang="en-US"/>
        </a:p>
      </dgm:t>
    </dgm:pt>
    <dgm:pt modelId="{57756140-B4A4-4E48-8F9E-C5B1C0612404}" type="pres">
      <dgm:prSet presAssocID="{876C481B-0AF2-44C4-BF9B-56BD85B581E3}" presName="space" presStyleCnt="0"/>
      <dgm:spPr/>
    </dgm:pt>
    <dgm:pt modelId="{C0E9DB4D-ED0C-4C5C-BAF4-6E935488481F}" type="pres">
      <dgm:prSet presAssocID="{B75D3A82-7CBA-434E-A527-BF9ED3155D7C}" presName="Name5" presStyleLbl="vennNode1" presStyleIdx="1" presStyleCnt="2" custLinFactNeighborX="36513" custLinFactNeighborY="-1153">
        <dgm:presLayoutVars>
          <dgm:bulletEnabled val="1"/>
        </dgm:presLayoutVars>
      </dgm:prSet>
      <dgm:spPr/>
      <dgm:t>
        <a:bodyPr/>
        <a:lstStyle/>
        <a:p>
          <a:endParaRPr lang="en-US"/>
        </a:p>
      </dgm:t>
    </dgm:pt>
  </dgm:ptLst>
  <dgm:cxnLst>
    <dgm:cxn modelId="{21B63068-3A4F-4680-B665-0E08883003C1}" type="presOf" srcId="{2D3818B7-58CC-47A4-B5B6-9D615DA47BA8}" destId="{10DBD5E5-1366-490F-B85F-643ED46699A5}" srcOrd="0" destOrd="0" presId="urn:microsoft.com/office/officeart/2005/8/layout/venn3"/>
    <dgm:cxn modelId="{0E71CDEB-241C-4D4E-B72C-78C6F1D75D9B}" type="presOf" srcId="{C642118E-E5BA-4842-91B7-49A7B5D3EF43}" destId="{CE5391BE-999A-4D82-887F-9F278D5FEB58}" srcOrd="0" destOrd="0" presId="urn:microsoft.com/office/officeart/2005/8/layout/venn3"/>
    <dgm:cxn modelId="{97E830DA-D4BD-4E2B-8F9E-8521DA3C6648}" type="presOf" srcId="{B75D3A82-7CBA-434E-A527-BF9ED3155D7C}" destId="{C0E9DB4D-ED0C-4C5C-BAF4-6E935488481F}" srcOrd="0" destOrd="0" presId="urn:microsoft.com/office/officeart/2005/8/layout/venn3"/>
    <dgm:cxn modelId="{D3EAAD68-573E-45DB-80D6-D64EBB0B01BF}" srcId="{C642118E-E5BA-4842-91B7-49A7B5D3EF43}" destId="{2D3818B7-58CC-47A4-B5B6-9D615DA47BA8}" srcOrd="0" destOrd="0" parTransId="{D98AD97B-2328-420F-8100-0E35F68BEEC4}" sibTransId="{876C481B-0AF2-44C4-BF9B-56BD85B581E3}"/>
    <dgm:cxn modelId="{CD89D384-AC8A-4DFE-89CB-EA2FECE59EA1}" srcId="{C642118E-E5BA-4842-91B7-49A7B5D3EF43}" destId="{B75D3A82-7CBA-434E-A527-BF9ED3155D7C}" srcOrd="1" destOrd="0" parTransId="{2335E9FB-1AB0-4A69-B8D3-5B374650D1A0}" sibTransId="{0D201BA1-C9CD-4C5E-A2BB-846593FA7095}"/>
    <dgm:cxn modelId="{B3D29D46-7C67-4AD3-A313-28CD7203108D}" type="presParOf" srcId="{CE5391BE-999A-4D82-887F-9F278D5FEB58}" destId="{10DBD5E5-1366-490F-B85F-643ED46699A5}" srcOrd="0" destOrd="0" presId="urn:microsoft.com/office/officeart/2005/8/layout/venn3"/>
    <dgm:cxn modelId="{3525CDD9-92BA-4AB0-BD3F-F4AE43238AAA}" type="presParOf" srcId="{CE5391BE-999A-4D82-887F-9F278D5FEB58}" destId="{57756140-B4A4-4E48-8F9E-C5B1C0612404}" srcOrd="1" destOrd="0" presId="urn:microsoft.com/office/officeart/2005/8/layout/venn3"/>
    <dgm:cxn modelId="{6FBB11ED-27CE-4968-8F93-5C33E86FBDC4}" type="presParOf" srcId="{CE5391BE-999A-4D82-887F-9F278D5FEB58}" destId="{C0E9DB4D-ED0C-4C5C-BAF4-6E935488481F}"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D5E5-1366-490F-B85F-643ED46699A5}">
      <dsp:nvSpPr>
        <dsp:cNvPr id="0" name=""/>
        <dsp:cNvSpPr/>
      </dsp:nvSpPr>
      <dsp:spPr>
        <a:xfrm>
          <a:off x="503851"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Purchasing</a:t>
          </a:r>
          <a:endParaRPr lang="en-US" sz="2400" kern="1200" dirty="0"/>
        </a:p>
      </dsp:txBody>
      <dsp:txXfrm>
        <a:off x="859368" y="355517"/>
        <a:ext cx="1716590" cy="1716590"/>
      </dsp:txXfrm>
    </dsp:sp>
    <dsp:sp modelId="{C0E9DB4D-ED0C-4C5C-BAF4-6E935488481F}">
      <dsp:nvSpPr>
        <dsp:cNvPr id="0" name=""/>
        <dsp:cNvSpPr/>
      </dsp:nvSpPr>
      <dsp:spPr>
        <a:xfrm>
          <a:off x="2559530" y="0"/>
          <a:ext cx="2427624" cy="2427624"/>
        </a:xfrm>
        <a:prstGeom prst="ellipse">
          <a:avLst/>
        </a:prstGeom>
        <a:solidFill>
          <a:schemeClr val="accent2">
            <a:lumMod val="60000"/>
            <a:lumOff val="40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3600" tIns="25400" rIns="133600" bIns="25400" numCol="1" spcCol="1270" anchor="ctr" anchorCtr="0">
          <a:noAutofit/>
        </a:bodyPr>
        <a:lstStyle/>
        <a:p>
          <a:pPr lvl="0" algn="ctr" defTabSz="889000">
            <a:lnSpc>
              <a:spcPct val="90000"/>
            </a:lnSpc>
            <a:spcBef>
              <a:spcPct val="0"/>
            </a:spcBef>
            <a:spcAft>
              <a:spcPct val="35000"/>
            </a:spcAft>
          </a:pPr>
          <a:r>
            <a:rPr lang="en-US" sz="2000" kern="1200" dirty="0" smtClean="0"/>
            <a:t>Sales</a:t>
          </a:r>
          <a:endParaRPr lang="en-US" sz="2000" kern="1200" dirty="0"/>
        </a:p>
      </dsp:txBody>
      <dsp:txXfrm>
        <a:off x="2915047" y="355517"/>
        <a:ext cx="1716590" cy="1716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‹Nº›</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215828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14938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84233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13: Using Window Ranking, Offset and Aggregate Functions</a:t>
            </a:r>
            <a:endParaRPr lang="en-US" dirty="0"/>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13</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420500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3185885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781746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981200"/>
            <a:ext cx="6286500" cy="70469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2196813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00943"/>
            <a:ext cx="6286500" cy="6927170"/>
          </a:xfrm>
        </p:spPr>
        <p:txBody>
          <a:bodyPr/>
          <a:lstStyle/>
          <a:p>
            <a:endParaRPr lang="en-US" baseline="0"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2680433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174674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263115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1980547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r>
              <a:rPr lang="en-US" dirty="0" smtClean="0"/>
              <a:t>Module 14: Pivoting and Grouping Sets</a:t>
            </a:r>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20</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352024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86707"/>
            <a:ext cx="6286500" cy="6941405"/>
          </a:xfrm>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655966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981200"/>
            <a:ext cx="6286500" cy="7046913"/>
          </a:xfrm>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1342164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2898302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24743"/>
            <a:ext cx="6286500" cy="7003370"/>
          </a:xfrm>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Module 14: Pivoting and Grouping Sets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876582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2164581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1441654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3576144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1371841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324032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78737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1955244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15662"/>
            <a:ext cx="6286500" cy="6812451"/>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692660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12: Using Set Operators</a:t>
            </a:r>
          </a:p>
        </p:txBody>
      </p:sp>
      <p:sp>
        <p:nvSpPr>
          <p:cNvPr id="24579" name="Rectangle 3"/>
          <p:cNvSpPr>
            <a:spLocks noGrp="1" noChangeArrowheads="1"/>
          </p:cNvSpPr>
          <p:nvPr>
            <p:ph type="dt" sz="quarter" idx="1"/>
          </p:nvPr>
        </p:nvSpPr>
        <p:spPr/>
        <p:txBody>
          <a:bodyPr/>
          <a:lstStyle/>
          <a:p>
            <a:pPr>
              <a:defRPr/>
            </a:pPr>
            <a:r>
              <a:rPr lang="en-US" dirty="0" smtClean="0">
                <a:solidFill>
                  <a:srgbClr val="000000"/>
                </a:solidFill>
              </a:rPr>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solidFill>
                  <a:srgbClr val="000000"/>
                </a:solidFill>
              </a:rPr>
              <a:pPr>
                <a:defRPr/>
              </a:pPr>
              <a:t>6</a:t>
            </a:fld>
            <a:endParaRPr lang="en-US" dirty="0" smtClean="0">
              <a:solidFill>
                <a:srgbClr val="000000"/>
              </a:solidFill>
            </a:endParaRPr>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hlinkClick r:id="rId3"/>
            </a:endParaRPr>
          </a:p>
        </p:txBody>
      </p:sp>
    </p:spTree>
    <p:extLst>
      <p:ext uri="{BB962C8B-B14F-4D97-AF65-F5344CB8AC3E}">
        <p14:creationId xmlns:p14="http://schemas.microsoft.com/office/powerpoint/2010/main" val="1049894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12: Using Set Operators</a:t>
            </a:r>
          </a:p>
        </p:txBody>
      </p:sp>
      <p:sp>
        <p:nvSpPr>
          <p:cNvPr id="24579" name="Rectangle 3"/>
          <p:cNvSpPr>
            <a:spLocks noGrp="1" noChangeArrowheads="1"/>
          </p:cNvSpPr>
          <p:nvPr>
            <p:ph type="dt" sz="quarter" idx="1"/>
          </p:nvPr>
        </p:nvSpPr>
        <p:spPr/>
        <p:txBody>
          <a:bodyPr/>
          <a:lstStyle/>
          <a:p>
            <a:pPr>
              <a:defRPr/>
            </a:pPr>
            <a:r>
              <a:rPr lang="en-US" dirty="0" smtClean="0">
                <a:solidFill>
                  <a:srgbClr val="000000"/>
                </a:solidFill>
              </a:rPr>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solidFill>
                  <a:srgbClr val="000000"/>
                </a:solidFill>
              </a:rPr>
              <a:pPr>
                <a:defRPr/>
              </a:pPr>
              <a:t>7</a:t>
            </a:fld>
            <a:endParaRPr lang="en-US" dirty="0" smtClean="0">
              <a:solidFill>
                <a:srgbClr val="000000"/>
              </a:solidFill>
            </a:endParaRPr>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362285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0154"/>
            <a:ext cx="6286500" cy="6917959"/>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609935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12: Using Set Operators</a:t>
            </a:r>
            <a:endParaRPr lang="en-US" dirty="0"/>
          </a:p>
        </p:txBody>
      </p:sp>
      <p:sp>
        <p:nvSpPr>
          <p:cNvPr id="5" name="Date Placeholder 4"/>
          <p:cNvSpPr>
            <a:spLocks noGrp="1"/>
          </p:cNvSpPr>
          <p:nvPr>
            <p:ph type="dt" idx="11"/>
          </p:nvPr>
        </p:nvSpPr>
        <p:spPr/>
        <p:txBody>
          <a:bodyPr/>
          <a:lstStyle/>
          <a:p>
            <a:pPr>
              <a:defRPr/>
            </a:pPr>
            <a:r>
              <a:rPr lang="en-US" dirty="0" smtClean="0">
                <a:solidFill>
                  <a:srgbClr val="000000"/>
                </a:solidFill>
              </a:rPr>
              <a:t>Course 10774A</a:t>
            </a:r>
            <a:endParaRPr lang="en-US" dirty="0">
              <a:solidFill>
                <a:srgbClr val="000000"/>
              </a:solidFill>
            </a:endParaRP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078731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05 | SET Operators, Windows Functions, and Grouping</a:t>
            </a:r>
            <a:r>
              <a:rPr lang="en-US" dirty="0"/>
              <a:t> </a:t>
            </a:r>
          </a:p>
        </p:txBody>
      </p:sp>
      <p:sp>
        <p:nvSpPr>
          <p:cNvPr id="2" name="Subtítulo 1"/>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APPLY</a:t>
            </a:r>
            <a:r>
              <a:rPr lang="en-US" baseline="0" dirty="0" smtClean="0"/>
              <a:t> operator</a:t>
            </a:r>
            <a:endParaRPr lang="en-US" dirty="0"/>
          </a:p>
        </p:txBody>
      </p:sp>
      <p:sp>
        <p:nvSpPr>
          <p:cNvPr id="3" name="Content Placeholder 2"/>
          <p:cNvSpPr>
            <a:spLocks noGrp="1"/>
          </p:cNvSpPr>
          <p:nvPr>
            <p:ph idx="1"/>
          </p:nvPr>
        </p:nvSpPr>
        <p:spPr>
          <a:xfrm>
            <a:off x="458787" y="613775"/>
            <a:ext cx="8321958" cy="5976226"/>
          </a:xfrm>
        </p:spPr>
        <p:txBody>
          <a:bodyPr/>
          <a:lstStyle/>
          <a:p>
            <a:r>
              <a:rPr lang="en-US" sz="2000" dirty="0" smtClean="0"/>
              <a:t>APPLY is a table operator used in the FROM clause and can be either a CROSS APPLY or OUTER APPLY</a:t>
            </a:r>
          </a:p>
          <a:p>
            <a:r>
              <a:rPr lang="en-US" sz="2000" dirty="0" smtClean="0"/>
              <a:t>Operates on two input tables, left and right</a:t>
            </a:r>
          </a:p>
          <a:p>
            <a:r>
              <a:rPr lang="en-US" sz="2000" dirty="0" smtClean="0"/>
              <a:t>Right table is often a derived table or a table-valued function</a:t>
            </a:r>
          </a:p>
          <a:p>
            <a:endParaRPr lang="en-US" sz="2000" dirty="0"/>
          </a:p>
          <a:p>
            <a:r>
              <a:rPr lang="en-US" sz="2000" dirty="0" smtClean="0"/>
              <a:t>OUTER </a:t>
            </a:r>
            <a:r>
              <a:rPr lang="en-US" sz="2000" dirty="0"/>
              <a:t>APPLY </a:t>
            </a:r>
            <a:r>
              <a:rPr lang="en-US" sz="2000" dirty="0" smtClean="0"/>
              <a:t>is similar to LEFT OUTER JOIN between two tables</a:t>
            </a:r>
            <a:endParaRPr lang="en-US" sz="2000" dirty="0"/>
          </a:p>
          <a:p>
            <a:pPr marL="631825" lvl="1" indent="-342900">
              <a:buFont typeface="+mj-lt"/>
              <a:buAutoNum type="arabicPeriod"/>
            </a:pPr>
            <a:r>
              <a:rPr lang="en-US" sz="2000" dirty="0"/>
              <a:t>OUTER APPLY applies the right table expression to each row in left table</a:t>
            </a:r>
          </a:p>
          <a:p>
            <a:pPr marL="631825" lvl="1" indent="-342900">
              <a:buFont typeface="+mj-lt"/>
              <a:buAutoNum type="arabicPeriod"/>
            </a:pPr>
            <a:r>
              <a:rPr lang="en-US" sz="2000" dirty="0"/>
              <a:t>OUTER APPLY adds rows for those with NULL in columns for right table</a:t>
            </a:r>
          </a:p>
          <a:p>
            <a:endParaRPr lang="en-US" sz="2000" dirty="0" smtClean="0"/>
          </a:p>
        </p:txBody>
      </p:sp>
      <p:sp>
        <p:nvSpPr>
          <p:cNvPr id="4" name="AutoShape 3"/>
          <p:cNvSpPr>
            <a:spLocks noChangeArrowheads="1"/>
          </p:cNvSpPr>
          <p:nvPr/>
        </p:nvSpPr>
        <p:spPr bwMode="auto">
          <a:xfrm>
            <a:off x="588080" y="4047838"/>
            <a:ext cx="7735183"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&lt;column_list&gt;</a:t>
            </a:r>
            <a:endParaRPr lang="en-US" dirty="0">
              <a:solidFill>
                <a:prstClr val="black"/>
              </a:solidFill>
              <a:latin typeface="Lucida Sans Typewriter" pitchFamily="49" charset="0"/>
            </a:endParaRPr>
          </a:p>
          <a:p>
            <a:r>
              <a:rPr lang="en-US" dirty="0">
                <a:solidFill>
                  <a:srgbClr val="0000FF"/>
                </a:solidFill>
                <a:latin typeface="Lucida Sans Typewriter" pitchFamily="49" charset="0"/>
              </a:rPr>
              <a:t>FROM</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	&lt;left_table&gt;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&lt;alias&gt;</a:t>
            </a:r>
            <a:endParaRPr lang="en-US" dirty="0">
              <a:solidFill>
                <a:prstClr val="black"/>
              </a:solidFill>
              <a:latin typeface="Lucida Sans Typewriter" pitchFamily="49" charset="0"/>
            </a:endParaRPr>
          </a:p>
          <a:p>
            <a:r>
              <a:rPr lang="en-US" dirty="0" smtClean="0">
                <a:solidFill>
                  <a:srgbClr val="808080"/>
                </a:solidFill>
                <a:latin typeface="Lucida Sans Typewriter" pitchFamily="49" charset="0"/>
              </a:rPr>
              <a:t>CROSS/OUTER APPLY</a:t>
            </a:r>
            <a:r>
              <a:rPr lang="en-US" dirty="0" smtClean="0">
                <a:solidFill>
                  <a:prstClr val="black"/>
                </a:solidFill>
                <a:latin typeface="Lucida Sans Typewriter" pitchFamily="49" charset="0"/>
              </a:rPr>
              <a:t> </a:t>
            </a:r>
          </a:p>
          <a:p>
            <a:r>
              <a:rPr lang="en-US" dirty="0" smtClean="0">
                <a:solidFill>
                  <a:prstClr val="black"/>
                </a:solidFill>
                <a:latin typeface="Lucida Sans Typewriter" pitchFamily="49" charset="0"/>
              </a:rPr>
              <a:t>   &lt;derived_table_expression or inline_TVF&gt; </a:t>
            </a:r>
            <a:r>
              <a:rPr lang="en-US" dirty="0" smtClean="0">
                <a:solidFill>
                  <a:srgbClr val="0000FF"/>
                </a:solidFill>
                <a:latin typeface="Lucida Sans Typewriter" pitchFamily="49" charset="0"/>
              </a:rPr>
              <a:t>AS</a:t>
            </a:r>
            <a:r>
              <a:rPr lang="en-US" dirty="0" smtClean="0">
                <a:solidFill>
                  <a:prstClr val="black"/>
                </a:solidFill>
                <a:latin typeface="Lucida Sans Typewriter" pitchFamily="49" charset="0"/>
              </a:rPr>
              <a:t> &lt;alias&gt;</a:t>
            </a:r>
            <a:endParaRPr lang="en-US" b="0" dirty="0">
              <a:latin typeface="Lucida Sans Typewriter" pitchFamily="49" charset="0"/>
              <a:cs typeface="+mn-cs"/>
            </a:endParaRPr>
          </a:p>
        </p:txBody>
      </p:sp>
    </p:spTree>
    <p:extLst>
      <p:ext uri="{BB962C8B-B14F-4D97-AF65-F5344CB8AC3E}">
        <p14:creationId xmlns:p14="http://schemas.microsoft.com/office/powerpoint/2010/main" val="436144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Working with Set Operators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4941443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Windows Functions</a:t>
            </a:r>
            <a:endParaRPr lang="en-GB" sz="6000" dirty="0">
              <a:solidFill>
                <a:schemeClr val="bg1">
                  <a:alpha val="98824"/>
                </a:schemeClr>
              </a:solidFill>
            </a:endParaRPr>
          </a:p>
        </p:txBody>
      </p:sp>
    </p:spTree>
    <p:extLst>
      <p:ext uri="{BB962C8B-B14F-4D97-AF65-F5344CB8AC3E}">
        <p14:creationId xmlns:p14="http://schemas.microsoft.com/office/powerpoint/2010/main" val="59999480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SQL windowing</a:t>
            </a:r>
          </a:p>
        </p:txBody>
      </p:sp>
      <p:sp>
        <p:nvSpPr>
          <p:cNvPr id="7171" name="Rectangle 3"/>
          <p:cNvSpPr>
            <a:spLocks noGrp="1" noChangeArrowheads="1"/>
          </p:cNvSpPr>
          <p:nvPr>
            <p:ph idx="1"/>
          </p:nvPr>
        </p:nvSpPr>
        <p:spPr>
          <a:xfrm>
            <a:off x="458787" y="992187"/>
            <a:ext cx="8021333" cy="5032831"/>
          </a:xfrm>
        </p:spPr>
        <p:txBody>
          <a:bodyPr/>
          <a:lstStyle/>
          <a:p>
            <a:r>
              <a:rPr lang="en-US" sz="2000" dirty="0" smtClean="0"/>
              <a:t>Windows extend T-SQL's set-based approach</a:t>
            </a:r>
          </a:p>
          <a:p>
            <a:r>
              <a:rPr lang="en-US" sz="2000" dirty="0" smtClean="0"/>
              <a:t>Windows allow you to specify an order as part of a calculation, without regard to order of input or final output order</a:t>
            </a:r>
          </a:p>
          <a:p>
            <a:r>
              <a:rPr lang="en-US" sz="2000" dirty="0" smtClean="0"/>
              <a:t>Windows allow partitioning and framing of rows to support functions</a:t>
            </a:r>
          </a:p>
          <a:p>
            <a:r>
              <a:rPr lang="en-US" sz="2000" dirty="0" smtClean="0"/>
              <a:t>Window functions can simplify queries that need to find running totals, moving averages, or gaps in data</a:t>
            </a:r>
          </a:p>
        </p:txBody>
      </p:sp>
    </p:spTree>
    <p:extLst>
      <p:ext uri="{BB962C8B-B14F-4D97-AF65-F5344CB8AC3E}">
        <p14:creationId xmlns:p14="http://schemas.microsoft.com/office/powerpoint/2010/main" val="1476132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windows</a:t>
            </a:r>
            <a:endParaRPr lang="en-US" dirty="0"/>
          </a:p>
        </p:txBody>
      </p:sp>
      <p:sp>
        <p:nvSpPr>
          <p:cNvPr id="3" name="Content Placeholder 2"/>
          <p:cNvSpPr>
            <a:spLocks noGrp="1"/>
          </p:cNvSpPr>
          <p:nvPr>
            <p:ph idx="1"/>
          </p:nvPr>
        </p:nvSpPr>
        <p:spPr/>
        <p:txBody>
          <a:bodyPr/>
          <a:lstStyle/>
          <a:p>
            <a:r>
              <a:rPr lang="en-US" dirty="0" smtClean="0"/>
              <a:t>Partitioning limits a set to rows with same value in the partitioning column</a:t>
            </a:r>
          </a:p>
          <a:p>
            <a:r>
              <a:rPr lang="en-US" dirty="0" smtClean="0"/>
              <a:t>Use PARTITION BY in the OVER() clause</a:t>
            </a:r>
          </a:p>
          <a:p>
            <a:r>
              <a:rPr lang="en-US" dirty="0" smtClean="0"/>
              <a:t>Without a PARTITION BY clause defined, OVER() creates a single partition of all rows</a:t>
            </a:r>
          </a:p>
        </p:txBody>
      </p:sp>
      <p:sp>
        <p:nvSpPr>
          <p:cNvPr id="4" name="AutoShape 3"/>
          <p:cNvSpPr>
            <a:spLocks noChangeArrowheads="1"/>
          </p:cNvSpPr>
          <p:nvPr/>
        </p:nvSpPr>
        <p:spPr bwMode="auto">
          <a:xfrm>
            <a:off x="758939" y="2498001"/>
            <a:ext cx="7176860"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OrderDate</a:t>
            </a:r>
            <a:r>
              <a:rPr lang="en-US" sz="2000" b="0" dirty="0"/>
              <a:t>, </a:t>
            </a:r>
            <a:r>
              <a:rPr lang="en-US" sz="2000" b="0" dirty="0" err="1"/>
              <a:t>TotalDue</a:t>
            </a:r>
            <a:r>
              <a:rPr lang="en-US" sz="2000" b="0" dirty="0"/>
              <a:t>,</a:t>
            </a:r>
          </a:p>
          <a:p>
            <a:r>
              <a:rPr lang="en-US" sz="2000" b="0" dirty="0"/>
              <a:t>     </a:t>
            </a:r>
            <a:r>
              <a:rPr lang="en-US" sz="2000" b="0" dirty="0">
                <a:solidFill>
                  <a:srgbClr val="FF33CC"/>
                </a:solidFill>
              </a:rPr>
              <a:t>SUM</a:t>
            </a:r>
            <a:r>
              <a:rPr lang="en-US" sz="2000" b="0" dirty="0"/>
              <a:t>(</a:t>
            </a:r>
            <a:r>
              <a:rPr lang="en-US" sz="2000" b="0" dirty="0" err="1"/>
              <a:t>TotalDue</a:t>
            </a:r>
            <a:r>
              <a:rPr lang="en-US" sz="2000" b="0" dirty="0"/>
              <a:t>) </a:t>
            </a:r>
            <a:r>
              <a:rPr lang="en-US" sz="2000" b="0" dirty="0" smtClean="0">
                <a:solidFill>
                  <a:srgbClr val="0000CC"/>
                </a:solidFill>
              </a:rPr>
              <a:t>OVER</a:t>
            </a:r>
            <a:r>
              <a:rPr lang="en-US" sz="2000" b="0" dirty="0" smtClean="0"/>
              <a:t>(</a:t>
            </a:r>
            <a:r>
              <a:rPr lang="en-US" sz="2000" b="0" dirty="0" smtClean="0">
                <a:solidFill>
                  <a:srgbClr val="0000CC"/>
                </a:solidFill>
              </a:rPr>
              <a:t>PARTITION BY </a:t>
            </a:r>
            <a:r>
              <a:rPr lang="en-US" sz="2000" b="0" dirty="0" err="1" smtClean="0"/>
              <a:t>CustomerID</a:t>
            </a:r>
            <a:r>
              <a:rPr lang="en-US" sz="2000" b="0" dirty="0"/>
              <a:t>)</a:t>
            </a:r>
          </a:p>
          <a:p>
            <a:r>
              <a:rPr lang="en-US" sz="2000" b="0" dirty="0">
                <a:solidFill>
                  <a:srgbClr val="0000CC"/>
                </a:solidFill>
              </a:rPr>
              <a:t>AS</a:t>
            </a:r>
            <a:r>
              <a:rPr lang="en-US" sz="2000" b="0" dirty="0"/>
              <a:t> </a:t>
            </a:r>
            <a:r>
              <a:rPr lang="en-US" sz="2000" b="0" dirty="0" err="1" smtClean="0"/>
              <a:t>TotalDueByCust</a:t>
            </a:r>
            <a:endParaRPr lang="en-US" sz="2000" b="0" dirty="0"/>
          </a:p>
          <a:p>
            <a:r>
              <a:rPr lang="en-US" sz="2000" b="0" dirty="0">
                <a:solidFill>
                  <a:srgbClr val="0000CC"/>
                </a:solidFill>
              </a:rPr>
              <a:t>FROM</a:t>
            </a:r>
            <a:r>
              <a:rPr lang="en-US" sz="2000" b="0" dirty="0"/>
              <a:t> </a:t>
            </a:r>
            <a:r>
              <a:rPr lang="en-US" sz="2000" b="0" dirty="0" err="1"/>
              <a:t>Sales.SalesOrderHeader</a:t>
            </a:r>
            <a:r>
              <a:rPr lang="en-US" sz="2000" b="0" dirty="0"/>
              <a:t>;</a:t>
            </a:r>
          </a:p>
        </p:txBody>
      </p:sp>
      <p:sp>
        <p:nvSpPr>
          <p:cNvPr id="5" name="AutoShape 3"/>
          <p:cNvSpPr>
            <a:spLocks noChangeArrowheads="1"/>
          </p:cNvSpPr>
          <p:nvPr/>
        </p:nvSpPr>
        <p:spPr bwMode="auto">
          <a:xfrm>
            <a:off x="758939" y="4065514"/>
            <a:ext cx="7176860" cy="18861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dirty="0" err="1" smtClean="0">
                <a:latin typeface="Lucida Sans Typewriter" pitchFamily="49" charset="0"/>
              </a:rPr>
              <a:t>CustomerID</a:t>
            </a:r>
            <a:r>
              <a:rPr lang="en-US" sz="1400" dirty="0" smtClean="0">
                <a:latin typeface="Lucida Sans Typewriter" pitchFamily="49" charset="0"/>
              </a:rPr>
              <a:t>   </a:t>
            </a:r>
            <a:r>
              <a:rPr lang="en-US" sz="1400" dirty="0" err="1" smtClean="0">
                <a:latin typeface="Lucida Sans Typewriter" pitchFamily="49" charset="0"/>
              </a:rPr>
              <a:t>OrderDate</a:t>
            </a:r>
            <a:r>
              <a:rPr lang="en-US" sz="1400" dirty="0" smtClean="0">
                <a:latin typeface="Lucida Sans Typewriter" pitchFamily="49" charset="0"/>
              </a:rPr>
              <a:t>                  </a:t>
            </a:r>
            <a:r>
              <a:rPr lang="en-US" sz="1400" dirty="0" err="1" smtClean="0">
                <a:latin typeface="Lucida Sans Typewriter" pitchFamily="49" charset="0"/>
              </a:rPr>
              <a:t>TotalDue</a:t>
            </a:r>
            <a:r>
              <a:rPr lang="en-US" sz="1400" dirty="0" smtClean="0">
                <a:latin typeface="Lucida Sans Typewriter" pitchFamily="49" charset="0"/>
              </a:rPr>
              <a:t> </a:t>
            </a:r>
            <a:r>
              <a:rPr lang="en-US" sz="1400" dirty="0" err="1" smtClean="0">
                <a:latin typeface="Lucida Sans Typewriter" pitchFamily="49" charset="0"/>
              </a:rPr>
              <a:t>TotalDueByCust</a:t>
            </a:r>
            <a:endParaRPr lang="en-US" sz="1400" dirty="0">
              <a:latin typeface="Lucida Sans Typewriter" pitchFamily="49" charset="0"/>
            </a:endParaRPr>
          </a:p>
          <a:p>
            <a:r>
              <a:rPr lang="en-US" sz="1400" dirty="0" smtClean="0">
                <a:latin typeface="Lucida Sans Typewriter" pitchFamily="49" charset="0"/>
              </a:rPr>
              <a:t>----------   -------------------------- -------- --------------</a:t>
            </a:r>
            <a:endParaRPr lang="en-US" sz="1400" dirty="0">
              <a:latin typeface="Lucida Sans Typewriter" pitchFamily="49" charset="0"/>
            </a:endParaRPr>
          </a:p>
          <a:p>
            <a:pPr marL="342900" indent="-342900">
              <a:buAutoNum type="arabicPlain" startAt="11000"/>
            </a:pPr>
            <a:r>
              <a:rPr lang="en-US" sz="1400" dirty="0" smtClean="0">
                <a:latin typeface="Lucida Sans Typewriter" pitchFamily="49" charset="0"/>
              </a:rPr>
              <a:t>        2007-08-01 </a:t>
            </a:r>
            <a:r>
              <a:rPr lang="en-US" sz="1400" dirty="0">
                <a:latin typeface="Lucida Sans Typewriter" pitchFamily="49" charset="0"/>
              </a:rPr>
              <a:t>00:00:00.000 </a:t>
            </a:r>
            <a:r>
              <a:rPr lang="en-US" sz="1400" dirty="0" smtClean="0">
                <a:latin typeface="Lucida Sans Typewriter" pitchFamily="49" charset="0"/>
              </a:rPr>
              <a:t>   3756.989   9115.1341</a:t>
            </a:r>
          </a:p>
          <a:p>
            <a:r>
              <a:rPr lang="en-US" sz="1400" dirty="0">
                <a:latin typeface="Lucida Sans Typewriter" pitchFamily="49" charset="0"/>
              </a:rPr>
              <a:t>11000        </a:t>
            </a:r>
            <a:r>
              <a:rPr lang="en-US" sz="1400" dirty="0" smtClean="0">
                <a:latin typeface="Lucida Sans Typewriter" pitchFamily="49" charset="0"/>
              </a:rPr>
              <a:t>2007-10-01 </a:t>
            </a:r>
            <a:r>
              <a:rPr lang="en-US" sz="1400" dirty="0">
                <a:latin typeface="Lucida Sans Typewriter" pitchFamily="49" charset="0"/>
              </a:rPr>
              <a:t>00:00:00.000 </a:t>
            </a:r>
            <a:r>
              <a:rPr lang="en-US" sz="1400" dirty="0" smtClean="0">
                <a:latin typeface="Lucida Sans Typewriter" pitchFamily="49" charset="0"/>
              </a:rPr>
              <a:t>   2587.8769  9115.1341 </a:t>
            </a:r>
            <a:endParaRPr lang="en-US" sz="1400" dirty="0">
              <a:latin typeface="Lucida Sans Typewriter" pitchFamily="49" charset="0"/>
            </a:endParaRPr>
          </a:p>
          <a:p>
            <a:r>
              <a:rPr lang="en-US" sz="1400" dirty="0" smtClean="0">
                <a:latin typeface="Lucida Sans Typewriter" pitchFamily="49" charset="0"/>
              </a:rPr>
              <a:t>11000        2006-09-01 </a:t>
            </a:r>
            <a:r>
              <a:rPr lang="en-US" sz="1400" dirty="0">
                <a:latin typeface="Lucida Sans Typewriter" pitchFamily="49" charset="0"/>
              </a:rPr>
              <a:t>00:00:00.000 </a:t>
            </a:r>
            <a:r>
              <a:rPr lang="en-US" sz="1400" dirty="0" smtClean="0">
                <a:latin typeface="Lucida Sans Typewriter" pitchFamily="49" charset="0"/>
              </a:rPr>
              <a:t>   2770.2682  9115.1341 </a:t>
            </a:r>
            <a:endParaRPr lang="en-US" sz="1400" dirty="0">
              <a:latin typeface="Lucida Sans Typewriter" pitchFamily="49" charset="0"/>
            </a:endParaRPr>
          </a:p>
          <a:p>
            <a:r>
              <a:rPr lang="en-US" sz="1400" dirty="0" smtClean="0">
                <a:latin typeface="Lucida Sans Typewriter" pitchFamily="49" charset="0"/>
              </a:rPr>
              <a:t>11001        2007-08-01 </a:t>
            </a:r>
            <a:r>
              <a:rPr lang="en-US" sz="1400" dirty="0">
                <a:latin typeface="Lucida Sans Typewriter" pitchFamily="49" charset="0"/>
              </a:rPr>
              <a:t>00:00:00.000 </a:t>
            </a:r>
            <a:r>
              <a:rPr lang="en-US" sz="1400" dirty="0" smtClean="0">
                <a:latin typeface="Lucida Sans Typewriter" pitchFamily="49" charset="0"/>
              </a:rPr>
              <a:t>   2674.0227  7054.1875</a:t>
            </a:r>
            <a:endParaRPr lang="en-US" sz="1400" dirty="0">
              <a:latin typeface="Lucida Sans Typewriter" pitchFamily="49" charset="0"/>
            </a:endParaRPr>
          </a:p>
          <a:p>
            <a:r>
              <a:rPr lang="en-US" sz="1400" dirty="0" smtClean="0">
                <a:latin typeface="Lucida Sans Typewriter" pitchFamily="49" charset="0"/>
              </a:rPr>
              <a:t>11001        2006-11-01 </a:t>
            </a:r>
            <a:r>
              <a:rPr lang="en-US" sz="1400" dirty="0">
                <a:latin typeface="Lucida Sans Typewriter" pitchFamily="49" charset="0"/>
              </a:rPr>
              <a:t>00:00:00.000 </a:t>
            </a:r>
            <a:r>
              <a:rPr lang="en-US" sz="1400" dirty="0" smtClean="0">
                <a:latin typeface="Lucida Sans Typewriter" pitchFamily="49" charset="0"/>
              </a:rPr>
              <a:t>   3729.364   7054.1875</a:t>
            </a:r>
            <a:endParaRPr lang="en-US" sz="1400" dirty="0">
              <a:latin typeface="Lucida Sans Typewriter" pitchFamily="49" charset="0"/>
            </a:endParaRPr>
          </a:p>
          <a:p>
            <a:r>
              <a:rPr lang="en-US" sz="1400" dirty="0" smtClean="0">
                <a:latin typeface="Lucida Sans Typewriter" pitchFamily="49" charset="0"/>
              </a:rPr>
              <a:t>11001        2007-04-01 </a:t>
            </a:r>
            <a:r>
              <a:rPr lang="en-US" sz="1400" dirty="0">
                <a:latin typeface="Lucida Sans Typewriter" pitchFamily="49" charset="0"/>
              </a:rPr>
              <a:t>00:00:00.000 </a:t>
            </a:r>
            <a:r>
              <a:rPr lang="en-US" sz="1400" dirty="0" smtClean="0">
                <a:latin typeface="Lucida Sans Typewriter" pitchFamily="49" charset="0"/>
              </a:rPr>
              <a:t>    650.8008  7054.1875</a:t>
            </a:r>
            <a:endParaRPr lang="en-US" sz="1400" dirty="0">
              <a:latin typeface="Lucida Sans Typewriter" pitchFamily="49" charset="0"/>
            </a:endParaRPr>
          </a:p>
        </p:txBody>
      </p:sp>
    </p:spTree>
    <p:extLst>
      <p:ext uri="{BB962C8B-B14F-4D97-AF65-F5344CB8AC3E}">
        <p14:creationId xmlns:p14="http://schemas.microsoft.com/office/powerpoint/2010/main" val="2505185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window functions</a:t>
            </a:r>
            <a:endParaRPr lang="en-US" dirty="0"/>
          </a:p>
        </p:txBody>
      </p:sp>
      <p:sp>
        <p:nvSpPr>
          <p:cNvPr id="3" name="Content Placeholder 2"/>
          <p:cNvSpPr>
            <a:spLocks noGrp="1"/>
          </p:cNvSpPr>
          <p:nvPr>
            <p:ph idx="1"/>
          </p:nvPr>
        </p:nvSpPr>
        <p:spPr>
          <a:xfrm>
            <a:off x="458787" y="992188"/>
            <a:ext cx="8184171" cy="5333456"/>
          </a:xfrm>
        </p:spPr>
        <p:txBody>
          <a:bodyPr/>
          <a:lstStyle/>
          <a:p>
            <a:r>
              <a:rPr lang="en-US" sz="2000" dirty="0" smtClean="0"/>
              <a:t>A windows function is a function applied to a</a:t>
            </a:r>
            <a:r>
              <a:rPr lang="en-US" sz="2000" baseline="0" dirty="0" smtClean="0"/>
              <a:t> window, or set</a:t>
            </a:r>
            <a:r>
              <a:rPr lang="en-US" sz="2000" dirty="0" smtClean="0"/>
              <a:t> </a:t>
            </a:r>
            <a:r>
              <a:rPr lang="en-US" sz="2000" baseline="0" dirty="0" smtClean="0"/>
              <a:t>of rows</a:t>
            </a:r>
          </a:p>
          <a:p>
            <a:r>
              <a:rPr lang="en-US" sz="2000" baseline="0" dirty="0" smtClean="0"/>
              <a:t>Window functions include aggregate, ranking, distribution, and offset functions</a:t>
            </a:r>
          </a:p>
          <a:p>
            <a:r>
              <a:rPr lang="en-US" sz="2000" baseline="0" dirty="0" smtClean="0"/>
              <a:t>Window functions depend on set created</a:t>
            </a:r>
            <a:r>
              <a:rPr lang="en-US" sz="2000" dirty="0" smtClean="0"/>
              <a:t> by OVER()</a:t>
            </a:r>
          </a:p>
          <a:p>
            <a:endParaRPr lang="en-US" dirty="0"/>
          </a:p>
          <a:p>
            <a:r>
              <a:rPr lang="en-US" sz="2000" dirty="0" smtClean="0"/>
              <a:t>Windows aggregate functions:</a:t>
            </a:r>
          </a:p>
          <a:p>
            <a:r>
              <a:rPr lang="en-US" sz="2000" dirty="0" smtClean="0"/>
              <a:t>    Similar </a:t>
            </a:r>
            <a:r>
              <a:rPr lang="en-US" sz="2000" dirty="0"/>
              <a:t>to grouped aggregate </a:t>
            </a:r>
            <a:r>
              <a:rPr lang="en-US" sz="2000" dirty="0" smtClean="0"/>
              <a:t>functions such as SUM</a:t>
            </a:r>
            <a:r>
              <a:rPr lang="en-US" sz="2000" dirty="0"/>
              <a:t>, MIN, MAX, etc.</a:t>
            </a:r>
          </a:p>
          <a:p>
            <a:r>
              <a:rPr lang="en-US" sz="2000" dirty="0" smtClean="0"/>
              <a:t>    Applied </a:t>
            </a:r>
            <a:r>
              <a:rPr lang="en-US" sz="2000" dirty="0"/>
              <a:t>to windows defined by OVER clause</a:t>
            </a:r>
          </a:p>
          <a:p>
            <a:r>
              <a:rPr lang="en-US" sz="2000" dirty="0" smtClean="0"/>
              <a:t>    Support </a:t>
            </a:r>
            <a:r>
              <a:rPr lang="en-US" sz="2000" dirty="0"/>
              <a:t>partitioning, ordering, </a:t>
            </a:r>
            <a:r>
              <a:rPr lang="en-US" sz="2000" dirty="0" smtClean="0"/>
              <a:t>and framing</a:t>
            </a:r>
            <a:endParaRPr lang="en-US" sz="2000" dirty="0"/>
          </a:p>
          <a:p>
            <a:endParaRPr lang="en-US" dirty="0" smtClean="0"/>
          </a:p>
        </p:txBody>
      </p:sp>
    </p:spTree>
    <p:extLst>
      <p:ext uri="{BB962C8B-B14F-4D97-AF65-F5344CB8AC3E}">
        <p14:creationId xmlns:p14="http://schemas.microsoft.com/office/powerpoint/2010/main" val="674078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a:t>
            </a:r>
            <a:r>
              <a:rPr lang="en-US" dirty="0"/>
              <a:t>r</a:t>
            </a:r>
            <a:r>
              <a:rPr lang="en-US" dirty="0" smtClean="0"/>
              <a:t>anking functions</a:t>
            </a:r>
            <a:endParaRPr lang="en-US" dirty="0"/>
          </a:p>
        </p:txBody>
      </p:sp>
      <p:sp>
        <p:nvSpPr>
          <p:cNvPr id="3" name="Content Placeholder 2"/>
          <p:cNvSpPr>
            <a:spLocks noGrp="1"/>
          </p:cNvSpPr>
          <p:nvPr>
            <p:ph idx="1"/>
          </p:nvPr>
        </p:nvSpPr>
        <p:spPr/>
        <p:txBody>
          <a:bodyPr/>
          <a:lstStyle/>
          <a:p>
            <a:r>
              <a:rPr lang="en-US" sz="2000" dirty="0" smtClean="0"/>
              <a:t>Ranking functions require a windows order clause</a:t>
            </a:r>
          </a:p>
          <a:p>
            <a:pPr lvl="1"/>
            <a:r>
              <a:rPr lang="en-US" sz="2000" dirty="0" smtClean="0"/>
              <a:t>Partitioning is optional</a:t>
            </a:r>
          </a:p>
          <a:p>
            <a:pPr lvl="1"/>
            <a:r>
              <a:rPr lang="en-US" sz="2000" dirty="0" smtClean="0"/>
              <a:t>To display results in sorted order still requires ORDER BY!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13831634"/>
              </p:ext>
            </p:extLst>
          </p:nvPr>
        </p:nvGraphicFramePr>
        <p:xfrm>
          <a:off x="880187" y="2406780"/>
          <a:ext cx="7517363" cy="2857500"/>
        </p:xfrm>
        <a:graphic>
          <a:graphicData uri="http://schemas.openxmlformats.org/drawingml/2006/table">
            <a:tbl>
              <a:tblPr firstRow="1" bandRow="1">
                <a:tableStyleId>{284E427A-3D55-4303-BF80-6455036E1DE7}</a:tableStyleId>
              </a:tblPr>
              <a:tblGrid>
                <a:gridCol w="1787857"/>
                <a:gridCol w="5729506"/>
              </a:tblGrid>
              <a:tr h="0">
                <a:tc>
                  <a:txBody>
                    <a:bodyPr/>
                    <a:lstStyle/>
                    <a:p>
                      <a:r>
                        <a:rPr lang="en-US" dirty="0" smtClean="0"/>
                        <a:t>Function</a:t>
                      </a:r>
                      <a:endParaRPr lang="en-US" dirty="0"/>
                    </a:p>
                  </a:txBody>
                  <a:tcPr/>
                </a:tc>
                <a:tc>
                  <a:txBody>
                    <a:bodyPr/>
                    <a:lstStyle/>
                    <a:p>
                      <a:r>
                        <a:rPr lang="en-US" dirty="0" smtClean="0"/>
                        <a:t>Description</a:t>
                      </a:r>
                      <a:endParaRPr lang="en-US" dirty="0"/>
                    </a:p>
                  </a:txBody>
                  <a:tcPr/>
                </a:tc>
              </a:tr>
              <a:tr h="370840">
                <a:tc>
                  <a:txBody>
                    <a:bodyPr/>
                    <a:lstStyle/>
                    <a:p>
                      <a:r>
                        <a:rPr lang="en-US" dirty="0" smtClean="0"/>
                        <a:t>RANK </a:t>
                      </a:r>
                      <a:endParaRPr lang="en-US" dirty="0"/>
                    </a:p>
                  </a:txBody>
                  <a:tcPr/>
                </a:tc>
                <a:tc>
                  <a:txBody>
                    <a:bodyPr/>
                    <a:lstStyle/>
                    <a:p>
                      <a:r>
                        <a:rPr lang="en-US" sz="1600" dirty="0" smtClean="0"/>
                        <a:t>Returns the rank of each row within the partition of a result set. May include ties and gaps.</a:t>
                      </a:r>
                      <a:endParaRPr lang="en-US" sz="1600" dirty="0"/>
                    </a:p>
                  </a:txBody>
                  <a:tcPr/>
                </a:tc>
              </a:tr>
              <a:tr h="370840">
                <a:tc>
                  <a:txBody>
                    <a:bodyPr/>
                    <a:lstStyle/>
                    <a:p>
                      <a:r>
                        <a:rPr lang="en-US" dirty="0" smtClean="0"/>
                        <a:t>DENSE_RANK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Returns the rank of each row within the partition of a result set. May include ties</a:t>
                      </a:r>
                      <a:r>
                        <a:rPr lang="en-US" sz="1600" baseline="0" dirty="0" smtClean="0"/>
                        <a:t> but w</a:t>
                      </a:r>
                      <a:r>
                        <a:rPr lang="en-US" sz="1600" dirty="0" smtClean="0"/>
                        <a:t>ill</a:t>
                      </a:r>
                      <a:r>
                        <a:rPr lang="en-US" sz="1600" baseline="0" dirty="0" smtClean="0"/>
                        <a:t> not include </a:t>
                      </a:r>
                      <a:r>
                        <a:rPr lang="en-US" sz="1600" dirty="0" smtClean="0"/>
                        <a:t>gaps.</a:t>
                      </a:r>
                    </a:p>
                  </a:txBody>
                  <a:tcPr/>
                </a:tc>
              </a:tr>
              <a:tr h="370840">
                <a:tc>
                  <a:txBody>
                    <a:bodyPr/>
                    <a:lstStyle/>
                    <a:p>
                      <a:r>
                        <a:rPr lang="en-US" dirty="0" smtClean="0"/>
                        <a:t>ROW_NUMBER</a:t>
                      </a:r>
                      <a:endParaRPr lang="en-US" dirty="0"/>
                    </a:p>
                  </a:txBody>
                  <a:tcPr/>
                </a:tc>
                <a:tc>
                  <a:txBody>
                    <a:bodyPr/>
                    <a:lstStyle/>
                    <a:p>
                      <a:r>
                        <a:rPr lang="en-US" sz="1600" dirty="0" smtClean="0"/>
                        <a:t>Returns </a:t>
                      </a:r>
                      <a:r>
                        <a:rPr lang="en-US" sz="1600" baseline="0" dirty="0" smtClean="0"/>
                        <a:t>a unique sequential row number within partition based on current order.</a:t>
                      </a:r>
                      <a:endParaRPr lang="en-US" sz="1600" dirty="0"/>
                    </a:p>
                  </a:txBody>
                  <a:tcPr/>
                </a:tc>
              </a:tr>
              <a:tr h="370840">
                <a:tc>
                  <a:txBody>
                    <a:bodyPr/>
                    <a:lstStyle/>
                    <a:p>
                      <a:r>
                        <a:rPr lang="en-US" dirty="0" smtClean="0"/>
                        <a:t>NTILE</a:t>
                      </a:r>
                      <a:endParaRPr lang="en-US" dirty="0"/>
                    </a:p>
                  </a:txBody>
                  <a:tcPr/>
                </a:tc>
                <a:tc>
                  <a:txBody>
                    <a:bodyPr/>
                    <a:lstStyle/>
                    <a:p>
                      <a:r>
                        <a:rPr lang="en-US" sz="1600" dirty="0" smtClean="0"/>
                        <a:t>Distributes the rows in an ordered partition into a specified number of groups. Returns the number of the group</a:t>
                      </a:r>
                      <a:r>
                        <a:rPr lang="en-US" sz="1600" baseline="0" dirty="0" smtClean="0"/>
                        <a:t> to which the current row belongs.</a:t>
                      </a:r>
                      <a:endParaRPr lang="en-US" sz="1600" dirty="0"/>
                    </a:p>
                  </a:txBody>
                  <a:tcPr/>
                </a:tc>
              </a:tr>
            </a:tbl>
          </a:graphicData>
        </a:graphic>
      </p:graphicFrame>
    </p:spTree>
    <p:extLst>
      <p:ext uri="{BB962C8B-B14F-4D97-AF65-F5344CB8AC3E}">
        <p14:creationId xmlns:p14="http://schemas.microsoft.com/office/powerpoint/2010/main" val="2697798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offset</a:t>
            </a:r>
            <a:r>
              <a:rPr lang="en-US" baseline="0" dirty="0" smtClean="0"/>
              <a:t> functions</a:t>
            </a:r>
            <a:endParaRPr lang="en-US" dirty="0"/>
          </a:p>
        </p:txBody>
      </p:sp>
      <p:sp>
        <p:nvSpPr>
          <p:cNvPr id="3" name="Content Placeholder 2"/>
          <p:cNvSpPr>
            <a:spLocks noGrp="1"/>
          </p:cNvSpPr>
          <p:nvPr>
            <p:ph idx="1"/>
          </p:nvPr>
        </p:nvSpPr>
        <p:spPr/>
        <p:txBody>
          <a:bodyPr/>
          <a:lstStyle/>
          <a:p>
            <a:r>
              <a:rPr lang="en-US" dirty="0" smtClean="0"/>
              <a:t>Window offset functions allow </a:t>
            </a:r>
            <a:r>
              <a:rPr lang="en-US" dirty="0"/>
              <a:t>comparisons between rows in a </a:t>
            </a:r>
            <a:r>
              <a:rPr lang="en-US" dirty="0" smtClean="0"/>
              <a:t>set without the need for a self-join</a:t>
            </a:r>
            <a:endParaRPr lang="en-US" dirty="0"/>
          </a:p>
          <a:p>
            <a:r>
              <a:rPr lang="en-US" dirty="0" smtClean="0"/>
              <a:t>Offset functions operate on an position relative to the current row, or to the start or end of the window frame</a:t>
            </a:r>
          </a:p>
        </p:txBody>
      </p:sp>
      <p:graphicFrame>
        <p:nvGraphicFramePr>
          <p:cNvPr id="4" name="Table 3"/>
          <p:cNvGraphicFramePr>
            <a:graphicFrameLocks noGrp="1"/>
          </p:cNvGraphicFramePr>
          <p:nvPr>
            <p:extLst>
              <p:ext uri="{D42A27DB-BD31-4B8C-83A1-F6EECF244321}">
                <p14:modId xmlns:p14="http://schemas.microsoft.com/office/powerpoint/2010/main" val="2859866510"/>
              </p:ext>
            </p:extLst>
          </p:nvPr>
        </p:nvGraphicFramePr>
        <p:xfrm>
          <a:off x="646922" y="2434772"/>
          <a:ext cx="7563628" cy="3101340"/>
        </p:xfrm>
        <a:graphic>
          <a:graphicData uri="http://schemas.openxmlformats.org/drawingml/2006/table">
            <a:tbl>
              <a:tblPr firstRow="1" bandRow="1">
                <a:tableStyleId>{284E427A-3D55-4303-BF80-6455036E1DE7}</a:tableStyleId>
              </a:tblPr>
              <a:tblGrid>
                <a:gridCol w="1516834"/>
                <a:gridCol w="6046794"/>
              </a:tblGrid>
              <a:tr h="0">
                <a:tc>
                  <a:txBody>
                    <a:bodyPr/>
                    <a:lstStyle/>
                    <a:p>
                      <a:r>
                        <a:rPr lang="en-US" dirty="0" smtClean="0"/>
                        <a:t>Function</a:t>
                      </a:r>
                      <a:endParaRPr lang="en-US" dirty="0"/>
                    </a:p>
                  </a:txBody>
                  <a:tcPr/>
                </a:tc>
                <a:tc>
                  <a:txBody>
                    <a:bodyPr/>
                    <a:lstStyle/>
                    <a:p>
                      <a:r>
                        <a:rPr lang="en-US" dirty="0" smtClean="0"/>
                        <a:t>Description</a:t>
                      </a:r>
                      <a:endParaRPr lang="en-US" dirty="0"/>
                    </a:p>
                  </a:txBody>
                  <a:tcPr/>
                </a:tc>
              </a:tr>
              <a:tr h="370840">
                <a:tc>
                  <a:txBody>
                    <a:bodyPr/>
                    <a:lstStyle/>
                    <a:p>
                      <a:r>
                        <a:rPr lang="en-US" dirty="0" smtClean="0"/>
                        <a:t>LAG</a:t>
                      </a:r>
                      <a:endParaRPr lang="en-US" dirty="0"/>
                    </a:p>
                  </a:txBody>
                  <a:tcPr/>
                </a:tc>
                <a:tc>
                  <a:txBody>
                    <a:bodyPr/>
                    <a:lstStyle/>
                    <a:p>
                      <a:r>
                        <a:rPr lang="en-US" sz="1600" dirty="0" smtClean="0"/>
                        <a:t>Returns an expression from a previous row that is a defined offset</a:t>
                      </a:r>
                      <a:r>
                        <a:rPr lang="en-US" sz="1600" baseline="0" dirty="0" smtClean="0"/>
                        <a:t> from the current row</a:t>
                      </a:r>
                      <a:r>
                        <a:rPr lang="en-US" sz="1600" dirty="0" smtClean="0"/>
                        <a:t>. Returns NULL if no row at specified</a:t>
                      </a:r>
                      <a:r>
                        <a:rPr lang="en-US" sz="1600" baseline="0" dirty="0" smtClean="0"/>
                        <a:t> position.</a:t>
                      </a:r>
                      <a:endParaRPr lang="en-US" sz="1600" dirty="0"/>
                    </a:p>
                  </a:txBody>
                  <a:tcPr/>
                </a:tc>
              </a:tr>
              <a:tr h="370840">
                <a:tc>
                  <a:txBody>
                    <a:bodyPr/>
                    <a:lstStyle/>
                    <a:p>
                      <a:r>
                        <a:rPr lang="en-US" dirty="0" smtClean="0"/>
                        <a:t>LEAD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Returns an expression from a later row that is a defined offset</a:t>
                      </a:r>
                      <a:r>
                        <a:rPr lang="en-US" sz="1600" baseline="0" dirty="0" smtClean="0"/>
                        <a:t> from the current row.</a:t>
                      </a:r>
                      <a:r>
                        <a:rPr lang="en-US" sz="1600" dirty="0" smtClean="0"/>
                        <a:t> Returns NULL if no row at specified</a:t>
                      </a:r>
                      <a:r>
                        <a:rPr lang="en-US" sz="1600" baseline="0" dirty="0" smtClean="0"/>
                        <a:t> position.</a:t>
                      </a:r>
                      <a:endParaRPr lang="en-US" sz="1600" dirty="0" smtClean="0"/>
                    </a:p>
                  </a:txBody>
                  <a:tcPr/>
                </a:tc>
              </a:tr>
              <a:tr h="370840">
                <a:tc>
                  <a:txBody>
                    <a:bodyPr/>
                    <a:lstStyle/>
                    <a:p>
                      <a:r>
                        <a:rPr lang="en-US" dirty="0" smtClean="0"/>
                        <a:t>FIRST_VALUE</a:t>
                      </a:r>
                      <a:endParaRPr lang="en-US" dirty="0"/>
                    </a:p>
                  </a:txBody>
                  <a:tcPr/>
                </a:tc>
                <a:tc>
                  <a:txBody>
                    <a:bodyPr/>
                    <a:lstStyle/>
                    <a:p>
                      <a:r>
                        <a:rPr lang="en-US" sz="1600" dirty="0" smtClean="0"/>
                        <a:t>Returns </a:t>
                      </a:r>
                      <a:r>
                        <a:rPr lang="en-US" sz="1600" baseline="0" dirty="0" smtClean="0"/>
                        <a:t>the first value in the current window frame. Requires window ordering to be meaningful.</a:t>
                      </a:r>
                      <a:endParaRPr lang="en-US" sz="1600" dirty="0"/>
                    </a:p>
                  </a:txBody>
                  <a:tcPr/>
                </a:tc>
              </a:tr>
              <a:tr h="370840">
                <a:tc>
                  <a:txBody>
                    <a:bodyPr/>
                    <a:lstStyle/>
                    <a:p>
                      <a:r>
                        <a:rPr lang="en-US" dirty="0" smtClean="0"/>
                        <a:t>LAST_VALUE</a:t>
                      </a:r>
                      <a:endParaRPr lang="en-US" dirty="0"/>
                    </a:p>
                  </a:txBody>
                  <a:tcPr/>
                </a:tc>
                <a:tc>
                  <a:txBody>
                    <a:bodyPr/>
                    <a:lstStyle/>
                    <a:p>
                      <a:r>
                        <a:rPr lang="en-US" sz="1600" dirty="0" smtClean="0"/>
                        <a:t>Returns the last value in the current window frame. </a:t>
                      </a:r>
                      <a:r>
                        <a:rPr lang="en-US" sz="1600" baseline="0" dirty="0" smtClean="0"/>
                        <a:t>Requires window ordering to be meaningful.</a:t>
                      </a:r>
                      <a:endParaRPr lang="en-US" sz="1600" dirty="0"/>
                    </a:p>
                  </a:txBody>
                  <a:tcPr/>
                </a:tc>
              </a:tr>
            </a:tbl>
          </a:graphicData>
        </a:graphic>
      </p:graphicFrame>
    </p:spTree>
    <p:extLst>
      <p:ext uri="{BB962C8B-B14F-4D97-AF65-F5344CB8AC3E}">
        <p14:creationId xmlns:p14="http://schemas.microsoft.com/office/powerpoint/2010/main" val="2661205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Windows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5393692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Grouping Sets</a:t>
            </a:r>
            <a:endParaRPr lang="en-GB" sz="6000" dirty="0">
              <a:solidFill>
                <a:schemeClr val="bg1">
                  <a:alpha val="98824"/>
                </a:schemeClr>
              </a:solidFill>
            </a:endParaRPr>
          </a:p>
        </p:txBody>
      </p:sp>
    </p:spTree>
    <p:extLst>
      <p:ext uri="{BB962C8B-B14F-4D97-AF65-F5344CB8AC3E}">
        <p14:creationId xmlns:p14="http://schemas.microsoft.com/office/powerpoint/2010/main" val="34550615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2334294313"/>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1" dirty="0" smtClean="0">
                          <a:latin typeface="Segoe UI Light" panose="020B0502040204020203" pitchFamily="34" charset="0"/>
                          <a:cs typeface="Segoe UI Light" panose="020B0502040204020203" pitchFamily="34" charset="0"/>
                        </a:rPr>
                        <a:t>05 | </a:t>
                      </a:r>
                      <a:r>
                        <a:rPr lang="en-US" sz="1800" b="1" baseline="0" dirty="0" smtClean="0">
                          <a:latin typeface="Segoe UI Light" panose="020B0502040204020203" pitchFamily="34" charset="0"/>
                          <a:cs typeface="Segoe UI Light" panose="020B0502040204020203" pitchFamily="34" charset="0"/>
                        </a:rPr>
                        <a:t>SET Operators, Windows Functions, and Grouping </a:t>
                      </a:r>
                      <a:endParaRPr lang="en-US" sz="1800" b="1"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1" dirty="0" smtClean="0">
                          <a:latin typeface="Segoe UI Light" panose="020B0502040204020203" pitchFamily="34" charset="0"/>
                          <a:cs typeface="Segoe UI Light" panose="020B0502040204020203" pitchFamily="34" charset="0"/>
                        </a:rPr>
                        <a:t>    	</a:t>
                      </a:r>
                      <a:r>
                        <a:rPr lang="en-US" sz="1200" b="1"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06 | Modifying</a:t>
                      </a:r>
                      <a:r>
                        <a:rPr lang="en-US" sz="1800" baseline="0" dirty="0" smtClean="0">
                          <a:latin typeface="Segoe UI Light" panose="020B0502040204020203" pitchFamily="34" charset="0"/>
                          <a:cs typeface="Segoe UI Light" panose="020B0502040204020203" pitchFamily="34" charset="0"/>
                        </a:rPr>
                        <a:t> Data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dirty="0" smtClean="0">
                          <a:latin typeface="Segoe UI Light" panose="020B0502040204020203" pitchFamily="34" charset="0"/>
                          <a:cs typeface="Segoe UI Light" panose="020B0502040204020203" pitchFamily="34" charset="0"/>
                        </a:rPr>
                        <a:t>	INSERT,</a:t>
                      </a:r>
                      <a:r>
                        <a:rPr lang="en-US" sz="1400"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Using T-SQL</a:t>
                      </a:r>
                      <a:r>
                        <a:rPr lang="en-US" sz="1200"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Metadata</a:t>
                      </a:r>
                      <a:r>
                        <a:rPr lang="en-US" sz="1800" baseline="0" dirty="0" smtClean="0">
                          <a:latin typeface="Segoe UI Light" panose="020B0502040204020203" pitchFamily="34" charset="0"/>
                          <a:cs typeface="Segoe UI Light" panose="020B0502040204020203" pitchFamily="34" charset="0"/>
                        </a:rPr>
                        <a:t> and Improving Query Performance</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8389712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What is pivoting?</a:t>
            </a:r>
          </a:p>
        </p:txBody>
      </p:sp>
      <p:sp>
        <p:nvSpPr>
          <p:cNvPr id="7171" name="Rectangle 3"/>
          <p:cNvSpPr>
            <a:spLocks noGrp="1" noChangeArrowheads="1"/>
          </p:cNvSpPr>
          <p:nvPr>
            <p:ph idx="1"/>
          </p:nvPr>
        </p:nvSpPr>
        <p:spPr/>
        <p:txBody>
          <a:bodyPr/>
          <a:lstStyle/>
          <a:p>
            <a:r>
              <a:rPr lang="en-US" dirty="0" smtClean="0"/>
              <a:t>Pivoting data is rotating data from a rows-based orientation to a columns-based orientation</a:t>
            </a:r>
          </a:p>
          <a:p>
            <a:r>
              <a:rPr lang="en-US" dirty="0" smtClean="0"/>
              <a:t>Distinct values from a single column are projected across as headings for other columns -</a:t>
            </a:r>
            <a:r>
              <a:rPr lang="en-US" dirty="0"/>
              <a:t> </a:t>
            </a:r>
            <a:r>
              <a:rPr lang="en-US" dirty="0" smtClean="0"/>
              <a:t>may </a:t>
            </a:r>
            <a:r>
              <a:rPr lang="en-US" dirty="0"/>
              <a:t>include aggregation</a:t>
            </a:r>
            <a:endParaRPr lang="en-US" dirty="0" smtClean="0"/>
          </a:p>
          <a:p>
            <a:endParaRPr lang="en-US"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8276" y="2600324"/>
            <a:ext cx="2381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9213" y="2600324"/>
            <a:ext cx="27146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Bent-Up Arrow 2"/>
          <p:cNvSpPr/>
          <p:nvPr/>
        </p:nvSpPr>
        <p:spPr bwMode="auto">
          <a:xfrm>
            <a:off x="4186237" y="5214938"/>
            <a:ext cx="2428875" cy="400050"/>
          </a:xfrm>
          <a:prstGeom prst="bentUpArrow">
            <a:avLst/>
          </a:prstGeom>
          <a:solidFill>
            <a:schemeClr val="tx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 name="TextBox 1"/>
          <p:cNvSpPr txBox="1"/>
          <p:nvPr/>
        </p:nvSpPr>
        <p:spPr>
          <a:xfrm>
            <a:off x="4491611" y="5904089"/>
            <a:ext cx="1818126" cy="369332"/>
          </a:xfrm>
          <a:prstGeom prst="rect">
            <a:avLst/>
          </a:prstGeom>
          <a:noFill/>
        </p:spPr>
        <p:txBody>
          <a:bodyPr wrap="none" rtlCol="0">
            <a:spAutoFit/>
          </a:bodyPr>
          <a:lstStyle/>
          <a:p>
            <a:r>
              <a:rPr lang="en-US" dirty="0" smtClean="0"/>
              <a:t>Pivoted data</a:t>
            </a:r>
            <a:endParaRPr lang="en-US" dirty="0"/>
          </a:p>
        </p:txBody>
      </p:sp>
    </p:spTree>
    <p:extLst>
      <p:ext uri="{BB962C8B-B14F-4D97-AF65-F5344CB8AC3E}">
        <p14:creationId xmlns:p14="http://schemas.microsoft.com/office/powerpoint/2010/main" val="3968835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Pivoting includes three phases:</a:t>
            </a:r>
          </a:p>
          <a:p>
            <a:pPr marL="457200" indent="-457200">
              <a:buFont typeface="+mj-lt"/>
              <a:buAutoNum type="arabicPeriod"/>
            </a:pPr>
            <a:r>
              <a:rPr lang="en-US" dirty="0" smtClean="0"/>
              <a:t>Grouping determines which element gets a row in the result set </a:t>
            </a:r>
          </a:p>
          <a:p>
            <a:pPr marL="457200" indent="-457200">
              <a:buFont typeface="+mj-lt"/>
              <a:buAutoNum type="arabicPeriod"/>
            </a:pPr>
            <a:r>
              <a:rPr lang="en-US" dirty="0" smtClean="0"/>
              <a:t>Spreading provides the distinct values to be pivoted across</a:t>
            </a:r>
          </a:p>
          <a:p>
            <a:pPr marL="457200" indent="-457200">
              <a:buFont typeface="+mj-lt"/>
              <a:buAutoNum type="arabicPeriod"/>
            </a:pPr>
            <a:r>
              <a:rPr lang="en-US" dirty="0" smtClean="0"/>
              <a:t>Aggregation performs an aggregation function (such as SUM)</a:t>
            </a:r>
          </a:p>
        </p:txBody>
      </p:sp>
      <p:sp>
        <p:nvSpPr>
          <p:cNvPr id="4" name="AutoShape 3"/>
          <p:cNvSpPr>
            <a:spLocks noChangeArrowheads="1"/>
          </p:cNvSpPr>
          <p:nvPr/>
        </p:nvSpPr>
        <p:spPr bwMode="auto">
          <a:xfrm>
            <a:off x="601996" y="3876905"/>
            <a:ext cx="812041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Category</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[2006]</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[2007]</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[2008]</a:t>
            </a:r>
          </a:p>
          <a:p>
            <a:r>
              <a:rPr lang="en-US" sz="2000" dirty="0" smtClean="0">
                <a:solidFill>
                  <a:srgbClr val="0000FF"/>
                </a:solidFill>
                <a:latin typeface="Lucida Sans Typewriter" pitchFamily="49" charset="0"/>
              </a:rPr>
              <a:t>FROM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Category</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Qty</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smtClean="0">
                <a:solidFill>
                  <a:prstClr val="black"/>
                </a:solidFill>
                <a:latin typeface="Lucida Sans Typewriter" pitchFamily="49" charset="0"/>
              </a:rPr>
              <a:t> </a:t>
            </a: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FROM</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CategoryQtyYear</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D </a:t>
            </a:r>
          </a:p>
          <a:p>
            <a:r>
              <a:rPr lang="en-US" sz="2000" dirty="0" smtClean="0">
                <a:solidFill>
                  <a:srgbClr val="808080"/>
                </a:solidFill>
                <a:latin typeface="Lucida Sans Typewriter" pitchFamily="49" charset="0"/>
              </a:rPr>
              <a:t>PIVOT(</a:t>
            </a:r>
            <a:r>
              <a:rPr lang="en-US" sz="2000" dirty="0" smtClean="0">
                <a:solidFill>
                  <a:srgbClr val="FF00FF"/>
                </a:solidFill>
                <a:latin typeface="Lucida Sans Typewriter" pitchFamily="49" charset="0"/>
              </a:rPr>
              <a:t>SUM</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QTY</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FOR</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smtClean="0">
                <a:solidFill>
                  <a:prstClr val="black"/>
                </a:solidFill>
                <a:latin typeface="Lucida Sans Typewriter" pitchFamily="49" charset="0"/>
              </a:rPr>
              <a:t> </a:t>
            </a:r>
          </a:p>
          <a:p>
            <a:r>
              <a:rPr lang="en-US" sz="2000" dirty="0" smtClean="0">
                <a:solidFill>
                  <a:srgbClr val="808080"/>
                </a:solidFill>
                <a:latin typeface="Lucida Sans Typewriter" pitchFamily="49" charset="0"/>
              </a:rPr>
              <a:t>		IN(</a:t>
            </a:r>
            <a:r>
              <a:rPr lang="en-US" sz="2000" dirty="0" smtClean="0">
                <a:solidFill>
                  <a:prstClr val="black"/>
                </a:solidFill>
                <a:latin typeface="Lucida Sans Typewriter" pitchFamily="49" charset="0"/>
              </a:rPr>
              <a:t>[2006]</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[2007]</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[2008]</a:t>
            </a:r>
            <a:r>
              <a:rPr lang="en-US" sz="2000" dirty="0" smtClean="0">
                <a:solidFill>
                  <a:srgbClr val="808080"/>
                </a:solidFill>
                <a:latin typeface="Lucida Sans Typewriter" pitchFamily="49" charset="0"/>
              </a:rPr>
              <a:t>)</a:t>
            </a:r>
          </a:p>
          <a:p>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pvt</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TextBox 4"/>
          <p:cNvSpPr txBox="1"/>
          <p:nvPr/>
        </p:nvSpPr>
        <p:spPr>
          <a:xfrm>
            <a:off x="3467011" y="3356478"/>
            <a:ext cx="1378904" cy="369332"/>
          </a:xfrm>
          <a:prstGeom prst="rect">
            <a:avLst/>
          </a:prstGeom>
          <a:noFill/>
        </p:spPr>
        <p:txBody>
          <a:bodyPr wrap="none" rtlCol="0">
            <a:spAutoFit/>
          </a:bodyPr>
          <a:lstStyle/>
          <a:p>
            <a:r>
              <a:rPr lang="en-US" dirty="0" smtClean="0"/>
              <a:t>Grouping</a:t>
            </a:r>
            <a:endParaRPr lang="en-US" dirty="0"/>
          </a:p>
        </p:txBody>
      </p:sp>
      <p:sp>
        <p:nvSpPr>
          <p:cNvPr id="6" name="TextBox 5"/>
          <p:cNvSpPr txBox="1"/>
          <p:nvPr/>
        </p:nvSpPr>
        <p:spPr>
          <a:xfrm>
            <a:off x="7151166" y="5306159"/>
            <a:ext cx="1500732" cy="369332"/>
          </a:xfrm>
          <a:prstGeom prst="rect">
            <a:avLst/>
          </a:prstGeom>
          <a:noFill/>
        </p:spPr>
        <p:txBody>
          <a:bodyPr wrap="none" rtlCol="0">
            <a:spAutoFit/>
          </a:bodyPr>
          <a:lstStyle/>
          <a:p>
            <a:r>
              <a:rPr lang="en-US" dirty="0" smtClean="0"/>
              <a:t>Spreading</a:t>
            </a:r>
            <a:endParaRPr lang="en-US" dirty="0"/>
          </a:p>
        </p:txBody>
      </p:sp>
      <p:sp>
        <p:nvSpPr>
          <p:cNvPr id="8" name="TextBox 7"/>
          <p:cNvSpPr txBox="1"/>
          <p:nvPr/>
        </p:nvSpPr>
        <p:spPr>
          <a:xfrm>
            <a:off x="1211145" y="6140147"/>
            <a:ext cx="1781257" cy="369332"/>
          </a:xfrm>
          <a:prstGeom prst="rect">
            <a:avLst/>
          </a:prstGeom>
          <a:noFill/>
        </p:spPr>
        <p:txBody>
          <a:bodyPr wrap="none" rtlCol="0">
            <a:spAutoFit/>
          </a:bodyPr>
          <a:lstStyle/>
          <a:p>
            <a:r>
              <a:rPr lang="en-US" dirty="0" smtClean="0"/>
              <a:t>Aggregation</a:t>
            </a:r>
            <a:endParaRPr lang="en-US" dirty="0"/>
          </a:p>
        </p:txBody>
      </p:sp>
      <p:cxnSp>
        <p:nvCxnSpPr>
          <p:cNvPr id="10" name="Straight Arrow Connector 9"/>
          <p:cNvCxnSpPr>
            <a:stCxn id="5" idx="1"/>
          </p:cNvCxnSpPr>
          <p:nvPr/>
        </p:nvCxnSpPr>
        <p:spPr bwMode="auto">
          <a:xfrm flipH="1">
            <a:off x="2552131" y="3541144"/>
            <a:ext cx="914880" cy="480598"/>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cxnSp>
        <p:nvCxnSpPr>
          <p:cNvPr id="16" name="Straight Arrow Connector 15"/>
          <p:cNvCxnSpPr>
            <a:stCxn id="8" idx="0"/>
          </p:cNvCxnSpPr>
          <p:nvPr/>
        </p:nvCxnSpPr>
        <p:spPr bwMode="auto">
          <a:xfrm flipV="1">
            <a:off x="2101774" y="5224483"/>
            <a:ext cx="180329" cy="915664"/>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cxnSp>
        <p:nvCxnSpPr>
          <p:cNvPr id="17" name="Straight Arrow Connector 16"/>
          <p:cNvCxnSpPr>
            <a:stCxn id="6" idx="1"/>
          </p:cNvCxnSpPr>
          <p:nvPr/>
        </p:nvCxnSpPr>
        <p:spPr bwMode="auto">
          <a:xfrm flipH="1" flipV="1">
            <a:off x="6339254" y="5437930"/>
            <a:ext cx="811912" cy="52895"/>
          </a:xfrm>
          <a:prstGeom prst="straightConnector1">
            <a:avLst/>
          </a:prstGeom>
          <a:gradFill rotWithShape="1">
            <a:gsLst>
              <a:gs pos="0">
                <a:srgbClr val="E4CD9A"/>
              </a:gs>
              <a:gs pos="100000">
                <a:srgbClr val="EEEFD7"/>
              </a:gs>
            </a:gsLst>
            <a:lin ang="2700000" scaled="1"/>
          </a:gradFill>
          <a:ln w="25400" cap="flat" cmpd="sng" algn="ctr">
            <a:solidFill>
              <a:srgbClr val="C00000"/>
            </a:solidFill>
            <a:prstDash val="solid"/>
            <a:round/>
            <a:headEnd type="none" w="med" len="med"/>
            <a:tailEnd type="arrow" w="lg" len="lg"/>
          </a:ln>
          <a:effectLst>
            <a:outerShdw dist="35921" dir="2700000" algn="ctr" rotWithShape="0">
              <a:srgbClr val="AFAFAF"/>
            </a:outerShdw>
          </a:effectLst>
        </p:spPr>
      </p:cxnSp>
      <p:grpSp>
        <p:nvGrpSpPr>
          <p:cNvPr id="11" name="Group 10"/>
          <p:cNvGrpSpPr/>
          <p:nvPr/>
        </p:nvGrpSpPr>
        <p:grpSpPr>
          <a:xfrm>
            <a:off x="478688" y="544100"/>
            <a:ext cx="8027990" cy="5936624"/>
            <a:chOff x="415923" y="39499"/>
            <a:chExt cx="8027990" cy="5936624"/>
          </a:xfrm>
        </p:grpSpPr>
        <p:sp>
          <p:nvSpPr>
            <p:cNvPr id="12" name="AutoShape 3"/>
            <p:cNvSpPr>
              <a:spLocks noChangeArrowheads="1"/>
            </p:cNvSpPr>
            <p:nvPr/>
          </p:nvSpPr>
          <p:spPr bwMode="auto">
            <a:xfrm>
              <a:off x="415923" y="39499"/>
              <a:ext cx="7437895" cy="393209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pt-BR" sz="2000" b="0" dirty="0">
                  <a:solidFill>
                    <a:srgbClr val="0000CC"/>
                  </a:solidFill>
                </a:rPr>
                <a:t>SELECT</a:t>
              </a:r>
              <a:r>
                <a:rPr lang="pt-BR" sz="2000" b="0" dirty="0"/>
                <a:t> VendorID, [250] AS Emp1, [251] </a:t>
              </a:r>
              <a:r>
                <a:rPr lang="pt-BR" sz="2000" b="0" dirty="0">
                  <a:solidFill>
                    <a:srgbClr val="0000CC"/>
                  </a:solidFill>
                </a:rPr>
                <a:t>AS</a:t>
              </a:r>
              <a:r>
                <a:rPr lang="pt-BR" sz="2000" b="0" dirty="0"/>
                <a:t> Emp2, [256] </a:t>
              </a:r>
              <a:r>
                <a:rPr lang="pt-BR" sz="2000" b="0" dirty="0">
                  <a:solidFill>
                    <a:srgbClr val="0000CC"/>
                  </a:solidFill>
                </a:rPr>
                <a:t>AS</a:t>
              </a:r>
              <a:r>
                <a:rPr lang="pt-BR" sz="2000" b="0" dirty="0"/>
                <a:t> Emp3, [257] </a:t>
              </a:r>
              <a:r>
                <a:rPr lang="pt-BR" sz="2000" b="0" dirty="0">
                  <a:solidFill>
                    <a:srgbClr val="0000CC"/>
                  </a:solidFill>
                </a:rPr>
                <a:t>AS</a:t>
              </a:r>
              <a:r>
                <a:rPr lang="pt-BR" sz="2000" b="0" dirty="0"/>
                <a:t> Emp4, [260] </a:t>
              </a:r>
              <a:r>
                <a:rPr lang="pt-BR" sz="2000" b="0" dirty="0">
                  <a:solidFill>
                    <a:srgbClr val="0000CC"/>
                  </a:solidFill>
                </a:rPr>
                <a:t>AS</a:t>
              </a:r>
              <a:r>
                <a:rPr lang="pt-BR" sz="2000" b="0" dirty="0"/>
                <a:t> Emp5</a:t>
              </a:r>
            </a:p>
            <a:p>
              <a:r>
                <a:rPr lang="en-US" sz="2000" b="0" dirty="0">
                  <a:solidFill>
                    <a:srgbClr val="0000CC"/>
                  </a:solidFill>
                </a:rPr>
                <a:t>FROM </a:t>
              </a:r>
            </a:p>
            <a:p>
              <a:r>
                <a:rPr lang="en-US" sz="2000" b="0" dirty="0"/>
                <a:t>(</a:t>
              </a:r>
              <a:r>
                <a:rPr lang="en-US" sz="2000" b="0" dirty="0">
                  <a:solidFill>
                    <a:srgbClr val="0000CC"/>
                  </a:solidFill>
                </a:rPr>
                <a:t>SELECT </a:t>
              </a:r>
              <a:r>
                <a:rPr lang="en-US" sz="2000" b="0" dirty="0" err="1"/>
                <a:t>PurchaseOrderID</a:t>
              </a:r>
              <a:r>
                <a:rPr lang="en-US" sz="2000" b="0" dirty="0"/>
                <a:t>, </a:t>
              </a:r>
              <a:r>
                <a:rPr lang="en-US" sz="2000" b="0" dirty="0" err="1"/>
                <a:t>EmployeeID</a:t>
              </a:r>
              <a:r>
                <a:rPr lang="en-US" sz="2000" b="0" dirty="0"/>
                <a:t>, </a:t>
              </a:r>
              <a:r>
                <a:rPr lang="en-US" sz="2000" b="0" dirty="0" err="1"/>
                <a:t>VendorID</a:t>
              </a:r>
              <a:endParaRPr lang="en-US" sz="2000" b="0" dirty="0"/>
            </a:p>
            <a:p>
              <a:r>
                <a:rPr lang="en-US" sz="2000" b="0" dirty="0">
                  <a:solidFill>
                    <a:srgbClr val="0000CC"/>
                  </a:solidFill>
                </a:rPr>
                <a:t>FROM</a:t>
              </a:r>
              <a:r>
                <a:rPr lang="en-US" sz="2000" b="0" dirty="0"/>
                <a:t> </a:t>
              </a:r>
              <a:r>
                <a:rPr lang="en-US" sz="2000" b="0" dirty="0" err="1"/>
                <a:t>Purchasing.PurchaseOrderHeader</a:t>
              </a:r>
              <a:r>
                <a:rPr lang="en-US" sz="2000" b="0" dirty="0"/>
                <a:t>) p</a:t>
              </a:r>
            </a:p>
            <a:p>
              <a:r>
                <a:rPr lang="en-US" sz="2000" b="0" dirty="0"/>
                <a:t>PIVOT</a:t>
              </a:r>
            </a:p>
            <a:p>
              <a:r>
                <a:rPr lang="en-US" sz="2000" b="0" dirty="0"/>
                <a:t>(</a:t>
              </a:r>
            </a:p>
            <a:p>
              <a:r>
                <a:rPr lang="en-US" sz="2000" b="0" dirty="0">
                  <a:solidFill>
                    <a:srgbClr val="FF33CC"/>
                  </a:solidFill>
                </a:rPr>
                <a:t>COUNT </a:t>
              </a:r>
              <a:r>
                <a:rPr lang="en-US" sz="2000" b="0" dirty="0"/>
                <a:t>(</a:t>
              </a:r>
              <a:r>
                <a:rPr lang="en-US" sz="2000" b="0" dirty="0" err="1"/>
                <a:t>PurchaseOrderID</a:t>
              </a:r>
              <a:r>
                <a:rPr lang="en-US" sz="2000" b="0" dirty="0"/>
                <a:t>)</a:t>
              </a:r>
            </a:p>
            <a:p>
              <a:r>
                <a:rPr lang="en-US" sz="2000" b="0" dirty="0">
                  <a:solidFill>
                    <a:srgbClr val="0000CC"/>
                  </a:solidFill>
                </a:rPr>
                <a:t>FOR </a:t>
              </a:r>
              <a:r>
                <a:rPr lang="en-US" sz="2000" b="0" dirty="0" err="1"/>
                <a:t>EmployeeID</a:t>
              </a:r>
              <a:r>
                <a:rPr lang="en-US" sz="2000" b="0" dirty="0"/>
                <a:t> IN</a:t>
              </a:r>
            </a:p>
            <a:p>
              <a:r>
                <a:rPr lang="en-US" sz="2000" b="0" dirty="0"/>
                <a:t>( [250], [251], [256], [257], [260] )</a:t>
              </a:r>
            </a:p>
            <a:p>
              <a:r>
                <a:rPr lang="en-US" sz="2000" b="0" dirty="0"/>
                <a:t>) </a:t>
              </a:r>
              <a:r>
                <a:rPr lang="en-US" sz="2000" b="0" dirty="0">
                  <a:solidFill>
                    <a:srgbClr val="0000CC"/>
                  </a:solidFill>
                </a:rPr>
                <a:t>AS</a:t>
              </a:r>
              <a:r>
                <a:rPr lang="en-US" sz="2000" b="0" dirty="0"/>
                <a:t> </a:t>
              </a:r>
              <a:r>
                <a:rPr lang="en-US" sz="2000" b="0" dirty="0" err="1"/>
                <a:t>pvt</a:t>
              </a:r>
              <a:endParaRPr lang="en-US" sz="2000" b="0" dirty="0"/>
            </a:p>
            <a:p>
              <a:r>
                <a:rPr lang="en-US" sz="2000" b="0" dirty="0">
                  <a:solidFill>
                    <a:srgbClr val="0000CC"/>
                  </a:solidFill>
                </a:rPr>
                <a:t>ORDER BY </a:t>
              </a:r>
              <a:r>
                <a:rPr lang="en-US" sz="2000" b="0" dirty="0" err="1"/>
                <a:t>pvt.VendorID</a:t>
              </a:r>
              <a:r>
                <a:rPr lang="en-US" sz="2000" b="0" dirty="0"/>
                <a:t>;</a:t>
              </a:r>
            </a:p>
          </p:txBody>
        </p:sp>
        <p:sp>
          <p:nvSpPr>
            <p:cNvPr id="13" name="AutoShape 3"/>
            <p:cNvSpPr>
              <a:spLocks noChangeArrowheads="1"/>
            </p:cNvSpPr>
            <p:nvPr/>
          </p:nvSpPr>
          <p:spPr bwMode="auto">
            <a:xfrm>
              <a:off x="1210543" y="4441645"/>
              <a:ext cx="7233370"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err="1" smtClean="0"/>
                <a:t>VendorID</a:t>
              </a:r>
              <a:r>
                <a:rPr lang="en-US" b="0" dirty="0" smtClean="0">
                  <a:latin typeface="Lucida Sans Typewriter" pitchFamily="49" charset="0"/>
                  <a:cs typeface="+mn-cs"/>
                </a:rPr>
                <a:t>   Emp1  Emp2  Emp3   Emp4  Emp5</a:t>
              </a:r>
              <a:endParaRPr lang="en-US" b="0" dirty="0">
                <a:latin typeface="Lucida Sans Typewriter" pitchFamily="49" charset="0"/>
                <a:cs typeface="+mn-cs"/>
              </a:endParaRPr>
            </a:p>
            <a:p>
              <a:r>
                <a:rPr lang="en-US" b="0" dirty="0" smtClean="0">
                  <a:latin typeface="Lucida Sans Typewriter" pitchFamily="49" charset="0"/>
                  <a:cs typeface="+mn-cs"/>
                </a:rPr>
                <a:t>--------  ----- ----- -----  ----- ----- </a:t>
              </a:r>
            </a:p>
            <a:p>
              <a:r>
                <a:rPr lang="en-US" b="0" dirty="0" smtClean="0">
                  <a:latin typeface="Lucida Sans Typewriter" pitchFamily="49" charset="0"/>
                  <a:cs typeface="+mn-cs"/>
                </a:rPr>
                <a:t>1492        2     5     4      4     4</a:t>
              </a:r>
            </a:p>
            <a:p>
              <a:pPr marL="342900" indent="-342900">
                <a:buAutoNum type="arabicPlain" startAt="1494"/>
              </a:pPr>
              <a:r>
                <a:rPr lang="en-US" b="0" dirty="0" smtClean="0">
                  <a:latin typeface="Lucida Sans Typewriter" pitchFamily="49" charset="0"/>
                  <a:cs typeface="+mn-cs"/>
                </a:rPr>
                <a:t>        2     5     4      5     4</a:t>
              </a:r>
            </a:p>
            <a:p>
              <a:r>
                <a:rPr lang="en-US" b="0" dirty="0" smtClean="0">
                  <a:latin typeface="Lucida Sans Typewriter" pitchFamily="49" charset="0"/>
                  <a:cs typeface="+mn-cs"/>
                </a:rPr>
                <a:t>1496        2     4     4      5     5</a:t>
              </a:r>
              <a:endParaRPr lang="en-US" b="0" dirty="0">
                <a:latin typeface="Lucida Sans Typewriter" pitchFamily="49" charset="0"/>
                <a:cs typeface="+mn-cs"/>
              </a:endParaRPr>
            </a:p>
          </p:txBody>
        </p:sp>
      </p:grpSp>
      <p:grpSp>
        <p:nvGrpSpPr>
          <p:cNvPr id="14" name="Group 204"/>
          <p:cNvGrpSpPr>
            <a:grpSpLocks/>
          </p:cNvGrpSpPr>
          <p:nvPr/>
        </p:nvGrpSpPr>
        <p:grpSpPr bwMode="auto">
          <a:xfrm>
            <a:off x="236054" y="6077641"/>
            <a:ext cx="750888" cy="349250"/>
            <a:chOff x="384" y="3024"/>
            <a:chExt cx="720" cy="336"/>
          </a:xfrm>
        </p:grpSpPr>
        <p:sp>
          <p:nvSpPr>
            <p:cNvPr id="1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8" name="Group 206"/>
            <p:cNvGrpSpPr>
              <a:grpSpLocks/>
            </p:cNvGrpSpPr>
            <p:nvPr/>
          </p:nvGrpSpPr>
          <p:grpSpPr bwMode="auto">
            <a:xfrm>
              <a:off x="480" y="3096"/>
              <a:ext cx="240" cy="192"/>
              <a:chOff x="480" y="3096"/>
              <a:chExt cx="240" cy="192"/>
            </a:xfrm>
          </p:grpSpPr>
          <p:sp>
            <p:nvSpPr>
              <p:cNvPr id="19"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20"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21" name="Group 12"/>
          <p:cNvGrpSpPr>
            <a:grpSpLocks/>
          </p:cNvGrpSpPr>
          <p:nvPr/>
        </p:nvGrpSpPr>
        <p:grpSpPr bwMode="auto">
          <a:xfrm>
            <a:off x="620207" y="6131438"/>
            <a:ext cx="304800" cy="244475"/>
            <a:chOff x="768" y="3096"/>
            <a:chExt cx="240" cy="192"/>
          </a:xfrm>
        </p:grpSpPr>
        <p:sp>
          <p:nvSpPr>
            <p:cNvPr id="2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8140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queries with UNPIVOT</a:t>
            </a:r>
            <a:endParaRPr lang="en-US" dirty="0"/>
          </a:p>
        </p:txBody>
      </p:sp>
      <p:sp>
        <p:nvSpPr>
          <p:cNvPr id="3" name="Content Placeholder 2"/>
          <p:cNvSpPr>
            <a:spLocks noGrp="1"/>
          </p:cNvSpPr>
          <p:nvPr>
            <p:ph idx="1"/>
          </p:nvPr>
        </p:nvSpPr>
        <p:spPr/>
        <p:txBody>
          <a:bodyPr/>
          <a:lstStyle/>
          <a:p>
            <a:endParaRPr lang="en-US" dirty="0" smtClean="0"/>
          </a:p>
        </p:txBody>
      </p:sp>
      <p:sp>
        <p:nvSpPr>
          <p:cNvPr id="4" name="AutoShape 3"/>
          <p:cNvSpPr>
            <a:spLocks noChangeArrowheads="1"/>
          </p:cNvSpPr>
          <p:nvPr/>
        </p:nvSpPr>
        <p:spPr bwMode="auto">
          <a:xfrm>
            <a:off x="313150" y="566267"/>
            <a:ext cx="8377108" cy="61698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TABLE </a:t>
            </a:r>
            <a:r>
              <a:rPr lang="en-US" sz="2000" b="0" dirty="0" err="1"/>
              <a:t>pvt</a:t>
            </a:r>
            <a:r>
              <a:rPr lang="en-US" sz="2000" b="0" dirty="0"/>
              <a:t> (</a:t>
            </a:r>
            <a:r>
              <a:rPr lang="en-US" sz="2000" b="0" dirty="0" err="1"/>
              <a:t>VendorID</a:t>
            </a:r>
            <a:r>
              <a:rPr lang="en-US" sz="2000" b="0" dirty="0"/>
              <a:t> </a:t>
            </a:r>
            <a:r>
              <a:rPr lang="en-US" sz="2000" b="0" dirty="0" err="1">
                <a:solidFill>
                  <a:srgbClr val="0000CC"/>
                </a:solidFill>
              </a:rPr>
              <a:t>int</a:t>
            </a:r>
            <a:r>
              <a:rPr lang="en-US" sz="2000" b="0" dirty="0"/>
              <a:t>, Emp1 </a:t>
            </a:r>
            <a:r>
              <a:rPr lang="en-US" sz="2000" b="0" dirty="0" err="1">
                <a:solidFill>
                  <a:srgbClr val="0000CC"/>
                </a:solidFill>
              </a:rPr>
              <a:t>int</a:t>
            </a:r>
            <a:r>
              <a:rPr lang="en-US" sz="2000" b="0" dirty="0"/>
              <a:t>, Emp2 </a:t>
            </a:r>
            <a:r>
              <a:rPr lang="en-US" sz="2000" b="0" dirty="0" err="1">
                <a:solidFill>
                  <a:srgbClr val="0000CC"/>
                </a:solidFill>
              </a:rPr>
              <a:t>int</a:t>
            </a:r>
            <a:r>
              <a:rPr lang="en-US" sz="2000" b="0" dirty="0"/>
              <a:t>,</a:t>
            </a:r>
          </a:p>
          <a:p>
            <a:r>
              <a:rPr lang="en-US" sz="2000" b="0" dirty="0"/>
              <a:t>    Emp3 </a:t>
            </a:r>
            <a:r>
              <a:rPr lang="en-US" sz="2000" b="0" dirty="0" err="1">
                <a:solidFill>
                  <a:srgbClr val="0000CC"/>
                </a:solidFill>
              </a:rPr>
              <a:t>int</a:t>
            </a:r>
            <a:r>
              <a:rPr lang="en-US" sz="2000" b="0" dirty="0"/>
              <a:t>, Emp4 </a:t>
            </a:r>
            <a:r>
              <a:rPr lang="en-US" sz="2000" b="0" dirty="0" err="1">
                <a:solidFill>
                  <a:srgbClr val="0000CC"/>
                </a:solidFill>
              </a:rPr>
              <a:t>int</a:t>
            </a:r>
            <a:r>
              <a:rPr lang="en-US" sz="2000" b="0" dirty="0">
                <a:solidFill>
                  <a:srgbClr val="0000CC"/>
                </a:solidFill>
              </a:rPr>
              <a:t>, </a:t>
            </a:r>
            <a:r>
              <a:rPr lang="en-US" sz="2000" b="0" dirty="0"/>
              <a:t>Emp5 </a:t>
            </a:r>
            <a:r>
              <a:rPr lang="en-US" sz="2000" b="0" dirty="0" err="1">
                <a:solidFill>
                  <a:srgbClr val="0000CC"/>
                </a:solidFill>
              </a:rPr>
              <a:t>int</a:t>
            </a:r>
            <a:r>
              <a:rPr lang="en-US" sz="2000" b="0" dirty="0"/>
              <a:t>);</a:t>
            </a:r>
          </a:p>
          <a:p>
            <a:r>
              <a:rPr lang="en-US" sz="2000" b="0" dirty="0">
                <a:solidFill>
                  <a:srgbClr val="0000CC"/>
                </a:solidFill>
              </a:rPr>
              <a:t>GO</a:t>
            </a:r>
          </a:p>
          <a:p>
            <a:r>
              <a:rPr lang="en-US" sz="2000" b="0" dirty="0">
                <a:solidFill>
                  <a:srgbClr val="0000CC"/>
                </a:solidFill>
              </a:rPr>
              <a:t>INSERT INTO </a:t>
            </a:r>
            <a:r>
              <a:rPr lang="en-US" sz="2000" b="0" dirty="0" err="1"/>
              <a:t>pvt</a:t>
            </a:r>
            <a:r>
              <a:rPr lang="en-US" sz="2000" b="0" dirty="0"/>
              <a:t> </a:t>
            </a:r>
            <a:r>
              <a:rPr lang="en-US" sz="2000" b="0" dirty="0">
                <a:solidFill>
                  <a:srgbClr val="0000CC"/>
                </a:solidFill>
              </a:rPr>
              <a:t>VALUES </a:t>
            </a:r>
            <a:r>
              <a:rPr lang="en-US" sz="2000" b="0" dirty="0"/>
              <a:t>(1,4,3,5,4,4);</a:t>
            </a:r>
          </a:p>
          <a:p>
            <a:r>
              <a:rPr lang="en-US" sz="2000" b="0" dirty="0">
                <a:solidFill>
                  <a:srgbClr val="0000CC"/>
                </a:solidFill>
              </a:rPr>
              <a:t>INSERT INTO </a:t>
            </a:r>
            <a:r>
              <a:rPr lang="en-US" sz="2000" b="0" dirty="0" err="1"/>
              <a:t>pvt</a:t>
            </a:r>
            <a:r>
              <a:rPr lang="en-US" sz="2000" b="0" dirty="0"/>
              <a:t> </a:t>
            </a:r>
            <a:r>
              <a:rPr lang="en-US" sz="2000" b="0" dirty="0">
                <a:solidFill>
                  <a:srgbClr val="0000CC"/>
                </a:solidFill>
              </a:rPr>
              <a:t>VALUES </a:t>
            </a:r>
            <a:r>
              <a:rPr lang="en-US" sz="2000" b="0" dirty="0"/>
              <a:t>(2,4,1,5,5,5);</a:t>
            </a:r>
          </a:p>
          <a:p>
            <a:r>
              <a:rPr lang="en-US" sz="2000" b="0" dirty="0">
                <a:solidFill>
                  <a:srgbClr val="0000CC"/>
                </a:solidFill>
              </a:rPr>
              <a:t>INSERT INTO </a:t>
            </a:r>
            <a:r>
              <a:rPr lang="en-US" sz="2000" b="0" dirty="0" err="1"/>
              <a:t>pvt</a:t>
            </a:r>
            <a:r>
              <a:rPr lang="en-US" sz="2000" b="0" dirty="0"/>
              <a:t> </a:t>
            </a:r>
            <a:r>
              <a:rPr lang="en-US" sz="2000" b="0" dirty="0">
                <a:solidFill>
                  <a:srgbClr val="0000CC"/>
                </a:solidFill>
              </a:rPr>
              <a:t>VALUES</a:t>
            </a:r>
            <a:r>
              <a:rPr lang="en-US" sz="2000" b="0" dirty="0"/>
              <a:t> (3,4,3,5,4,4);</a:t>
            </a:r>
          </a:p>
          <a:p>
            <a:r>
              <a:rPr lang="en-US" sz="2000" b="0" dirty="0" smtClean="0">
                <a:solidFill>
                  <a:srgbClr val="0000CC"/>
                </a:solidFill>
              </a:rPr>
              <a:t>GO</a:t>
            </a:r>
          </a:p>
          <a:p>
            <a:endParaRPr lang="en-US" sz="2000" b="0" dirty="0" smtClean="0">
              <a:solidFill>
                <a:srgbClr val="0000CC"/>
              </a:solidFill>
            </a:endParaRPr>
          </a:p>
          <a:p>
            <a:r>
              <a:rPr lang="en-US" sz="2000" b="0" dirty="0">
                <a:solidFill>
                  <a:srgbClr val="0000CC"/>
                </a:solidFill>
              </a:rPr>
              <a:t>SELECT</a:t>
            </a:r>
            <a:r>
              <a:rPr lang="en-US" sz="2000" b="0" dirty="0"/>
              <a:t> </a:t>
            </a:r>
            <a:r>
              <a:rPr lang="en-US" sz="2000" b="0" dirty="0" err="1"/>
              <a:t>VendorID</a:t>
            </a:r>
            <a:r>
              <a:rPr lang="en-US" sz="2000" b="0" dirty="0"/>
              <a:t>, Employee, Orders</a:t>
            </a:r>
          </a:p>
          <a:p>
            <a:r>
              <a:rPr lang="en-US" sz="2000" b="0" dirty="0">
                <a:solidFill>
                  <a:srgbClr val="0000CC"/>
                </a:solidFill>
              </a:rPr>
              <a:t>FROM </a:t>
            </a:r>
          </a:p>
          <a:p>
            <a:r>
              <a:rPr lang="en-US" sz="2000" b="0" dirty="0"/>
              <a:t>   (</a:t>
            </a:r>
            <a:r>
              <a:rPr lang="en-US" sz="2000" b="0" dirty="0">
                <a:solidFill>
                  <a:srgbClr val="0000CC"/>
                </a:solidFill>
              </a:rPr>
              <a:t>SELECT</a:t>
            </a:r>
            <a:r>
              <a:rPr lang="en-US" sz="2000" b="0" dirty="0"/>
              <a:t> </a:t>
            </a:r>
            <a:r>
              <a:rPr lang="en-US" sz="2000" b="0" dirty="0" err="1"/>
              <a:t>VendorID</a:t>
            </a:r>
            <a:r>
              <a:rPr lang="en-US" sz="2000" b="0" dirty="0"/>
              <a:t>, Emp1, Emp2, Emp3, Emp4, Emp5</a:t>
            </a:r>
          </a:p>
          <a:p>
            <a:r>
              <a:rPr lang="en-US" sz="2000" b="0" dirty="0"/>
              <a:t>   </a:t>
            </a:r>
            <a:r>
              <a:rPr lang="en-US" sz="2000" b="0" dirty="0">
                <a:solidFill>
                  <a:srgbClr val="0000CC"/>
                </a:solidFill>
              </a:rPr>
              <a:t>FROM</a:t>
            </a:r>
            <a:r>
              <a:rPr lang="en-US" sz="2000" b="0" dirty="0"/>
              <a:t> </a:t>
            </a:r>
            <a:r>
              <a:rPr lang="en-US" sz="2000" b="0" dirty="0" err="1"/>
              <a:t>pvt</a:t>
            </a:r>
            <a:r>
              <a:rPr lang="en-US" sz="2000" b="0" dirty="0"/>
              <a:t>) p</a:t>
            </a:r>
          </a:p>
          <a:p>
            <a:r>
              <a:rPr lang="en-US" sz="2000" b="0" dirty="0"/>
              <a:t>UNPIVOT</a:t>
            </a:r>
          </a:p>
          <a:p>
            <a:r>
              <a:rPr lang="en-US" sz="2000" b="0" dirty="0"/>
              <a:t>   (Orders </a:t>
            </a:r>
            <a:r>
              <a:rPr lang="en-US" sz="2000" b="0" dirty="0">
                <a:solidFill>
                  <a:srgbClr val="0000CC"/>
                </a:solidFill>
              </a:rPr>
              <a:t>FOR</a:t>
            </a:r>
            <a:r>
              <a:rPr lang="en-US" sz="2000" b="0" dirty="0"/>
              <a:t> Employee IN</a:t>
            </a:r>
            <a:r>
              <a:rPr lang="en-US" sz="2000" b="0" dirty="0">
                <a:solidFill>
                  <a:srgbClr val="0000CC"/>
                </a:solidFill>
              </a:rPr>
              <a:t> </a:t>
            </a:r>
          </a:p>
          <a:p>
            <a:r>
              <a:rPr lang="en-US" sz="2000" b="0" dirty="0"/>
              <a:t>      (Emp1, Emp2, Emp3, Emp4, Emp5)</a:t>
            </a:r>
          </a:p>
          <a:p>
            <a:r>
              <a:rPr lang="en-US" sz="2000" b="0" dirty="0"/>
              <a:t>)</a:t>
            </a:r>
            <a:r>
              <a:rPr lang="en-US" sz="2000" b="0" dirty="0">
                <a:solidFill>
                  <a:srgbClr val="0000CC"/>
                </a:solidFill>
              </a:rPr>
              <a:t>AS</a:t>
            </a:r>
            <a:r>
              <a:rPr lang="en-US" sz="2000" b="0" dirty="0"/>
              <a:t> </a:t>
            </a:r>
            <a:r>
              <a:rPr lang="en-US" sz="2000" b="0" dirty="0" err="1"/>
              <a:t>unpvt</a:t>
            </a:r>
            <a:r>
              <a:rPr lang="en-US" sz="2000" b="0" dirty="0"/>
              <a:t>;</a:t>
            </a:r>
          </a:p>
          <a:p>
            <a:r>
              <a:rPr lang="en-US" sz="2000" b="0" dirty="0" smtClean="0">
                <a:solidFill>
                  <a:srgbClr val="0000CC"/>
                </a:solidFill>
              </a:rPr>
              <a:t>GO                   </a:t>
            </a:r>
            <a:r>
              <a:rPr lang="en-US" sz="2000" b="0" u="sng" dirty="0" err="1" smtClean="0"/>
              <a:t>VendorID</a:t>
            </a:r>
            <a:r>
              <a:rPr lang="en-US" sz="2000" b="0" u="sng" dirty="0" smtClean="0"/>
              <a:t> </a:t>
            </a:r>
            <a:r>
              <a:rPr lang="en-US" sz="2000" b="0" dirty="0" smtClean="0"/>
              <a:t>   </a:t>
            </a:r>
            <a:r>
              <a:rPr lang="en-US" sz="2000" b="0" u="sng" dirty="0" smtClean="0"/>
              <a:t>Employee</a:t>
            </a:r>
            <a:r>
              <a:rPr lang="en-US" sz="2000" b="0" dirty="0" smtClean="0"/>
              <a:t>    </a:t>
            </a:r>
            <a:r>
              <a:rPr lang="en-US" sz="2000" b="0" u="sng" dirty="0" smtClean="0"/>
              <a:t>Orders</a:t>
            </a:r>
            <a:endParaRPr lang="en-US" sz="2000" b="0" u="sng" dirty="0"/>
          </a:p>
          <a:p>
            <a:r>
              <a:rPr lang="en-US" sz="2000" b="0" dirty="0" smtClean="0"/>
              <a:t>		      1</a:t>
            </a:r>
            <a:r>
              <a:rPr lang="en-US" sz="2000" b="0" dirty="0"/>
              <a:t>	</a:t>
            </a:r>
            <a:r>
              <a:rPr lang="en-US" sz="2000" b="0" dirty="0" smtClean="0"/>
              <a:t>            Emp1</a:t>
            </a:r>
            <a:r>
              <a:rPr lang="en-US" sz="2000" b="0" dirty="0"/>
              <a:t>	</a:t>
            </a:r>
            <a:r>
              <a:rPr lang="en-US" sz="2000" b="0" dirty="0" smtClean="0"/>
              <a:t>           4</a:t>
            </a:r>
            <a:endParaRPr lang="en-US" sz="2000" b="0" dirty="0"/>
          </a:p>
          <a:p>
            <a:r>
              <a:rPr lang="en-US" sz="2000" b="0" dirty="0" smtClean="0"/>
              <a:t>		      1</a:t>
            </a:r>
            <a:r>
              <a:rPr lang="en-US" sz="2000" b="0" dirty="0"/>
              <a:t>	</a:t>
            </a:r>
            <a:r>
              <a:rPr lang="en-US" sz="2000" b="0" dirty="0" smtClean="0"/>
              <a:t>            Emp2</a:t>
            </a:r>
            <a:r>
              <a:rPr lang="en-US" sz="2000" b="0" dirty="0"/>
              <a:t>	</a:t>
            </a:r>
            <a:r>
              <a:rPr lang="en-US" sz="2000" b="0" dirty="0" smtClean="0"/>
              <a:t>           3</a:t>
            </a:r>
            <a:endParaRPr lang="en-US" sz="2000" b="0" dirty="0"/>
          </a:p>
        </p:txBody>
      </p:sp>
    </p:spTree>
    <p:extLst>
      <p:ext uri="{BB962C8B-B14F-4D97-AF65-F5344CB8AC3E}">
        <p14:creationId xmlns:p14="http://schemas.microsoft.com/office/powerpoint/2010/main" val="351018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3600" dirty="0" smtClean="0">
                <a:solidFill>
                  <a:schemeClr val="accent6">
                    <a:lumMod val="40000"/>
                    <a:lumOff val="60000"/>
                  </a:schemeClr>
                </a:solidFill>
                <a:effectLst/>
                <a:latin typeface="+mj-lt"/>
                <a:ea typeface="+mj-ea"/>
                <a:cs typeface="+mj-cs"/>
              </a:rPr>
              <a:t>Writing queries with </a:t>
            </a:r>
            <a:r>
              <a:rPr lang="en-US" sz="3600" dirty="0">
                <a:solidFill>
                  <a:schemeClr val="accent6">
                    <a:lumMod val="40000"/>
                    <a:lumOff val="60000"/>
                  </a:schemeClr>
                </a:solidFill>
                <a:latin typeface="+mj-lt"/>
                <a:ea typeface="+mj-ea"/>
                <a:cs typeface="+mj-cs"/>
              </a:rPr>
              <a:t>g</a:t>
            </a:r>
            <a:r>
              <a:rPr lang="en-US" sz="3600" dirty="0" smtClean="0">
                <a:solidFill>
                  <a:schemeClr val="accent6">
                    <a:lumMod val="40000"/>
                    <a:lumOff val="60000"/>
                  </a:schemeClr>
                </a:solidFill>
                <a:effectLst/>
                <a:latin typeface="+mj-lt"/>
                <a:ea typeface="+mj-ea"/>
                <a:cs typeface="+mj-cs"/>
              </a:rPr>
              <a:t>rouping </a:t>
            </a:r>
            <a:r>
              <a:rPr lang="en-US" sz="3600" dirty="0">
                <a:solidFill>
                  <a:schemeClr val="accent6">
                    <a:lumMod val="40000"/>
                    <a:lumOff val="60000"/>
                  </a:schemeClr>
                </a:solidFill>
                <a:latin typeface="+mj-lt"/>
                <a:ea typeface="+mj-ea"/>
                <a:cs typeface="+mj-cs"/>
              </a:rPr>
              <a:t>s</a:t>
            </a:r>
            <a:r>
              <a:rPr lang="en-US" sz="3600" dirty="0" smtClean="0">
                <a:solidFill>
                  <a:schemeClr val="accent6">
                    <a:lumMod val="40000"/>
                    <a:lumOff val="60000"/>
                  </a:schemeClr>
                </a:solidFill>
                <a:effectLst/>
                <a:latin typeface="+mj-lt"/>
                <a:ea typeface="+mj-ea"/>
                <a:cs typeface="+mj-cs"/>
              </a:rPr>
              <a:t>ets</a:t>
            </a:r>
            <a:endParaRPr lang="en-US" sz="3600" dirty="0">
              <a:solidFill>
                <a:schemeClr val="accent6">
                  <a:lumMod val="40000"/>
                  <a:lumOff val="60000"/>
                </a:schemeClr>
              </a:solidFill>
            </a:endParaRPr>
          </a:p>
        </p:txBody>
      </p:sp>
      <p:sp>
        <p:nvSpPr>
          <p:cNvPr id="3" name="Content Placeholder 2"/>
          <p:cNvSpPr>
            <a:spLocks noGrp="1"/>
          </p:cNvSpPr>
          <p:nvPr>
            <p:ph idx="1"/>
          </p:nvPr>
        </p:nvSpPr>
        <p:spPr/>
        <p:txBody>
          <a:bodyPr/>
          <a:lstStyle/>
          <a:p>
            <a:r>
              <a:rPr lang="en-US" dirty="0" smtClean="0"/>
              <a:t>GROUPING</a:t>
            </a:r>
            <a:r>
              <a:rPr lang="en-US" baseline="0" dirty="0" smtClean="0"/>
              <a:t> SETS subclause</a:t>
            </a:r>
            <a:r>
              <a:rPr lang="en-US" dirty="0" smtClean="0"/>
              <a:t> builds </a:t>
            </a:r>
            <a:r>
              <a:rPr lang="en-US" baseline="0" dirty="0" smtClean="0"/>
              <a:t>on T-SQL</a:t>
            </a:r>
            <a:r>
              <a:rPr lang="en-US" dirty="0" smtClean="0"/>
              <a:t> GROUP BY clause</a:t>
            </a:r>
          </a:p>
          <a:p>
            <a:r>
              <a:rPr lang="en-US" baseline="0" dirty="0" smtClean="0"/>
              <a:t>Allows multiple groupings to be defined in same query</a:t>
            </a:r>
          </a:p>
          <a:p>
            <a:r>
              <a:rPr lang="en-US" dirty="0" smtClean="0"/>
              <a:t>Alternative to use of UNION ALL to combine multiple outputs (each with different GROUP BY) into one result set</a:t>
            </a:r>
          </a:p>
        </p:txBody>
      </p:sp>
      <p:sp>
        <p:nvSpPr>
          <p:cNvPr id="5" name="AutoShape 3"/>
          <p:cNvSpPr>
            <a:spLocks noChangeArrowheads="1"/>
          </p:cNvSpPr>
          <p:nvPr/>
        </p:nvSpPr>
        <p:spPr bwMode="auto">
          <a:xfrm>
            <a:off x="298212" y="3051620"/>
            <a:ext cx="8504594"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srgbClr val="0000FF"/>
                </a:solidFill>
                <a:latin typeface="Lucida Sans Typewriter" pitchFamily="49" charset="0"/>
              </a:rPr>
              <a:t>column</a:t>
            </a:r>
            <a:r>
              <a:rPr lang="en-US" sz="2000" dirty="0">
                <a:solidFill>
                  <a:prstClr val="black"/>
                </a:solidFill>
                <a:latin typeface="Lucida Sans Typewriter" pitchFamily="49" charset="0"/>
              </a:rPr>
              <a:t> list </a:t>
            </a:r>
            <a:r>
              <a:rPr lang="en-US" sz="2000" dirty="0">
                <a:solidFill>
                  <a:srgbClr val="0000FF"/>
                </a:solidFill>
                <a:latin typeface="Lucida Sans Typewriter" pitchFamily="49" charset="0"/>
              </a:rPr>
              <a:t>with</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aggregate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s</a:t>
            </a:r>
            <a:r>
              <a:rPr lang="en-US" sz="2000" dirty="0">
                <a:solidFill>
                  <a:srgbClr val="808080"/>
                </a:solidFill>
                <a:latin typeface="Lucida Sans Typewriter" pitchFamily="49" charset="0"/>
              </a:rPr>
              <a:t>)&gt;</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&lt;source&gt;</a:t>
            </a: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p>
          <a:p>
            <a:r>
              <a:rPr lang="en-US" sz="2000" dirty="0">
                <a:solidFill>
                  <a:srgbClr val="FF00FF"/>
                </a:solidFill>
                <a:latin typeface="Lucida Sans Typewriter" pitchFamily="49" charset="0"/>
              </a:rPr>
              <a:t>GROUPING</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SETS</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a:solidFill>
                  <a:srgbClr val="808080"/>
                </a:solidFill>
                <a:latin typeface="Lucida Sans Typewriter" pitchFamily="49" charset="0"/>
              </a:rPr>
              <a:t>&gt;),</a:t>
            </a:r>
            <a:r>
              <a:rPr lang="en-US" sz="2000" dirty="0">
                <a:solidFill>
                  <a:srgbClr val="008000"/>
                </a:solidFill>
                <a:latin typeface="Lucida Sans Typewriter" pitchFamily="49" charset="0"/>
              </a:rPr>
              <a:t>--one or more columns</a:t>
            </a: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column_name</a:t>
            </a:r>
            <a:r>
              <a:rPr lang="en-US" sz="2000" dirty="0">
                <a:solidFill>
                  <a:srgbClr val="808080"/>
                </a:solidFill>
                <a:latin typeface="Lucida Sans Typewriter" pitchFamily="49" charset="0"/>
              </a:rPr>
              <a:t>&gt;),</a:t>
            </a:r>
            <a:r>
              <a:rPr lang="en-US" sz="2000" dirty="0">
                <a:solidFill>
                  <a:srgbClr val="008000"/>
                </a:solidFill>
                <a:latin typeface="Lucida Sans Typewriter" pitchFamily="49" charset="0"/>
              </a:rPr>
              <a:t>--one or more columns</a:t>
            </a:r>
          </a:p>
          <a:p>
            <a:r>
              <a:rPr lang="en-US" sz="2000" dirty="0">
                <a:solidFill>
                  <a:srgbClr val="0000FF"/>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srgbClr val="008000"/>
                </a:solidFill>
                <a:latin typeface="Lucida Sans Typewriter" pitchFamily="49" charset="0"/>
              </a:rPr>
              <a:t>-- empty parentheses if aggregating all rows</a:t>
            </a: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grpSp>
        <p:nvGrpSpPr>
          <p:cNvPr id="6" name="Group 5"/>
          <p:cNvGrpSpPr/>
          <p:nvPr/>
        </p:nvGrpSpPr>
        <p:grpSpPr>
          <a:xfrm>
            <a:off x="298212" y="869831"/>
            <a:ext cx="8504594" cy="5422350"/>
            <a:chOff x="298212" y="869831"/>
            <a:chExt cx="8504594" cy="5422350"/>
          </a:xfrm>
        </p:grpSpPr>
        <p:sp>
          <p:nvSpPr>
            <p:cNvPr id="7" name="AutoShape 3"/>
            <p:cNvSpPr>
              <a:spLocks noChangeArrowheads="1"/>
            </p:cNvSpPr>
            <p:nvPr/>
          </p:nvSpPr>
          <p:spPr bwMode="auto">
            <a:xfrm>
              <a:off x="298212" y="869831"/>
              <a:ext cx="8504594"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TerritoryID</a:t>
              </a:r>
              <a:r>
                <a:rPr lang="en-US" sz="2000" b="0" dirty="0"/>
                <a:t>, </a:t>
              </a:r>
              <a:r>
                <a:rPr lang="en-US" sz="2000" b="0" dirty="0" err="1"/>
                <a:t>CustomerID</a:t>
              </a:r>
              <a:r>
                <a:rPr lang="en-US" sz="2000" b="0" dirty="0"/>
                <a:t>, </a:t>
              </a:r>
              <a:r>
                <a:rPr lang="en-US" sz="2000" b="0" dirty="0">
                  <a:solidFill>
                    <a:srgbClr val="FF33CC"/>
                  </a:solidFill>
                </a:rPr>
                <a:t>SUM</a:t>
              </a:r>
              <a:r>
                <a:rPr lang="en-US" sz="2000" b="0" dirty="0"/>
                <a:t>(</a:t>
              </a:r>
              <a:r>
                <a:rPr lang="en-US" sz="2000" b="0" dirty="0" err="1"/>
                <a:t>TotalDue</a:t>
              </a:r>
              <a:r>
                <a:rPr lang="en-US" sz="2000" b="0" dirty="0"/>
                <a:t>) </a:t>
              </a:r>
              <a:r>
                <a:rPr lang="en-US" sz="2000" b="0" dirty="0">
                  <a:solidFill>
                    <a:srgbClr val="0000CC"/>
                  </a:solidFill>
                </a:rPr>
                <a:t>AS</a:t>
              </a:r>
              <a:r>
                <a:rPr lang="en-US" sz="2000" b="0" dirty="0"/>
                <a:t> </a:t>
              </a:r>
              <a:r>
                <a:rPr lang="en-US" sz="2000" b="0" dirty="0" err="1"/>
                <a:t>TotalAmountDue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GROUP BY </a:t>
              </a:r>
            </a:p>
            <a:p>
              <a:r>
                <a:rPr lang="en-US" sz="2000" b="0" dirty="0">
                  <a:solidFill>
                    <a:srgbClr val="FF33CC"/>
                  </a:solidFill>
                </a:rPr>
                <a:t>GROUPING</a:t>
              </a:r>
              <a:r>
                <a:rPr lang="en-US" sz="2000" b="0" dirty="0"/>
                <a:t> </a:t>
              </a:r>
              <a:r>
                <a:rPr lang="en-US" sz="2000" b="0" dirty="0">
                  <a:solidFill>
                    <a:srgbClr val="0000CC"/>
                  </a:solidFill>
                </a:rPr>
                <a:t>SETS</a:t>
              </a:r>
              <a:r>
                <a:rPr lang="en-US" sz="2000" b="0" dirty="0"/>
                <a:t>((</a:t>
              </a:r>
              <a:r>
                <a:rPr lang="en-US" sz="2000" b="0" dirty="0" err="1"/>
                <a:t>TerritoryID</a:t>
              </a:r>
              <a:r>
                <a:rPr lang="en-US" sz="2000" b="0" dirty="0"/>
                <a:t>),(</a:t>
              </a:r>
              <a:r>
                <a:rPr lang="en-US" sz="2000" b="0" dirty="0" err="1"/>
                <a:t>CustomerID</a:t>
              </a:r>
              <a:r>
                <a:rPr lang="en-US" sz="2000" b="0" dirty="0"/>
                <a:t>),());</a:t>
              </a:r>
            </a:p>
          </p:txBody>
        </p:sp>
        <p:sp>
          <p:nvSpPr>
            <p:cNvPr id="8" name="AutoShape 3"/>
            <p:cNvSpPr>
              <a:spLocks noChangeArrowheads="1"/>
            </p:cNvSpPr>
            <p:nvPr/>
          </p:nvSpPr>
          <p:spPr bwMode="auto">
            <a:xfrm>
              <a:off x="298212" y="2679765"/>
              <a:ext cx="8504594" cy="361241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err="1" smtClean="0">
                  <a:latin typeface="Lucida Sans Typewriter" pitchFamily="49" charset="0"/>
                </a:rPr>
                <a:t>TerritoryID</a:t>
              </a:r>
              <a:r>
                <a:rPr lang="en-US" sz="2000" dirty="0" smtClean="0">
                  <a:latin typeface="Lucida Sans Typewriter" pitchFamily="49" charset="0"/>
                </a:rPr>
                <a:t>     </a:t>
              </a:r>
              <a:r>
                <a:rPr lang="en-US" sz="2000" dirty="0" err="1" smtClean="0">
                  <a:latin typeface="Lucida Sans Typewriter" pitchFamily="49" charset="0"/>
                </a:rPr>
                <a:t>CustomerID</a:t>
              </a:r>
              <a:r>
                <a:rPr lang="en-US" sz="2000" dirty="0" smtClean="0">
                  <a:latin typeface="Lucida Sans Typewriter" pitchFamily="49" charset="0"/>
                </a:rPr>
                <a:t>  </a:t>
              </a:r>
              <a:r>
                <a:rPr lang="en-US" sz="2000" dirty="0" err="1" smtClean="0">
                  <a:latin typeface="Lucida Sans Typewriter" pitchFamily="49" charset="0"/>
                </a:rPr>
                <a:t>TotalAmountDue</a:t>
              </a:r>
              <a:endParaRPr lang="en-US" sz="2000" dirty="0">
                <a:latin typeface="Lucida Sans Typewriter" pitchFamily="49" charset="0"/>
              </a:endParaRPr>
            </a:p>
            <a:p>
              <a:r>
                <a:rPr lang="en-US" sz="2000" dirty="0">
                  <a:latin typeface="Lucida Sans Typewriter" pitchFamily="49" charset="0"/>
                </a:rPr>
                <a:t>--------------- ----------- </a:t>
              </a:r>
              <a:r>
                <a:rPr lang="en-US" sz="2000" dirty="0" smtClean="0">
                  <a:latin typeface="Lucida Sans Typewriter" pitchFamily="49" charset="0"/>
                </a:rPr>
                <a:t>--------------</a:t>
              </a:r>
              <a:endParaRPr lang="en-US" sz="2000" dirty="0">
                <a:latin typeface="Lucida Sans Typewriter" pitchFamily="49" charset="0"/>
              </a:endParaRPr>
            </a:p>
            <a:p>
              <a:r>
                <a:rPr lang="en-US" sz="2000" dirty="0">
                  <a:latin typeface="Lucida Sans Typewriter" pitchFamily="49" charset="0"/>
                </a:rPr>
                <a:t>NULL            </a:t>
              </a:r>
              <a:r>
                <a:rPr lang="en-US" sz="2000" dirty="0" smtClean="0">
                  <a:latin typeface="Lucida Sans Typewriter" pitchFamily="49" charset="0"/>
                </a:rPr>
                <a:t>30116       211671.2674</a:t>
              </a:r>
              <a:endParaRPr lang="en-US" sz="2000" dirty="0">
                <a:latin typeface="Lucida Sans Typewriter" pitchFamily="49" charset="0"/>
              </a:endParaRPr>
            </a:p>
            <a:p>
              <a:r>
                <a:rPr lang="en-US" sz="2000" dirty="0">
                  <a:latin typeface="Lucida Sans Typewriter" pitchFamily="49" charset="0"/>
                </a:rPr>
                <a:t>NULL            </a:t>
              </a:r>
              <a:r>
                <a:rPr lang="en-US" sz="2000" dirty="0" smtClean="0">
                  <a:latin typeface="Lucida Sans Typewriter" pitchFamily="49" charset="0"/>
                </a:rPr>
                <a:t>30117       919801.8188</a:t>
              </a:r>
              <a:endParaRPr lang="en-US" sz="2000" dirty="0">
                <a:latin typeface="Lucida Sans Typewriter" pitchFamily="49" charset="0"/>
              </a:endParaRPr>
            </a:p>
            <a:p>
              <a:r>
                <a:rPr lang="en-US" sz="2000" dirty="0">
                  <a:latin typeface="Lucida Sans Typewriter" pitchFamily="49" charset="0"/>
                </a:rPr>
                <a:t>NULL            30118      </a:t>
              </a:r>
              <a:r>
                <a:rPr lang="en-US" sz="2000" dirty="0" smtClean="0">
                  <a:latin typeface="Lucida Sans Typewriter" pitchFamily="49" charset="0"/>
                </a:rPr>
                <a:t> 313671.5352</a:t>
              </a:r>
            </a:p>
            <a:p>
              <a:r>
                <a:rPr lang="en-US" sz="2000" dirty="0" smtClean="0">
                  <a:latin typeface="Lucida Sans Typewriter" pitchFamily="49" charset="0"/>
                </a:rPr>
                <a:t>NULL            </a:t>
              </a:r>
              <a:r>
                <a:rPr lang="en-US" sz="2000" dirty="0" err="1" smtClean="0">
                  <a:latin typeface="Lucida Sans Typewriter" pitchFamily="49" charset="0"/>
                </a:rPr>
                <a:t>NULL</a:t>
              </a:r>
              <a:r>
                <a:rPr lang="en-US" sz="2000" dirty="0">
                  <a:latin typeface="Lucida Sans Typewriter" pitchFamily="49" charset="0"/>
                </a:rPr>
                <a:t>        123216786.1159   </a:t>
              </a:r>
              <a:endParaRPr lang="en-US" sz="2000" dirty="0" smtClean="0">
                <a:latin typeface="Lucida Sans Typewriter" pitchFamily="49" charset="0"/>
              </a:endParaRPr>
            </a:p>
            <a:p>
              <a:r>
                <a:rPr lang="en-US" sz="2000" dirty="0" smtClean="0">
                  <a:latin typeface="Lucida Sans Typewriter" pitchFamily="49" charset="0"/>
                </a:rPr>
                <a:t>3               NULL        8913299.2473</a:t>
              </a:r>
            </a:p>
            <a:p>
              <a:pPr marL="457200" indent="-457200">
                <a:buAutoNum type="arabicPlain" startAt="6"/>
              </a:pPr>
              <a:r>
                <a:rPr lang="en-US" sz="2000" dirty="0" smtClean="0">
                  <a:latin typeface="Lucida Sans Typewriter" pitchFamily="49" charset="0"/>
                </a:rPr>
                <a:t>             NULL        18398929.188</a:t>
              </a:r>
            </a:p>
            <a:p>
              <a:pPr marL="457200" indent="-457200">
                <a:buAutoNum type="arabicPlain" startAt="9"/>
              </a:pPr>
              <a:r>
                <a:rPr lang="en-US" sz="2000" dirty="0" smtClean="0">
                  <a:latin typeface="Lucida Sans Typewriter" pitchFamily="49" charset="0"/>
                </a:rPr>
                <a:t>             NULL        11814376.0952</a:t>
              </a:r>
            </a:p>
            <a:p>
              <a:pPr marL="457200" indent="-457200">
                <a:buAutoNum type="arabicPlain"/>
              </a:pPr>
              <a:r>
                <a:rPr lang="en-US" sz="2000" dirty="0" smtClean="0">
                  <a:latin typeface="Lucida Sans Typewriter" pitchFamily="49" charset="0"/>
                </a:rPr>
                <a:t>             NULL        18061660.371</a:t>
              </a:r>
            </a:p>
            <a:p>
              <a:r>
                <a:rPr lang="en-US" sz="2000" dirty="0" smtClean="0">
                  <a:latin typeface="Lucida Sans Typewriter" pitchFamily="49" charset="0"/>
                </a:rPr>
                <a:t>7               </a:t>
              </a:r>
              <a:r>
                <a:rPr lang="en-US" sz="2000" dirty="0">
                  <a:latin typeface="Lucida Sans Typewriter" pitchFamily="49" charset="0"/>
                </a:rPr>
                <a:t>NULL        8119749.346</a:t>
              </a:r>
            </a:p>
          </p:txBody>
        </p:sp>
      </p:grpSp>
      <p:grpSp>
        <p:nvGrpSpPr>
          <p:cNvPr id="9" name="Group 7"/>
          <p:cNvGrpSpPr>
            <a:grpSpLocks/>
          </p:cNvGrpSpPr>
          <p:nvPr/>
        </p:nvGrpSpPr>
        <p:grpSpPr bwMode="auto">
          <a:xfrm>
            <a:off x="8005303" y="5942784"/>
            <a:ext cx="914400" cy="425450"/>
            <a:chOff x="384" y="3024"/>
            <a:chExt cx="720" cy="336"/>
          </a:xfrm>
        </p:grpSpPr>
        <p:sp>
          <p:nvSpPr>
            <p:cNvPr id="10"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1" name="Group 9"/>
            <p:cNvGrpSpPr>
              <a:grpSpLocks/>
            </p:cNvGrpSpPr>
            <p:nvPr/>
          </p:nvGrpSpPr>
          <p:grpSpPr bwMode="auto">
            <a:xfrm>
              <a:off x="480" y="3096"/>
              <a:ext cx="240" cy="192"/>
              <a:chOff x="480" y="3096"/>
              <a:chExt cx="240" cy="192"/>
            </a:xfrm>
          </p:grpSpPr>
          <p:sp>
            <p:nvSpPr>
              <p:cNvPr id="12"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14" name="Group 12"/>
          <p:cNvGrpSpPr>
            <a:grpSpLocks/>
          </p:cNvGrpSpPr>
          <p:nvPr/>
        </p:nvGrpSpPr>
        <p:grpSpPr bwMode="auto">
          <a:xfrm>
            <a:off x="8492666" y="6033272"/>
            <a:ext cx="304800" cy="244475"/>
            <a:chOff x="768" y="3096"/>
            <a:chExt cx="240" cy="192"/>
          </a:xfrm>
        </p:grpSpPr>
        <p:sp>
          <p:nvSpPr>
            <p:cNvPr id="15"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6"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372753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3600" dirty="0" smtClean="0">
                <a:solidFill>
                  <a:schemeClr val="accent6"/>
                </a:solidFill>
                <a:effectLst/>
                <a:latin typeface="+mj-lt"/>
                <a:ea typeface="+mj-ea"/>
                <a:cs typeface="+mj-cs"/>
              </a:rPr>
              <a:t>CUBE and ROLLUP</a:t>
            </a:r>
            <a:endParaRPr lang="en-US" sz="3600" dirty="0">
              <a:solidFill>
                <a:schemeClr val="accent6"/>
              </a:solidFill>
            </a:endParaRPr>
          </a:p>
        </p:txBody>
      </p:sp>
      <p:sp>
        <p:nvSpPr>
          <p:cNvPr id="3" name="Content Placeholder 2"/>
          <p:cNvSpPr>
            <a:spLocks noGrp="1"/>
          </p:cNvSpPr>
          <p:nvPr>
            <p:ph idx="1"/>
          </p:nvPr>
        </p:nvSpPr>
        <p:spPr>
          <a:xfrm>
            <a:off x="458788" y="992187"/>
            <a:ext cx="7751762" cy="4920097"/>
          </a:xfrm>
        </p:spPr>
        <p:txBody>
          <a:bodyPr/>
          <a:lstStyle/>
          <a:p>
            <a:r>
              <a:rPr lang="en-US" dirty="0" smtClean="0"/>
              <a:t>CUBE provides shortcut for defining grouping sets given a list of columns</a:t>
            </a:r>
          </a:p>
          <a:p>
            <a:r>
              <a:rPr lang="en-US" dirty="0" smtClean="0"/>
              <a:t>All possible combinations of grouping sets are created</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ROLLUP provides shortcut for defining grouping sets, creates combinations assuming input columns form a hierarchy</a:t>
            </a:r>
          </a:p>
        </p:txBody>
      </p:sp>
      <p:sp>
        <p:nvSpPr>
          <p:cNvPr id="4" name="AutoShape 3"/>
          <p:cNvSpPr>
            <a:spLocks noChangeArrowheads="1"/>
          </p:cNvSpPr>
          <p:nvPr/>
        </p:nvSpPr>
        <p:spPr bwMode="auto">
          <a:xfrm>
            <a:off x="569654" y="1750935"/>
            <a:ext cx="8120418"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TerritoryID</a:t>
            </a:r>
            <a:r>
              <a:rPr lang="en-US" sz="2000" b="0" dirty="0"/>
              <a:t>, </a:t>
            </a:r>
            <a:r>
              <a:rPr lang="en-US" sz="2000" b="0" dirty="0" err="1"/>
              <a:t>CustomerID</a:t>
            </a:r>
            <a:r>
              <a:rPr lang="en-US" sz="2000" b="0" dirty="0"/>
              <a:t>, </a:t>
            </a:r>
            <a:r>
              <a:rPr lang="en-US" sz="2000" b="0" dirty="0">
                <a:solidFill>
                  <a:srgbClr val="FF33CC"/>
                </a:solidFill>
              </a:rPr>
              <a:t>SUM</a:t>
            </a:r>
            <a:r>
              <a:rPr lang="en-US" sz="2000" b="0" dirty="0"/>
              <a:t>(</a:t>
            </a:r>
            <a:r>
              <a:rPr lang="en-US" sz="2000" b="0" dirty="0" err="1"/>
              <a:t>TotalDue</a:t>
            </a:r>
            <a:r>
              <a:rPr lang="en-US" sz="2000" b="0" dirty="0"/>
              <a:t>) </a:t>
            </a:r>
            <a:r>
              <a:rPr lang="en-US" sz="2000" b="0" dirty="0">
                <a:solidFill>
                  <a:srgbClr val="0000CC"/>
                </a:solidFill>
              </a:rPr>
              <a:t>AS</a:t>
            </a:r>
            <a:r>
              <a:rPr lang="en-US" sz="2000" b="0" dirty="0"/>
              <a:t> </a:t>
            </a:r>
            <a:r>
              <a:rPr lang="en-US" sz="2000" b="0" dirty="0" err="1"/>
              <a:t>TotalAmountDue</a:t>
            </a:r>
            <a:endParaRPr lang="en-US" sz="2000" b="0" dirty="0"/>
          </a:p>
          <a:p>
            <a:r>
              <a:rPr lang="en-US" sz="2000" b="0" dirty="0">
                <a:solidFill>
                  <a:srgbClr val="0000CC"/>
                </a:solidFill>
              </a:rPr>
              <a:t>FROM </a:t>
            </a:r>
            <a:r>
              <a:rPr lang="en-US" sz="2000" b="0" dirty="0" err="1"/>
              <a:t>Sales.SalesOrderHeader</a:t>
            </a:r>
            <a:endParaRPr lang="en-US" sz="2000" b="0" dirty="0"/>
          </a:p>
          <a:p>
            <a:r>
              <a:rPr lang="en-US" sz="2000" b="0" dirty="0">
                <a:solidFill>
                  <a:srgbClr val="0000CC"/>
                </a:solidFill>
              </a:rPr>
              <a:t>GROUP BY CUBE</a:t>
            </a:r>
            <a:r>
              <a:rPr lang="en-US" sz="2000" b="0" dirty="0"/>
              <a:t>(</a:t>
            </a:r>
            <a:r>
              <a:rPr lang="en-US" sz="2000" b="0" dirty="0" err="1"/>
              <a:t>TerritoryID</a:t>
            </a:r>
            <a:r>
              <a:rPr lang="en-US" sz="2000" b="0" dirty="0"/>
              <a:t>, </a:t>
            </a:r>
            <a:r>
              <a:rPr lang="en-US" sz="2000" b="0" dirty="0" err="1"/>
              <a:t>CustomerID</a:t>
            </a:r>
            <a:r>
              <a:rPr lang="en-US" sz="2000" b="0" dirty="0"/>
              <a:t>)</a:t>
            </a:r>
          </a:p>
          <a:p>
            <a:r>
              <a:rPr lang="en-US" sz="2000" b="0" dirty="0">
                <a:solidFill>
                  <a:srgbClr val="0000CC"/>
                </a:solidFill>
              </a:rPr>
              <a:t>ORDER BY </a:t>
            </a:r>
            <a:r>
              <a:rPr lang="en-US" sz="2000" b="0" dirty="0" err="1"/>
              <a:t>TerritoryID</a:t>
            </a:r>
            <a:r>
              <a:rPr lang="en-US" sz="2000" b="0" dirty="0"/>
              <a:t>, </a:t>
            </a:r>
            <a:r>
              <a:rPr lang="en-US" sz="2000" b="0" dirty="0" err="1"/>
              <a:t>CustomerID</a:t>
            </a:r>
            <a:r>
              <a:rPr lang="en-US" sz="2000" b="0" dirty="0"/>
              <a:t>;</a:t>
            </a:r>
          </a:p>
        </p:txBody>
      </p:sp>
      <p:sp>
        <p:nvSpPr>
          <p:cNvPr id="5" name="AutoShape 3"/>
          <p:cNvSpPr>
            <a:spLocks noChangeArrowheads="1"/>
          </p:cNvSpPr>
          <p:nvPr/>
        </p:nvSpPr>
        <p:spPr bwMode="auto">
          <a:xfrm>
            <a:off x="569654" y="4497188"/>
            <a:ext cx="8120418"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SELECT </a:t>
            </a:r>
            <a:r>
              <a:rPr lang="en-US" sz="2000" b="0" dirty="0" err="1"/>
              <a:t>TerritoryID</a:t>
            </a:r>
            <a:r>
              <a:rPr lang="en-US" sz="2000" b="0" dirty="0"/>
              <a:t>, </a:t>
            </a:r>
            <a:r>
              <a:rPr lang="en-US" sz="2000" b="0" dirty="0" err="1"/>
              <a:t>CustomerID</a:t>
            </a:r>
            <a:r>
              <a:rPr lang="en-US" sz="2000" b="0" dirty="0"/>
              <a:t>, </a:t>
            </a:r>
            <a:r>
              <a:rPr lang="en-US" sz="2000" b="0" dirty="0">
                <a:solidFill>
                  <a:srgbClr val="FF33CC"/>
                </a:solidFill>
              </a:rPr>
              <a:t>SUM</a:t>
            </a:r>
            <a:r>
              <a:rPr lang="en-US" sz="2000" b="0" dirty="0"/>
              <a:t>(</a:t>
            </a:r>
            <a:r>
              <a:rPr lang="en-US" sz="2000" b="0" dirty="0" err="1"/>
              <a:t>TotalDue</a:t>
            </a:r>
            <a:r>
              <a:rPr lang="en-US" sz="2000" b="0" dirty="0"/>
              <a:t>) </a:t>
            </a:r>
            <a:r>
              <a:rPr lang="en-US" sz="2000" b="0" dirty="0">
                <a:solidFill>
                  <a:srgbClr val="0000CC"/>
                </a:solidFill>
              </a:rPr>
              <a:t>AS</a:t>
            </a:r>
            <a:r>
              <a:rPr lang="en-US" sz="2000" b="0" dirty="0"/>
              <a:t> </a:t>
            </a:r>
            <a:r>
              <a:rPr lang="en-US" sz="2000" b="0" dirty="0" err="1"/>
              <a:t>TotalAmountDue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GROUP BY ROLLUP</a:t>
            </a:r>
            <a:r>
              <a:rPr lang="en-US" sz="2000" b="0" dirty="0"/>
              <a:t>(</a:t>
            </a:r>
            <a:r>
              <a:rPr lang="en-US" sz="2000" b="0" dirty="0" err="1"/>
              <a:t>TerritoryID</a:t>
            </a:r>
            <a:r>
              <a:rPr lang="en-US" sz="2000" b="0" dirty="0"/>
              <a:t>, </a:t>
            </a:r>
            <a:r>
              <a:rPr lang="en-US" sz="2000" b="0" dirty="0" err="1"/>
              <a:t>CustomerID</a:t>
            </a:r>
            <a:r>
              <a:rPr lang="en-US" sz="2000" b="0" dirty="0"/>
              <a:t>)</a:t>
            </a:r>
          </a:p>
          <a:p>
            <a:r>
              <a:rPr lang="en-US" sz="2000" b="0" dirty="0">
                <a:solidFill>
                  <a:srgbClr val="0000CC"/>
                </a:solidFill>
              </a:rPr>
              <a:t>ORDER BY </a:t>
            </a:r>
            <a:r>
              <a:rPr lang="en-US" sz="2000" b="0" dirty="0" err="1"/>
              <a:t>TerritoryID</a:t>
            </a:r>
            <a:r>
              <a:rPr lang="en-US" sz="2000" b="0" dirty="0"/>
              <a:t>, </a:t>
            </a:r>
            <a:r>
              <a:rPr lang="en-US" sz="2000" b="0" dirty="0" err="1"/>
              <a:t>CustomerID</a:t>
            </a:r>
            <a:r>
              <a:rPr lang="en-US" sz="2000" b="0" dirty="0" smtClean="0"/>
              <a:t>;</a:t>
            </a:r>
            <a:endParaRPr lang="en-US" sz="2000" b="0" dirty="0"/>
          </a:p>
        </p:txBody>
      </p:sp>
    </p:spTree>
    <p:extLst>
      <p:ext uri="{BB962C8B-B14F-4D97-AF65-F5344CB8AC3E}">
        <p14:creationId xmlns:p14="http://schemas.microsoft.com/office/powerpoint/2010/main" val="403463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Working with PIVOT, CUBE, and ROLLUP</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25630588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smtClean="0"/>
              <a:t>Working with set is he interaction between sets of data results in two </a:t>
            </a:r>
            <a:r>
              <a:rPr lang="en-US" sz="2000" dirty="0"/>
              <a:t>input queries </a:t>
            </a:r>
            <a:r>
              <a:rPr lang="en-US" sz="2000" dirty="0" smtClean="0"/>
              <a:t>that may </a:t>
            </a:r>
            <a:r>
              <a:rPr lang="en-US" sz="2000" dirty="0"/>
              <a:t>be combined, compared, or operated against each other</a:t>
            </a:r>
          </a:p>
          <a:p>
            <a:r>
              <a:rPr lang="en-US" sz="2000" dirty="0"/>
              <a:t>Both sets must have the same number of compatible columns</a:t>
            </a:r>
          </a:p>
          <a:p>
            <a:r>
              <a:rPr lang="en-US" sz="2000" dirty="0"/>
              <a:t>ORDER BY not allowed in input queries, but may be used for result of </a:t>
            </a:r>
            <a:r>
              <a:rPr lang="en-US" sz="2000" dirty="0" smtClean="0"/>
              <a:t>the entire set operation</a:t>
            </a:r>
          </a:p>
          <a:p>
            <a:r>
              <a:rPr lang="en-US" sz="2000" dirty="0"/>
              <a:t>SET operators include UNION, INTERSECT, EXCEPT, and APPLY</a:t>
            </a:r>
          </a:p>
          <a:p>
            <a:endParaRPr lang="en-US" sz="2000" dirty="0" smtClean="0"/>
          </a:p>
          <a:p>
            <a:endParaRPr lang="en-US" sz="2000" dirty="0" smtClean="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endParaRPr lang="en-US" b="0" dirty="0"/>
          </a:p>
        </p:txBody>
      </p:sp>
      <p:sp>
        <p:nvSpPr>
          <p:cNvPr id="12" name="AutoShape 3"/>
          <p:cNvSpPr>
            <a:spLocks noChangeArrowheads="1"/>
          </p:cNvSpPr>
          <p:nvPr/>
        </p:nvSpPr>
        <p:spPr bwMode="auto">
          <a:xfrm>
            <a:off x="367863" y="3555306"/>
            <a:ext cx="7959012"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query_1</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prstClr val="black"/>
                </a:solidFill>
                <a:latin typeface="Lucida Sans Typewriter" pitchFamily="49" charset="0"/>
              </a:rPr>
              <a:t>set_operator</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query_2</a:t>
            </a:r>
            <a:r>
              <a:rPr lang="en-US" dirty="0">
                <a:solidFill>
                  <a:srgbClr val="808080"/>
                </a:solidFill>
                <a:latin typeface="Lucida Sans Typewriter" pitchFamily="49" charset="0"/>
              </a:rPr>
              <a:t>&gt;</a:t>
            </a:r>
          </a:p>
          <a:p>
            <a:r>
              <a:rPr lang="en-US" dirty="0" smtClean="0">
                <a:solidFill>
                  <a:prstClr val="black"/>
                </a:solidFill>
                <a:latin typeface="Lucida Sans Typewriter" pitchFamily="49" charset="0"/>
              </a:rPr>
              <a:t>[</a:t>
            </a:r>
            <a:r>
              <a:rPr lang="en-US" dirty="0" smtClean="0">
                <a:solidFill>
                  <a:srgbClr val="0000FF"/>
                </a:solidFill>
                <a:latin typeface="Lucida Sans Typewriter" pitchFamily="49" charset="0"/>
              </a:rPr>
              <a:t>ORDER BY</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&lt;sort_list&gt;]</a:t>
            </a:r>
            <a:endParaRPr lang="en-US" b="0" dirty="0">
              <a:solidFill>
                <a:srgbClr val="292929"/>
              </a:solidFill>
              <a:latin typeface="Lucida Sans Typewriter" pitchFamily="49" charset="0"/>
              <a:cs typeface="+mn-cs"/>
            </a:endParaRPr>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4" name="AutoShape 3"/>
          <p:cNvSpPr>
            <a:spLocks noChangeArrowheads="1"/>
          </p:cNvSpPr>
          <p:nvPr/>
        </p:nvSpPr>
        <p:spPr bwMode="auto">
          <a:xfrm>
            <a:off x="275572" y="741363"/>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distinct 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
        <p:nvSpPr>
          <p:cNvPr id="5" name="AutoShape 3"/>
          <p:cNvSpPr>
            <a:spLocks noChangeArrowheads="1"/>
          </p:cNvSpPr>
          <p:nvPr/>
        </p:nvSpPr>
        <p:spPr bwMode="auto">
          <a:xfrm>
            <a:off x="275572" y="2111078"/>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a:t>
            </a:r>
            <a:r>
              <a:rPr lang="en-US" sz="1600" dirty="0" smtClean="0">
                <a:solidFill>
                  <a:srgbClr val="008000"/>
                </a:solidFill>
                <a:latin typeface="Lucida Sans Typewriter" pitchFamily="49" charset="0"/>
              </a:rPr>
              <a:t>all 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 ALL</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
        <p:nvSpPr>
          <p:cNvPr id="6" name="AutoShape 3"/>
          <p:cNvSpPr>
            <a:spLocks noChangeArrowheads="1"/>
          </p:cNvSpPr>
          <p:nvPr/>
        </p:nvSpPr>
        <p:spPr bwMode="auto">
          <a:xfrm>
            <a:off x="275572" y="3480793"/>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rows that exist in 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INTERSECT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
        <p:nvSpPr>
          <p:cNvPr id="7" name="AutoShape 3"/>
          <p:cNvSpPr>
            <a:spLocks noChangeArrowheads="1"/>
          </p:cNvSpPr>
          <p:nvPr/>
        </p:nvSpPr>
        <p:spPr bwMode="auto">
          <a:xfrm>
            <a:off x="288099" y="4819005"/>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Sales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EXCEPT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a:xfrm>
            <a:off x="458787" y="992187"/>
            <a:ext cx="8347009" cy="5759341"/>
          </a:xfrm>
        </p:spPr>
        <p:txBody>
          <a:bodyPr/>
          <a:lstStyle/>
          <a:p>
            <a:r>
              <a:rPr lang="en-US" sz="2000" dirty="0"/>
              <a:t>A windows </a:t>
            </a:r>
            <a:r>
              <a:rPr lang="en-US" sz="2000" dirty="0" smtClean="0"/>
              <a:t>function depends on sets created using the OVER() and are </a:t>
            </a:r>
            <a:r>
              <a:rPr lang="en-US" sz="2000" dirty="0"/>
              <a:t>applied to a window, or set of </a:t>
            </a:r>
            <a:r>
              <a:rPr lang="en-US" sz="2000" dirty="0" smtClean="0"/>
              <a:t>rows that can include aggregates, ranking, distribution, and offset functions. </a:t>
            </a:r>
            <a:endParaRPr lang="en-US" sz="2000" dirty="0"/>
          </a:p>
          <a:p>
            <a:r>
              <a:rPr lang="en-US" sz="2000" dirty="0" smtClean="0"/>
              <a:t>Windows Ranking functions include</a:t>
            </a:r>
            <a:endParaRPr lang="en-US" sz="2000" dirty="0"/>
          </a:p>
          <a:p>
            <a:r>
              <a:rPr lang="en-US" sz="2000" dirty="0" smtClean="0"/>
              <a:t>	RANK</a:t>
            </a:r>
            <a:endParaRPr lang="en-US" sz="2000" dirty="0"/>
          </a:p>
          <a:p>
            <a:pPr fontAlgn="t"/>
            <a:r>
              <a:rPr lang="en-US" sz="2000" dirty="0" smtClean="0"/>
              <a:t>	DENSE_RANK</a:t>
            </a:r>
          </a:p>
          <a:p>
            <a:pPr fontAlgn="t"/>
            <a:r>
              <a:rPr lang="en-US" sz="2000" dirty="0"/>
              <a:t>	</a:t>
            </a:r>
            <a:r>
              <a:rPr lang="en-US" sz="2000" dirty="0" smtClean="0"/>
              <a:t>ROW_NUMBER</a:t>
            </a:r>
          </a:p>
          <a:p>
            <a:pPr fontAlgn="t"/>
            <a:r>
              <a:rPr lang="en-US" sz="2000" dirty="0"/>
              <a:t>	</a:t>
            </a:r>
            <a:r>
              <a:rPr lang="en-US" sz="2000" dirty="0" smtClean="0"/>
              <a:t>NTILE</a:t>
            </a:r>
            <a:endParaRPr lang="en-US" sz="2000" dirty="0"/>
          </a:p>
          <a:p>
            <a:endParaRPr lang="en-US" sz="2000" dirty="0" smtClean="0"/>
          </a:p>
          <a:p>
            <a:r>
              <a:rPr lang="en-US" sz="2000" dirty="0" smtClean="0"/>
              <a:t>Windows Offset functions include</a:t>
            </a:r>
          </a:p>
          <a:p>
            <a:r>
              <a:rPr lang="en-US" sz="2000" dirty="0"/>
              <a:t>	</a:t>
            </a:r>
            <a:r>
              <a:rPr lang="en-US" sz="2000" dirty="0" smtClean="0"/>
              <a:t>LAG</a:t>
            </a:r>
          </a:p>
          <a:p>
            <a:r>
              <a:rPr lang="en-US" sz="2000" dirty="0"/>
              <a:t>	</a:t>
            </a:r>
            <a:r>
              <a:rPr lang="en-US" sz="2000" dirty="0" smtClean="0"/>
              <a:t>LEAD</a:t>
            </a:r>
          </a:p>
          <a:p>
            <a:r>
              <a:rPr lang="en-US" sz="2000" dirty="0"/>
              <a:t>	</a:t>
            </a:r>
            <a:r>
              <a:rPr lang="en-US" sz="2000" dirty="0" smtClean="0"/>
              <a:t>FIRST_VALUE</a:t>
            </a:r>
          </a:p>
          <a:p>
            <a:r>
              <a:rPr lang="en-US" sz="2000" dirty="0"/>
              <a:t>	</a:t>
            </a:r>
            <a:r>
              <a:rPr lang="en-US" sz="2000" dirty="0" smtClean="0"/>
              <a:t>LAST_VALUE</a:t>
            </a:r>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6186309"/>
          </a:xfrm>
          <a:prstGeom prst="rect">
            <a:avLst/>
          </a:prstGeom>
        </p:spPr>
        <p:txBody>
          <a:bodyPr wrap="square">
            <a:spAutoFit/>
          </a:bodyPr>
          <a:lstStyle/>
          <a:p>
            <a:r>
              <a:rPr lang="en-US" sz="2000" b="0" dirty="0"/>
              <a:t>Pivoting data is rotating data from a rows-based orientation to a columns-based </a:t>
            </a:r>
            <a:r>
              <a:rPr lang="en-US" sz="2000" b="0" dirty="0" smtClean="0"/>
              <a:t>orientation and DISTINCT </a:t>
            </a:r>
            <a:r>
              <a:rPr lang="en-US" sz="2000" b="0" dirty="0"/>
              <a:t>values from a single column are </a:t>
            </a:r>
            <a:r>
              <a:rPr lang="en-US" sz="2000" b="0" dirty="0" smtClean="0"/>
              <a:t>displayed </a:t>
            </a:r>
            <a:r>
              <a:rPr lang="en-US" sz="2000" b="0" dirty="0"/>
              <a:t>across as </a:t>
            </a:r>
            <a:r>
              <a:rPr lang="en-US" sz="2000" b="0" dirty="0" smtClean="0"/>
              <a:t>column headings - </a:t>
            </a:r>
            <a:r>
              <a:rPr lang="en-US" sz="2000" b="0" dirty="0"/>
              <a:t>may include aggregation</a:t>
            </a:r>
          </a:p>
          <a:p>
            <a:endParaRPr lang="en-US" sz="2000" b="0" dirty="0"/>
          </a:p>
          <a:p>
            <a:r>
              <a:rPr lang="en-US" sz="2000" b="0" dirty="0" smtClean="0">
                <a:latin typeface="+mn-lt"/>
              </a:rPr>
              <a:t>The </a:t>
            </a:r>
            <a:r>
              <a:rPr lang="en-US" sz="2000" b="0" dirty="0" smtClean="0"/>
              <a:t>GROUPING </a:t>
            </a:r>
            <a:r>
              <a:rPr lang="en-US" sz="2000" b="0" dirty="0"/>
              <a:t>SETS </a:t>
            </a:r>
            <a:r>
              <a:rPr lang="en-US" sz="2000" b="0" dirty="0" smtClean="0"/>
              <a:t>clause </a:t>
            </a:r>
            <a:r>
              <a:rPr lang="en-US" sz="2000" b="0" dirty="0"/>
              <a:t>builds </a:t>
            </a:r>
            <a:r>
              <a:rPr lang="en-US" sz="2000" b="0" dirty="0" smtClean="0"/>
              <a:t>on the </a:t>
            </a:r>
            <a:r>
              <a:rPr lang="en-US" sz="2000" b="0" dirty="0"/>
              <a:t>T-SQL GROUP BY </a:t>
            </a:r>
            <a:r>
              <a:rPr lang="en-US" sz="2000" b="0" dirty="0" smtClean="0"/>
              <a:t>clause by allowing multiple groups to be defined in the same query</a:t>
            </a:r>
            <a:endParaRPr lang="en-US" sz="2000" b="0" dirty="0"/>
          </a:p>
          <a:p>
            <a:endParaRPr lang="en-US" sz="2000" b="0" dirty="0">
              <a:latin typeface="+mn-lt"/>
            </a:endParaRPr>
          </a:p>
          <a:p>
            <a:r>
              <a:rPr lang="en-US" sz="2000" b="0" dirty="0" smtClean="0"/>
              <a:t>A CUBE </a:t>
            </a:r>
            <a:r>
              <a:rPr lang="en-US" sz="2000" b="0" dirty="0"/>
              <a:t>provides </a:t>
            </a:r>
            <a:r>
              <a:rPr lang="en-US" sz="2000" b="0" dirty="0" smtClean="0"/>
              <a:t>a shortcut </a:t>
            </a:r>
            <a:r>
              <a:rPr lang="en-US" sz="2000" b="0" dirty="0"/>
              <a:t>for defining grouping sets given a list of </a:t>
            </a:r>
            <a:r>
              <a:rPr lang="en-US" sz="2000" b="0" dirty="0" smtClean="0"/>
              <a:t>columns therefore all possible combinations of GROUPING SETS are created</a:t>
            </a:r>
            <a:endParaRPr lang="en-US" sz="2000" b="0" dirty="0"/>
          </a:p>
          <a:p>
            <a:endParaRPr lang="en-US" sz="2000" b="0" dirty="0">
              <a:latin typeface="+mn-lt"/>
            </a:endParaRPr>
          </a:p>
          <a:p>
            <a:r>
              <a:rPr lang="en-US" sz="2000" b="0" dirty="0" smtClean="0">
                <a:latin typeface="+mn-lt"/>
              </a:rPr>
              <a:t>A ROLLUP </a:t>
            </a:r>
            <a:r>
              <a:rPr lang="en-US" sz="2000" b="0" dirty="0" smtClean="0"/>
              <a:t>provides a shortcut </a:t>
            </a:r>
            <a:r>
              <a:rPr lang="en-US" sz="2000" b="0" dirty="0"/>
              <a:t>for defining grouping sets, </a:t>
            </a:r>
            <a:r>
              <a:rPr lang="en-US" sz="2000" b="0" smtClean="0"/>
              <a:t>by creating </a:t>
            </a:r>
            <a:r>
              <a:rPr lang="en-US" sz="2000" b="0" dirty="0"/>
              <a:t>combinations </a:t>
            </a:r>
            <a:r>
              <a:rPr lang="en-US" sz="2000" b="0" dirty="0" smtClean="0"/>
              <a:t>with the assumption the input </a:t>
            </a:r>
            <a:r>
              <a:rPr lang="en-US" sz="2000" b="0" dirty="0"/>
              <a:t>columns form a hierarchy</a:t>
            </a:r>
          </a:p>
          <a:p>
            <a:endParaRPr lang="en-US" sz="2000" b="0" dirty="0">
              <a:latin typeface="+mn-lt"/>
            </a:endParaRPr>
          </a:p>
          <a:p>
            <a:endParaRPr lang="en-US" sz="2000" b="0" dirty="0">
              <a:latin typeface="+mn-lt"/>
            </a:endParaRPr>
          </a:p>
          <a:p>
            <a:endParaRPr lang="en-US" b="0" dirty="0"/>
          </a:p>
          <a:p>
            <a:endParaRPr lang="en-US" b="0" dirty="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SET operators (UNION, INTERSECT, EXCEPT, APPLY)</a:t>
            </a:r>
          </a:p>
          <a:p>
            <a:r>
              <a:rPr lang="en-GB" sz="2800" dirty="0" smtClean="0"/>
              <a:t>Windows functions</a:t>
            </a:r>
          </a:p>
          <a:p>
            <a:r>
              <a:rPr lang="en-GB" sz="2800" dirty="0" smtClean="0"/>
              <a:t>Grouping sets (PIVOT, UNPIVOT, CUBE, ROLLUP)</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Set Operators </a:t>
            </a:r>
            <a:endParaRPr lang="en-GB" sz="6000" dirty="0">
              <a:solidFill>
                <a:schemeClr val="bg1">
                  <a:alpha val="98824"/>
                </a:schemeClr>
              </a:solidFill>
            </a:endParaRPr>
          </a:p>
        </p:txBody>
      </p:sp>
    </p:spTree>
    <p:extLst>
      <p:ext uri="{BB962C8B-B14F-4D97-AF65-F5344CB8AC3E}">
        <p14:creationId xmlns:p14="http://schemas.microsoft.com/office/powerpoint/2010/main" val="184423526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between </a:t>
            </a:r>
            <a:r>
              <a:rPr lang="en-US" dirty="0"/>
              <a:t>s</a:t>
            </a:r>
            <a:r>
              <a:rPr lang="en-US" dirty="0" smtClean="0"/>
              <a:t>ets</a:t>
            </a:r>
            <a:endParaRPr lang="en-US" dirty="0"/>
          </a:p>
        </p:txBody>
      </p:sp>
      <p:sp>
        <p:nvSpPr>
          <p:cNvPr id="3" name="Content Placeholder 2"/>
          <p:cNvSpPr>
            <a:spLocks noGrp="1"/>
          </p:cNvSpPr>
          <p:nvPr>
            <p:ph idx="1"/>
          </p:nvPr>
        </p:nvSpPr>
        <p:spPr/>
        <p:txBody>
          <a:bodyPr/>
          <a:lstStyle/>
          <a:p>
            <a:r>
              <a:rPr lang="en-US" sz="2000" dirty="0" smtClean="0"/>
              <a:t>The results of two input queries may be combined, compared, or operated against each other</a:t>
            </a:r>
          </a:p>
          <a:p>
            <a:r>
              <a:rPr lang="en-US" sz="2000" dirty="0" smtClean="0"/>
              <a:t>Both sets must have the same number of compatible columns</a:t>
            </a:r>
          </a:p>
          <a:p>
            <a:r>
              <a:rPr lang="en-US" sz="2000" dirty="0" smtClean="0"/>
              <a:t>ORDER BY not allowed in input queries, but may be used for result of set operation</a:t>
            </a:r>
          </a:p>
          <a:p>
            <a:r>
              <a:rPr lang="en-US" sz="2000" dirty="0" smtClean="0"/>
              <a:t>NULLs considered equal when comparing sets</a:t>
            </a:r>
          </a:p>
          <a:p>
            <a:r>
              <a:rPr lang="en-US" sz="2000" dirty="0" smtClean="0"/>
              <a:t>SET operators include UNION, INTERSECT, EXCEPT, and APPLY</a:t>
            </a:r>
            <a:endParaRPr lang="en-US" sz="2000" dirty="0"/>
          </a:p>
        </p:txBody>
      </p:sp>
      <p:sp>
        <p:nvSpPr>
          <p:cNvPr id="4" name="AutoShape 3"/>
          <p:cNvSpPr>
            <a:spLocks noChangeArrowheads="1"/>
          </p:cNvSpPr>
          <p:nvPr/>
        </p:nvSpPr>
        <p:spPr bwMode="auto">
          <a:xfrm>
            <a:off x="458788" y="3407298"/>
            <a:ext cx="7959012"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query_1</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prstClr val="black"/>
                </a:solidFill>
                <a:latin typeface="Lucida Sans Typewriter" pitchFamily="49" charset="0"/>
              </a:rPr>
              <a:t>set_operator</a:t>
            </a:r>
            <a:r>
              <a:rPr lang="en-US" dirty="0">
                <a:solidFill>
                  <a:srgbClr val="808080"/>
                </a:solidFill>
                <a:latin typeface="Lucida Sans Typewriter" pitchFamily="49" charset="0"/>
              </a:rPr>
              <a:t>&gt;</a:t>
            </a:r>
          </a:p>
          <a:p>
            <a:r>
              <a:rPr lang="en-US" dirty="0">
                <a:solidFill>
                  <a:srgbClr val="808080"/>
                </a:solidFill>
                <a:latin typeface="Lucida Sans Typewriter" pitchFamily="49" charset="0"/>
              </a:rPr>
              <a:t>&lt;</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query_2</a:t>
            </a:r>
            <a:r>
              <a:rPr lang="en-US" dirty="0">
                <a:solidFill>
                  <a:srgbClr val="808080"/>
                </a:solidFill>
                <a:latin typeface="Lucida Sans Typewriter" pitchFamily="49" charset="0"/>
              </a:rPr>
              <a:t>&gt;</a:t>
            </a:r>
          </a:p>
          <a:p>
            <a:r>
              <a:rPr lang="en-US" dirty="0" smtClean="0">
                <a:solidFill>
                  <a:prstClr val="black"/>
                </a:solidFill>
                <a:latin typeface="Lucida Sans Typewriter" pitchFamily="49" charset="0"/>
              </a:rPr>
              <a:t>[</a:t>
            </a:r>
            <a:r>
              <a:rPr lang="en-US" dirty="0" smtClean="0">
                <a:solidFill>
                  <a:srgbClr val="0000FF"/>
                </a:solidFill>
                <a:latin typeface="Lucida Sans Typewriter" pitchFamily="49" charset="0"/>
              </a:rPr>
              <a:t>ORDER BY</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&lt;sort_list&gt;]</a:t>
            </a:r>
            <a:endParaRPr lang="en-US" b="0" dirty="0">
              <a:solidFill>
                <a:srgbClr val="292929"/>
              </a:solidFill>
              <a:latin typeface="Lucida Sans Typewriter" pitchFamily="49" charset="0"/>
              <a:cs typeface="+mn-cs"/>
            </a:endParaRPr>
          </a:p>
        </p:txBody>
      </p:sp>
    </p:spTree>
    <p:extLst>
      <p:ext uri="{BB962C8B-B14F-4D97-AF65-F5344CB8AC3E}">
        <p14:creationId xmlns:p14="http://schemas.microsoft.com/office/powerpoint/2010/main" val="1785312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the UNION </a:t>
            </a:r>
            <a:r>
              <a:rPr lang="en-US" dirty="0"/>
              <a:t>o</a:t>
            </a:r>
            <a:r>
              <a:rPr lang="en-US" dirty="0" smtClean="0"/>
              <a:t>perator</a:t>
            </a:r>
          </a:p>
        </p:txBody>
      </p:sp>
      <p:sp>
        <p:nvSpPr>
          <p:cNvPr id="7171" name="Rectangle 3"/>
          <p:cNvSpPr>
            <a:spLocks noGrp="1" noChangeArrowheads="1"/>
          </p:cNvSpPr>
          <p:nvPr>
            <p:ph idx="1"/>
          </p:nvPr>
        </p:nvSpPr>
        <p:spPr/>
        <p:txBody>
          <a:bodyPr/>
          <a:lstStyle/>
          <a:p>
            <a:r>
              <a:rPr lang="en-US" dirty="0" smtClean="0"/>
              <a:t>UNION returns a result set of distinct rows combined from both sides</a:t>
            </a:r>
          </a:p>
          <a:p>
            <a:r>
              <a:rPr lang="en-US" dirty="0" smtClean="0"/>
              <a:t>Duplicates removed during query processing (affects performance)</a:t>
            </a:r>
          </a:p>
        </p:txBody>
      </p:sp>
      <p:sp>
        <p:nvSpPr>
          <p:cNvPr id="8" name="AutoShape 3"/>
          <p:cNvSpPr>
            <a:spLocks noChangeArrowheads="1"/>
          </p:cNvSpPr>
          <p:nvPr/>
        </p:nvSpPr>
        <p:spPr bwMode="auto">
          <a:xfrm>
            <a:off x="237994" y="4908606"/>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distinct 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graphicFrame>
        <p:nvGraphicFramePr>
          <p:cNvPr id="9" name="Diagram 8"/>
          <p:cNvGraphicFramePr/>
          <p:nvPr>
            <p:extLst>
              <p:ext uri="{D42A27DB-BD31-4B8C-83A1-F6EECF244321}">
                <p14:modId xmlns:p14="http://schemas.microsoft.com/office/powerpoint/2010/main" val="2745057902"/>
              </p:ext>
            </p:extLst>
          </p:nvPr>
        </p:nvGraphicFramePr>
        <p:xfrm>
          <a:off x="1810138" y="2146040"/>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1203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 the UNION ALL operator</a:t>
            </a:r>
          </a:p>
        </p:txBody>
      </p:sp>
      <p:sp>
        <p:nvSpPr>
          <p:cNvPr id="7171" name="Rectangle 3"/>
          <p:cNvSpPr>
            <a:spLocks noGrp="1" noChangeArrowheads="1"/>
          </p:cNvSpPr>
          <p:nvPr>
            <p:ph idx="1"/>
          </p:nvPr>
        </p:nvSpPr>
        <p:spPr/>
        <p:txBody>
          <a:bodyPr/>
          <a:lstStyle/>
          <a:p>
            <a:r>
              <a:rPr lang="en-US" dirty="0" smtClean="0"/>
              <a:t>UNION ALL returns a result set with all rows from both sets</a:t>
            </a:r>
          </a:p>
          <a:p>
            <a:r>
              <a:rPr lang="en-US" dirty="0" smtClean="0"/>
              <a:t>To avoid performance penalty, use UNION ALL even if you know there are no duplicates</a:t>
            </a:r>
          </a:p>
        </p:txBody>
      </p:sp>
      <p:graphicFrame>
        <p:nvGraphicFramePr>
          <p:cNvPr id="7" name="Diagram 6"/>
          <p:cNvGraphicFramePr/>
          <p:nvPr>
            <p:extLst>
              <p:ext uri="{D42A27DB-BD31-4B8C-83A1-F6EECF244321}">
                <p14:modId xmlns:p14="http://schemas.microsoft.com/office/powerpoint/2010/main" val="537664994"/>
              </p:ext>
            </p:extLst>
          </p:nvPr>
        </p:nvGraphicFramePr>
        <p:xfrm>
          <a:off x="1800808" y="2528595"/>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3"/>
          <p:cNvSpPr>
            <a:spLocks noChangeArrowheads="1"/>
          </p:cNvSpPr>
          <p:nvPr/>
        </p:nvSpPr>
        <p:spPr bwMode="auto">
          <a:xfrm>
            <a:off x="325676" y="5069830"/>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a:t>
            </a:r>
            <a:r>
              <a:rPr lang="en-US" sz="1600" dirty="0" smtClean="0">
                <a:solidFill>
                  <a:srgbClr val="008000"/>
                </a:solidFill>
                <a:latin typeface="Lucida Sans Typewriter" pitchFamily="49" charset="0"/>
              </a:rPr>
              <a:t>all 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UNION ALL</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2302512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Using the INTERSECT operator</a:t>
            </a:r>
            <a:endParaRPr lang="en-US" sz="3600" dirty="0">
              <a:solidFill>
                <a:schemeClr val="accent6"/>
              </a:solidFill>
            </a:endParaRPr>
          </a:p>
        </p:txBody>
      </p:sp>
      <p:sp>
        <p:nvSpPr>
          <p:cNvPr id="3" name="Content Placeholder 2"/>
          <p:cNvSpPr>
            <a:spLocks noGrp="1"/>
          </p:cNvSpPr>
          <p:nvPr>
            <p:ph idx="1"/>
          </p:nvPr>
        </p:nvSpPr>
        <p:spPr/>
        <p:txBody>
          <a:bodyPr/>
          <a:lstStyle/>
          <a:p>
            <a:r>
              <a:rPr lang="en-US" dirty="0" smtClean="0"/>
              <a:t>INTERSECT returns only distinct rows that appear in both result sets</a:t>
            </a:r>
          </a:p>
        </p:txBody>
      </p:sp>
      <p:grpSp>
        <p:nvGrpSpPr>
          <p:cNvPr id="8" name="Group 7"/>
          <p:cNvGrpSpPr/>
          <p:nvPr/>
        </p:nvGrpSpPr>
        <p:grpSpPr>
          <a:xfrm>
            <a:off x="1800807" y="1668233"/>
            <a:ext cx="5250026" cy="3091026"/>
            <a:chOff x="1810138" y="1483567"/>
            <a:chExt cx="5250026" cy="3091026"/>
          </a:xfrm>
        </p:grpSpPr>
        <p:graphicFrame>
          <p:nvGraphicFramePr>
            <p:cNvPr id="9" name="Diagram 8"/>
            <p:cNvGraphicFramePr/>
            <p:nvPr>
              <p:extLst>
                <p:ext uri="{D42A27DB-BD31-4B8C-83A1-F6EECF244321}">
                  <p14:modId xmlns:p14="http://schemas.microsoft.com/office/powerpoint/2010/main" val="76375939"/>
                </p:ext>
              </p:extLst>
            </p:nvPr>
          </p:nvGraphicFramePr>
          <p:xfrm>
            <a:off x="1810138" y="2146040"/>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734697" y="1483567"/>
              <a:ext cx="1646605" cy="369332"/>
            </a:xfrm>
            <a:prstGeom prst="rect">
              <a:avLst/>
            </a:prstGeom>
            <a:noFill/>
          </p:spPr>
          <p:txBody>
            <a:bodyPr wrap="none" rtlCol="0">
              <a:spAutoFit/>
            </a:bodyPr>
            <a:lstStyle/>
            <a:p>
              <a:r>
                <a:rPr lang="en-US" dirty="0" smtClean="0">
                  <a:solidFill>
                    <a:srgbClr val="292929"/>
                  </a:solidFill>
                </a:rPr>
                <a:t>INTERSECT</a:t>
              </a:r>
              <a:endParaRPr lang="en-US" dirty="0">
                <a:solidFill>
                  <a:srgbClr val="292929"/>
                </a:solidFill>
              </a:endParaRPr>
            </a:p>
          </p:txBody>
        </p:sp>
        <p:cxnSp>
          <p:nvCxnSpPr>
            <p:cNvPr id="11" name="Straight Arrow Connector 10"/>
            <p:cNvCxnSpPr>
              <a:stCxn id="10" idx="2"/>
            </p:cNvCxnSpPr>
            <p:nvPr/>
          </p:nvCxnSpPr>
          <p:spPr bwMode="auto">
            <a:xfrm flipH="1">
              <a:off x="4557999" y="1852899"/>
              <a:ext cx="1" cy="138482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3" name="AutoShape 3"/>
          <p:cNvSpPr>
            <a:spLocks noChangeArrowheads="1"/>
          </p:cNvSpPr>
          <p:nvPr/>
        </p:nvSpPr>
        <p:spPr bwMode="auto">
          <a:xfrm>
            <a:off x="237994" y="4908606"/>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rows that exist in both queries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INTERSECT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3171032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fontAlgn="base"/>
            <a:r>
              <a:rPr lang="en-US" sz="3600" dirty="0" smtClean="0">
                <a:solidFill>
                  <a:schemeClr val="accent6"/>
                </a:solidFill>
                <a:effectLst/>
                <a:latin typeface="+mj-lt"/>
                <a:ea typeface="+mj-ea"/>
                <a:cs typeface="+mj-cs"/>
              </a:rPr>
              <a:t>Using the EXCEPT operator</a:t>
            </a:r>
            <a:endParaRPr lang="en-US" sz="3600" dirty="0">
              <a:solidFill>
                <a:schemeClr val="accent6"/>
              </a:solidFill>
              <a:effectLst/>
            </a:endParaRPr>
          </a:p>
        </p:txBody>
      </p:sp>
      <p:sp>
        <p:nvSpPr>
          <p:cNvPr id="3" name="Content Placeholder 2"/>
          <p:cNvSpPr>
            <a:spLocks noGrp="1"/>
          </p:cNvSpPr>
          <p:nvPr>
            <p:ph idx="1"/>
          </p:nvPr>
        </p:nvSpPr>
        <p:spPr/>
        <p:txBody>
          <a:bodyPr/>
          <a:lstStyle/>
          <a:p>
            <a:r>
              <a:rPr lang="en-US" sz="2000" dirty="0" smtClean="0"/>
              <a:t>EXCEPT</a:t>
            </a:r>
            <a:r>
              <a:rPr lang="en-US" sz="2000" baseline="0" dirty="0" smtClean="0"/>
              <a:t> returns only distinct rows that appear in the left set but not the right</a:t>
            </a:r>
          </a:p>
          <a:p>
            <a:pPr lvl="1"/>
            <a:r>
              <a:rPr lang="en-US" dirty="0" smtClean="0"/>
              <a:t>Order in which sets are specified</a:t>
            </a:r>
            <a:r>
              <a:rPr lang="en-US" baseline="0" dirty="0" smtClean="0"/>
              <a:t> matters</a:t>
            </a:r>
            <a:endParaRPr lang="en-US" dirty="0"/>
          </a:p>
        </p:txBody>
      </p:sp>
      <p:graphicFrame>
        <p:nvGraphicFramePr>
          <p:cNvPr id="5" name="Diagram 4"/>
          <p:cNvGraphicFramePr/>
          <p:nvPr>
            <p:extLst>
              <p:ext uri="{D42A27DB-BD31-4B8C-83A1-F6EECF244321}">
                <p14:modId xmlns:p14="http://schemas.microsoft.com/office/powerpoint/2010/main" val="4228284352"/>
              </p:ext>
            </p:extLst>
          </p:nvPr>
        </p:nvGraphicFramePr>
        <p:xfrm>
          <a:off x="1810138" y="2230015"/>
          <a:ext cx="5250026" cy="2428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3"/>
          <p:cNvSpPr>
            <a:spLocks noChangeArrowheads="1"/>
          </p:cNvSpPr>
          <p:nvPr/>
        </p:nvSpPr>
        <p:spPr bwMode="auto">
          <a:xfrm>
            <a:off x="288099" y="4819005"/>
            <a:ext cx="8630433" cy="111889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8000"/>
                </a:solidFill>
                <a:latin typeface="Lucida Sans Typewriter" pitchFamily="49" charset="0"/>
              </a:rPr>
              <a:t>-- only </a:t>
            </a:r>
            <a:r>
              <a:rPr lang="en-US" sz="1600" dirty="0" smtClean="0">
                <a:solidFill>
                  <a:srgbClr val="008000"/>
                </a:solidFill>
                <a:latin typeface="Lucida Sans Typewriter" pitchFamily="49" charset="0"/>
              </a:rPr>
              <a:t>rows </a:t>
            </a:r>
            <a:r>
              <a:rPr lang="en-US" sz="1600" dirty="0">
                <a:solidFill>
                  <a:srgbClr val="008000"/>
                </a:solidFill>
                <a:latin typeface="Lucida Sans Typewriter" pitchFamily="49" charset="0"/>
              </a:rPr>
              <a:t>from </a:t>
            </a:r>
            <a:r>
              <a:rPr lang="en-US" sz="1600" dirty="0" smtClean="0">
                <a:solidFill>
                  <a:srgbClr val="008000"/>
                </a:solidFill>
                <a:latin typeface="Lucida Sans Typewriter" pitchFamily="49" charset="0"/>
              </a:rPr>
              <a:t>Sales are </a:t>
            </a:r>
            <a:r>
              <a:rPr lang="en-US" sz="1600" dirty="0">
                <a:solidFill>
                  <a:srgbClr val="008000"/>
                </a:solidFill>
                <a:latin typeface="Lucida Sans Typewriter" pitchFamily="49" charset="0"/>
              </a:rPr>
              <a:t>returned</a:t>
            </a:r>
            <a:endParaRPr lang="en-US" sz="1600" dirty="0" smtClean="0">
              <a:solidFill>
                <a:srgbClr val="0000FF"/>
              </a:solidFill>
              <a:latin typeface="Lucida Sans Typewriter" pitchFamily="49" charset="0"/>
            </a:endParaRPr>
          </a:p>
          <a:p>
            <a:r>
              <a:rPr lang="en-US" sz="1600" b="0" dirty="0">
                <a:solidFill>
                  <a:srgbClr val="0000CC"/>
                </a:solidFill>
              </a:rPr>
              <a:t>SELECT</a:t>
            </a:r>
            <a:r>
              <a:rPr lang="en-US" sz="1600" b="0" dirty="0"/>
              <a: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a:t>Sales.SalesOrderDetail</a:t>
            </a:r>
            <a:endParaRPr lang="en-US" sz="1600" b="0" dirty="0"/>
          </a:p>
          <a:p>
            <a:r>
              <a:rPr lang="en-US" sz="1600" b="0" dirty="0" smtClean="0">
                <a:solidFill>
                  <a:srgbClr val="0000FF"/>
                </a:solidFill>
                <a:ea typeface="Verdana" panose="020B0604030504040204" pitchFamily="34" charset="0"/>
                <a:cs typeface="Verdana" panose="020B0604030504040204" pitchFamily="34" charset="0"/>
              </a:rPr>
              <a:t>EXCEPT</a:t>
            </a:r>
            <a:endParaRPr lang="en-US" sz="1600" b="0" dirty="0" smtClean="0">
              <a:solidFill>
                <a:srgbClr val="008000"/>
              </a:solidFill>
              <a:ea typeface="Verdana" panose="020B0604030504040204" pitchFamily="34" charset="0"/>
              <a:cs typeface="Verdana" panose="020B0604030504040204" pitchFamily="34" charset="0"/>
            </a:endParaRPr>
          </a:p>
          <a:p>
            <a:r>
              <a:rPr lang="en-US" sz="1600" b="0" dirty="0">
                <a:solidFill>
                  <a:srgbClr val="0000CC"/>
                </a:solidFill>
              </a:rPr>
              <a:t>SELECT </a:t>
            </a:r>
            <a:r>
              <a:rPr lang="en-US" sz="1600" b="0" dirty="0" err="1"/>
              <a:t>ProductID</a:t>
            </a:r>
            <a:r>
              <a:rPr lang="en-US" sz="1600" b="0" dirty="0"/>
              <a:t>, </a:t>
            </a:r>
            <a:r>
              <a:rPr lang="en-US" sz="1600" b="0" dirty="0" err="1"/>
              <a:t>OrderQty</a:t>
            </a:r>
            <a:r>
              <a:rPr lang="en-US" sz="1600" b="0" dirty="0"/>
              <a:t>, </a:t>
            </a:r>
            <a:r>
              <a:rPr lang="en-US" sz="1600" b="0" dirty="0" err="1"/>
              <a:t>UnitPrice</a:t>
            </a:r>
            <a:r>
              <a:rPr lang="en-US" sz="1600" b="0" dirty="0"/>
              <a:t> </a:t>
            </a:r>
            <a:r>
              <a:rPr lang="en-US" sz="1600" b="0" dirty="0">
                <a:solidFill>
                  <a:srgbClr val="0000CC"/>
                </a:solidFill>
              </a:rPr>
              <a:t>FROM </a:t>
            </a:r>
            <a:r>
              <a:rPr lang="en-US" sz="1600" b="0" dirty="0" err="1" smtClean="0"/>
              <a:t>Purchasing.PurchaseOrderDetail</a:t>
            </a:r>
            <a:endParaRPr lang="en-US" sz="1600" b="0" dirty="0"/>
          </a:p>
        </p:txBody>
      </p:sp>
    </p:spTree>
    <p:extLst>
      <p:ext uri="{BB962C8B-B14F-4D97-AF65-F5344CB8AC3E}">
        <p14:creationId xmlns:p14="http://schemas.microsoft.com/office/powerpoint/2010/main" val="906090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930B52-E2FA-4636-820B-5BAA5F2C2D92}">
  <ds:schemaRefs>
    <ds:schemaRef ds:uri="http://schemas.microsoft.com/office/infopath/2007/PartnerControls"/>
    <ds:schemaRef ds:uri="http://www.w3.org/XML/1998/namespace"/>
    <ds:schemaRef ds:uri="http://purl.org/dc/dcmitype/"/>
    <ds:schemaRef ds:uri="http://schemas.microsoft.com/office/2006/metadata/properties"/>
    <ds:schemaRef ds:uri="http://purl.org/dc/terms/"/>
    <ds:schemaRef ds:uri="http://schemas.openxmlformats.org/package/2006/metadata/core-properties"/>
    <ds:schemaRef ds:uri="http://purl.org/dc/elements/1.1/"/>
    <ds:schemaRef ds:uri="http://schemas.microsoft.com/office/2006/documentManagement/type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2053</Words>
  <Application>Microsoft Office PowerPoint</Application>
  <PresentationFormat>Presentación en pantalla (4:3)</PresentationFormat>
  <Paragraphs>375</Paragraphs>
  <Slides>30</Slides>
  <Notes>30</Notes>
  <HiddenSlides>0</HiddenSlides>
  <MMClips>0</MMClips>
  <ScaleCrop>false</ScaleCrop>
  <HeadingPairs>
    <vt:vector size="6" baseType="variant">
      <vt:variant>
        <vt:lpstr>Fuentes usadas</vt:lpstr>
      </vt:variant>
      <vt:variant>
        <vt:i4>12</vt:i4>
      </vt:variant>
      <vt:variant>
        <vt:lpstr>Tema</vt:lpstr>
      </vt:variant>
      <vt:variant>
        <vt:i4>7</vt:i4>
      </vt:variant>
      <vt:variant>
        <vt:lpstr>Títulos de diapositiva</vt:lpstr>
      </vt:variant>
      <vt:variant>
        <vt:i4>30</vt:i4>
      </vt:variant>
    </vt:vector>
  </HeadingPairs>
  <TitlesOfParts>
    <vt:vector size="49"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Presentación de PowerPoint</vt:lpstr>
      <vt:lpstr>Course Topics</vt:lpstr>
      <vt:lpstr>Module Overview</vt:lpstr>
      <vt:lpstr>Presentación de PowerPoint</vt:lpstr>
      <vt:lpstr>Interactions between sets</vt:lpstr>
      <vt:lpstr>Using the UNION operator</vt:lpstr>
      <vt:lpstr>Using the UNION ALL operator</vt:lpstr>
      <vt:lpstr>Using the INTERSECT operator</vt:lpstr>
      <vt:lpstr>Using the EXCEPT operator</vt:lpstr>
      <vt:lpstr>Using the APPLY operator</vt:lpstr>
      <vt:lpstr>Presentación de PowerPoint</vt:lpstr>
      <vt:lpstr>Presentación de PowerPoint</vt:lpstr>
      <vt:lpstr>SQL windowing</vt:lpstr>
      <vt:lpstr>Partitioning windows</vt:lpstr>
      <vt:lpstr>Defining window functions</vt:lpstr>
      <vt:lpstr>Window ranking functions</vt:lpstr>
      <vt:lpstr>Window offset functions</vt:lpstr>
      <vt:lpstr>Presentación de PowerPoint</vt:lpstr>
      <vt:lpstr>Presentación de PowerPoint</vt:lpstr>
      <vt:lpstr>What is pivoting?</vt:lpstr>
      <vt:lpstr>Presentación de PowerPoint</vt:lpstr>
      <vt:lpstr>Writing queries with UNPIVOT</vt:lpstr>
      <vt:lpstr>Writing queries with grouping sets</vt:lpstr>
      <vt:lpstr>CUBE and ROLLUP</vt:lpstr>
      <vt:lpstr>Presentación de PowerPoint</vt:lpstr>
      <vt:lpstr>Summary</vt:lpstr>
      <vt:lpstr>Summary</vt:lpstr>
      <vt:lpstr>Summary</vt:lpstr>
      <vt:lpstr>Summary</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2016-07-03T20:42:30Z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