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6.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28" r:id="rId12"/>
    <p:sldId id="325" r:id="rId13"/>
    <p:sldId id="486" r:id="rId14"/>
    <p:sldId id="464" r:id="rId15"/>
    <p:sldId id="465" r:id="rId16"/>
    <p:sldId id="466" r:id="rId17"/>
    <p:sldId id="467" r:id="rId18"/>
    <p:sldId id="468" r:id="rId19"/>
    <p:sldId id="490" r:id="rId20"/>
    <p:sldId id="487" r:id="rId21"/>
    <p:sldId id="469" r:id="rId22"/>
    <p:sldId id="470" r:id="rId23"/>
    <p:sldId id="471" r:id="rId24"/>
    <p:sldId id="491" r:id="rId25"/>
    <p:sldId id="488" r:id="rId26"/>
    <p:sldId id="473" r:id="rId27"/>
    <p:sldId id="477" r:id="rId28"/>
    <p:sldId id="474" r:id="rId29"/>
    <p:sldId id="476" r:id="rId30"/>
    <p:sldId id="478" r:id="rId31"/>
    <p:sldId id="492" r:id="rId32"/>
    <p:sldId id="489" r:id="rId33"/>
    <p:sldId id="479" r:id="rId34"/>
    <p:sldId id="480" r:id="rId35"/>
    <p:sldId id="481" r:id="rId36"/>
    <p:sldId id="482" r:id="rId37"/>
    <p:sldId id="483" r:id="rId38"/>
    <p:sldId id="484" r:id="rId39"/>
    <p:sldId id="485" r:id="rId40"/>
    <p:sldId id="493" r:id="rId41"/>
    <p:sldId id="306" r:id="rId42"/>
    <p:sldId id="390" r:id="rId43"/>
    <p:sldId id="402"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CC"/>
    <a:srgbClr val="FF0000"/>
    <a:srgbClr val="3E8CC6"/>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9" autoAdjust="0"/>
    <p:restoredTop sz="86353" autoAdjust="0"/>
  </p:normalViewPr>
  <p:slideViewPr>
    <p:cSldViewPr snapToGrid="0">
      <p:cViewPr varScale="1">
        <p:scale>
          <a:sx n="74" d="100"/>
          <a:sy n="74" d="100"/>
        </p:scale>
        <p:origin x="1194" y="90"/>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7.xml"/><Relationship Id="rId2" Type="http://schemas.openxmlformats.org/officeDocument/2006/relationships/slide" Target="slides/slide6.xml"/><Relationship Id="rId16" Type="http://schemas.openxmlformats.org/officeDocument/2006/relationships/slide" Target="slides/slide26.xml"/><Relationship Id="rId20" Type="http://schemas.openxmlformats.org/officeDocument/2006/relationships/slide" Target="slides/slide30.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9.xml"/><Relationship Id="rId15" Type="http://schemas.openxmlformats.org/officeDocument/2006/relationships/slide" Target="slides/slide25.xml"/><Relationship Id="rId10" Type="http://schemas.openxmlformats.org/officeDocument/2006/relationships/slide" Target="slides/slide18.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microsoft.com/sqlserver/en/us/future-editions/sql2012-editions.asp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260703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300422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779796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24743"/>
            <a:ext cx="6286500" cy="7003370"/>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41038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1829"/>
            <a:ext cx="6286500" cy="69162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76597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30041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79412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30044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571632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223614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54205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2885902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02971"/>
            <a:ext cx="6286500" cy="7025142"/>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18: Implementing Error Handling</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192073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111190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33401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68286"/>
            <a:ext cx="6286500" cy="69598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24</a:t>
            </a:fld>
            <a:endParaRPr lang="en-US" dirty="0"/>
          </a:p>
        </p:txBody>
      </p:sp>
    </p:spTree>
    <p:extLst>
      <p:ext uri="{BB962C8B-B14F-4D97-AF65-F5344CB8AC3E}">
        <p14:creationId xmlns:p14="http://schemas.microsoft.com/office/powerpoint/2010/main" val="395263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30188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57400"/>
            <a:ext cx="6286500" cy="69707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3776136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70368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823785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74943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smtClean="0"/>
              <a:t>Module 19: Implementing Transactions</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144194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996006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683879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2151672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211360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31949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27425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13857"/>
            <a:ext cx="6286500" cy="70142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242570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46514"/>
            <a:ext cx="6286500" cy="69815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5535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73628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17: Programming with T-SQL</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8</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4762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35629"/>
            <a:ext cx="6286500" cy="6992484"/>
          </a:xfrm>
        </p:spPr>
        <p:txBody>
          <a:bodyPr/>
          <a:lstStyle/>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17: Programming with T-SQL</a:t>
            </a:r>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1219789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theme" Target="../theme/theme5.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theme" Target="../theme/theme6.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theme" Target="../theme/theme7.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07 | Programming with T-SQL</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batches, variables, and synonyms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858899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Control of Flow </a:t>
            </a:r>
            <a:r>
              <a:rPr lang="en-GB" sz="6000" dirty="0">
                <a:solidFill>
                  <a:schemeClr val="bg1">
                    <a:alpha val="98824"/>
                  </a:schemeClr>
                </a:solidFill>
              </a:rPr>
              <a:t>O</a:t>
            </a:r>
            <a:r>
              <a:rPr lang="en-GB" sz="6000" dirty="0" smtClean="0">
                <a:solidFill>
                  <a:schemeClr val="bg1">
                    <a:alpha val="98824"/>
                  </a:schemeClr>
                </a:solidFill>
              </a:rPr>
              <a:t>ptions </a:t>
            </a:r>
            <a:endParaRPr lang="en-GB" sz="6000" dirty="0">
              <a:solidFill>
                <a:schemeClr val="bg1">
                  <a:alpha val="98824"/>
                </a:schemeClr>
              </a:solidFill>
            </a:endParaRPr>
          </a:p>
        </p:txBody>
      </p:sp>
    </p:spTree>
    <p:extLst>
      <p:ext uri="{BB962C8B-B14F-4D97-AF65-F5344CB8AC3E}">
        <p14:creationId xmlns:p14="http://schemas.microsoft.com/office/powerpoint/2010/main" val="3385689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420578" cy="741363"/>
          </a:xfrm>
        </p:spPr>
        <p:txBody>
          <a:bodyPr/>
          <a:lstStyle/>
          <a:p>
            <a:pPr lvl="0"/>
            <a:r>
              <a:rPr lang="en-US" dirty="0" smtClean="0"/>
              <a:t>Understanding T-SQL control-of-flow language</a:t>
            </a:r>
            <a:endParaRPr lang="en-US" dirty="0"/>
          </a:p>
        </p:txBody>
      </p:sp>
      <p:sp>
        <p:nvSpPr>
          <p:cNvPr id="3" name="Content Placeholder 2"/>
          <p:cNvSpPr>
            <a:spLocks noGrp="1"/>
          </p:cNvSpPr>
          <p:nvPr>
            <p:ph idx="1"/>
          </p:nvPr>
        </p:nvSpPr>
        <p:spPr/>
        <p:txBody>
          <a:bodyPr/>
          <a:lstStyle/>
          <a:p>
            <a:r>
              <a:rPr lang="en-US" sz="2000" dirty="0" smtClean="0"/>
              <a:t>SQL Server provides additional language elements that control the flow and execution of T-SQL statements in batches, stored procedures, and multi-statement functions</a:t>
            </a:r>
          </a:p>
          <a:p>
            <a:r>
              <a:rPr lang="en-US" sz="2000" dirty="0" smtClean="0"/>
              <a:t>Control-of-flow elements allow you to specify statements need to be performed in a specified order or not at all</a:t>
            </a:r>
          </a:p>
          <a:p>
            <a:r>
              <a:rPr lang="en-US" sz="2000" dirty="0" smtClean="0"/>
              <a:t>The default is for statements to execute sequentially, however you can use IF…ELSE, BEGIN…END, WHILE, RETURN, and others to control the flow of your batch files or stored procedures</a:t>
            </a:r>
          </a:p>
        </p:txBody>
      </p:sp>
      <p:sp>
        <p:nvSpPr>
          <p:cNvPr id="5" name="AutoShape 3"/>
          <p:cNvSpPr>
            <a:spLocks noChangeArrowheads="1"/>
          </p:cNvSpPr>
          <p:nvPr/>
        </p:nvSpPr>
        <p:spPr bwMode="auto">
          <a:xfrm>
            <a:off x="572131" y="3671796"/>
            <a:ext cx="7749914"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smtClean="0"/>
              <a:t>(</a:t>
            </a:r>
            <a:r>
              <a:rPr lang="en-US" sz="2000" b="0" dirty="0" smtClean="0">
                <a:solidFill>
                  <a:srgbClr val="FF0000"/>
                </a:solidFill>
              </a:rPr>
              <a:t>‘</a:t>
            </a:r>
            <a:r>
              <a:rPr lang="en-US" sz="2000" b="0" dirty="0" err="1" smtClean="0">
                <a:solidFill>
                  <a:srgbClr val="FF0000"/>
                </a:solidFill>
              </a:rPr>
              <a:t>Production.Product</a:t>
            </a:r>
            <a:r>
              <a:rPr lang="en-US" sz="2000" b="0" dirty="0">
                <a:solidFill>
                  <a:srgbClr val="FF0000"/>
                </a:solidFill>
              </a:rPr>
              <a:t>', 'U'</a:t>
            </a:r>
            <a:r>
              <a:rPr lang="en-US" sz="2000" b="0" dirty="0"/>
              <a:t>) IS NOT NULL</a:t>
            </a:r>
          </a:p>
          <a:p>
            <a:r>
              <a:rPr lang="en-US" sz="2000" b="0" dirty="0" smtClean="0"/>
              <a:t>    </a:t>
            </a:r>
            <a:r>
              <a:rPr lang="en-US" sz="2000" b="0" dirty="0" smtClean="0">
                <a:solidFill>
                  <a:srgbClr val="0000CC"/>
                </a:solidFill>
              </a:rPr>
              <a:t>PRINT</a:t>
            </a:r>
            <a:r>
              <a:rPr lang="en-US" sz="2000" b="0" dirty="0" smtClean="0"/>
              <a:t> </a:t>
            </a:r>
            <a:r>
              <a:rPr lang="en-US" sz="2000" b="0" dirty="0">
                <a:solidFill>
                  <a:srgbClr val="FF0000"/>
                </a:solidFill>
              </a:rPr>
              <a:t>'I am </a:t>
            </a:r>
            <a:r>
              <a:rPr lang="en-US" sz="2000" b="0" dirty="0" smtClean="0">
                <a:solidFill>
                  <a:srgbClr val="FF0000"/>
                </a:solidFill>
              </a:rPr>
              <a:t>here and contain data, so don’t delete me’</a:t>
            </a:r>
            <a:endParaRPr lang="en-US" sz="2000" b="0" dirty="0">
              <a:solidFill>
                <a:srgbClr val="FF0000"/>
              </a:solidFill>
            </a:endParaRPr>
          </a:p>
        </p:txBody>
      </p:sp>
    </p:spTree>
    <p:extLst>
      <p:ext uri="{BB962C8B-B14F-4D97-AF65-F5344CB8AC3E}">
        <p14:creationId xmlns:p14="http://schemas.microsoft.com/office/powerpoint/2010/main" val="1660858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IF…ELSE</a:t>
            </a:r>
            <a:endParaRPr lang="en-US" dirty="0"/>
          </a:p>
        </p:txBody>
      </p:sp>
      <p:sp>
        <p:nvSpPr>
          <p:cNvPr id="3" name="Content Placeholder 2"/>
          <p:cNvSpPr>
            <a:spLocks noGrp="1"/>
          </p:cNvSpPr>
          <p:nvPr>
            <p:ph idx="1"/>
          </p:nvPr>
        </p:nvSpPr>
        <p:spPr/>
        <p:txBody>
          <a:bodyPr/>
          <a:lstStyle/>
          <a:p>
            <a:r>
              <a:rPr lang="en-US" sz="2000" dirty="0" smtClean="0"/>
              <a:t>IF…ELSE uses a predicate to determine the flow of the code</a:t>
            </a:r>
          </a:p>
          <a:p>
            <a:pPr lvl="1"/>
            <a:r>
              <a:rPr lang="en-US" sz="2000" dirty="0" smtClean="0"/>
              <a:t>The code in the IF block is executed if the predicate evaluates to TRUE </a:t>
            </a:r>
          </a:p>
          <a:p>
            <a:pPr lvl="1"/>
            <a:r>
              <a:rPr lang="en-US" sz="2000" dirty="0" smtClean="0"/>
              <a:t>The code in the ELSE block is executed if the predicate evaluates to FALSE or UNKNOWN</a:t>
            </a:r>
          </a:p>
          <a:p>
            <a:r>
              <a:rPr lang="en-US" sz="2000" dirty="0" smtClean="0"/>
              <a:t>Very useful when combined with the EXISTS operator</a:t>
            </a:r>
          </a:p>
          <a:p>
            <a:endParaRPr lang="en-US" dirty="0" smtClean="0"/>
          </a:p>
          <a:p>
            <a:pPr lvl="1"/>
            <a:endParaRPr lang="en-US" dirty="0" smtClean="0"/>
          </a:p>
        </p:txBody>
      </p:sp>
      <p:sp>
        <p:nvSpPr>
          <p:cNvPr id="4" name="AutoShape 3"/>
          <p:cNvSpPr>
            <a:spLocks noChangeArrowheads="1"/>
          </p:cNvSpPr>
          <p:nvPr/>
        </p:nvSpPr>
        <p:spPr bwMode="auto">
          <a:xfrm>
            <a:off x="699554" y="3185319"/>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dirty="0" smtClean="0">
                <a:solidFill>
                  <a:srgbClr val="0000FF"/>
                </a:solidFill>
                <a:latin typeface="Lucida Sans Typewriter" pitchFamily="49" charset="0"/>
              </a:rPr>
              <a:t>ELSE</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886741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Working with WHILE</a:t>
            </a:r>
            <a:endParaRPr lang="en-US" dirty="0"/>
          </a:p>
        </p:txBody>
      </p:sp>
      <p:sp>
        <p:nvSpPr>
          <p:cNvPr id="3" name="Content Placeholder 2"/>
          <p:cNvSpPr>
            <a:spLocks noGrp="1"/>
          </p:cNvSpPr>
          <p:nvPr>
            <p:ph idx="1"/>
          </p:nvPr>
        </p:nvSpPr>
        <p:spPr/>
        <p:txBody>
          <a:bodyPr/>
          <a:lstStyle/>
          <a:p>
            <a:r>
              <a:rPr lang="en-US" sz="2000" dirty="0" smtClean="0"/>
              <a:t>WHILE enables statements to execute in the WHILE block as long as the predicate evaluates to TRUE and doesn’t stop executing until the predicate evaluates to FALSE or UNKNOWN</a:t>
            </a:r>
          </a:p>
          <a:p>
            <a:r>
              <a:rPr lang="en-US" sz="2000" dirty="0" smtClean="0"/>
              <a:t>Execution can be altered by BREAK or CONTINUE</a:t>
            </a:r>
            <a:endParaRPr lang="en-US" sz="2000" dirty="0"/>
          </a:p>
        </p:txBody>
      </p:sp>
      <p:sp>
        <p:nvSpPr>
          <p:cNvPr id="4" name="AutoShape 3"/>
          <p:cNvSpPr>
            <a:spLocks noChangeArrowheads="1"/>
          </p:cNvSpPr>
          <p:nvPr/>
        </p:nvSpPr>
        <p:spPr bwMode="auto">
          <a:xfrm>
            <a:off x="367478" y="2411660"/>
            <a:ext cx="7959781"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INT = 1</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@Title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NVARCHAR</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5</a:t>
            </a:r>
            <a:r>
              <a:rPr lang="en-US" sz="2000" dirty="0" smtClean="0">
                <a:solidFill>
                  <a:prstClr val="black"/>
                </a:solidFill>
                <a:latin typeface="Lucida Sans Typewriter" pitchFamily="49" charset="0"/>
              </a:rPr>
              <a:t>0</a:t>
            </a:r>
            <a:r>
              <a:rPr lang="en-US" sz="2000" dirty="0">
                <a:solidFill>
                  <a:srgbClr val="808080"/>
                </a:solidFill>
                <a:latin typeface="Lucida Sans Typewriter" pitchFamily="49" charset="0"/>
              </a:rPr>
              <a:t>);</a:t>
            </a:r>
          </a:p>
          <a:p>
            <a:r>
              <a:rPr lang="en-US" sz="2000" dirty="0" smtClean="0">
                <a:solidFill>
                  <a:srgbClr val="0000FF"/>
                </a:solidFill>
                <a:latin typeface="Lucida Sans Typewriter" pitchFamily="49" charset="0"/>
              </a:rPr>
              <a:t>WHILE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smtClean="0">
                <a:solidFill>
                  <a:prstClr val="black"/>
                </a:solidFill>
                <a:latin typeface="Lucida Sans Typewriter" pitchFamily="49" charset="0"/>
              </a:rPr>
              <a:t>10</a:t>
            </a:r>
            <a:endParaRPr lang="en-US" sz="2000" dirty="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BEGIN</a:t>
            </a:r>
            <a:endParaRPr lang="en-US" sz="200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@Title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JobTitle</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HumanResources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Employee</a:t>
            </a:r>
            <a:endParaRPr lang="en-US" sz="2000" dirty="0">
              <a:solidFill>
                <a:prstClr val="black"/>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WHERE</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BusinessEntityID</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t>
            </a:r>
            <a:r>
              <a:rPr lang="en-US" sz="2000" dirty="0" err="1" smtClean="0">
                <a:solidFill>
                  <a:prstClr val="black"/>
                </a:solidFill>
                <a:latin typeface="Lucida Sans Typewriter" pitchFamily="49" charset="0"/>
              </a:rPr>
              <a:t>BusinessEntID</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PRINT</a:t>
            </a:r>
            <a:r>
              <a:rPr lang="en-US" sz="2000" dirty="0" smtClean="0">
                <a:solidFill>
                  <a:prstClr val="black"/>
                </a:solidFill>
                <a:latin typeface="Lucida Sans Typewriter" pitchFamily="49" charset="0"/>
              </a:rPr>
              <a:t> @Title</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SET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BusinessEntID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1</a:t>
            </a:r>
            <a:r>
              <a:rPr lang="en-US" sz="2000" dirty="0">
                <a:solidFill>
                  <a:srgbClr val="808080"/>
                </a:solidFill>
                <a:latin typeface="Lucida Sans Typewriter" pitchFamily="49" charset="0"/>
              </a:rPr>
              <a:t>;</a:t>
            </a: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END</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371922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control of flow options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685761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Error </a:t>
            </a:r>
            <a:r>
              <a:rPr lang="en-GB" sz="6000" dirty="0">
                <a:solidFill>
                  <a:schemeClr val="bg1">
                    <a:alpha val="98824"/>
                  </a:schemeClr>
                </a:solidFill>
              </a:rPr>
              <a:t>H</a:t>
            </a:r>
            <a:r>
              <a:rPr lang="en-GB" sz="6000" dirty="0" smtClean="0">
                <a:solidFill>
                  <a:schemeClr val="bg1">
                    <a:alpha val="98824"/>
                  </a:schemeClr>
                </a:solidFill>
              </a:rPr>
              <a:t>andling</a:t>
            </a:r>
            <a:endParaRPr lang="en-GB" sz="6000" dirty="0">
              <a:solidFill>
                <a:schemeClr val="bg1">
                  <a:alpha val="98824"/>
                </a:schemeClr>
              </a:solidFill>
            </a:endParaRPr>
          </a:p>
        </p:txBody>
      </p:sp>
    </p:spTree>
    <p:extLst>
      <p:ext uri="{BB962C8B-B14F-4D97-AF65-F5344CB8AC3E}">
        <p14:creationId xmlns:p14="http://schemas.microsoft.com/office/powerpoint/2010/main" val="4040513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Structured exception handling</a:t>
            </a:r>
            <a:endParaRPr lang="en-US" dirty="0"/>
          </a:p>
        </p:txBody>
      </p:sp>
      <p:sp>
        <p:nvSpPr>
          <p:cNvPr id="3" name="Content Placeholder 2"/>
          <p:cNvSpPr>
            <a:spLocks noGrp="1"/>
          </p:cNvSpPr>
          <p:nvPr>
            <p:ph idx="1"/>
          </p:nvPr>
        </p:nvSpPr>
        <p:spPr/>
        <p:txBody>
          <a:bodyPr/>
          <a:lstStyle/>
          <a:p>
            <a:r>
              <a:rPr lang="en-US" sz="2000" dirty="0" smtClean="0"/>
              <a:t>Structured exception handling allows a centralized response to runtime errors</a:t>
            </a:r>
          </a:p>
          <a:p>
            <a:pPr lvl="1"/>
            <a:r>
              <a:rPr lang="en-US" sz="2000" dirty="0" smtClean="0"/>
              <a:t>TRY to run a block of commands and CATCH any errors</a:t>
            </a:r>
          </a:p>
          <a:p>
            <a:pPr lvl="1"/>
            <a:r>
              <a:rPr lang="en-US" sz="2000" dirty="0" smtClean="0"/>
              <a:t>Execution moves to the CATCH block of commands when an error occurs</a:t>
            </a:r>
          </a:p>
          <a:p>
            <a:pPr lvl="1"/>
            <a:r>
              <a:rPr lang="en-US" sz="2000" dirty="0" smtClean="0"/>
              <a:t>No need to check every statement to see if an error occurred</a:t>
            </a:r>
          </a:p>
          <a:p>
            <a:pPr lvl="1"/>
            <a:r>
              <a:rPr lang="en-US" sz="2000" dirty="0" smtClean="0"/>
              <a:t>If error you decide whether the transaction should be rolled back, errors logged, etc.</a:t>
            </a:r>
          </a:p>
          <a:p>
            <a:r>
              <a:rPr lang="en-US" sz="2000" dirty="0" smtClean="0"/>
              <a:t>Not all errors can be caught by TRY / CATCH: </a:t>
            </a:r>
          </a:p>
          <a:p>
            <a:pPr lvl="1"/>
            <a:r>
              <a:rPr lang="en-US" sz="2000" dirty="0" smtClean="0"/>
              <a:t>Syntax or compile errors</a:t>
            </a:r>
          </a:p>
          <a:p>
            <a:pPr lvl="1"/>
            <a:r>
              <a:rPr lang="en-US" sz="2000" dirty="0" smtClean="0"/>
              <a:t>Some name resolution errors</a:t>
            </a:r>
          </a:p>
        </p:txBody>
      </p:sp>
    </p:spTree>
    <p:extLst>
      <p:ext uri="{BB962C8B-B14F-4D97-AF65-F5344CB8AC3E}">
        <p14:creationId xmlns:p14="http://schemas.microsoft.com/office/powerpoint/2010/main" val="163769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ERROR object</a:t>
            </a:r>
            <a:endParaRPr lang="en-US" dirty="0"/>
          </a:p>
        </p:txBody>
      </p:sp>
      <p:sp>
        <p:nvSpPr>
          <p:cNvPr id="3" name="Content Placeholder 2"/>
          <p:cNvSpPr>
            <a:spLocks noGrp="1"/>
          </p:cNvSpPr>
          <p:nvPr>
            <p:ph idx="1"/>
          </p:nvPr>
        </p:nvSpPr>
        <p:spPr>
          <a:xfrm>
            <a:off x="579973" y="893036"/>
            <a:ext cx="7751762" cy="4386262"/>
          </a:xfrm>
        </p:spPr>
        <p:txBody>
          <a:bodyPr/>
          <a:lstStyle/>
          <a:p>
            <a:r>
              <a:rPr lang="en-US" dirty="0" smtClean="0"/>
              <a:t>Common ERROR object properties and ERROR object functions: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Values returned correspond to sys.messages view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99439"/>
              </p:ext>
            </p:extLst>
          </p:nvPr>
        </p:nvGraphicFramePr>
        <p:xfrm>
          <a:off x="618510" y="1433796"/>
          <a:ext cx="7412786" cy="3093720"/>
        </p:xfrm>
        <a:graphic>
          <a:graphicData uri="http://schemas.openxmlformats.org/drawingml/2006/table">
            <a:tbl>
              <a:tblPr firstRow="1" bandRow="1">
                <a:tableStyleId>{284E427A-3D55-4303-BF80-6455036E1DE7}</a:tableStyleId>
              </a:tblPr>
              <a:tblGrid>
                <a:gridCol w="1923803"/>
                <a:gridCol w="2446146"/>
                <a:gridCol w="3042837"/>
              </a:tblGrid>
              <a:tr h="370840">
                <a:tc>
                  <a:txBody>
                    <a:bodyPr/>
                    <a:lstStyle/>
                    <a:p>
                      <a:r>
                        <a:rPr lang="en-US" sz="1600" dirty="0" smtClean="0"/>
                        <a:t>Property</a:t>
                      </a:r>
                      <a:endParaRPr lang="en-US" sz="1600" dirty="0"/>
                    </a:p>
                  </a:txBody>
                  <a:tcPr/>
                </a:tc>
                <a:tc>
                  <a:txBody>
                    <a:bodyPr/>
                    <a:lstStyle/>
                    <a:p>
                      <a:r>
                        <a:rPr lang="en-US" sz="1600" dirty="0" smtClean="0"/>
                        <a:t>Function</a:t>
                      </a:r>
                      <a:r>
                        <a:rPr lang="en-US" sz="1600" baseline="0" dirty="0" smtClean="0"/>
                        <a:t> to Query</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Number</a:t>
                      </a:r>
                      <a:endParaRPr lang="en-US" sz="1600" dirty="0"/>
                    </a:p>
                  </a:txBody>
                  <a:tcPr/>
                </a:tc>
                <a:tc>
                  <a:txBody>
                    <a:bodyPr/>
                    <a:lstStyle/>
                    <a:p>
                      <a:r>
                        <a:rPr lang="en-US" sz="1600" dirty="0" smtClean="0"/>
                        <a:t>ERROR_NUMBER</a:t>
                      </a:r>
                      <a:endParaRPr lang="en-US" sz="1600" dirty="0"/>
                    </a:p>
                  </a:txBody>
                  <a:tcPr/>
                </a:tc>
                <a:tc>
                  <a:txBody>
                    <a:bodyPr/>
                    <a:lstStyle/>
                    <a:p>
                      <a:r>
                        <a:rPr lang="en-US" sz="1600" dirty="0" smtClean="0">
                          <a:solidFill>
                            <a:schemeClr val="tx1"/>
                          </a:solidFill>
                        </a:rPr>
                        <a:t>Unique</a:t>
                      </a:r>
                      <a:r>
                        <a:rPr lang="en-US" sz="1600" baseline="0" dirty="0" smtClean="0">
                          <a:solidFill>
                            <a:schemeClr val="tx1"/>
                          </a:solidFill>
                        </a:rPr>
                        <a:t> number assigned to </a:t>
                      </a:r>
                      <a:br>
                        <a:rPr lang="en-US" sz="1600" baseline="0" dirty="0" smtClean="0">
                          <a:solidFill>
                            <a:schemeClr val="tx1"/>
                          </a:solidFill>
                        </a:rPr>
                      </a:br>
                      <a:r>
                        <a:rPr lang="en-US" sz="1600" baseline="0" dirty="0" smtClean="0">
                          <a:solidFill>
                            <a:schemeClr val="tx1"/>
                          </a:solidFill>
                        </a:rPr>
                        <a:t>the error</a:t>
                      </a:r>
                      <a:endParaRPr lang="en-US" sz="1600" dirty="0">
                        <a:solidFill>
                          <a:schemeClr val="tx1"/>
                        </a:solidFill>
                      </a:endParaRPr>
                    </a:p>
                  </a:txBody>
                  <a:tcPr/>
                </a:tc>
              </a:tr>
              <a:tr h="370840">
                <a:tc>
                  <a:txBody>
                    <a:bodyPr/>
                    <a:lstStyle/>
                    <a:p>
                      <a:r>
                        <a:rPr lang="en-US" sz="1600" dirty="0" smtClean="0"/>
                        <a:t>Message</a:t>
                      </a:r>
                      <a:endParaRPr lang="en-US" sz="1600" dirty="0"/>
                    </a:p>
                  </a:txBody>
                  <a:tcPr/>
                </a:tc>
                <a:tc>
                  <a:txBody>
                    <a:bodyPr/>
                    <a:lstStyle/>
                    <a:p>
                      <a:r>
                        <a:rPr lang="en-US" sz="1600" dirty="0" smtClean="0"/>
                        <a:t>ERROR_MESSAGE</a:t>
                      </a:r>
                      <a:endParaRPr lang="en-US" sz="1600" dirty="0"/>
                    </a:p>
                  </a:txBody>
                  <a:tcPr/>
                </a:tc>
                <a:tc>
                  <a:txBody>
                    <a:bodyPr/>
                    <a:lstStyle/>
                    <a:p>
                      <a:r>
                        <a:rPr lang="en-US" sz="1600" dirty="0" smtClean="0">
                          <a:solidFill>
                            <a:schemeClr val="tx1"/>
                          </a:solidFill>
                        </a:rPr>
                        <a:t>Error message</a:t>
                      </a:r>
                      <a:r>
                        <a:rPr lang="en-US" sz="1600" baseline="0" dirty="0" smtClean="0">
                          <a:solidFill>
                            <a:schemeClr val="tx1"/>
                          </a:solidFill>
                        </a:rPr>
                        <a:t> text</a:t>
                      </a:r>
                      <a:endParaRPr lang="en-US" sz="1600" dirty="0">
                        <a:solidFill>
                          <a:schemeClr val="tx1"/>
                        </a:solidFill>
                      </a:endParaRPr>
                    </a:p>
                  </a:txBody>
                  <a:tcPr/>
                </a:tc>
              </a:tr>
              <a:tr h="370840">
                <a:tc>
                  <a:txBody>
                    <a:bodyPr/>
                    <a:lstStyle/>
                    <a:p>
                      <a:r>
                        <a:rPr lang="en-US" sz="1600" dirty="0" smtClean="0"/>
                        <a:t>Severity</a:t>
                      </a:r>
                      <a:endParaRPr lang="en-US" sz="1600" dirty="0"/>
                    </a:p>
                  </a:txBody>
                  <a:tcPr/>
                </a:tc>
                <a:tc>
                  <a:txBody>
                    <a:bodyPr/>
                    <a:lstStyle/>
                    <a:p>
                      <a:r>
                        <a:rPr lang="en-US" sz="1600" dirty="0" smtClean="0"/>
                        <a:t>ERROR_SEVERITY</a:t>
                      </a:r>
                      <a:endParaRPr lang="en-US" sz="1600" dirty="0"/>
                    </a:p>
                  </a:txBody>
                  <a:tcPr/>
                </a:tc>
                <a:tc>
                  <a:txBody>
                    <a:bodyPr/>
                    <a:lstStyle/>
                    <a:p>
                      <a:r>
                        <a:rPr lang="en-US" sz="1600" dirty="0" smtClean="0">
                          <a:solidFill>
                            <a:schemeClr val="tx1"/>
                          </a:solidFill>
                        </a:rPr>
                        <a:t>Severity</a:t>
                      </a:r>
                      <a:r>
                        <a:rPr lang="en-US" sz="1600" baseline="0" dirty="0" smtClean="0">
                          <a:solidFill>
                            <a:schemeClr val="tx1"/>
                          </a:solidFill>
                        </a:rPr>
                        <a:t> class (1-25)</a:t>
                      </a:r>
                      <a:endParaRPr lang="en-US" sz="1600" dirty="0">
                        <a:solidFill>
                          <a:schemeClr val="tx1"/>
                        </a:solidFill>
                      </a:endParaRPr>
                    </a:p>
                  </a:txBody>
                  <a:tcPr/>
                </a:tc>
              </a:tr>
              <a:tr h="370840">
                <a:tc>
                  <a:txBody>
                    <a:bodyPr/>
                    <a:lstStyle/>
                    <a:p>
                      <a:r>
                        <a:rPr lang="en-US" sz="1600" dirty="0" smtClean="0"/>
                        <a:t>Procedure Name</a:t>
                      </a:r>
                      <a:endParaRPr lang="en-US" sz="1600" dirty="0"/>
                    </a:p>
                  </a:txBody>
                  <a:tcPr/>
                </a:tc>
                <a:tc>
                  <a:txBody>
                    <a:bodyPr/>
                    <a:lstStyle/>
                    <a:p>
                      <a:r>
                        <a:rPr lang="en-US" sz="1600" dirty="0" smtClean="0"/>
                        <a:t>ERROR_PROCEDURE</a:t>
                      </a:r>
                      <a:endParaRPr lang="en-US" sz="1600" dirty="0"/>
                    </a:p>
                  </a:txBody>
                  <a:tcPr/>
                </a:tc>
                <a:tc>
                  <a:txBody>
                    <a:bodyPr/>
                    <a:lstStyle/>
                    <a:p>
                      <a:r>
                        <a:rPr lang="en-US" sz="1600" dirty="0" smtClean="0">
                          <a:solidFill>
                            <a:schemeClr val="tx1"/>
                          </a:solidFill>
                        </a:rPr>
                        <a:t>Name of </a:t>
                      </a:r>
                      <a:r>
                        <a:rPr lang="en-US" sz="1600" baseline="0" dirty="0" smtClean="0">
                          <a:solidFill>
                            <a:schemeClr val="tx1"/>
                          </a:solidFill>
                        </a:rPr>
                        <a:t>the </a:t>
                      </a:r>
                      <a:r>
                        <a:rPr lang="en-US" sz="1600" dirty="0" smtClean="0">
                          <a:solidFill>
                            <a:schemeClr val="tx1"/>
                          </a:solidFill>
                        </a:rPr>
                        <a:t>procedure or </a:t>
                      </a:r>
                      <a:br>
                        <a:rPr lang="en-US" sz="1600" dirty="0" smtClean="0">
                          <a:solidFill>
                            <a:schemeClr val="tx1"/>
                          </a:solidFill>
                        </a:rPr>
                      </a:br>
                      <a:r>
                        <a:rPr lang="en-US" sz="1600" dirty="0" smtClean="0">
                          <a:solidFill>
                            <a:schemeClr val="tx1"/>
                          </a:solidFill>
                        </a:rPr>
                        <a:t>trigger that raised the error</a:t>
                      </a:r>
                      <a:endParaRPr lang="en-US" sz="1600" dirty="0">
                        <a:solidFill>
                          <a:schemeClr val="tx1"/>
                        </a:solidFill>
                      </a:endParaRPr>
                    </a:p>
                  </a:txBody>
                  <a:tcPr/>
                </a:tc>
              </a:tr>
              <a:tr h="370840">
                <a:tc>
                  <a:txBody>
                    <a:bodyPr/>
                    <a:lstStyle/>
                    <a:p>
                      <a:r>
                        <a:rPr lang="en-US" sz="1600" dirty="0" smtClean="0"/>
                        <a:t>Line Number</a:t>
                      </a:r>
                      <a:endParaRPr lang="en-US" sz="1600" dirty="0"/>
                    </a:p>
                  </a:txBody>
                  <a:tcPr/>
                </a:tc>
                <a:tc>
                  <a:txBody>
                    <a:bodyPr/>
                    <a:lstStyle/>
                    <a:p>
                      <a:r>
                        <a:rPr lang="en-US" sz="1600" dirty="0" smtClean="0"/>
                        <a:t>ERROR_LINE</a:t>
                      </a:r>
                      <a:endParaRPr lang="en-US" sz="1600" dirty="0"/>
                    </a:p>
                  </a:txBody>
                  <a:tcPr/>
                </a:tc>
                <a:tc>
                  <a:txBody>
                    <a:bodyPr/>
                    <a:lstStyle/>
                    <a:p>
                      <a:r>
                        <a:rPr lang="en-US" sz="1600" kern="1200" dirty="0" smtClean="0">
                          <a:solidFill>
                            <a:schemeClr val="tx1"/>
                          </a:solidFill>
                          <a:effectLst/>
                          <a:latin typeface="+mn-lt"/>
                          <a:ea typeface="+mn-ea"/>
                          <a:cs typeface="+mn-cs"/>
                        </a:rPr>
                        <a:t>Number</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of the</a:t>
                      </a:r>
                      <a:r>
                        <a:rPr lang="en-US" sz="1600" kern="1200" baseline="0" dirty="0" smtClean="0">
                          <a:solidFill>
                            <a:schemeClr val="tx1"/>
                          </a:solidFill>
                          <a:effectLst/>
                          <a:latin typeface="+mn-lt"/>
                          <a:ea typeface="+mn-ea"/>
                          <a:cs typeface="+mn-cs"/>
                        </a:rPr>
                        <a:t> l</a:t>
                      </a:r>
                      <a:r>
                        <a:rPr lang="en-US" sz="1600" kern="1200" dirty="0" smtClean="0">
                          <a:solidFill>
                            <a:schemeClr val="tx1"/>
                          </a:solidFill>
                          <a:effectLst/>
                          <a:latin typeface="+mn-lt"/>
                          <a:ea typeface="+mn-ea"/>
                          <a:cs typeface="+mn-cs"/>
                        </a:rPr>
                        <a:t>ine that </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raised the error in the batch, procedure, trigger, or function</a:t>
                      </a:r>
                      <a:endParaRPr lang="en-US" sz="1600" strike="sngStrike" dirty="0">
                        <a:solidFill>
                          <a:schemeClr val="tx1"/>
                        </a:solidFill>
                      </a:endParaRPr>
                    </a:p>
                  </a:txBody>
                  <a:tcPr/>
                </a:tc>
              </a:tr>
            </a:tbl>
          </a:graphicData>
        </a:graphic>
      </p:graphicFrame>
    </p:spTree>
    <p:extLst>
      <p:ext uri="{BB962C8B-B14F-4D97-AF65-F5344CB8AC3E}">
        <p14:creationId xmlns:p14="http://schemas.microsoft.com/office/powerpoint/2010/main" val="3204406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Creating TRY and CATCH blocks</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smtClean="0"/>
              <a:t>TRY block defined by BEGIN TRY...END TRY statements</a:t>
            </a:r>
          </a:p>
          <a:p>
            <a:pPr lvl="1"/>
            <a:r>
              <a:rPr lang="en-US" sz="2000" dirty="0" smtClean="0"/>
              <a:t>Place all code that might raise an error between them</a:t>
            </a:r>
          </a:p>
          <a:p>
            <a:pPr lvl="1"/>
            <a:r>
              <a:rPr lang="en-US" sz="2000" dirty="0" smtClean="0"/>
              <a:t>No code may be placed between END TRY and BEGIN CATCH</a:t>
            </a:r>
          </a:p>
          <a:p>
            <a:pPr lvl="1"/>
            <a:r>
              <a:rPr lang="en-US" sz="2000" dirty="0" smtClean="0"/>
              <a:t>TRY and CATCH blocks may be nested</a:t>
            </a:r>
          </a:p>
          <a:p>
            <a:r>
              <a:rPr lang="en-US" sz="2000" dirty="0" smtClean="0"/>
              <a:t>CATCH block defined by BEGIN CATCH...END CATCH</a:t>
            </a:r>
          </a:p>
          <a:p>
            <a:pPr lvl="1"/>
            <a:r>
              <a:rPr lang="en-US" sz="2000" dirty="0" smtClean="0"/>
              <a:t>Execution moves to the CATCH block when catchable errors occur within the TRY block</a:t>
            </a:r>
          </a:p>
          <a:p>
            <a:endParaRPr lang="en-US" dirty="0"/>
          </a:p>
        </p:txBody>
      </p:sp>
      <p:sp>
        <p:nvSpPr>
          <p:cNvPr id="4" name="AutoShape 3"/>
          <p:cNvSpPr>
            <a:spLocks noChangeArrowheads="1"/>
          </p:cNvSpPr>
          <p:nvPr/>
        </p:nvSpPr>
        <p:spPr bwMode="auto">
          <a:xfrm>
            <a:off x="517577" y="3077496"/>
            <a:ext cx="8240833" cy="278124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200" b="0" dirty="0">
                <a:solidFill>
                  <a:srgbClr val="0000CC"/>
                </a:solidFill>
              </a:rPr>
              <a:t> BEGIN TRY</a:t>
            </a:r>
          </a:p>
          <a:p>
            <a:r>
              <a:rPr lang="en-US" sz="1200" b="0" dirty="0"/>
              <a:t>    </a:t>
            </a:r>
            <a:r>
              <a:rPr lang="en-US" sz="1200" b="0" dirty="0">
                <a:solidFill>
                  <a:srgbClr val="00B050"/>
                </a:solidFill>
              </a:rPr>
              <a:t>-- Generate a divide-by-zero error.</a:t>
            </a:r>
          </a:p>
          <a:p>
            <a:r>
              <a:rPr lang="en-US" sz="1200" b="0" dirty="0"/>
              <a:t> </a:t>
            </a:r>
            <a:r>
              <a:rPr lang="en-US" sz="1200" b="0" dirty="0" smtClean="0">
                <a:solidFill>
                  <a:srgbClr val="0000CC"/>
                </a:solidFill>
              </a:rPr>
              <a:t>SELECT </a:t>
            </a:r>
            <a:r>
              <a:rPr lang="en-US" sz="1200" b="0" dirty="0"/>
              <a:t>1/0;</a:t>
            </a:r>
          </a:p>
          <a:p>
            <a:r>
              <a:rPr lang="en-US" sz="1200" b="0" dirty="0">
                <a:solidFill>
                  <a:srgbClr val="0000CC"/>
                </a:solidFill>
              </a:rPr>
              <a:t>END TRY</a:t>
            </a:r>
          </a:p>
          <a:p>
            <a:r>
              <a:rPr lang="en-US" sz="1200" b="0" dirty="0">
                <a:solidFill>
                  <a:srgbClr val="0000CC"/>
                </a:solidFill>
              </a:rPr>
              <a:t>BEGIN CATCH</a:t>
            </a:r>
          </a:p>
          <a:p>
            <a:r>
              <a:rPr lang="en-US" sz="1200" b="0" dirty="0" smtClean="0">
                <a:solidFill>
                  <a:srgbClr val="0000CC"/>
                </a:solidFill>
              </a:rPr>
              <a:t>SELECT</a:t>
            </a:r>
            <a:endParaRPr lang="en-US" sz="1200" b="0" dirty="0">
              <a:solidFill>
                <a:srgbClr val="0000CC"/>
              </a:solidFill>
            </a:endParaRPr>
          </a:p>
          <a:p>
            <a:r>
              <a:rPr lang="en-US" sz="1200" b="0" dirty="0"/>
              <a:t>       </a:t>
            </a:r>
            <a:r>
              <a:rPr lang="en-US" sz="1200" b="0" dirty="0" smtClean="0"/>
              <a:t>  </a:t>
            </a:r>
            <a:r>
              <a:rPr lang="en-US" sz="1200" b="0" dirty="0">
                <a:solidFill>
                  <a:srgbClr val="FF33CC"/>
                </a:solidFill>
              </a:rPr>
              <a:t>ERROR_NUMBER</a:t>
            </a:r>
            <a:r>
              <a:rPr lang="en-US" sz="1200" b="0" dirty="0"/>
              <a:t>() </a:t>
            </a:r>
            <a:r>
              <a:rPr lang="en-US" sz="1200" b="0" dirty="0">
                <a:solidFill>
                  <a:srgbClr val="0000CC"/>
                </a:solidFill>
              </a:rPr>
              <a:t>AS</a:t>
            </a:r>
            <a:r>
              <a:rPr lang="en-US" sz="1200" b="0" dirty="0"/>
              <a:t> </a:t>
            </a:r>
            <a:r>
              <a:rPr lang="en-US" sz="1200" b="0" dirty="0" err="1"/>
              <a:t>ErrorNumber</a:t>
            </a:r>
            <a:endParaRPr lang="en-US" sz="1200" b="0" dirty="0"/>
          </a:p>
          <a:p>
            <a:r>
              <a:rPr lang="en-US" sz="1200" b="0" dirty="0"/>
              <a:t>        ,</a:t>
            </a:r>
            <a:r>
              <a:rPr lang="en-US" sz="1200" b="0" dirty="0">
                <a:solidFill>
                  <a:srgbClr val="FF33CC"/>
                </a:solidFill>
              </a:rPr>
              <a:t>ERROR_SEVERITY</a:t>
            </a:r>
            <a:r>
              <a:rPr lang="en-US" sz="1200" b="0" dirty="0"/>
              <a:t>() </a:t>
            </a:r>
            <a:r>
              <a:rPr lang="en-US" sz="1200" b="0" dirty="0">
                <a:solidFill>
                  <a:srgbClr val="0000CC"/>
                </a:solidFill>
              </a:rPr>
              <a:t>AS</a:t>
            </a:r>
            <a:r>
              <a:rPr lang="en-US" sz="1200" b="0" dirty="0"/>
              <a:t> </a:t>
            </a:r>
            <a:r>
              <a:rPr lang="en-US" sz="1200" b="0" dirty="0" err="1"/>
              <a:t>ErrorSeverity</a:t>
            </a:r>
            <a:endParaRPr lang="en-US" sz="1200" b="0" dirty="0"/>
          </a:p>
          <a:p>
            <a:r>
              <a:rPr lang="en-US" sz="1200" b="0" dirty="0"/>
              <a:t>        ,</a:t>
            </a:r>
            <a:r>
              <a:rPr lang="en-US" sz="1200" b="0" dirty="0">
                <a:solidFill>
                  <a:srgbClr val="FF33CC"/>
                </a:solidFill>
              </a:rPr>
              <a:t>ERROR_STATE</a:t>
            </a:r>
            <a:r>
              <a:rPr lang="en-US" sz="1200" b="0" dirty="0"/>
              <a:t>() </a:t>
            </a:r>
            <a:r>
              <a:rPr lang="en-US" sz="1200" b="0" dirty="0">
                <a:solidFill>
                  <a:srgbClr val="0000CC"/>
                </a:solidFill>
              </a:rPr>
              <a:t>AS</a:t>
            </a:r>
            <a:r>
              <a:rPr lang="en-US" sz="1200" b="0" dirty="0"/>
              <a:t> </a:t>
            </a:r>
            <a:r>
              <a:rPr lang="en-US" sz="1200" b="0" dirty="0" err="1"/>
              <a:t>ErrorState</a:t>
            </a:r>
            <a:endParaRPr lang="en-US" sz="1200" b="0" dirty="0"/>
          </a:p>
          <a:p>
            <a:r>
              <a:rPr lang="en-US" sz="1200" b="0" dirty="0"/>
              <a:t>        ,</a:t>
            </a:r>
            <a:r>
              <a:rPr lang="en-US" sz="1200" b="0" dirty="0">
                <a:solidFill>
                  <a:srgbClr val="FF33CC"/>
                </a:solidFill>
              </a:rPr>
              <a:t>ERROR_PROCEDURE</a:t>
            </a:r>
            <a:r>
              <a:rPr lang="en-US" sz="1200" b="0" dirty="0"/>
              <a:t>() </a:t>
            </a:r>
            <a:r>
              <a:rPr lang="en-US" sz="1200" b="0" dirty="0">
                <a:solidFill>
                  <a:srgbClr val="0000CC"/>
                </a:solidFill>
              </a:rPr>
              <a:t>AS</a:t>
            </a:r>
            <a:r>
              <a:rPr lang="en-US" sz="1200" b="0" dirty="0"/>
              <a:t> </a:t>
            </a:r>
            <a:r>
              <a:rPr lang="en-US" sz="1200" b="0" dirty="0" err="1"/>
              <a:t>ErrorProcedure</a:t>
            </a:r>
            <a:endParaRPr lang="en-US" sz="1200" b="0" dirty="0"/>
          </a:p>
          <a:p>
            <a:r>
              <a:rPr lang="en-US" sz="1200" b="0" dirty="0"/>
              <a:t>        ,</a:t>
            </a:r>
            <a:r>
              <a:rPr lang="en-US" sz="1200" b="0" dirty="0">
                <a:solidFill>
                  <a:srgbClr val="FF33CC"/>
                </a:solidFill>
              </a:rPr>
              <a:t>ERROR_LINE</a:t>
            </a:r>
            <a:r>
              <a:rPr lang="en-US" sz="1200" b="0" dirty="0"/>
              <a:t>() </a:t>
            </a:r>
            <a:r>
              <a:rPr lang="en-US" sz="1200" b="0" dirty="0">
                <a:solidFill>
                  <a:srgbClr val="0000CC"/>
                </a:solidFill>
              </a:rPr>
              <a:t>AS</a:t>
            </a:r>
            <a:r>
              <a:rPr lang="en-US" sz="1200" b="0" dirty="0"/>
              <a:t> </a:t>
            </a:r>
            <a:r>
              <a:rPr lang="en-US" sz="1200" b="0" dirty="0" err="1"/>
              <a:t>ErrorLine</a:t>
            </a:r>
            <a:endParaRPr lang="en-US" sz="1200" b="0" dirty="0"/>
          </a:p>
          <a:p>
            <a:r>
              <a:rPr lang="en-US" sz="1200" b="0" dirty="0"/>
              <a:t>        ,</a:t>
            </a:r>
            <a:r>
              <a:rPr lang="en-US" sz="1200" b="0" dirty="0">
                <a:solidFill>
                  <a:srgbClr val="FF33CC"/>
                </a:solidFill>
              </a:rPr>
              <a:t>ERROR_MESSAGE</a:t>
            </a:r>
            <a:r>
              <a:rPr lang="en-US" sz="1200" b="0" dirty="0"/>
              <a:t>() </a:t>
            </a:r>
            <a:r>
              <a:rPr lang="en-US" sz="1200" b="0" dirty="0">
                <a:solidFill>
                  <a:srgbClr val="0000CC"/>
                </a:solidFill>
              </a:rPr>
              <a:t>AS</a:t>
            </a:r>
            <a:r>
              <a:rPr lang="en-US" sz="1200" b="0" dirty="0"/>
              <a:t> </a:t>
            </a:r>
            <a:r>
              <a:rPr lang="en-US" sz="1200" b="0" dirty="0" err="1"/>
              <a:t>ErrorMessage</a:t>
            </a:r>
            <a:r>
              <a:rPr lang="en-US" sz="1200" b="0" dirty="0"/>
              <a:t>;</a:t>
            </a:r>
          </a:p>
          <a:p>
            <a:r>
              <a:rPr lang="en-US" sz="1200" b="0" dirty="0">
                <a:solidFill>
                  <a:srgbClr val="0000CC"/>
                </a:solidFill>
              </a:rPr>
              <a:t>END CATCH;</a:t>
            </a:r>
          </a:p>
          <a:p>
            <a:r>
              <a:rPr lang="en-US" sz="1200" b="0" dirty="0">
                <a:solidFill>
                  <a:srgbClr val="0000CC"/>
                </a:solidFill>
              </a:rPr>
              <a:t>GO</a:t>
            </a:r>
          </a:p>
        </p:txBody>
      </p:sp>
      <p:sp>
        <p:nvSpPr>
          <p:cNvPr id="5" name="AutoShape 3"/>
          <p:cNvSpPr>
            <a:spLocks noChangeArrowheads="1"/>
          </p:cNvSpPr>
          <p:nvPr/>
        </p:nvSpPr>
        <p:spPr bwMode="auto">
          <a:xfrm>
            <a:off x="517577" y="5924081"/>
            <a:ext cx="8240833" cy="86314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u="sng" dirty="0" err="1" smtClean="0"/>
              <a:t>ErrorNumber</a:t>
            </a:r>
            <a:r>
              <a:rPr lang="en-US" sz="1600" b="0" u="sng" dirty="0" smtClean="0"/>
              <a:t> </a:t>
            </a:r>
            <a:r>
              <a:rPr lang="en-US" sz="1600" b="0" u="sng" dirty="0" err="1" smtClean="0"/>
              <a:t>ErrorSeverity</a:t>
            </a:r>
            <a:r>
              <a:rPr lang="en-US" sz="1600" b="0" u="sng" dirty="0" smtClean="0"/>
              <a:t> </a:t>
            </a:r>
            <a:r>
              <a:rPr lang="en-US" sz="1600" b="0" u="sng" dirty="0" err="1" smtClean="0"/>
              <a:t>ErrorState</a:t>
            </a:r>
            <a:r>
              <a:rPr lang="en-US" sz="1600" b="0" u="sng" dirty="0" smtClean="0"/>
              <a:t> </a:t>
            </a:r>
            <a:r>
              <a:rPr lang="en-US" sz="1600" b="0" u="sng" dirty="0" err="1" smtClean="0"/>
              <a:t>ErrorProcedure</a:t>
            </a:r>
            <a:r>
              <a:rPr lang="en-US" sz="1600" b="0" u="sng" dirty="0" smtClean="0"/>
              <a:t> </a:t>
            </a:r>
            <a:r>
              <a:rPr lang="en-US" sz="1600" b="0" u="sng" dirty="0" err="1" smtClean="0"/>
              <a:t>ErrorLine</a:t>
            </a:r>
            <a:r>
              <a:rPr lang="en-US" sz="1600" b="0" u="sng" dirty="0" smtClean="0"/>
              <a:t> </a:t>
            </a:r>
            <a:r>
              <a:rPr lang="en-US" sz="1600" b="0" u="sng" dirty="0" err="1" smtClean="0"/>
              <a:t>ErrorMessage</a:t>
            </a:r>
            <a:endParaRPr lang="en-US" sz="1600" b="0" u="sng" dirty="0"/>
          </a:p>
          <a:p>
            <a:r>
              <a:rPr lang="en-US" sz="1600" b="0" dirty="0"/>
              <a:t>8134	</a:t>
            </a:r>
            <a:r>
              <a:rPr lang="en-US" sz="1600" b="0" dirty="0" smtClean="0"/>
              <a:t>            16 </a:t>
            </a:r>
            <a:r>
              <a:rPr lang="en-US" sz="1600" b="0" dirty="0"/>
              <a:t>	</a:t>
            </a:r>
            <a:r>
              <a:rPr lang="en-US" sz="1600" b="0" dirty="0" smtClean="0"/>
              <a:t>       1</a:t>
            </a:r>
            <a:r>
              <a:rPr lang="en-US" sz="1600" b="0" dirty="0"/>
              <a:t>	</a:t>
            </a:r>
            <a:r>
              <a:rPr lang="en-US" sz="1600" b="0" dirty="0" smtClean="0"/>
              <a:t>         NULL</a:t>
            </a:r>
            <a:r>
              <a:rPr lang="en-US" sz="1600" b="0" dirty="0"/>
              <a:t>	</a:t>
            </a:r>
            <a:r>
              <a:rPr lang="en-US" sz="1600" b="0" dirty="0" smtClean="0"/>
              <a:t>     3</a:t>
            </a:r>
            <a:r>
              <a:rPr lang="en-US" sz="1600" b="0" dirty="0"/>
              <a:t>	Divide by zero </a:t>
            </a:r>
            <a:r>
              <a:rPr lang="en-US" sz="1600" b="0" dirty="0" smtClean="0"/>
              <a:t>  						        error </a:t>
            </a:r>
            <a:r>
              <a:rPr lang="en-US" sz="1600" b="0" dirty="0"/>
              <a:t>encountered.</a:t>
            </a:r>
          </a:p>
        </p:txBody>
      </p:sp>
    </p:spTree>
    <p:extLst>
      <p:ext uri="{BB962C8B-B14F-4D97-AF65-F5344CB8AC3E}">
        <p14:creationId xmlns:p14="http://schemas.microsoft.com/office/powerpoint/2010/main" val="400818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724951440"/>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a:t>
                      </a:r>
                      <a:endParaRPr lang="en-US" sz="18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dirty="0" smtClean="0">
                          <a:latin typeface="Segoe UI Light" panose="020B0502040204020203" pitchFamily="34" charset="0"/>
                          <a:cs typeface="Segoe UI Light" panose="020B0502040204020203" pitchFamily="34" charset="0"/>
                        </a:rPr>
                        <a:t>    	</a:t>
                      </a:r>
                      <a:r>
                        <a:rPr lang="en-US" sz="12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2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dirty="0" smtClean="0">
                          <a:latin typeface="Segoe UI Light" panose="020B0502040204020203" pitchFamily="34" charset="0"/>
                          <a:cs typeface="Segoe UI Light" panose="020B0502040204020203" pitchFamily="34" charset="0"/>
                        </a:rPr>
                        <a:t>06 | Modifying</a:t>
                      </a:r>
                      <a:r>
                        <a:rPr lang="en-US" sz="1800" b="0" baseline="0" dirty="0" smtClean="0">
                          <a:latin typeface="Segoe UI Light" panose="020B0502040204020203" pitchFamily="34" charset="0"/>
                          <a:cs typeface="Segoe UI Light" panose="020B0502040204020203" pitchFamily="34" charset="0"/>
                        </a:rPr>
                        <a:t> Data </a:t>
                      </a:r>
                      <a:endParaRPr lang="en-US" sz="1800" b="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dirty="0" smtClean="0">
                          <a:latin typeface="Segoe UI Light" panose="020B0502040204020203" pitchFamily="34" charset="0"/>
                          <a:cs typeface="Segoe UI Light" panose="020B0502040204020203" pitchFamily="34" charset="0"/>
                        </a:rPr>
                        <a:t>	INSERT,</a:t>
                      </a:r>
                      <a:r>
                        <a:rPr lang="en-US" sz="1400" b="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b="1"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Using T-SQL</a:t>
                      </a:r>
                      <a:r>
                        <a:rPr lang="en-US" sz="1200" b="1"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83897123"/>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231933" cy="741363"/>
          </a:xfrm>
        </p:spPr>
        <p:txBody>
          <a:bodyPr/>
          <a:lstStyle/>
          <a:p>
            <a:pPr lvl="0"/>
            <a:r>
              <a:rPr lang="en-US" dirty="0" smtClean="0"/>
              <a:t>TRY and CATCH blocks won’t catch everything</a:t>
            </a:r>
            <a:endParaRPr lang="en-US" dirty="0"/>
          </a:p>
        </p:txBody>
      </p:sp>
      <p:sp>
        <p:nvSpPr>
          <p:cNvPr id="3" name="Content Placeholder 2"/>
          <p:cNvSpPr>
            <a:spLocks noGrp="1"/>
          </p:cNvSpPr>
          <p:nvPr>
            <p:ph idx="1"/>
          </p:nvPr>
        </p:nvSpPr>
        <p:spPr>
          <a:xfrm>
            <a:off x="460375" y="736237"/>
            <a:ext cx="7751762" cy="4386262"/>
          </a:xfrm>
        </p:spPr>
        <p:txBody>
          <a:bodyPr/>
          <a:lstStyle/>
          <a:p>
            <a:r>
              <a:rPr lang="en-US" sz="2000" dirty="0"/>
              <a:t>Not all errors can be caught by TRY / CATCH: </a:t>
            </a:r>
          </a:p>
          <a:p>
            <a:pPr lvl="1"/>
            <a:r>
              <a:rPr lang="en-US" sz="2000" dirty="0" smtClean="0"/>
              <a:t>Syntax, compilation errors, and </a:t>
            </a:r>
            <a:r>
              <a:rPr lang="en-US" sz="2000" dirty="0"/>
              <a:t>name resolution errors</a:t>
            </a:r>
          </a:p>
          <a:p>
            <a:endParaRPr lang="en-US" dirty="0"/>
          </a:p>
        </p:txBody>
      </p:sp>
      <p:sp>
        <p:nvSpPr>
          <p:cNvPr id="4" name="AutoShape 3"/>
          <p:cNvSpPr>
            <a:spLocks noChangeArrowheads="1"/>
          </p:cNvSpPr>
          <p:nvPr/>
        </p:nvSpPr>
        <p:spPr bwMode="auto">
          <a:xfrm>
            <a:off x="460374" y="1777233"/>
            <a:ext cx="7659583" cy="271730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BEGIN TRY</a:t>
            </a:r>
          </a:p>
          <a:p>
            <a:r>
              <a:rPr lang="en-US" sz="1600" b="0" dirty="0"/>
              <a:t>    </a:t>
            </a:r>
            <a:r>
              <a:rPr lang="en-US" sz="1600" b="0" dirty="0">
                <a:solidFill>
                  <a:srgbClr val="00B050"/>
                </a:solidFill>
              </a:rPr>
              <a:t>-- Table does not exist; object name resolution</a:t>
            </a:r>
          </a:p>
          <a:p>
            <a:r>
              <a:rPr lang="en-US" sz="1600" b="0" dirty="0"/>
              <a:t>    </a:t>
            </a:r>
            <a:r>
              <a:rPr lang="en-US" sz="1600" b="0" dirty="0">
                <a:solidFill>
                  <a:srgbClr val="00B050"/>
                </a:solidFill>
              </a:rPr>
              <a:t>-- error not caught.</a:t>
            </a:r>
          </a:p>
          <a:p>
            <a:r>
              <a:rPr lang="en-US" sz="1600" b="0" dirty="0" smtClean="0">
                <a:solidFill>
                  <a:srgbClr val="0000CC"/>
                </a:solidFill>
              </a:rPr>
              <a:t>SELECT </a:t>
            </a:r>
            <a:r>
              <a:rPr lang="en-US" sz="1600" b="0" dirty="0"/>
              <a:t>* </a:t>
            </a:r>
            <a:r>
              <a:rPr lang="en-US" sz="1600" b="0" dirty="0">
                <a:solidFill>
                  <a:srgbClr val="0000CC"/>
                </a:solidFill>
              </a:rPr>
              <a:t>FROM</a:t>
            </a:r>
            <a:r>
              <a:rPr lang="en-US" sz="1600" b="0" dirty="0"/>
              <a:t> </a:t>
            </a:r>
            <a:r>
              <a:rPr lang="en-US" sz="1600" b="0" dirty="0" err="1" smtClean="0"/>
              <a:t>IDontExist</a:t>
            </a:r>
            <a:r>
              <a:rPr lang="en-US" sz="1600" b="0" dirty="0" smtClean="0"/>
              <a:t>;</a:t>
            </a:r>
            <a:endParaRPr lang="en-US" sz="1600" b="0" dirty="0"/>
          </a:p>
          <a:p>
            <a:r>
              <a:rPr lang="en-US" sz="1600" b="0" dirty="0">
                <a:solidFill>
                  <a:srgbClr val="0000CC"/>
                </a:solidFill>
              </a:rPr>
              <a:t>END TRY</a:t>
            </a:r>
          </a:p>
          <a:p>
            <a:r>
              <a:rPr lang="en-US" sz="1600" b="0" dirty="0">
                <a:solidFill>
                  <a:srgbClr val="0000CC"/>
                </a:solidFill>
              </a:rPr>
              <a:t>BEGIN CATCH</a:t>
            </a:r>
          </a:p>
          <a:p>
            <a:r>
              <a:rPr lang="en-US" sz="1600" b="0" dirty="0">
                <a:solidFill>
                  <a:srgbClr val="0000CC"/>
                </a:solidFill>
              </a:rPr>
              <a:t>    SELECT </a:t>
            </a:r>
          </a:p>
          <a:p>
            <a:r>
              <a:rPr lang="en-US" sz="1600" b="0" dirty="0"/>
              <a:t>        </a:t>
            </a:r>
            <a:r>
              <a:rPr lang="en-US" sz="1600" b="0" dirty="0" smtClean="0"/>
              <a:t> </a:t>
            </a:r>
            <a:r>
              <a:rPr lang="en-US" sz="1600" b="0" dirty="0" smtClean="0">
                <a:solidFill>
                  <a:srgbClr val="FF33CC"/>
                </a:solidFill>
              </a:rPr>
              <a:t>ERROR_NUMBER</a:t>
            </a:r>
            <a:r>
              <a:rPr lang="en-US" sz="1600" b="0" dirty="0"/>
              <a:t>() </a:t>
            </a:r>
            <a:r>
              <a:rPr lang="en-US" sz="1600" b="0" dirty="0">
                <a:solidFill>
                  <a:srgbClr val="0000CC"/>
                </a:solidFill>
              </a:rPr>
              <a:t>AS</a:t>
            </a:r>
            <a:r>
              <a:rPr lang="en-US" sz="1600" b="0" dirty="0"/>
              <a:t> </a:t>
            </a:r>
            <a:r>
              <a:rPr lang="en-US" sz="1600" b="0" dirty="0" err="1"/>
              <a:t>ErrorNumber</a:t>
            </a:r>
            <a:endParaRPr lang="en-US" sz="1600" b="0" dirty="0"/>
          </a:p>
          <a:p>
            <a:r>
              <a:rPr lang="en-US" sz="1600" b="0" dirty="0"/>
              <a:t>        ,</a:t>
            </a:r>
            <a:r>
              <a:rPr lang="en-US" sz="1600" b="0" dirty="0">
                <a:solidFill>
                  <a:srgbClr val="FF33CC"/>
                </a:solidFill>
              </a:rPr>
              <a:t>ERROR_MESSAGE</a:t>
            </a:r>
            <a:r>
              <a:rPr lang="en-US" sz="1600" b="0" dirty="0"/>
              <a:t>() </a:t>
            </a:r>
            <a:r>
              <a:rPr lang="en-US" sz="1600" b="0" dirty="0">
                <a:solidFill>
                  <a:srgbClr val="0000CC"/>
                </a:solidFill>
              </a:rPr>
              <a:t>AS</a:t>
            </a:r>
            <a:r>
              <a:rPr lang="en-US" sz="1600" b="0" dirty="0"/>
              <a:t> </a:t>
            </a:r>
            <a:r>
              <a:rPr lang="en-US" sz="1600" b="0" dirty="0" err="1"/>
              <a:t>ErrorMessage</a:t>
            </a:r>
            <a:r>
              <a:rPr lang="en-US" sz="1600" b="0" dirty="0"/>
              <a:t>;</a:t>
            </a:r>
          </a:p>
          <a:p>
            <a:r>
              <a:rPr lang="en-US" sz="1600" b="0" dirty="0">
                <a:solidFill>
                  <a:srgbClr val="0000CC"/>
                </a:solidFill>
              </a:rPr>
              <a:t>END CATCH</a:t>
            </a:r>
          </a:p>
        </p:txBody>
      </p:sp>
      <p:sp>
        <p:nvSpPr>
          <p:cNvPr id="5" name="AutoShape 3"/>
          <p:cNvSpPr>
            <a:spLocks noChangeArrowheads="1"/>
          </p:cNvSpPr>
          <p:nvPr/>
        </p:nvSpPr>
        <p:spPr bwMode="auto">
          <a:xfrm>
            <a:off x="552554" y="4829082"/>
            <a:ext cx="7659583" cy="60739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err="1">
                <a:solidFill>
                  <a:srgbClr val="FF0000"/>
                </a:solidFill>
              </a:rPr>
              <a:t>Msg</a:t>
            </a:r>
            <a:r>
              <a:rPr lang="en-US" sz="1600" b="0" dirty="0">
                <a:solidFill>
                  <a:srgbClr val="FF0000"/>
                </a:solidFill>
              </a:rPr>
              <a:t> 208, Level 16, State 1, Line 4</a:t>
            </a:r>
          </a:p>
          <a:p>
            <a:r>
              <a:rPr lang="en-US" sz="1600" b="0" dirty="0">
                <a:solidFill>
                  <a:srgbClr val="FF0000"/>
                </a:solidFill>
              </a:rPr>
              <a:t>Invalid object name </a:t>
            </a:r>
            <a:r>
              <a:rPr lang="en-US" sz="1600" b="0" dirty="0" smtClean="0">
                <a:solidFill>
                  <a:srgbClr val="FF0000"/>
                </a:solidFill>
              </a:rPr>
              <a:t>‘</a:t>
            </a:r>
            <a:r>
              <a:rPr lang="en-US" sz="1600" b="0" dirty="0" err="1" smtClean="0">
                <a:solidFill>
                  <a:srgbClr val="FF0000"/>
                </a:solidFill>
              </a:rPr>
              <a:t>IDontExist</a:t>
            </a:r>
            <a:r>
              <a:rPr lang="en-US" sz="1600" b="0" dirty="0" smtClean="0">
                <a:solidFill>
                  <a:srgbClr val="FF0000"/>
                </a:solidFill>
              </a:rPr>
              <a:t>'.</a:t>
            </a:r>
            <a:endParaRPr lang="en-US" sz="1600" b="0" dirty="0">
              <a:solidFill>
                <a:srgbClr val="FF0000"/>
              </a:solidFill>
            </a:endParaRPr>
          </a:p>
        </p:txBody>
      </p:sp>
    </p:spTree>
    <p:extLst>
      <p:ext uri="{BB962C8B-B14F-4D97-AF65-F5344CB8AC3E}">
        <p14:creationId xmlns:p14="http://schemas.microsoft.com/office/powerpoint/2010/main" val="3233966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THROW statement</a:t>
            </a:r>
            <a:endParaRPr lang="en-US" dirty="0"/>
          </a:p>
        </p:txBody>
      </p:sp>
      <p:sp>
        <p:nvSpPr>
          <p:cNvPr id="3" name="Content Placeholder 2"/>
          <p:cNvSpPr>
            <a:spLocks noGrp="1"/>
          </p:cNvSpPr>
          <p:nvPr>
            <p:ph idx="1"/>
          </p:nvPr>
        </p:nvSpPr>
        <p:spPr/>
        <p:txBody>
          <a:bodyPr/>
          <a:lstStyle/>
          <a:p>
            <a:r>
              <a:rPr lang="en-US" dirty="0" smtClean="0"/>
              <a:t>SQL Server 2012 provides the new THROW statement</a:t>
            </a:r>
          </a:p>
          <a:p>
            <a:pPr lvl="1"/>
            <a:r>
              <a:rPr lang="en-US" dirty="0" smtClean="0"/>
              <a:t>Successor to the RAISERROR statement</a:t>
            </a:r>
          </a:p>
          <a:p>
            <a:pPr lvl="1"/>
            <a:r>
              <a:rPr lang="en-US" dirty="0" smtClean="0"/>
              <a:t>Does not require defining errors in the sys.messages table</a:t>
            </a:r>
          </a:p>
          <a:p>
            <a:r>
              <a:rPr lang="en-US" dirty="0" smtClean="0"/>
              <a:t>THROW allows choices when handling errors:</a:t>
            </a:r>
          </a:p>
          <a:p>
            <a:pPr lvl="1"/>
            <a:r>
              <a:rPr lang="en-US" dirty="0" smtClean="0"/>
              <a:t>Handle specific errors in the local CATCH block</a:t>
            </a:r>
          </a:p>
          <a:p>
            <a:pPr lvl="1"/>
            <a:r>
              <a:rPr lang="en-US" dirty="0" smtClean="0"/>
              <a:t>Pass errors to another process</a:t>
            </a:r>
          </a:p>
          <a:p>
            <a:r>
              <a:rPr lang="en-US" dirty="0" smtClean="0"/>
              <a:t>Use THROW:</a:t>
            </a:r>
          </a:p>
          <a:p>
            <a:pPr lvl="1"/>
            <a:r>
              <a:rPr lang="en-US" dirty="0" smtClean="0"/>
              <a:t>With parameters to pass a user-defined error</a:t>
            </a:r>
          </a:p>
          <a:p>
            <a:pPr lvl="1"/>
            <a:r>
              <a:rPr lang="en-US" dirty="0" smtClean="0"/>
              <a:t>Without parameters to re-raise the original error (must be within a CATCH block)</a:t>
            </a:r>
          </a:p>
        </p:txBody>
      </p:sp>
      <p:sp>
        <p:nvSpPr>
          <p:cNvPr id="4" name="AutoShape 3"/>
          <p:cNvSpPr>
            <a:spLocks noChangeArrowheads="1"/>
          </p:cNvSpPr>
          <p:nvPr/>
        </p:nvSpPr>
        <p:spPr bwMode="auto">
          <a:xfrm>
            <a:off x="517577" y="3505776"/>
            <a:ext cx="7659583"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97426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TRY/CATCH blocks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418553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Transactions</a:t>
            </a:r>
            <a:endParaRPr lang="en-GB" sz="6000" dirty="0">
              <a:solidFill>
                <a:schemeClr val="bg1">
                  <a:alpha val="98824"/>
                </a:schemeClr>
              </a:solidFill>
            </a:endParaRPr>
          </a:p>
        </p:txBody>
      </p:sp>
    </p:spTree>
    <p:extLst>
      <p:ext uri="{BB962C8B-B14F-4D97-AF65-F5344CB8AC3E}">
        <p14:creationId xmlns:p14="http://schemas.microsoft.com/office/powerpoint/2010/main" val="29516802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transactions</a:t>
            </a:r>
            <a:endParaRPr lang="en-US" dirty="0"/>
          </a:p>
        </p:txBody>
      </p:sp>
      <p:sp>
        <p:nvSpPr>
          <p:cNvPr id="3" name="Content Placeholder 2"/>
          <p:cNvSpPr>
            <a:spLocks noGrp="1"/>
          </p:cNvSpPr>
          <p:nvPr>
            <p:ph idx="1"/>
          </p:nvPr>
        </p:nvSpPr>
        <p:spPr/>
        <p:txBody>
          <a:bodyPr/>
          <a:lstStyle/>
          <a:p>
            <a:r>
              <a:rPr lang="en-US" sz="2000" dirty="0" smtClean="0"/>
              <a:t>A transaction</a:t>
            </a:r>
            <a:r>
              <a:rPr lang="en-US" sz="2000" baseline="0" dirty="0" smtClean="0"/>
              <a:t> is a group of</a:t>
            </a:r>
            <a:r>
              <a:rPr lang="en-US" sz="2000" dirty="0" smtClean="0"/>
              <a:t> tasks defined as a unit of work that must succeed or fail together – no partial completion is permitted</a:t>
            </a:r>
          </a:p>
          <a:p>
            <a:endParaRPr lang="en-US" dirty="0"/>
          </a:p>
          <a:p>
            <a:endParaRPr lang="en-US" dirty="0" smtClean="0"/>
          </a:p>
          <a:p>
            <a:endParaRPr lang="en-US" dirty="0"/>
          </a:p>
          <a:p>
            <a:endParaRPr lang="en-US" dirty="0" smtClean="0"/>
          </a:p>
          <a:p>
            <a:endParaRPr lang="en-US" dirty="0"/>
          </a:p>
          <a:p>
            <a:r>
              <a:rPr lang="en-US" sz="2000" dirty="0" smtClean="0"/>
              <a:t>Individual data modification statements are automatically treated as standalone transactions</a:t>
            </a:r>
          </a:p>
          <a:p>
            <a:r>
              <a:rPr lang="en-US" sz="2000" dirty="0" smtClean="0"/>
              <a:t>User transactions can be managed with T-SQL commands:</a:t>
            </a:r>
          </a:p>
          <a:p>
            <a:pPr lvl="1"/>
            <a:r>
              <a:rPr lang="en-US" sz="2000" dirty="0"/>
              <a:t>BEGIN/ </a:t>
            </a:r>
            <a:r>
              <a:rPr lang="en-US" sz="2000" dirty="0" smtClean="0"/>
              <a:t>COMMIT/ROLLBACK TRANSACTION</a:t>
            </a:r>
          </a:p>
          <a:p>
            <a:r>
              <a:rPr lang="en-US" sz="2000" dirty="0" smtClean="0"/>
              <a:t>SQL Server uses locking mechanisms and the transaction log to support transactions </a:t>
            </a:r>
            <a:endParaRPr lang="en-US" sz="2000" dirty="0"/>
          </a:p>
        </p:txBody>
      </p:sp>
      <p:sp>
        <p:nvSpPr>
          <p:cNvPr id="4" name="AutoShape 3"/>
          <p:cNvSpPr>
            <a:spLocks noChangeArrowheads="1"/>
          </p:cNvSpPr>
          <p:nvPr/>
        </p:nvSpPr>
        <p:spPr bwMode="auto">
          <a:xfrm>
            <a:off x="552099" y="1832663"/>
            <a:ext cx="6531920"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rPr>
              <a:t>--Two tasks </a:t>
            </a:r>
            <a:r>
              <a:rPr lang="en-US" sz="2000" dirty="0" smtClean="0">
                <a:solidFill>
                  <a:srgbClr val="008000"/>
                </a:solidFill>
              </a:rPr>
              <a:t>that make </a:t>
            </a:r>
            <a:r>
              <a:rPr lang="en-US" sz="2000" dirty="0">
                <a:solidFill>
                  <a:srgbClr val="008000"/>
                </a:solidFill>
              </a:rPr>
              <a:t>up a unit of </a:t>
            </a:r>
            <a:r>
              <a:rPr lang="en-US" sz="2000" dirty="0" smtClean="0">
                <a:solidFill>
                  <a:srgbClr val="008000"/>
                </a:solidFill>
              </a:rPr>
              <a:t>work </a:t>
            </a:r>
            <a:r>
              <a:rPr lang="en-US" sz="2000" dirty="0" smtClean="0">
                <a:solidFill>
                  <a:srgbClr val="0000FF"/>
                </a:solidFill>
              </a:rPr>
              <a:t>INSERT</a:t>
            </a:r>
            <a:r>
              <a:rPr lang="en-US" sz="2000" dirty="0" smtClean="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Sales.SalesOrderHeader</a:t>
            </a:r>
            <a:r>
              <a:rPr lang="en-US" sz="2000" dirty="0" smtClean="0">
                <a:solidFill>
                  <a:srgbClr val="808080"/>
                </a:solidFill>
              </a:rPr>
              <a:t>...</a:t>
            </a:r>
            <a:endParaRPr lang="en-US" sz="2000" dirty="0">
              <a:solidFill>
                <a:srgbClr val="808080"/>
              </a:solidFill>
            </a:endParaRPr>
          </a:p>
          <a:p>
            <a:r>
              <a:rPr lang="en-US" sz="2000" dirty="0">
                <a:solidFill>
                  <a:srgbClr val="0000FF"/>
                </a:solidFill>
              </a:rPr>
              <a:t>INSERT</a:t>
            </a:r>
            <a:r>
              <a:rPr lang="en-US" sz="2000" dirty="0">
                <a:solidFill>
                  <a:prstClr val="black"/>
                </a:solidFill>
              </a:rPr>
              <a:t> </a:t>
            </a:r>
            <a:r>
              <a:rPr lang="en-US" sz="2000" dirty="0">
                <a:solidFill>
                  <a:srgbClr val="0000FF"/>
                </a:solidFill>
              </a:rPr>
              <a:t>INTO</a:t>
            </a:r>
            <a:r>
              <a:rPr lang="en-US" sz="2000" dirty="0">
                <a:solidFill>
                  <a:prstClr val="black"/>
                </a:solidFill>
              </a:rPr>
              <a:t> </a:t>
            </a:r>
            <a:r>
              <a:rPr lang="en-US" sz="2000" dirty="0" err="1" smtClean="0"/>
              <a:t>Sales.SalesOrderDetail</a:t>
            </a:r>
            <a:r>
              <a:rPr lang="en-US" sz="2000" dirty="0" smtClean="0">
                <a:solidFill>
                  <a:srgbClr val="808080"/>
                </a:solidFill>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18611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033630" cy="741363"/>
          </a:xfrm>
        </p:spPr>
        <p:txBody>
          <a:bodyPr/>
          <a:lstStyle/>
          <a:p>
            <a:r>
              <a:rPr lang="en-US" dirty="0" smtClean="0"/>
              <a:t>The need for transactions: issues with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smtClean="0"/>
              <a:t>Some runtime errors during a batch may result in unacceptable partial success:</a:t>
            </a:r>
          </a:p>
          <a:p>
            <a:pPr lvl="1"/>
            <a:r>
              <a:rPr lang="en-US" sz="2000" dirty="0" smtClean="0"/>
              <a:t>Part of the batch succeeds and part fails, leaving behind the results from the part of the batch that succeeded</a:t>
            </a:r>
          </a:p>
          <a:p>
            <a:r>
              <a:rPr lang="en-US" sz="2000" dirty="0" smtClean="0"/>
              <a:t>Simple error handling within a batch cannot repair partial success</a:t>
            </a:r>
          </a:p>
        </p:txBody>
      </p:sp>
      <p:sp>
        <p:nvSpPr>
          <p:cNvPr id="4" name="AutoShape 3"/>
          <p:cNvSpPr>
            <a:spLocks noChangeArrowheads="1"/>
          </p:cNvSpPr>
          <p:nvPr/>
        </p:nvSpPr>
        <p:spPr bwMode="auto">
          <a:xfrm>
            <a:off x="458788" y="2784056"/>
            <a:ext cx="8082946"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Typewriter" pitchFamily="49" charset="0"/>
              </a:rPr>
              <a:t>--Batch without transaction management</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succeeds</a:t>
            </a: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latin typeface="Lucida Sans Typewriter" pitchFamily="49" charset="0"/>
              </a:rPr>
              <a:t>.SalesOrderDetail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--Insert fails</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TRY</a:t>
            </a:r>
            <a:endParaRPr lang="en-US" dirty="0">
              <a:solidFill>
                <a:srgbClr val="0000FF"/>
              </a:solidFill>
              <a:latin typeface="Lucida Sans Typewriter" pitchFamily="49" charset="0"/>
            </a:endParaRP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--First row still </a:t>
            </a:r>
            <a:r>
              <a:rPr lang="en-US" dirty="0">
                <a:solidFill>
                  <a:srgbClr val="008000"/>
                </a:solidFill>
                <a:latin typeface="Lucida Sans Typewriter" pitchFamily="49" charset="0"/>
              </a:rPr>
              <a:t>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Table</a:t>
            </a:r>
          </a:p>
          <a:p>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prstClr val="black"/>
                </a:solidFill>
                <a:latin typeface="Lucida Sans Typewriter" pitchFamily="49" charset="0"/>
              </a:rPr>
              <a:t> </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6937243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extend batches</a:t>
            </a:r>
            <a:endParaRPr lang="en-US" dirty="0"/>
          </a:p>
        </p:txBody>
      </p:sp>
      <p:sp>
        <p:nvSpPr>
          <p:cNvPr id="3" name="Content Placeholder 2"/>
          <p:cNvSpPr>
            <a:spLocks noGrp="1"/>
          </p:cNvSpPr>
          <p:nvPr>
            <p:ph idx="1"/>
          </p:nvPr>
        </p:nvSpPr>
        <p:spPr>
          <a:xfrm>
            <a:off x="458788" y="992188"/>
            <a:ext cx="7751762" cy="2295022"/>
          </a:xfrm>
        </p:spPr>
        <p:txBody>
          <a:bodyPr/>
          <a:lstStyle/>
          <a:p>
            <a:r>
              <a:rPr lang="en-US" sz="2000" dirty="0"/>
              <a:t>Transaction </a:t>
            </a:r>
            <a:r>
              <a:rPr lang="en-US" sz="2000" dirty="0" smtClean="0"/>
              <a:t>commands identify blocks of code that must succeed or fail together and provide points where database engine can roll back, or undo, operations:</a:t>
            </a:r>
          </a:p>
        </p:txBody>
      </p:sp>
      <p:sp>
        <p:nvSpPr>
          <p:cNvPr id="4" name="AutoShape 3"/>
          <p:cNvSpPr>
            <a:spLocks noChangeArrowheads="1"/>
          </p:cNvSpPr>
          <p:nvPr/>
        </p:nvSpPr>
        <p:spPr bwMode="auto">
          <a:xfrm>
            <a:off x="556660" y="2283556"/>
            <a:ext cx="8455138" cy="326076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endParaRPr lang="en-US" dirty="0">
              <a:solidFill>
                <a:srgbClr val="0000FF"/>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INTO</a:t>
            </a:r>
            <a:r>
              <a:rPr lang="en-US" dirty="0" smtClean="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--Succeeds</a:t>
            </a:r>
            <a:endParaRPr lang="en-US" dirty="0">
              <a:solidFill>
                <a:srgbClr val="008000"/>
              </a:solidFill>
              <a:latin typeface="Lucida Sans Typewriter" pitchFamily="49" charset="0"/>
            </a:endParaRP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--Fails</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COMMIT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TRANSACTION</a:t>
            </a:r>
            <a:r>
              <a:rPr lang="en-US" dirty="0">
                <a:solidFill>
                  <a:prstClr val="black"/>
                </a:solidFill>
                <a:latin typeface="Lucida Sans Typewriter" pitchFamily="49" charset="0"/>
              </a:rPr>
              <a:t> </a:t>
            </a:r>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If no errors, </a:t>
            </a:r>
            <a:r>
              <a:rPr lang="en-US" dirty="0" smtClean="0">
                <a:solidFill>
                  <a:srgbClr val="008000"/>
                </a:solidFill>
                <a:latin typeface="Lucida Sans Typewriter" pitchFamily="49" charset="0"/>
              </a:rPr>
              <a:t>transaction completes</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smtClean="0">
                <a:solidFill>
                  <a:srgbClr val="008000"/>
                </a:solidFill>
                <a:latin typeface="Lucida Sans Typewriter" pitchFamily="49" charset="0"/>
              </a:rPr>
              <a:t> --</a:t>
            </a:r>
            <a:r>
              <a:rPr lang="en-US" dirty="0">
                <a:solidFill>
                  <a:srgbClr val="008000"/>
                </a:solidFill>
                <a:latin typeface="Lucida Sans Typewriter" pitchFamily="49" charset="0"/>
              </a:rPr>
              <a:t>Inserted rows still exist in </a:t>
            </a:r>
            <a:r>
              <a:rPr lang="en-US" dirty="0" err="1" smtClean="0">
                <a:solidFill>
                  <a:srgbClr val="008000"/>
                </a:solidFill>
                <a:latin typeface="Lucida Sans Typewriter" pitchFamily="49" charset="0"/>
              </a:rPr>
              <a:t>Sales.SalesOrderHeader</a:t>
            </a:r>
            <a:r>
              <a:rPr lang="en-US" dirty="0" smtClean="0">
                <a:solidFill>
                  <a:srgbClr val="008000"/>
                </a:solidFill>
                <a:latin typeface="Lucida Sans Typewriter" pitchFamily="49" charset="0"/>
              </a:rPr>
              <a:t> </a:t>
            </a:r>
            <a:r>
              <a:rPr lang="en-US" dirty="0" smtClean="0">
                <a:solidFill>
                  <a:srgbClr val="0000FF"/>
                </a:solidFill>
                <a:latin typeface="Lucida Sans Typewriter" pitchFamily="49" charset="0"/>
              </a:rPr>
              <a:t>SELECT</a:t>
            </a:r>
            <a:r>
              <a:rPr lang="en-US" dirty="0" smtClean="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p>
          <a:p>
            <a:r>
              <a:rPr lang="en-US" dirty="0" smtClean="0">
                <a:solidFill>
                  <a:srgbClr val="0000FF"/>
                </a:solidFill>
                <a:latin typeface="Lucida Sans Typewriter" pitchFamily="49" charset="0"/>
              </a:rPr>
              <a:t> ROLLBACK</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--Any </a:t>
            </a:r>
            <a:r>
              <a:rPr lang="en-US" dirty="0" smtClean="0">
                <a:solidFill>
                  <a:srgbClr val="008000"/>
                </a:solidFill>
                <a:latin typeface="Lucida Sans Typewriter" pitchFamily="49" charset="0"/>
              </a:rPr>
              <a:t>transaction work undone</a:t>
            </a:r>
            <a:endParaRPr lang="en-US" dirty="0">
              <a:solidFill>
                <a:srgbClr val="008000"/>
              </a:solidFill>
              <a:latin typeface="Lucida Sans Typewriter" pitchFamily="49" charset="0"/>
            </a:endParaRP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CATCH;</a:t>
            </a:r>
            <a:endParaRPr lang="en-US" dirty="0">
              <a:solidFill>
                <a:srgbClr val="0000FF"/>
              </a:solidFill>
              <a:latin typeface="Lucida Sans Typewriter" pitchFamily="49" charset="0"/>
            </a:endParaRPr>
          </a:p>
        </p:txBody>
      </p:sp>
    </p:spTree>
    <p:extLst>
      <p:ext uri="{BB962C8B-B14F-4D97-AF65-F5344CB8AC3E}">
        <p14:creationId xmlns:p14="http://schemas.microsoft.com/office/powerpoint/2010/main" val="3934652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TRANSACTION</a:t>
            </a:r>
            <a:endParaRPr lang="en-US" dirty="0"/>
          </a:p>
        </p:txBody>
      </p:sp>
      <p:sp>
        <p:nvSpPr>
          <p:cNvPr id="3" name="Content Placeholder 2"/>
          <p:cNvSpPr>
            <a:spLocks noGrp="1"/>
          </p:cNvSpPr>
          <p:nvPr>
            <p:ph idx="1"/>
          </p:nvPr>
        </p:nvSpPr>
        <p:spPr/>
        <p:txBody>
          <a:bodyPr/>
          <a:lstStyle/>
          <a:p>
            <a:r>
              <a:rPr lang="en-US" sz="2000" dirty="0" smtClean="0"/>
              <a:t>BEGIN TRANSACTION marks </a:t>
            </a:r>
            <a:r>
              <a:rPr lang="en-US" sz="2000" dirty="0"/>
              <a:t>the starting point of an </a:t>
            </a:r>
            <a:r>
              <a:rPr lang="en-US" sz="2000" dirty="0" smtClean="0"/>
              <a:t>explicit, user-defined transaction </a:t>
            </a:r>
          </a:p>
          <a:p>
            <a:r>
              <a:rPr lang="en-US" sz="2000" dirty="0" smtClean="0"/>
              <a:t>Transactions last until a COMMIT statement is issued, a ROLLBACK is manually issued, or the connection is broken and the system issues a ROLLBACK</a:t>
            </a:r>
          </a:p>
          <a:p>
            <a:r>
              <a:rPr lang="en-US" sz="2000" dirty="0" smtClean="0"/>
              <a:t>Transactions are local to a connection and cannot span connections</a:t>
            </a:r>
          </a:p>
          <a:p>
            <a:r>
              <a:rPr lang="en-US" sz="2000" dirty="0" smtClean="0"/>
              <a:t>In your T-SQL code: Mark the start of the transaction's work</a:t>
            </a:r>
          </a:p>
          <a:p>
            <a:endParaRPr lang="en-US" dirty="0"/>
          </a:p>
        </p:txBody>
      </p:sp>
      <p:sp>
        <p:nvSpPr>
          <p:cNvPr id="4" name="AutoShape 3"/>
          <p:cNvSpPr>
            <a:spLocks noChangeArrowheads="1"/>
          </p:cNvSpPr>
          <p:nvPr/>
        </p:nvSpPr>
        <p:spPr bwMode="auto">
          <a:xfrm>
            <a:off x="542598" y="3477278"/>
            <a:ext cx="7584141"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smtClean="0">
                <a:solidFill>
                  <a:srgbClr val="0000FF"/>
                </a:solidFill>
                <a:latin typeface="Lucida Sans Typewriter" pitchFamily="49" charset="0"/>
              </a:rPr>
              <a:t> BEGIN</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TRANSACTION</a:t>
            </a:r>
            <a:r>
              <a:rPr lang="en-US" dirty="0" smtClean="0">
                <a:solidFill>
                  <a:prstClr val="black"/>
                </a:solidFill>
                <a:latin typeface="Lucida Sans Typewriter" pitchFamily="49" charset="0"/>
              </a:rPr>
              <a:t> </a:t>
            </a:r>
            <a:r>
              <a:rPr lang="en-US" dirty="0">
                <a:solidFill>
                  <a:srgbClr val="008000"/>
                </a:solidFill>
                <a:latin typeface="Lucida Sans Typewriter" pitchFamily="49" charset="0"/>
              </a:rPr>
              <a:t>-- marks beginning of </a:t>
            </a:r>
            <a:r>
              <a:rPr lang="en-US" dirty="0" smtClean="0">
                <a:solidFill>
                  <a:srgbClr val="008000"/>
                </a:solidFill>
                <a:latin typeface="Lucida Sans Typewriter" pitchFamily="49" charset="0"/>
              </a:rPr>
              <a:t>transaction</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smtClean="0">
                <a:solidFill>
                  <a:srgbClr val="0000FF"/>
                </a:solidFill>
                <a:latin typeface="Lucida Sans Typewriter" pitchFamily="49" charset="0"/>
              </a:rPr>
              <a:t> INSERT</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–-Completed</a:t>
            </a:r>
            <a:endParaRPr lang="en-US" dirty="0">
              <a:solidFill>
                <a:srgbClr val="008000"/>
              </a:solidFill>
              <a:latin typeface="Lucida Sans Typewriter" pitchFamily="49" charset="0"/>
            </a:endParaRPr>
          </a:p>
          <a:p>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12048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r>
              <a:rPr lang="en-US" baseline="0" dirty="0" smtClean="0"/>
              <a:t> TRANSACTION</a:t>
            </a:r>
            <a:endParaRPr lang="en-US" dirty="0"/>
          </a:p>
        </p:txBody>
      </p:sp>
      <p:sp>
        <p:nvSpPr>
          <p:cNvPr id="3" name="Content Placeholder 2"/>
          <p:cNvSpPr>
            <a:spLocks noGrp="1"/>
          </p:cNvSpPr>
          <p:nvPr>
            <p:ph idx="1"/>
          </p:nvPr>
        </p:nvSpPr>
        <p:spPr/>
        <p:txBody>
          <a:bodyPr/>
          <a:lstStyle/>
          <a:p>
            <a:r>
              <a:rPr lang="en-US" sz="2000" dirty="0" smtClean="0"/>
              <a:t>COMMIT ensures all </a:t>
            </a:r>
            <a:r>
              <a:rPr lang="en-US" sz="2000" dirty="0"/>
              <a:t>of the transaction's </a:t>
            </a:r>
            <a:r>
              <a:rPr lang="en-US" sz="2000" dirty="0" smtClean="0"/>
              <a:t>modifications are </a:t>
            </a:r>
            <a:r>
              <a:rPr lang="en-US" sz="2000" dirty="0"/>
              <a:t>made a permanent part of the </a:t>
            </a:r>
            <a:r>
              <a:rPr lang="en-US" sz="2000" dirty="0" smtClean="0"/>
              <a:t>database</a:t>
            </a:r>
          </a:p>
          <a:p>
            <a:r>
              <a:rPr lang="en-US" sz="2000" dirty="0" smtClean="0"/>
              <a:t>COMMIT frees </a:t>
            </a:r>
            <a:r>
              <a:rPr lang="en-US" sz="2000" dirty="0"/>
              <a:t>resources, such as locks, used by the </a:t>
            </a:r>
            <a:r>
              <a:rPr lang="en-US" sz="2000" dirty="0" smtClean="0"/>
              <a:t>transaction</a:t>
            </a:r>
            <a:endParaRPr lang="en-US" sz="2000" dirty="0"/>
          </a:p>
          <a:p>
            <a:r>
              <a:rPr lang="en-US" sz="2000" dirty="0" smtClean="0"/>
              <a:t>In your </a:t>
            </a:r>
            <a:r>
              <a:rPr lang="en-US" sz="2000" dirty="0"/>
              <a:t>T-SQL </a:t>
            </a:r>
            <a:r>
              <a:rPr lang="en-US" sz="2000" dirty="0" smtClean="0"/>
              <a:t>code: If a transaction is successful, commit it</a:t>
            </a:r>
          </a:p>
        </p:txBody>
      </p:sp>
      <p:sp>
        <p:nvSpPr>
          <p:cNvPr id="4" name="AutoShape 3"/>
          <p:cNvSpPr>
            <a:spLocks noChangeArrowheads="1"/>
          </p:cNvSpPr>
          <p:nvPr/>
        </p:nvSpPr>
        <p:spPr bwMode="auto">
          <a:xfrm>
            <a:off x="542598" y="2648341"/>
            <a:ext cx="7584141"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TRY</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r>
              <a:rPr lang="en-US" dirty="0">
                <a:solidFill>
                  <a:prstClr val="black"/>
                </a:solidFill>
                <a:latin typeface="Lucida Sans Typewriter" pitchFamily="49" charset="0"/>
              </a:rPr>
              <a:t> </a:t>
            </a:r>
            <a:r>
              <a:rPr lang="en-US" dirty="0">
                <a:solidFill>
                  <a:srgbClr val="008000"/>
                </a:solidFill>
                <a:latin typeface="Lucida Sans Typewriter" pitchFamily="49" charset="0"/>
              </a:rPr>
              <a:t>-- marks beginning </a:t>
            </a:r>
            <a:r>
              <a:rPr lang="en-US" dirty="0" smtClean="0">
                <a:solidFill>
                  <a:srgbClr val="008000"/>
                </a:solidFill>
                <a:latin typeface="Lucida Sans Typewriter" pitchFamily="49" charset="0"/>
              </a:rPr>
              <a:t>of transaction</a:t>
            </a:r>
            <a:endParaRPr lang="en-US" dirty="0">
              <a:solidFill>
                <a:srgbClr val="008000"/>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Sales.SalesOrderHeader</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endParaRPr lang="en-US" dirty="0">
              <a:solidFill>
                <a:prstClr val="black"/>
              </a:solidFill>
              <a:latin typeface="Lucida Sans Typewriter" pitchFamily="49" charset="0"/>
            </a:endParaRP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INSERT</a:t>
            </a:r>
            <a:r>
              <a:rPr lang="en-US" dirty="0">
                <a:solidFill>
                  <a:prstClr val="black"/>
                </a:solidFill>
                <a:latin typeface="Lucida Sans Typewriter" pitchFamily="49" charset="0"/>
              </a:rPr>
              <a:t> </a:t>
            </a:r>
            <a:r>
              <a:rPr lang="en-US" dirty="0">
                <a:solidFill>
                  <a:srgbClr val="0000FF"/>
                </a:solidFill>
                <a:latin typeface="Lucida Sans Typewriter" pitchFamily="49" charset="0"/>
              </a:rPr>
              <a:t>INTO</a:t>
            </a:r>
            <a:r>
              <a:rPr lang="en-US" dirty="0">
                <a:solidFill>
                  <a:prstClr val="black"/>
                </a:solidFill>
                <a:latin typeface="Lucida Sans Typewriter" pitchFamily="49" charset="0"/>
              </a:rPr>
              <a:t> </a:t>
            </a:r>
            <a:r>
              <a:rPr lang="en-US" dirty="0" err="1" smtClean="0">
                <a:latin typeface="Lucida Sans Typewriter" pitchFamily="49" charset="0"/>
              </a:rPr>
              <a:t>Sales.SalesOrderDetail</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p>
          <a:p>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COMMIT</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TRAN</a:t>
            </a:r>
            <a:r>
              <a:rPr lang="en-US" dirty="0" smtClean="0">
                <a:solidFill>
                  <a:prstClr val="black"/>
                </a:solidFill>
                <a:latin typeface="Lucida Sans Typewriter" pitchFamily="49" charset="0"/>
              </a:rPr>
              <a:t> </a:t>
            </a:r>
            <a:r>
              <a:rPr lang="en-US" dirty="0" smtClean="0">
                <a:solidFill>
                  <a:srgbClr val="008000"/>
                </a:solidFill>
                <a:latin typeface="Lucida Sans Typewriter" pitchFamily="49" charset="0"/>
              </a:rPr>
              <a:t>-- mark the transaction as complete</a:t>
            </a:r>
          </a:p>
          <a:p>
            <a:r>
              <a:rPr lang="en-US" dirty="0" smtClean="0">
                <a:solidFill>
                  <a:srgbClr val="0000FF"/>
                </a:solidFill>
                <a:latin typeface="Lucida Sans Typewriter" pitchFamily="49" charset="0"/>
              </a:rPr>
              <a:t>END</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TRY</a:t>
            </a:r>
            <a:endParaRPr lang="en-US" dirty="0">
              <a:solidFill>
                <a:srgbClr val="808080"/>
              </a:solidFill>
              <a:latin typeface="Lucida Sans Typewriter" pitchFamily="49" charset="0"/>
            </a:endParaRPr>
          </a:p>
        </p:txBody>
      </p:sp>
    </p:spTree>
    <p:extLst>
      <p:ext uri="{BB962C8B-B14F-4D97-AF65-F5344CB8AC3E}">
        <p14:creationId xmlns:p14="http://schemas.microsoft.com/office/powerpoint/2010/main" val="33687500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ROLLBACK TRANSACTION</a:t>
            </a:r>
            <a:endParaRPr lang="en-US" dirty="0"/>
          </a:p>
        </p:txBody>
      </p:sp>
      <p:sp>
        <p:nvSpPr>
          <p:cNvPr id="3" name="Content Placeholder 2"/>
          <p:cNvSpPr>
            <a:spLocks noGrp="1"/>
          </p:cNvSpPr>
          <p:nvPr>
            <p:ph idx="1"/>
          </p:nvPr>
        </p:nvSpPr>
        <p:spPr/>
        <p:txBody>
          <a:bodyPr/>
          <a:lstStyle/>
          <a:p>
            <a:r>
              <a:rPr lang="en-US" dirty="0" smtClean="0"/>
              <a:t>A </a:t>
            </a:r>
            <a:r>
              <a:rPr lang="en-US" dirty="0"/>
              <a:t>ROLLBACK statement </a:t>
            </a:r>
            <a:r>
              <a:rPr lang="en-US" dirty="0" smtClean="0"/>
              <a:t>undoes all </a:t>
            </a:r>
            <a:r>
              <a:rPr lang="en-US" dirty="0"/>
              <a:t>modifications made in the transaction by </a:t>
            </a:r>
            <a:r>
              <a:rPr lang="en-US" dirty="0" smtClean="0"/>
              <a:t>reverting </a:t>
            </a:r>
            <a:r>
              <a:rPr lang="en-US" dirty="0"/>
              <a:t>the data to the state it was in at the </a:t>
            </a:r>
            <a:r>
              <a:rPr lang="en-US" dirty="0" smtClean="0"/>
              <a:t>beginning </a:t>
            </a:r>
            <a:r>
              <a:rPr lang="en-US" dirty="0"/>
              <a:t>of the </a:t>
            </a:r>
            <a:r>
              <a:rPr lang="en-US" dirty="0" smtClean="0"/>
              <a:t>transaction </a:t>
            </a:r>
            <a:endParaRPr lang="en-US" dirty="0"/>
          </a:p>
          <a:p>
            <a:r>
              <a:rPr lang="en-US" dirty="0" smtClean="0"/>
              <a:t>ROLLBACK frees resources, such as locks, </a:t>
            </a:r>
            <a:r>
              <a:rPr lang="en-US" dirty="0"/>
              <a:t>held by the </a:t>
            </a:r>
            <a:r>
              <a:rPr lang="en-US" dirty="0" smtClean="0"/>
              <a:t>transaction</a:t>
            </a:r>
          </a:p>
          <a:p>
            <a:r>
              <a:rPr lang="en-US" dirty="0" smtClean="0"/>
              <a:t>Before rolling back, you can test the state of the transaction with the XACT_STATE function</a:t>
            </a:r>
          </a:p>
          <a:p>
            <a:r>
              <a:rPr lang="en-US" dirty="0" smtClean="0"/>
              <a:t>In your </a:t>
            </a:r>
            <a:r>
              <a:rPr lang="en-US" dirty="0"/>
              <a:t>T-SQL </a:t>
            </a:r>
            <a:r>
              <a:rPr lang="en-US" dirty="0" smtClean="0"/>
              <a:t>code: If an error occurs, ROLLBACK to the point of the BEGIN TRANSACTION statement</a:t>
            </a:r>
          </a:p>
          <a:p>
            <a:endParaRPr lang="en-US" dirty="0" smtClean="0"/>
          </a:p>
        </p:txBody>
      </p:sp>
      <p:sp>
        <p:nvSpPr>
          <p:cNvPr id="5" name="AutoShape 3"/>
          <p:cNvSpPr>
            <a:spLocks noChangeArrowheads="1"/>
          </p:cNvSpPr>
          <p:nvPr/>
        </p:nvSpPr>
        <p:spPr bwMode="auto">
          <a:xfrm>
            <a:off x="650222" y="3455398"/>
            <a:ext cx="7584141"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BEGIN</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ERROR_NUMBER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8000"/>
                </a:solidFill>
                <a:latin typeface="Lucida Sans Typewriter" pitchFamily="49" charset="0"/>
              </a:rPr>
              <a:t>--sample error handling</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ROLLBACK</a:t>
            </a:r>
            <a:r>
              <a:rPr lang="en-US" dirty="0">
                <a:solidFill>
                  <a:prstClr val="black"/>
                </a:solidFill>
                <a:latin typeface="Lucida Sans Typewriter" pitchFamily="49" charset="0"/>
              </a:rPr>
              <a:t> </a:t>
            </a:r>
            <a:r>
              <a:rPr lang="en-US" dirty="0">
                <a:solidFill>
                  <a:srgbClr val="0000FF"/>
                </a:solidFill>
                <a:latin typeface="Lucida Sans Typewriter" pitchFamily="49" charset="0"/>
              </a:rPr>
              <a:t>TRAN</a:t>
            </a:r>
          </a:p>
          <a:p>
            <a:r>
              <a:rPr lang="en-US" dirty="0">
                <a:solidFill>
                  <a:srgbClr val="0000FF"/>
                </a:solidFill>
                <a:latin typeface="Lucida Sans Typewriter" pitchFamily="49" charset="0"/>
              </a:rPr>
              <a:t>END</a:t>
            </a:r>
            <a:r>
              <a:rPr lang="en-US" dirty="0">
                <a:solidFill>
                  <a:prstClr val="black"/>
                </a:solidFill>
                <a:latin typeface="Lucida Sans Typewriter" pitchFamily="49" charset="0"/>
              </a:rPr>
              <a:t> </a:t>
            </a:r>
            <a:r>
              <a:rPr lang="en-US" dirty="0">
                <a:solidFill>
                  <a:srgbClr val="0000FF"/>
                </a:solidFill>
                <a:latin typeface="Lucida Sans Typewriter" pitchFamily="49" charset="0"/>
              </a:rPr>
              <a:t>CATCH</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521716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Introducing T-SQL programming elements</a:t>
            </a:r>
          </a:p>
          <a:p>
            <a:r>
              <a:rPr lang="en-GB" sz="2800" dirty="0" smtClean="0"/>
              <a:t>Control of flow options</a:t>
            </a:r>
          </a:p>
          <a:p>
            <a:r>
              <a:rPr lang="en-GB" sz="2800" dirty="0" smtClean="0"/>
              <a:t>Implementing error checking</a:t>
            </a:r>
          </a:p>
          <a:p>
            <a:r>
              <a:rPr lang="en-GB" sz="2800" dirty="0" smtClean="0"/>
              <a:t>Understanding and implementing transactions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XACT_ABORT</a:t>
            </a:r>
            <a:endParaRPr lang="en-US" dirty="0"/>
          </a:p>
        </p:txBody>
      </p:sp>
      <p:sp>
        <p:nvSpPr>
          <p:cNvPr id="3" name="Content Placeholder 2"/>
          <p:cNvSpPr>
            <a:spLocks noGrp="1"/>
          </p:cNvSpPr>
          <p:nvPr>
            <p:ph idx="1"/>
          </p:nvPr>
        </p:nvSpPr>
        <p:spPr>
          <a:xfrm>
            <a:off x="471488" y="937104"/>
            <a:ext cx="7751762" cy="4386262"/>
          </a:xfrm>
        </p:spPr>
        <p:txBody>
          <a:bodyPr/>
          <a:lstStyle/>
          <a:p>
            <a:r>
              <a:rPr lang="en-US" sz="2000" dirty="0" smtClean="0"/>
              <a:t>SQL Server does not automatically roll back transactions when errors occur</a:t>
            </a:r>
          </a:p>
          <a:p>
            <a:r>
              <a:rPr lang="en-US" sz="2000" dirty="0" smtClean="0"/>
              <a:t>To roll back, either use ROLLBACK statements in error-handling logic or enable XACT_ABORT</a:t>
            </a:r>
          </a:p>
          <a:p>
            <a:r>
              <a:rPr lang="en-US" sz="2000" dirty="0" smtClean="0"/>
              <a:t>XACT_ABORT specifies </a:t>
            </a:r>
            <a:r>
              <a:rPr lang="en-US" sz="2000" dirty="0"/>
              <a:t>whether SQL Server automatically rolls back the current transaction when a </a:t>
            </a:r>
            <a:r>
              <a:rPr lang="en-US" sz="2000" dirty="0" smtClean="0"/>
              <a:t>runtime error occurs</a:t>
            </a:r>
          </a:p>
          <a:p>
            <a:pPr lvl="1"/>
            <a:r>
              <a:rPr lang="en-US" sz="2000" dirty="0" smtClean="0"/>
              <a:t>When SET XACT_ABORT is ON</a:t>
            </a:r>
            <a:r>
              <a:rPr lang="en-US" sz="2000" dirty="0"/>
              <a:t>, </a:t>
            </a:r>
            <a:r>
              <a:rPr lang="en-US" sz="2000" dirty="0" smtClean="0"/>
              <a:t>the </a:t>
            </a:r>
            <a:r>
              <a:rPr lang="en-US" sz="2000" dirty="0"/>
              <a:t>entire transaction is terminated and rolled </a:t>
            </a:r>
            <a:r>
              <a:rPr lang="en-US" sz="2000" dirty="0" smtClean="0"/>
              <a:t>back on error, unless occurring in TRY block</a:t>
            </a:r>
          </a:p>
          <a:p>
            <a:pPr lvl="1"/>
            <a:r>
              <a:rPr lang="en-US" sz="2000" dirty="0" smtClean="0"/>
              <a:t>SET XACT_ABORT OFF is the default setting</a:t>
            </a:r>
          </a:p>
          <a:p>
            <a:r>
              <a:rPr lang="en-US" sz="2000" dirty="0" smtClean="0"/>
              <a:t>Change XACT_ABORT </a:t>
            </a:r>
            <a:r>
              <a:rPr lang="en-US" sz="2000" dirty="0"/>
              <a:t>value with the SET command</a:t>
            </a:r>
            <a:r>
              <a:rPr lang="en-US" sz="2000" dirty="0" smtClean="0"/>
              <a:t>:</a:t>
            </a:r>
          </a:p>
        </p:txBody>
      </p:sp>
      <p:sp>
        <p:nvSpPr>
          <p:cNvPr id="4" name="AutoShape 3"/>
          <p:cNvSpPr>
            <a:spLocks noChangeArrowheads="1"/>
          </p:cNvSpPr>
          <p:nvPr/>
        </p:nvSpPr>
        <p:spPr bwMode="auto">
          <a:xfrm>
            <a:off x="460375" y="4458514"/>
            <a:ext cx="758141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XACT_ABORT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ON</a:t>
            </a:r>
            <a:r>
              <a:rPr lang="en-US" sz="2000" dirty="0">
                <a:solidFill>
                  <a:srgbClr val="808080"/>
                </a:solidFill>
                <a:latin typeface="Lucida Sans Typewriter" pitchFamily="49" charset="0"/>
              </a:rPr>
              <a:t>;</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7672655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Working with transactions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30723062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T-SQL batches are collections of one or more T-SQL statements sent to SQL Server as a </a:t>
            </a:r>
            <a:r>
              <a:rPr lang="en-US" sz="2000" dirty="0" smtClean="0"/>
              <a:t>unit</a:t>
            </a:r>
          </a:p>
          <a:p>
            <a:r>
              <a:rPr lang="en-US" sz="2000" dirty="0" smtClean="0"/>
              <a:t>Syntax </a:t>
            </a:r>
            <a:r>
              <a:rPr lang="en-US" sz="2000" dirty="0"/>
              <a:t>errors </a:t>
            </a:r>
            <a:r>
              <a:rPr lang="en-US" sz="2000" dirty="0" smtClean="0"/>
              <a:t>can cause </a:t>
            </a:r>
            <a:r>
              <a:rPr lang="en-US" sz="2000" dirty="0"/>
              <a:t>the entire batch to be </a:t>
            </a:r>
            <a:r>
              <a:rPr lang="en-US" sz="2000" dirty="0" smtClean="0"/>
              <a:t>rejected and runtime </a:t>
            </a:r>
            <a:r>
              <a:rPr lang="en-US" sz="2000" dirty="0"/>
              <a:t>errors may allow the batch to continue after </a:t>
            </a:r>
            <a:r>
              <a:rPr lang="en-US" sz="2000" dirty="0" smtClean="0"/>
              <a:t>failure</a:t>
            </a:r>
            <a:r>
              <a:rPr lang="en-US" sz="2000" dirty="0"/>
              <a:t> </a:t>
            </a:r>
            <a:r>
              <a:rPr lang="en-US" sz="2000" dirty="0" smtClean="0"/>
              <a:t>so batches should handle errors thrown</a:t>
            </a:r>
            <a:endParaRPr lang="en-US" sz="2000" dirty="0"/>
          </a:p>
          <a:p>
            <a:endParaRPr lang="en-US" sz="2000" dirty="0"/>
          </a:p>
          <a:p>
            <a:r>
              <a:rPr lang="en-US" sz="2000" dirty="0" smtClean="0"/>
              <a:t>Variables </a:t>
            </a:r>
            <a:r>
              <a:rPr lang="en-US" sz="2000" dirty="0"/>
              <a:t>are defined with the DECLARE keyword and begin with </a:t>
            </a:r>
            <a:r>
              <a:rPr lang="en-US" sz="2000" dirty="0" smtClean="0"/>
              <a:t>@ and are </a:t>
            </a:r>
            <a:r>
              <a:rPr lang="en-US" sz="2000" dirty="0"/>
              <a:t>objects that allow storage of a value for use later in the same </a:t>
            </a:r>
            <a:r>
              <a:rPr lang="en-US" sz="2000" dirty="0" smtClean="0"/>
              <a:t>batch. </a:t>
            </a:r>
            <a:r>
              <a:rPr lang="en-US" sz="2000" dirty="0"/>
              <a:t>Values can be assigned </a:t>
            </a:r>
            <a:r>
              <a:rPr lang="en-US" sz="2000" dirty="0" smtClean="0"/>
              <a:t>to variables with </a:t>
            </a:r>
            <a:r>
              <a:rPr lang="en-US" sz="2000" dirty="0"/>
              <a:t>a SET command or a SELECT statement</a:t>
            </a:r>
          </a:p>
          <a:p>
            <a:endParaRPr lang="en-US" sz="2000" dirty="0"/>
          </a:p>
          <a:p>
            <a:r>
              <a:rPr lang="en-US" sz="2000" dirty="0" smtClean="0"/>
              <a:t>Synonyms are </a:t>
            </a:r>
            <a:r>
              <a:rPr lang="en-US" sz="2000" dirty="0"/>
              <a:t>an alias or link to an object stored either </a:t>
            </a:r>
            <a:r>
              <a:rPr lang="en-US" sz="2000" dirty="0" smtClean="0"/>
              <a:t>locally on </a:t>
            </a:r>
            <a:r>
              <a:rPr lang="en-US" sz="2000" dirty="0"/>
              <a:t>the same SQL Server instance or on a linked </a:t>
            </a:r>
            <a:r>
              <a:rPr lang="en-US" sz="2000" dirty="0" smtClean="0"/>
              <a:t>server. They are used to point </a:t>
            </a:r>
            <a:r>
              <a:rPr lang="en-US" sz="2000" dirty="0"/>
              <a:t>to tables, views, procedures, and functions</a:t>
            </a:r>
          </a:p>
          <a:p>
            <a:endParaRPr lang="en-US" sz="2000" dirty="0"/>
          </a:p>
          <a:p>
            <a:endParaRPr lang="en-US" sz="2000" dirty="0" smtClean="0"/>
          </a:p>
          <a:p>
            <a:endParaRPr lang="en-US" sz="2000" dirty="0" smtClean="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endParaRPr lang="en-US" b="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a:xfrm>
            <a:off x="460375" y="741363"/>
            <a:ext cx="8347009" cy="5759341"/>
          </a:xfrm>
        </p:spPr>
        <p:txBody>
          <a:bodyPr/>
          <a:lstStyle/>
          <a:p>
            <a:r>
              <a:rPr lang="en-US" sz="2000" dirty="0" smtClean="0"/>
              <a:t>Control of flow options</a:t>
            </a:r>
          </a:p>
          <a:p>
            <a:endParaRPr lang="en-US" sz="2000" dirty="0" smtClean="0"/>
          </a:p>
        </p:txBody>
      </p:sp>
      <p:pic>
        <p:nvPicPr>
          <p:cNvPr id="3" name="Picture 2"/>
          <p:cNvPicPr>
            <a:picLocks noChangeAspect="1"/>
          </p:cNvPicPr>
          <p:nvPr/>
        </p:nvPicPr>
        <p:blipFill>
          <a:blip r:embed="rId3"/>
          <a:stretch>
            <a:fillRect/>
          </a:stretch>
        </p:blipFill>
        <p:spPr>
          <a:xfrm>
            <a:off x="748269" y="1063127"/>
            <a:ext cx="7834039" cy="865707"/>
          </a:xfrm>
          <a:prstGeom prst="rect">
            <a:avLst/>
          </a:prstGeom>
        </p:spPr>
      </p:pic>
      <p:sp>
        <p:nvSpPr>
          <p:cNvPr id="7" name="AutoShape 3"/>
          <p:cNvSpPr>
            <a:spLocks noChangeArrowheads="1"/>
          </p:cNvSpPr>
          <p:nvPr/>
        </p:nvSpPr>
        <p:spPr bwMode="auto">
          <a:xfrm>
            <a:off x="748269" y="1833335"/>
            <a:ext cx="7768041"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IF </a:t>
            </a:r>
            <a:r>
              <a:rPr lang="en-US" sz="2000" b="0" dirty="0">
                <a:solidFill>
                  <a:srgbClr val="FF33CC"/>
                </a:solidFill>
              </a:rPr>
              <a:t>OBJECT_ID</a:t>
            </a:r>
            <a:r>
              <a:rPr lang="en-US" sz="2000" b="0" dirty="0"/>
              <a:t> (</a:t>
            </a:r>
            <a:r>
              <a:rPr lang="en-US" sz="2000" b="0" dirty="0">
                <a:solidFill>
                  <a:srgbClr val="FF0000"/>
                </a:solidFill>
              </a:rPr>
              <a:t>‘</a:t>
            </a:r>
            <a:r>
              <a:rPr lang="en-US" sz="2000" b="0" dirty="0" err="1">
                <a:solidFill>
                  <a:srgbClr val="FF0000"/>
                </a:solidFill>
              </a:rPr>
              <a:t>Production.Product</a:t>
            </a:r>
            <a:r>
              <a:rPr lang="en-US" sz="2000" b="0" dirty="0">
                <a:solidFill>
                  <a:srgbClr val="FF0000"/>
                </a:solidFill>
              </a:rPr>
              <a:t>', 'U'</a:t>
            </a:r>
            <a:r>
              <a:rPr lang="en-US" sz="2000" b="0" dirty="0"/>
              <a:t>) IS NOT NULL</a:t>
            </a:r>
          </a:p>
          <a:p>
            <a:r>
              <a:rPr lang="en-US" sz="2000" b="0" dirty="0"/>
              <a:t>    </a:t>
            </a:r>
            <a:r>
              <a:rPr lang="en-US" sz="2000" b="0" dirty="0">
                <a:solidFill>
                  <a:srgbClr val="0000CC"/>
                </a:solidFill>
              </a:rPr>
              <a:t>PRINT</a:t>
            </a:r>
            <a:r>
              <a:rPr lang="en-US" sz="2000" b="0" dirty="0"/>
              <a:t> </a:t>
            </a:r>
            <a:r>
              <a:rPr lang="en-US" sz="2000" b="0" dirty="0">
                <a:solidFill>
                  <a:srgbClr val="FF0000"/>
                </a:solidFill>
              </a:rPr>
              <a:t>'I am here and contain data, so don’t delete me’</a:t>
            </a:r>
          </a:p>
          <a:p>
            <a:r>
              <a:rPr lang="en-US" sz="2000" b="0" dirty="0" smtClean="0">
                <a:solidFill>
                  <a:srgbClr val="0000FF"/>
                </a:solidFill>
                <a:latin typeface="Lucida Sans Typewriter" pitchFamily="49" charset="0"/>
              </a:rPr>
              <a:t>ELSE</a:t>
            </a:r>
            <a:endParaRPr lang="en-US" sz="2000" b="0" dirty="0">
              <a:solidFill>
                <a:srgbClr val="0000FF"/>
              </a:solidFill>
              <a:latin typeface="Lucida Sans Typewriter" pitchFamily="49" charset="0"/>
            </a:endParaRP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b="0" dirty="0" smtClean="0">
                <a:solidFill>
                  <a:srgbClr val="0000CC"/>
                </a:solidFill>
              </a:rPr>
              <a:t>PRINT</a:t>
            </a:r>
            <a:r>
              <a:rPr lang="en-US" sz="2000" b="0" dirty="0" smtClean="0"/>
              <a:t> </a:t>
            </a:r>
            <a:r>
              <a:rPr lang="en-US" sz="2000" b="0" dirty="0" smtClean="0">
                <a:solidFill>
                  <a:srgbClr val="FF0000"/>
                </a:solidFill>
              </a:rPr>
              <a:t>‘Table not found, </a:t>
            </a:r>
            <a:r>
              <a:rPr lang="en-US" sz="2000" b="0" dirty="0">
                <a:solidFill>
                  <a:srgbClr val="FF0000"/>
                </a:solidFill>
              </a:rPr>
              <a:t>so </a:t>
            </a:r>
            <a:r>
              <a:rPr lang="en-US" sz="2000" b="0" dirty="0" smtClean="0">
                <a:solidFill>
                  <a:srgbClr val="FF0000"/>
                </a:solidFill>
              </a:rPr>
              <a:t>feel free to create one’</a:t>
            </a:r>
            <a:endParaRPr lang="en-US" sz="2000" b="0" dirty="0">
              <a:solidFill>
                <a:srgbClr val="FF0000"/>
              </a:solidFill>
            </a:endParaRP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
        <p:nvSpPr>
          <p:cNvPr id="8" name="AutoShape 3"/>
          <p:cNvSpPr>
            <a:spLocks noChangeArrowheads="1"/>
          </p:cNvSpPr>
          <p:nvPr/>
        </p:nvSpPr>
        <p:spPr bwMode="auto">
          <a:xfrm>
            <a:off x="748269" y="3533426"/>
            <a:ext cx="776804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prstClr val="black"/>
                </a:solidFill>
                <a:latin typeface="Lucida Sans Typewriter" pitchFamily="49" charset="0"/>
              </a:rPr>
              <a:t>	</a:t>
            </a:r>
            <a:r>
              <a:rPr lang="en-US" sz="2000" b="0" dirty="0" smtClean="0">
                <a:solidFill>
                  <a:srgbClr val="0000FF"/>
                </a:solidFill>
                <a:latin typeface="Lucida Sans Typewriter" pitchFamily="49" charset="0"/>
              </a:rPr>
              <a:t>SELECT</a:t>
            </a:r>
            <a:r>
              <a:rPr lang="en-US" sz="2000" b="0" dirty="0" smtClean="0">
                <a:solidFill>
                  <a:prstClr val="black"/>
                </a:solidFill>
                <a:latin typeface="Lucida Sans Typewriter" pitchFamily="49" charset="0"/>
              </a:rPr>
              <a:t> </a:t>
            </a:r>
            <a:r>
              <a:rPr lang="en-US" sz="2000" b="0" dirty="0">
                <a:solidFill>
                  <a:prstClr val="black"/>
                </a:solidFill>
                <a:latin typeface="Lucida Sans Typewriter" pitchFamily="49" charset="0"/>
              </a:rPr>
              <a:t>100</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0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'Problem'</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TRY</a:t>
            </a:r>
          </a:p>
          <a:p>
            <a:r>
              <a:rPr lang="en-US" sz="2000" b="0" dirty="0">
                <a:solidFill>
                  <a:srgbClr val="0000FF"/>
                </a:solidFill>
                <a:latin typeface="Lucida Sans Typewriter" pitchFamily="49" charset="0"/>
              </a:rPr>
              <a:t>BEGIN</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a:solidFill>
                  <a:srgbClr val="FF0000"/>
                </a:solidFill>
                <a:latin typeface="Lucida Sans Typewriter" pitchFamily="49" charset="0"/>
              </a:rPr>
              <a:t>'Code inside CATCH is beginning'</a:t>
            </a:r>
          </a:p>
          <a:p>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PRINT</a:t>
            </a:r>
            <a:r>
              <a:rPr lang="en-US" sz="2000" b="0" dirty="0">
                <a:solidFill>
                  <a:prstClr val="black"/>
                </a:solidFill>
                <a:latin typeface="Lucida Sans Typewriter" pitchFamily="49" charset="0"/>
              </a:rPr>
              <a:t> </a:t>
            </a:r>
            <a:r>
              <a:rPr lang="en-US" sz="2000" b="0" dirty="0" smtClean="0">
                <a:solidFill>
                  <a:srgbClr val="FF0000"/>
                </a:solidFill>
                <a:latin typeface="Lucida Sans Typewriter" pitchFamily="49" charset="0"/>
              </a:rPr>
              <a:t>‘</a:t>
            </a:r>
            <a:r>
              <a:rPr lang="en-US" sz="2000" b="0" dirty="0" err="1" smtClean="0">
                <a:solidFill>
                  <a:srgbClr val="FF0000"/>
                </a:solidFill>
                <a:latin typeface="Lucida Sans Typewriter" pitchFamily="49" charset="0"/>
              </a:rPr>
              <a:t>MyError</a:t>
            </a:r>
            <a:r>
              <a:rPr lang="en-US" sz="2000" b="0" dirty="0">
                <a:solidFill>
                  <a:srgbClr val="FF0000"/>
                </a:solidFill>
                <a:latin typeface="Lucida Sans Typewriter" pitchFamily="49" charset="0"/>
              </a:rPr>
              <a:t>: '</a:t>
            </a:r>
            <a:r>
              <a:rPr lang="en-US" sz="2000" b="0" dirty="0">
                <a:solidFill>
                  <a:prstClr val="black"/>
                </a:solidFill>
                <a:latin typeface="Lucida Sans Typewriter" pitchFamily="49" charset="0"/>
              </a:rPr>
              <a:t> </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a:solidFill>
                  <a:srgbClr val="FF00FF"/>
                </a:solidFill>
                <a:latin typeface="Lucida Sans Typewriter" pitchFamily="49" charset="0"/>
              </a:rPr>
              <a:t>CAST</a:t>
            </a:r>
            <a:r>
              <a:rPr lang="en-US" sz="2000" b="0" dirty="0">
                <a:solidFill>
                  <a:srgbClr val="808080"/>
                </a:solidFill>
                <a:latin typeface="Lucida Sans Typewriter" pitchFamily="49" charset="0"/>
              </a:rPr>
              <a:t>(</a:t>
            </a:r>
            <a:r>
              <a:rPr lang="en-US" sz="2000" b="0" dirty="0">
                <a:solidFill>
                  <a:srgbClr val="FF00FF"/>
                </a:solidFill>
                <a:latin typeface="Lucida Sans Typewriter" pitchFamily="49" charset="0"/>
              </a:rPr>
              <a:t>ERROR_NUMBER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endParaRPr lang="en-US" sz="2000" b="0" dirty="0" smtClean="0">
              <a:solidFill>
                <a:prstClr val="black"/>
              </a:solidFill>
              <a:latin typeface="Lucida Sans Typewriter" pitchFamily="49" charset="0"/>
            </a:endParaRP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smtClean="0">
                <a:solidFill>
                  <a:srgbClr val="0000FF"/>
                </a:solidFill>
                <a:latin typeface="Lucida Sans Typewriter" pitchFamily="49" charset="0"/>
              </a:rPr>
              <a:t>AS</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VARCHAR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255</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THROW</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END</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CATCH</a:t>
            </a:r>
            <a:endParaRPr lang="en-US" sz="2000" b="0" dirty="0">
              <a:latin typeface="Lucida Sans Typewriter" pitchFamily="49" charset="0"/>
              <a:cs typeface="+mn-cs"/>
            </a:endParaRPr>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4339650"/>
          </a:xfrm>
          <a:prstGeom prst="rect">
            <a:avLst/>
          </a:prstGeom>
        </p:spPr>
        <p:txBody>
          <a:bodyPr wrap="square">
            <a:spAutoFit/>
          </a:bodyPr>
          <a:lstStyle/>
          <a:p>
            <a:r>
              <a:rPr lang="en-US" sz="2000" b="0" dirty="0">
                <a:latin typeface="Segoe UI Light" panose="020B0502040204020203" pitchFamily="34" charset="0"/>
              </a:rPr>
              <a:t>A transaction is a group of tasks defined as a unit of work that must succeed or fail </a:t>
            </a:r>
            <a:r>
              <a:rPr lang="en-US" sz="2000" b="0" dirty="0" smtClean="0">
                <a:latin typeface="Segoe UI Light" panose="020B0502040204020203" pitchFamily="34" charset="0"/>
              </a:rPr>
              <a:t>together. Blocks </a:t>
            </a:r>
            <a:r>
              <a:rPr lang="en-US" sz="2000" b="0" dirty="0">
                <a:latin typeface="Segoe UI Light" panose="020B0502040204020203" pitchFamily="34" charset="0"/>
              </a:rPr>
              <a:t>of code </a:t>
            </a:r>
            <a:r>
              <a:rPr lang="en-US" sz="2000" b="0" dirty="0" smtClean="0">
                <a:latin typeface="Segoe UI Light" panose="020B0502040204020203" pitchFamily="34" charset="0"/>
              </a:rPr>
              <a:t>must </a:t>
            </a:r>
            <a:r>
              <a:rPr lang="en-US" sz="2000" b="0" dirty="0">
                <a:latin typeface="Segoe UI Light" panose="020B0502040204020203" pitchFamily="34" charset="0"/>
              </a:rPr>
              <a:t>succeed or fail together and provide points where </a:t>
            </a:r>
            <a:r>
              <a:rPr lang="en-US" sz="2000" b="0" dirty="0" smtClean="0">
                <a:latin typeface="Segoe UI Light" panose="020B0502040204020203" pitchFamily="34" charset="0"/>
              </a:rPr>
              <a:t>the database </a:t>
            </a:r>
            <a:r>
              <a:rPr lang="en-US" sz="2000" b="0" dirty="0">
                <a:latin typeface="Segoe UI Light" panose="020B0502040204020203" pitchFamily="34" charset="0"/>
              </a:rPr>
              <a:t>engine can roll back, or </a:t>
            </a:r>
            <a:r>
              <a:rPr lang="en-US" sz="2000" b="0" dirty="0" smtClean="0">
                <a:latin typeface="Segoe UI Light" panose="020B0502040204020203" pitchFamily="34" charset="0"/>
              </a:rPr>
              <a:t>undo some operations that occurred</a:t>
            </a:r>
            <a:endParaRPr lang="en-US" sz="2000" b="0" dirty="0">
              <a:latin typeface="Segoe UI Light" panose="020B0502040204020203" pitchFamily="34" charset="0"/>
            </a:endParaRPr>
          </a:p>
          <a:p>
            <a:endParaRPr lang="en-US" sz="2000" b="0" dirty="0">
              <a:latin typeface="Segoe UI Light" panose="020B0502040204020203" pitchFamily="34" charset="0"/>
            </a:endParaRPr>
          </a:p>
          <a:p>
            <a:r>
              <a:rPr lang="en-US" sz="2000" b="0" dirty="0" smtClean="0">
                <a:latin typeface="Segoe UI Light" panose="020B0502040204020203" pitchFamily="34" charset="0"/>
              </a:rPr>
              <a:t>You should use the following commands to manage your transactions:</a:t>
            </a:r>
          </a:p>
          <a:p>
            <a:r>
              <a:rPr lang="en-US" sz="2000" b="0" dirty="0">
                <a:latin typeface="Segoe UI Light" panose="020B0502040204020203" pitchFamily="34" charset="0"/>
              </a:rPr>
              <a:t>	</a:t>
            </a:r>
            <a:r>
              <a:rPr lang="en-US" sz="2000" b="0" dirty="0" smtClean="0">
                <a:latin typeface="Segoe UI Light" panose="020B0502040204020203" pitchFamily="34" charset="0"/>
              </a:rPr>
              <a:t>BEGIN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COMMIT TRANSACTION</a:t>
            </a:r>
          </a:p>
          <a:p>
            <a:r>
              <a:rPr lang="en-US" sz="2000" b="0" dirty="0">
                <a:latin typeface="Segoe UI Light" panose="020B0502040204020203" pitchFamily="34" charset="0"/>
              </a:rPr>
              <a:t>	</a:t>
            </a:r>
            <a:r>
              <a:rPr lang="en-US" sz="2000" b="0" dirty="0" smtClean="0">
                <a:latin typeface="Segoe UI Light" panose="020B0502040204020203" pitchFamily="34" charset="0"/>
              </a:rPr>
              <a:t>ROLLBACK TRANSACTION</a:t>
            </a:r>
          </a:p>
          <a:p>
            <a:r>
              <a:rPr lang="en-US" sz="2000" b="0" dirty="0">
                <a:latin typeface="Segoe UI Light" panose="020B0502040204020203" pitchFamily="34" charset="0"/>
              </a:rPr>
              <a:t>	XACT_ABORT</a:t>
            </a:r>
          </a:p>
          <a:p>
            <a:endParaRPr lang="en-US" sz="2000" b="0" dirty="0"/>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T-SQL Programming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10608540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Introducing T-SQL batches</a:t>
            </a:r>
            <a:endParaRPr lang="en-US" dirty="0"/>
          </a:p>
        </p:txBody>
      </p:sp>
      <p:sp>
        <p:nvSpPr>
          <p:cNvPr id="3" name="Content Placeholder 2"/>
          <p:cNvSpPr>
            <a:spLocks noGrp="1"/>
          </p:cNvSpPr>
          <p:nvPr>
            <p:ph idx="1"/>
          </p:nvPr>
        </p:nvSpPr>
        <p:spPr/>
        <p:txBody>
          <a:bodyPr/>
          <a:lstStyle/>
          <a:p>
            <a:r>
              <a:rPr lang="en-US" sz="2000" dirty="0" smtClean="0"/>
              <a:t>T-SQL batches are collections of one or more T-SQL statements sent to SQL Server as a unit for parsing, optimization, and execution and are terminated with the GO clause</a:t>
            </a:r>
          </a:p>
          <a:p>
            <a:r>
              <a:rPr lang="en-US" sz="2000" dirty="0" smtClean="0"/>
              <a:t>Batches are also boundaries for the scope of a variable</a:t>
            </a:r>
          </a:p>
          <a:p>
            <a:r>
              <a:rPr lang="en-US" sz="2000" dirty="0" smtClean="0"/>
              <a:t>Some statements (e.g., CREATE FUNCTION, CREATE PROCEDURE, CREATE VIEW) may not be combined with others in the same batch</a:t>
            </a:r>
            <a:endParaRPr lang="en-US" sz="2000" dirty="0"/>
          </a:p>
        </p:txBody>
      </p:sp>
      <p:sp>
        <p:nvSpPr>
          <p:cNvPr id="5" name="AutoShape 3"/>
          <p:cNvSpPr>
            <a:spLocks noChangeArrowheads="1"/>
          </p:cNvSpPr>
          <p:nvPr/>
        </p:nvSpPr>
        <p:spPr bwMode="auto">
          <a:xfrm>
            <a:off x="458788" y="3185320"/>
            <a:ext cx="72702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CREATE VIEW </a:t>
            </a:r>
            <a:r>
              <a:rPr lang="en-US" sz="2000" b="0" dirty="0" err="1"/>
              <a:t>HumanResources.EmployeeList</a:t>
            </a:r>
            <a:endParaRPr lang="en-US" sz="2000" b="0" dirty="0"/>
          </a:p>
          <a:p>
            <a:r>
              <a:rPr lang="en-US" sz="2000" b="0" dirty="0">
                <a:solidFill>
                  <a:srgbClr val="0000CC"/>
                </a:solidFill>
              </a:rPr>
              <a:t>AS</a:t>
            </a:r>
          </a:p>
          <a:p>
            <a:r>
              <a:rPr lang="en-US" sz="2000" b="0" dirty="0">
                <a:solidFill>
                  <a:srgbClr val="0000CC"/>
                </a:solidFill>
              </a:rPr>
              <a:t>SELECT</a:t>
            </a:r>
            <a:r>
              <a:rPr lang="en-US" sz="2000" b="0" dirty="0"/>
              <a:t> </a:t>
            </a:r>
            <a:r>
              <a:rPr lang="en-US" sz="2000" b="0" dirty="0" err="1"/>
              <a:t>BusinessEntityID</a:t>
            </a:r>
            <a:r>
              <a:rPr lang="en-US" sz="2000" b="0" dirty="0"/>
              <a:t>, </a:t>
            </a:r>
            <a:r>
              <a:rPr lang="en-US" sz="2000" b="0" dirty="0" err="1"/>
              <a:t>JobTitle</a:t>
            </a:r>
            <a:r>
              <a:rPr lang="en-US" sz="2000" b="0" dirty="0"/>
              <a:t>, </a:t>
            </a:r>
            <a:r>
              <a:rPr lang="en-US" sz="2000" b="0" dirty="0" err="1"/>
              <a:t>HireDate</a:t>
            </a:r>
            <a:r>
              <a:rPr lang="en-US" sz="2000" b="0" dirty="0"/>
              <a:t>, </a:t>
            </a:r>
            <a:r>
              <a:rPr lang="en-US" sz="2000" b="0" dirty="0" err="1"/>
              <a:t>VacationHours</a:t>
            </a:r>
            <a:endParaRPr lang="en-US" sz="2000" b="0" dirty="0"/>
          </a:p>
          <a:p>
            <a:r>
              <a:rPr lang="en-US" sz="2000" b="0" dirty="0">
                <a:solidFill>
                  <a:srgbClr val="0000CC"/>
                </a:solidFill>
              </a:rPr>
              <a:t>FROM</a:t>
            </a:r>
            <a:r>
              <a:rPr lang="en-US" sz="2000" b="0" dirty="0"/>
              <a:t> </a:t>
            </a:r>
            <a:r>
              <a:rPr lang="en-US" sz="2000" b="0" dirty="0" err="1"/>
              <a:t>HumanResources.Employee</a:t>
            </a:r>
            <a:r>
              <a:rPr lang="en-US" sz="2000" b="0" dirty="0" smtClean="0"/>
              <a:t>;</a:t>
            </a:r>
          </a:p>
          <a:p>
            <a:r>
              <a:rPr lang="en-US" sz="2000" b="0" dirty="0" smtClean="0">
                <a:solidFill>
                  <a:srgbClr val="0000CC"/>
                </a:solidFill>
              </a:rPr>
              <a:t>GO</a:t>
            </a:r>
            <a:endParaRPr lang="en-US" sz="2000" b="0" dirty="0">
              <a:solidFill>
                <a:srgbClr val="0000CC"/>
              </a:solidFill>
            </a:endParaRPr>
          </a:p>
        </p:txBody>
      </p:sp>
    </p:spTree>
    <p:extLst>
      <p:ext uri="{BB962C8B-B14F-4D97-AF65-F5344CB8AC3E}">
        <p14:creationId xmlns:p14="http://schemas.microsoft.com/office/powerpoint/2010/main" val="3024864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batches</a:t>
            </a:r>
            <a:endParaRPr lang="en-US" dirty="0"/>
          </a:p>
        </p:txBody>
      </p:sp>
      <p:sp>
        <p:nvSpPr>
          <p:cNvPr id="3" name="Content Placeholder 2"/>
          <p:cNvSpPr>
            <a:spLocks noGrp="1"/>
          </p:cNvSpPr>
          <p:nvPr>
            <p:ph idx="1"/>
          </p:nvPr>
        </p:nvSpPr>
        <p:spPr>
          <a:xfrm>
            <a:off x="458788" y="992187"/>
            <a:ext cx="7751762" cy="5158091"/>
          </a:xfrm>
        </p:spPr>
        <p:txBody>
          <a:bodyPr/>
          <a:lstStyle/>
          <a:p>
            <a:r>
              <a:rPr lang="en-US" sz="2000" dirty="0" smtClean="0"/>
              <a:t>Batches are parsed for syntax as a unit</a:t>
            </a:r>
          </a:p>
          <a:p>
            <a:pPr lvl="1"/>
            <a:r>
              <a:rPr lang="en-US" sz="2000" dirty="0" smtClean="0"/>
              <a:t>Syntax errors cause the entire batch to be rejected</a:t>
            </a:r>
          </a:p>
          <a:p>
            <a:pPr lvl="1"/>
            <a:r>
              <a:rPr lang="en-US" sz="2000" dirty="0" smtClean="0"/>
              <a:t>Runtime errors may allow the batch to continue after failure, by default</a:t>
            </a:r>
          </a:p>
          <a:p>
            <a:endParaRPr lang="en-US" sz="2000" dirty="0" smtClean="0"/>
          </a:p>
          <a:p>
            <a:r>
              <a:rPr lang="en-US" sz="2000" dirty="0" smtClean="0"/>
              <a:t>Batches can contain error-handling code</a:t>
            </a:r>
          </a:p>
        </p:txBody>
      </p:sp>
      <p:sp>
        <p:nvSpPr>
          <p:cNvPr id="5" name="AutoShape 3"/>
          <p:cNvSpPr>
            <a:spLocks noChangeArrowheads="1"/>
          </p:cNvSpPr>
          <p:nvPr/>
        </p:nvSpPr>
        <p:spPr bwMode="auto">
          <a:xfrm>
            <a:off x="559151" y="3108369"/>
            <a:ext cx="7270229"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--Valid batch</a:t>
            </a:r>
          </a:p>
          <a:p>
            <a:r>
              <a:rPr lang="en-US" sz="2000" b="0" dirty="0">
                <a:solidFill>
                  <a:srgbClr val="0000CC"/>
                </a:solidFill>
              </a:rPr>
              <a:t>INSERT INTO </a:t>
            </a:r>
            <a:r>
              <a:rPr lang="en-US" sz="2000" b="0" dirty="0" err="1"/>
              <a:t>Production.UnitMeasure</a:t>
            </a:r>
            <a:r>
              <a:rPr lang="en-US" sz="2000" b="0" dirty="0"/>
              <a:t> (Name, </a:t>
            </a:r>
            <a:r>
              <a:rPr lang="en-US" sz="2000" b="0" dirty="0" err="1"/>
              <a:t>UnitMeasureCode</a:t>
            </a:r>
            <a:r>
              <a:rPr lang="en-US" sz="2000" b="0" dirty="0"/>
              <a:t>, </a:t>
            </a:r>
            <a:r>
              <a:rPr lang="en-US" sz="2000" b="0" dirty="0" err="1"/>
              <a:t>ModifiedDate</a:t>
            </a:r>
            <a:r>
              <a:rPr lang="en-US" sz="2000" b="0" dirty="0"/>
              <a:t>)</a:t>
            </a:r>
          </a:p>
          <a:p>
            <a:r>
              <a:rPr lang="en-US" sz="2000" b="0" dirty="0" smtClean="0">
                <a:solidFill>
                  <a:srgbClr val="0000FF"/>
                </a:solidFill>
                <a:latin typeface="Consolas"/>
              </a:rPr>
              <a:t>VALUES</a:t>
            </a:r>
            <a:r>
              <a:rPr lang="en-US" sz="2000" b="0" dirty="0">
                <a:solidFill>
                  <a:srgbClr val="0000FF"/>
                </a:solidFill>
                <a:latin typeface="Consolas"/>
              </a:rPr>
              <a:t>	</a:t>
            </a:r>
            <a:r>
              <a:rPr lang="en-US" sz="2000" b="0" dirty="0">
                <a:solidFill>
                  <a:srgbClr val="808080"/>
                </a:solidFill>
                <a:latin typeface="Consolas"/>
              </a:rPr>
              <a:t>(</a:t>
            </a:r>
            <a:r>
              <a:rPr lang="en-US" sz="2000" b="0" dirty="0" err="1">
                <a:solidFill>
                  <a:srgbClr val="FF0000"/>
                </a:solidFill>
              </a:rPr>
              <a:t>N'Square</a:t>
            </a:r>
            <a:r>
              <a:rPr lang="en-US" sz="2000" b="0" dirty="0">
                <a:solidFill>
                  <a:srgbClr val="FF0000"/>
                </a:solidFill>
              </a:rPr>
              <a:t> </a:t>
            </a:r>
            <a:r>
              <a:rPr lang="en-US" sz="2000" b="0" dirty="0" smtClean="0">
                <a:solidFill>
                  <a:srgbClr val="FF0000"/>
                </a:solidFill>
              </a:rPr>
              <a:t>Footage'</a:t>
            </a:r>
            <a:r>
              <a:rPr lang="en-US" sz="2000" b="0" dirty="0" smtClean="0"/>
              <a:t>, </a:t>
            </a:r>
            <a:r>
              <a:rPr lang="en-US" sz="2000" b="0" dirty="0" smtClean="0">
                <a:solidFill>
                  <a:srgbClr val="FF0000"/>
                </a:solidFill>
              </a:rPr>
              <a:t>N‘F4'</a:t>
            </a:r>
            <a:r>
              <a:rPr lang="en-US" sz="2000" b="0" dirty="0" smtClean="0"/>
              <a:t>, </a:t>
            </a:r>
            <a:r>
              <a:rPr lang="en-US" sz="2000" b="0" dirty="0">
                <a:solidFill>
                  <a:srgbClr val="FF33CC"/>
                </a:solidFill>
              </a:rPr>
              <a:t>GETDATE()</a:t>
            </a:r>
            <a:r>
              <a:rPr lang="en-US" sz="2000" b="0" dirty="0">
                <a:solidFill>
                  <a:srgbClr val="808080"/>
                </a:solidFill>
                <a:latin typeface="Consolas"/>
              </a:rPr>
              <a:t>), </a:t>
            </a:r>
          </a:p>
          <a:p>
            <a:r>
              <a:rPr lang="en-US" sz="2000" b="0" dirty="0">
                <a:solidFill>
                  <a:srgbClr val="808080"/>
                </a:solidFill>
                <a:latin typeface="Consolas"/>
              </a:rPr>
              <a:t>	(</a:t>
            </a:r>
            <a:r>
              <a:rPr lang="en-US" sz="2000" b="0" dirty="0" err="1">
                <a:solidFill>
                  <a:srgbClr val="FF0000"/>
                </a:solidFill>
              </a:rPr>
              <a:t>N'Square</a:t>
            </a:r>
            <a:r>
              <a:rPr lang="en-US" sz="2000" b="0" dirty="0">
                <a:solidFill>
                  <a:srgbClr val="FF0000"/>
                </a:solidFill>
              </a:rPr>
              <a:t> Inches'</a:t>
            </a:r>
            <a:r>
              <a:rPr lang="en-US" sz="2000" b="0" dirty="0"/>
              <a:t>, </a:t>
            </a:r>
            <a:r>
              <a:rPr lang="en-US" sz="2000" b="0" dirty="0">
                <a:solidFill>
                  <a:srgbClr val="FF0000"/>
                </a:solidFill>
              </a:rPr>
              <a:t>N‘I2'</a:t>
            </a:r>
            <a:r>
              <a:rPr lang="en-US" sz="2000" b="0" dirty="0"/>
              <a:t>, </a:t>
            </a:r>
            <a:r>
              <a:rPr lang="en-US" sz="2000" b="0" dirty="0">
                <a:solidFill>
                  <a:srgbClr val="FF33CC"/>
                </a:solidFill>
              </a:rPr>
              <a:t>GETDATE</a:t>
            </a:r>
            <a:r>
              <a:rPr lang="en-US" sz="2000" b="0" dirty="0" smtClean="0">
                <a:solidFill>
                  <a:srgbClr val="FF33CC"/>
                </a:solidFill>
              </a:rPr>
              <a:t>()</a:t>
            </a:r>
            <a:r>
              <a:rPr lang="en-US" sz="2000" b="0" dirty="0" smtClean="0">
                <a:solidFill>
                  <a:srgbClr val="808080"/>
                </a:solidFill>
                <a:latin typeface="Consolas"/>
              </a:rPr>
              <a:t>);</a:t>
            </a:r>
          </a:p>
          <a:p>
            <a:r>
              <a:rPr lang="en-US" sz="2000" b="0" dirty="0" smtClean="0">
                <a:solidFill>
                  <a:srgbClr val="0000CC"/>
                </a:solidFill>
                <a:latin typeface="Consolas"/>
              </a:rPr>
              <a:t>GO</a:t>
            </a:r>
            <a:endParaRPr lang="en-US" sz="2000" b="0" dirty="0">
              <a:solidFill>
                <a:srgbClr val="0000CC"/>
              </a:solidFill>
              <a:latin typeface="Consolas"/>
            </a:endParaRPr>
          </a:p>
          <a:p>
            <a:r>
              <a:rPr lang="en-US" sz="2000" b="0" dirty="0" smtClean="0">
                <a:solidFill>
                  <a:srgbClr val="008000"/>
                </a:solidFill>
                <a:latin typeface="Lucida Sans Typewriter" pitchFamily="49" charset="0"/>
              </a:rPr>
              <a:t>--</a:t>
            </a:r>
            <a:r>
              <a:rPr lang="en-US" sz="2000" b="0" dirty="0">
                <a:solidFill>
                  <a:srgbClr val="008000"/>
                </a:solidFill>
                <a:latin typeface="Lucida Sans Typewriter" pitchFamily="49" charset="0"/>
              </a:rPr>
              <a:t>I</a:t>
            </a:r>
            <a:r>
              <a:rPr lang="en-US" sz="2000" b="0" dirty="0" smtClean="0">
                <a:solidFill>
                  <a:srgbClr val="008000"/>
                </a:solidFill>
                <a:latin typeface="Lucida Sans Typewriter" pitchFamily="49" charset="0"/>
              </a:rPr>
              <a:t>nvalid </a:t>
            </a:r>
            <a:r>
              <a:rPr lang="en-US" sz="2000" b="0" dirty="0">
                <a:solidFill>
                  <a:srgbClr val="008000"/>
                </a:solidFill>
                <a:latin typeface="Lucida Sans Typewriter" pitchFamily="49" charset="0"/>
              </a:rPr>
              <a:t>batch</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VALUE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1</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N'abc'</a:t>
            </a:r>
            <a:r>
              <a:rPr lang="en-US" sz="2000" b="0" dirty="0">
                <a:solidFill>
                  <a:srgbClr val="808080"/>
                </a:solidFill>
                <a:latin typeface="Lucida Sans Typewriter" pitchFamily="49" charset="0"/>
              </a:rPr>
              <a:t>);</a:t>
            </a:r>
          </a:p>
          <a:p>
            <a:r>
              <a:rPr lang="en-US" sz="2000" b="0" dirty="0">
                <a:solidFill>
                  <a:srgbClr val="0000FF"/>
                </a:solidFill>
                <a:latin typeface="Lucida Sans Typewriter" pitchFamily="49" charset="0"/>
              </a:rPr>
              <a:t>INSERT</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INTO</a:t>
            </a:r>
            <a:r>
              <a:rPr lang="en-US" sz="2000" b="0" dirty="0">
                <a:solidFill>
                  <a:prstClr val="black"/>
                </a:solidFill>
                <a:latin typeface="Lucida Sans Typewriter" pitchFamily="49" charset="0"/>
              </a:rPr>
              <a:t> dbo</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t1 </a:t>
            </a:r>
            <a:r>
              <a:rPr lang="en-US" sz="2000" b="0" dirty="0">
                <a:solidFill>
                  <a:srgbClr val="0000FF"/>
                </a:solidFill>
                <a:latin typeface="Lucida Sans Typewriter" pitchFamily="49" charset="0"/>
              </a:rPr>
              <a:t>VALUES</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2</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3</a:t>
            </a:r>
            <a:r>
              <a:rPr lang="en-US" sz="2000" b="0" dirty="0">
                <a:solidFill>
                  <a:srgbClr val="808080"/>
                </a:solidFill>
                <a:latin typeface="Lucida Sans Typewriter" pitchFamily="49" charset="0"/>
              </a:rPr>
              <a:t>,</a:t>
            </a:r>
            <a:r>
              <a:rPr lang="en-US" sz="2000" b="0" dirty="0">
                <a:solidFill>
                  <a:srgbClr val="FF0000"/>
                </a:solidFill>
                <a:latin typeface="Lucida Sans Typewriter" pitchFamily="49" charset="0"/>
              </a:rPr>
              <a:t>N'def'</a:t>
            </a:r>
            <a:r>
              <a:rPr lang="en-US" sz="2000" b="0" dirty="0">
                <a:solidFill>
                  <a:srgbClr val="808080"/>
                </a:solidFill>
                <a:latin typeface="Lucida Sans Typewriter" pitchFamily="49" charset="0"/>
              </a:rPr>
              <a:t>);</a:t>
            </a:r>
          </a:p>
          <a:p>
            <a:r>
              <a:rPr lang="en-US" sz="2000" b="0" dirty="0" smtClean="0">
                <a:solidFill>
                  <a:srgbClr val="0000FF"/>
                </a:solidFill>
                <a:latin typeface="Lucida Sans Typewriter" pitchFamily="49" charset="0"/>
              </a:rPr>
              <a:t>GO</a:t>
            </a:r>
            <a:endParaRPr lang="en-US" sz="2000" b="0" dirty="0">
              <a:solidFill>
                <a:srgbClr val="0000FF"/>
              </a:solidFill>
              <a:latin typeface="Lucida Sans Typewriter" pitchFamily="49" charset="0"/>
            </a:endParaRPr>
          </a:p>
        </p:txBody>
      </p:sp>
    </p:spTree>
    <p:extLst>
      <p:ext uri="{BB962C8B-B14F-4D97-AF65-F5344CB8AC3E}">
        <p14:creationId xmlns:p14="http://schemas.microsoft.com/office/powerpoint/2010/main" val="3202338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T-SQL Variables</a:t>
            </a:r>
            <a:endParaRPr lang="en-US" dirty="0"/>
          </a:p>
        </p:txBody>
      </p:sp>
      <p:sp>
        <p:nvSpPr>
          <p:cNvPr id="3" name="Content Placeholder 2"/>
          <p:cNvSpPr>
            <a:spLocks noGrp="1"/>
          </p:cNvSpPr>
          <p:nvPr>
            <p:ph idx="1"/>
          </p:nvPr>
        </p:nvSpPr>
        <p:spPr/>
        <p:txBody>
          <a:bodyPr/>
          <a:lstStyle/>
          <a:p>
            <a:r>
              <a:rPr lang="en-US" sz="2000" dirty="0" smtClean="0"/>
              <a:t>Variables are objects that allow storage of a value for use later in the same batch</a:t>
            </a:r>
          </a:p>
          <a:p>
            <a:r>
              <a:rPr lang="en-US" sz="2000" dirty="0" smtClean="0"/>
              <a:t>Variables are defined with the DECLARE keyword and begin with @</a:t>
            </a:r>
          </a:p>
          <a:p>
            <a:pPr lvl="1"/>
            <a:r>
              <a:rPr lang="en-US" sz="2000" dirty="0" smtClean="0"/>
              <a:t>Beginning with SQL Server 2008, variables can be declared and initialized in the same statement</a:t>
            </a:r>
          </a:p>
          <a:p>
            <a:r>
              <a:rPr lang="en-US" sz="2000" dirty="0" smtClean="0"/>
              <a:t>Variables are always local to the batch in which they're declared and go out of scope when the batch ends</a:t>
            </a:r>
          </a:p>
          <a:p>
            <a:endParaRPr lang="en-US" dirty="0"/>
          </a:p>
        </p:txBody>
      </p:sp>
      <p:sp>
        <p:nvSpPr>
          <p:cNvPr id="4" name="AutoShape 3"/>
          <p:cNvSpPr>
            <a:spLocks noChangeArrowheads="1"/>
          </p:cNvSpPr>
          <p:nvPr/>
        </p:nvSpPr>
        <p:spPr bwMode="auto">
          <a:xfrm>
            <a:off x="506006" y="3405425"/>
            <a:ext cx="7986641" cy="329273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8000"/>
                </a:solidFill>
                <a:latin typeface="Lucida Sans Typewriter" pitchFamily="49" charset="0"/>
              </a:rPr>
              <a:t>--</a:t>
            </a:r>
            <a:r>
              <a:rPr lang="en-US" sz="2000" b="0" dirty="0" err="1" smtClean="0">
                <a:solidFill>
                  <a:srgbClr val="008000"/>
                </a:solidFill>
                <a:latin typeface="Lucida Sans Typewriter" pitchFamily="49" charset="0"/>
              </a:rPr>
              <a:t>Declare,initialize</a:t>
            </a:r>
            <a:r>
              <a:rPr lang="en-US" sz="2000" b="0" dirty="0" smtClean="0">
                <a:solidFill>
                  <a:srgbClr val="008000"/>
                </a:solidFill>
                <a:latin typeface="Lucida Sans Typewriter" pitchFamily="49" charset="0"/>
              </a:rPr>
              <a:t>, and use a variable</a:t>
            </a:r>
            <a:endParaRPr lang="en-US" sz="2000" b="0" dirty="0">
              <a:solidFill>
                <a:srgbClr val="008000"/>
              </a:solidFill>
              <a:latin typeface="Lucida Sans Typewriter" pitchFamily="49" charset="0"/>
            </a:endParaRPr>
          </a:p>
          <a:p>
            <a:r>
              <a:rPr lang="en-US" sz="2000" b="0" dirty="0">
                <a:solidFill>
                  <a:srgbClr val="0000CC"/>
                </a:solidFill>
              </a:rPr>
              <a:t>DECLARE</a:t>
            </a:r>
            <a:r>
              <a:rPr lang="en-US" sz="2000" b="0" dirty="0"/>
              <a:t> @</a:t>
            </a:r>
            <a:r>
              <a:rPr lang="en-US" sz="2000" b="0" dirty="0" err="1"/>
              <a:t>SalesPerson_id</a:t>
            </a:r>
            <a:r>
              <a:rPr lang="en-US" sz="2000" b="0" dirty="0"/>
              <a:t> </a:t>
            </a:r>
            <a:r>
              <a:rPr lang="en-US" sz="2000" b="0" dirty="0">
                <a:solidFill>
                  <a:srgbClr val="0000CC"/>
                </a:solidFill>
              </a:rPr>
              <a:t>INT</a:t>
            </a:r>
            <a:r>
              <a:rPr lang="en-US" sz="2000" b="0" dirty="0"/>
              <a:t> = 5;</a:t>
            </a:r>
          </a:p>
          <a:p>
            <a:r>
              <a:rPr lang="en-US" sz="2000" b="0" dirty="0">
                <a:solidFill>
                  <a:srgbClr val="0000CC"/>
                </a:solidFill>
              </a:rPr>
              <a:t>SELECT</a:t>
            </a:r>
            <a:r>
              <a:rPr lang="en-US" sz="2000" b="0" dirty="0"/>
              <a:t> </a:t>
            </a:r>
            <a:r>
              <a:rPr lang="en-US" sz="2000" b="0" dirty="0" err="1"/>
              <a:t>OrderYear</a:t>
            </a:r>
            <a:r>
              <a:rPr lang="en-US" sz="2000" b="0" dirty="0"/>
              <a:t>, </a:t>
            </a:r>
            <a:r>
              <a:rPr lang="en-US" sz="2000" b="0" dirty="0">
                <a:solidFill>
                  <a:srgbClr val="FF33CC"/>
                </a:solidFill>
              </a:rPr>
              <a:t>COUNT</a:t>
            </a:r>
            <a:r>
              <a:rPr lang="en-US" sz="2000" b="0" dirty="0"/>
              <a:t>(</a:t>
            </a:r>
            <a:r>
              <a:rPr lang="en-US" sz="2000" b="0" dirty="0">
                <a:solidFill>
                  <a:srgbClr val="0000CC"/>
                </a:solidFill>
              </a:rPr>
              <a:t>DISTINCT</a:t>
            </a:r>
            <a:r>
              <a:rPr lang="en-US" sz="2000" b="0" dirty="0"/>
              <a:t> </a:t>
            </a:r>
            <a:r>
              <a:rPr lang="en-US" sz="2000" b="0" dirty="0" err="1"/>
              <a:t>CustomerID</a:t>
            </a:r>
            <a:r>
              <a:rPr lang="en-US" sz="2000" b="0" dirty="0"/>
              <a:t>) </a:t>
            </a:r>
            <a:r>
              <a:rPr lang="en-US" sz="2000" b="0" dirty="0">
                <a:solidFill>
                  <a:srgbClr val="0000CC"/>
                </a:solidFill>
              </a:rPr>
              <a:t>AS</a:t>
            </a:r>
            <a:r>
              <a:rPr lang="en-US" sz="2000" b="0" dirty="0"/>
              <a:t> </a:t>
            </a:r>
            <a:r>
              <a:rPr lang="en-US" sz="2000" b="0" dirty="0" err="1"/>
              <a:t>CustCount</a:t>
            </a:r>
            <a:endParaRPr lang="en-US" sz="2000" b="0" dirty="0"/>
          </a:p>
          <a:p>
            <a:r>
              <a:rPr lang="en-US" sz="2000" b="0" dirty="0">
                <a:solidFill>
                  <a:srgbClr val="0000CC"/>
                </a:solidFill>
              </a:rPr>
              <a:t>FROM</a:t>
            </a:r>
            <a:r>
              <a:rPr lang="en-US" sz="2000" b="0" dirty="0"/>
              <a:t> </a:t>
            </a:r>
            <a:r>
              <a:rPr lang="en-US" sz="2000" b="0" dirty="0" smtClean="0"/>
              <a:t>(</a:t>
            </a:r>
          </a:p>
          <a:p>
            <a:r>
              <a:rPr lang="en-US" sz="2000" b="0" dirty="0" smtClean="0">
                <a:solidFill>
                  <a:srgbClr val="0000CC"/>
                </a:solidFill>
              </a:rPr>
              <a:t>SELECT </a:t>
            </a:r>
            <a:r>
              <a:rPr lang="en-US" sz="2000" b="0" dirty="0"/>
              <a:t>YEAR(</a:t>
            </a:r>
            <a:r>
              <a:rPr lang="en-US" sz="2000" b="0" dirty="0" err="1"/>
              <a:t>OrderDate</a:t>
            </a:r>
            <a:r>
              <a:rPr lang="en-US" sz="2000" b="0" dirty="0"/>
              <a:t>) </a:t>
            </a:r>
            <a:r>
              <a:rPr lang="en-US" sz="2000" b="0" dirty="0">
                <a:solidFill>
                  <a:srgbClr val="0000CC"/>
                </a:solidFill>
              </a:rPr>
              <a:t>AS</a:t>
            </a:r>
            <a:r>
              <a:rPr lang="en-US" sz="2000" b="0" dirty="0"/>
              <a:t> </a:t>
            </a:r>
            <a:r>
              <a:rPr lang="en-US" sz="2000" b="0" dirty="0" err="1"/>
              <a:t>OrderYear</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 </a:t>
            </a:r>
            <a:r>
              <a:rPr lang="en-US" sz="2000" b="0" dirty="0" err="1"/>
              <a:t>SalesPersonID</a:t>
            </a:r>
            <a:r>
              <a:rPr lang="en-US" sz="2000" b="0" dirty="0"/>
              <a:t> = @</a:t>
            </a:r>
            <a:r>
              <a:rPr lang="en-US" sz="2000" b="0" dirty="0" err="1"/>
              <a:t>SalesPerson_id</a:t>
            </a:r>
            <a:endParaRPr lang="en-US" sz="2000" b="0" dirty="0"/>
          </a:p>
          <a:p>
            <a:r>
              <a:rPr lang="en-US" sz="2000" b="0" dirty="0"/>
              <a:t>) </a:t>
            </a:r>
            <a:r>
              <a:rPr lang="en-US" sz="2000" b="0" dirty="0">
                <a:solidFill>
                  <a:srgbClr val="0000CC"/>
                </a:solidFill>
              </a:rPr>
              <a:t>AS</a:t>
            </a:r>
            <a:r>
              <a:rPr lang="en-US" sz="2000" b="0" dirty="0"/>
              <a:t> </a:t>
            </a:r>
            <a:r>
              <a:rPr lang="en-US" sz="2000" b="0" dirty="0" err="1"/>
              <a:t>DerivedYear</a:t>
            </a:r>
            <a:endParaRPr lang="en-US" sz="2000" b="0" dirty="0"/>
          </a:p>
          <a:p>
            <a:r>
              <a:rPr lang="en-US" sz="2000" b="0" dirty="0">
                <a:solidFill>
                  <a:srgbClr val="0000CC"/>
                </a:solidFill>
              </a:rPr>
              <a:t>GROUP BY </a:t>
            </a:r>
            <a:r>
              <a:rPr lang="en-US" sz="2000" b="0" dirty="0" err="1"/>
              <a:t>OrderYear</a:t>
            </a:r>
            <a:r>
              <a:rPr lang="en-US" sz="2000" b="0" dirty="0"/>
              <a:t>;</a:t>
            </a:r>
          </a:p>
        </p:txBody>
      </p:sp>
    </p:spTree>
    <p:extLst>
      <p:ext uri="{BB962C8B-B14F-4D97-AF65-F5344CB8AC3E}">
        <p14:creationId xmlns:p14="http://schemas.microsoft.com/office/powerpoint/2010/main" val="183691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Working with Variables</a:t>
            </a:r>
          </a:p>
        </p:txBody>
      </p:sp>
      <p:sp>
        <p:nvSpPr>
          <p:cNvPr id="7171" name="Rectangle 3"/>
          <p:cNvSpPr>
            <a:spLocks noGrp="1" noChangeArrowheads="1"/>
          </p:cNvSpPr>
          <p:nvPr>
            <p:ph idx="1"/>
          </p:nvPr>
        </p:nvSpPr>
        <p:spPr/>
        <p:txBody>
          <a:bodyPr/>
          <a:lstStyle/>
          <a:p>
            <a:r>
              <a:rPr lang="en-US" sz="2000" dirty="0" smtClean="0"/>
              <a:t>Values can be assigned with a SET command or a SELECT statement</a:t>
            </a:r>
          </a:p>
          <a:p>
            <a:pPr lvl="1"/>
            <a:r>
              <a:rPr lang="en-US" sz="2000" dirty="0" smtClean="0"/>
              <a:t>SET can only assign one variable at a time. SELECT can assign multiple variables at a time</a:t>
            </a:r>
          </a:p>
          <a:p>
            <a:pPr lvl="1"/>
            <a:r>
              <a:rPr lang="en-US" sz="2000" dirty="0" smtClean="0"/>
              <a:t>When using SELECT to assign a value, make sure that exactly one row is returned by the query</a:t>
            </a:r>
          </a:p>
        </p:txBody>
      </p:sp>
      <p:sp>
        <p:nvSpPr>
          <p:cNvPr id="6" name="AutoShape 3"/>
          <p:cNvSpPr>
            <a:spLocks noChangeArrowheads="1"/>
          </p:cNvSpPr>
          <p:nvPr/>
        </p:nvSpPr>
        <p:spPr bwMode="auto">
          <a:xfrm>
            <a:off x="814394" y="2745598"/>
            <a:ext cx="7270229"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Typewriter" pitchFamily="49" charset="0"/>
              </a:rPr>
              <a:t>--Declare and initialize </a:t>
            </a:r>
            <a:r>
              <a:rPr lang="en-US" sz="2000" dirty="0" smtClean="0">
                <a:solidFill>
                  <a:srgbClr val="008000"/>
                </a:solidFill>
                <a:latin typeface="Lucida Sans Typewriter" pitchFamily="49" charset="0"/>
              </a:rPr>
              <a:t>variables</a:t>
            </a:r>
          </a:p>
          <a:p>
            <a:r>
              <a:rPr lang="en-US" sz="2000" dirty="0" smtClean="0">
                <a:solidFill>
                  <a:srgbClr val="0000FF"/>
                </a:solidFill>
                <a:latin typeface="Lucida Sans Typewriter" pitchFamily="49" charset="0"/>
              </a:rPr>
              <a:t>DECLARE</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@numrows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2</a:t>
            </a:r>
            <a:r>
              <a:rPr lang="en-US" sz="200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dirty="0">
                <a:solidFill>
                  <a:srgbClr val="008000"/>
                </a:solidFill>
                <a:latin typeface="Lucida Sans Typewriter" pitchFamily="49" charset="0"/>
              </a:rPr>
              <a:t>--Use variables to pass parameters to procedure</a:t>
            </a:r>
          </a:p>
          <a:p>
            <a:r>
              <a:rPr lang="en-US" sz="2000" dirty="0">
                <a:solidFill>
                  <a:srgbClr val="0000FF"/>
                </a:solidFill>
                <a:latin typeface="Lucida Sans Typewriter" pitchFamily="49" charset="0"/>
              </a:rPr>
              <a:t>EXEC</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Production</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ProdsByCategory</a:t>
            </a:r>
            <a:r>
              <a:rPr lang="en-US" sz="2000" dirty="0" smtClean="0">
                <a:solidFill>
                  <a:srgbClr val="0000FF"/>
                </a:solidFill>
                <a:latin typeface="Lucida Sans Typewriter" pitchFamily="49" charset="0"/>
              </a:rPr>
              <a:t> </a:t>
            </a:r>
          </a:p>
          <a:p>
            <a:r>
              <a:rPr lang="en-US" sz="2000" dirty="0">
                <a:solidFill>
                  <a:srgbClr val="0000FF"/>
                </a:solidFill>
                <a:latin typeface="Lucida Sans Typewriter" pitchFamily="49" charset="0"/>
              </a:rPr>
              <a:t>	</a:t>
            </a:r>
            <a:r>
              <a:rPr lang="en-US" sz="2000" dirty="0" smtClean="0">
                <a:solidFill>
                  <a:prstClr val="black"/>
                </a:solidFill>
                <a:latin typeface="Lucida Sans Typewriter" pitchFamily="49" charset="0"/>
              </a:rPr>
              <a:t>@</a:t>
            </a:r>
            <a:r>
              <a:rPr lang="en-US" sz="2000" dirty="0">
                <a:solidFill>
                  <a:prstClr val="black"/>
                </a:solidFill>
                <a:latin typeface="Lucida Sans Typewriter" pitchFamily="49" charset="0"/>
              </a:rPr>
              <a:t>numrows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@numrows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@catid</a:t>
            </a:r>
            <a:r>
              <a:rPr lang="en-US" sz="2000" dirty="0" smtClean="0">
                <a:solidFill>
                  <a:srgbClr val="808080"/>
                </a:solidFill>
                <a:latin typeface="Lucida Sans Typewriter" pitchFamily="49" charset="0"/>
              </a:rPr>
              <a:t>;</a:t>
            </a:r>
          </a:p>
          <a:p>
            <a:r>
              <a:rPr lang="en-US" sz="2000" dirty="0" smtClean="0">
                <a:solidFill>
                  <a:srgbClr val="0000FF"/>
                </a:solidFill>
                <a:latin typeface="Lucida Sans Typewriter" pitchFamily="49" charset="0"/>
              </a:rPr>
              <a:t>GO</a:t>
            </a:r>
            <a:endParaRPr lang="en-US" sz="2000" dirty="0">
              <a:solidFill>
                <a:srgbClr val="0000FF"/>
              </a:solidFill>
              <a:latin typeface="Lucida Sans Typewriter" pitchFamily="49" charset="0"/>
            </a:endParaRPr>
          </a:p>
        </p:txBody>
      </p:sp>
    </p:spTree>
    <p:extLst>
      <p:ext uri="{BB962C8B-B14F-4D97-AF65-F5344CB8AC3E}">
        <p14:creationId xmlns:p14="http://schemas.microsoft.com/office/powerpoint/2010/main" val="239296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Synonyms</a:t>
            </a:r>
            <a:endParaRPr lang="en-US" dirty="0"/>
          </a:p>
        </p:txBody>
      </p:sp>
      <p:sp>
        <p:nvSpPr>
          <p:cNvPr id="3" name="Content Placeholder 2"/>
          <p:cNvSpPr>
            <a:spLocks noGrp="1"/>
          </p:cNvSpPr>
          <p:nvPr>
            <p:ph idx="1"/>
          </p:nvPr>
        </p:nvSpPr>
        <p:spPr>
          <a:xfrm>
            <a:off x="458788" y="992188"/>
            <a:ext cx="8685212" cy="4386262"/>
          </a:xfrm>
        </p:spPr>
        <p:txBody>
          <a:bodyPr/>
          <a:lstStyle/>
          <a:p>
            <a:r>
              <a:rPr lang="en-US" sz="2000" dirty="0" smtClean="0"/>
              <a:t>A synonym is an alias or link to an object stored either on the same SQL Server instance or on a linked server</a:t>
            </a:r>
          </a:p>
          <a:p>
            <a:pPr lvl="1"/>
            <a:r>
              <a:rPr lang="en-US" sz="2000" dirty="0" smtClean="0"/>
              <a:t>Synonyms can point to tables, views, procedures, and functions</a:t>
            </a:r>
          </a:p>
          <a:p>
            <a:r>
              <a:rPr lang="en-US" sz="2000" dirty="0" smtClean="0"/>
              <a:t>Synonyms can be used for referencing remote objects as though they were located locally, or for providing alternative names to other local objects</a:t>
            </a:r>
          </a:p>
          <a:p>
            <a:r>
              <a:rPr lang="en-US" sz="2000" dirty="0" smtClean="0"/>
              <a:t>Use the CREATE, ALTER, and DROP commands to manage synonyms</a:t>
            </a:r>
          </a:p>
        </p:txBody>
      </p:sp>
      <p:sp>
        <p:nvSpPr>
          <p:cNvPr id="4" name="AutoShape 3"/>
          <p:cNvSpPr>
            <a:spLocks noChangeArrowheads="1"/>
          </p:cNvSpPr>
          <p:nvPr/>
        </p:nvSpPr>
        <p:spPr bwMode="auto">
          <a:xfrm>
            <a:off x="371106" y="3166806"/>
            <a:ext cx="8372061"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B050"/>
                </a:solidFill>
              </a:rPr>
              <a:t>-- Create a synonym for the Product table in </a:t>
            </a:r>
            <a:r>
              <a:rPr lang="en-US" sz="2000" b="0" dirty="0" err="1" smtClean="0">
                <a:solidFill>
                  <a:srgbClr val="00B050"/>
                </a:solidFill>
              </a:rPr>
              <a:t>AdventureWorks</a:t>
            </a:r>
            <a:r>
              <a:rPr lang="en-US" sz="2000" b="0" dirty="0" smtClean="0">
                <a:solidFill>
                  <a:srgbClr val="00B050"/>
                </a:solidFill>
              </a:rPr>
              <a:t> </a:t>
            </a:r>
            <a:r>
              <a:rPr lang="en-US" sz="2000" b="0" dirty="0">
                <a:solidFill>
                  <a:srgbClr val="0000CC"/>
                </a:solidFill>
              </a:rPr>
              <a:t>CREATE SYNONYM </a:t>
            </a:r>
            <a:r>
              <a:rPr lang="en-US" sz="2000" b="0" dirty="0" err="1" smtClean="0"/>
              <a:t>dbo.MyProduct</a:t>
            </a:r>
            <a:r>
              <a:rPr lang="en-US" sz="2000" b="0" dirty="0" smtClean="0"/>
              <a:t> </a:t>
            </a:r>
          </a:p>
          <a:p>
            <a:r>
              <a:rPr lang="en-US" sz="2000" b="0" dirty="0" smtClean="0">
                <a:solidFill>
                  <a:srgbClr val="0000CC"/>
                </a:solidFill>
              </a:rPr>
              <a:t>FOR </a:t>
            </a:r>
            <a:r>
              <a:rPr lang="en-US" sz="2000" b="0" dirty="0" err="1"/>
              <a:t>AdventureWorks.Production.Product</a:t>
            </a:r>
            <a:r>
              <a:rPr lang="en-US" sz="2000" b="0" dirty="0" smtClean="0"/>
              <a:t>;</a:t>
            </a:r>
          </a:p>
          <a:p>
            <a:r>
              <a:rPr lang="en-US" sz="2000" b="0" dirty="0" smtClean="0">
                <a:solidFill>
                  <a:srgbClr val="0000CC"/>
                </a:solidFill>
              </a:rPr>
              <a:t>GO</a:t>
            </a:r>
            <a:r>
              <a:rPr lang="en-US" sz="2000" b="0" dirty="0" smtClean="0"/>
              <a:t> </a:t>
            </a:r>
          </a:p>
          <a:p>
            <a:r>
              <a:rPr lang="en-US" sz="2000" b="0" dirty="0" smtClean="0">
                <a:solidFill>
                  <a:srgbClr val="00B050"/>
                </a:solidFill>
              </a:rPr>
              <a:t>-- </a:t>
            </a:r>
            <a:r>
              <a:rPr lang="en-US" sz="2000" b="0" dirty="0">
                <a:solidFill>
                  <a:srgbClr val="00B050"/>
                </a:solidFill>
              </a:rPr>
              <a:t>Query the Product table by using the synonym</a:t>
            </a:r>
            <a:r>
              <a:rPr lang="en-US" sz="2000" b="0" dirty="0"/>
              <a:t>. </a:t>
            </a:r>
            <a:endParaRPr lang="en-US" sz="2000" b="0" dirty="0" smtClean="0"/>
          </a:p>
          <a:p>
            <a:r>
              <a:rPr lang="en-US" sz="2000" b="0" dirty="0" smtClean="0">
                <a:solidFill>
                  <a:srgbClr val="0000CC"/>
                </a:solidFill>
              </a:rPr>
              <a:t>SELECT</a:t>
            </a:r>
            <a:r>
              <a:rPr lang="en-US" sz="2000" b="0" dirty="0" smtClean="0"/>
              <a:t> </a:t>
            </a:r>
            <a:r>
              <a:rPr lang="en-US" sz="2000" b="0" dirty="0" err="1"/>
              <a:t>ProductID</a:t>
            </a:r>
            <a:r>
              <a:rPr lang="en-US" sz="2000" b="0" dirty="0"/>
              <a:t>, Name </a:t>
            </a:r>
            <a:endParaRPr lang="en-US" sz="2000" b="0" dirty="0" smtClean="0"/>
          </a:p>
          <a:p>
            <a:r>
              <a:rPr lang="en-US" sz="2000" b="0" dirty="0" smtClean="0">
                <a:solidFill>
                  <a:srgbClr val="0000CC"/>
                </a:solidFill>
              </a:rPr>
              <a:t>FROM</a:t>
            </a:r>
            <a:r>
              <a:rPr lang="en-US" sz="2000" b="0" dirty="0" smtClean="0"/>
              <a:t> </a:t>
            </a:r>
            <a:r>
              <a:rPr lang="en-US" sz="2000" b="0" dirty="0" err="1"/>
              <a:t>MyProduct</a:t>
            </a:r>
            <a:r>
              <a:rPr lang="en-US" sz="2000" b="0" dirty="0"/>
              <a:t> </a:t>
            </a:r>
            <a:endParaRPr lang="en-US" sz="2000" b="0" dirty="0" smtClean="0"/>
          </a:p>
          <a:p>
            <a:r>
              <a:rPr lang="en-US" sz="2000" b="0" dirty="0" smtClean="0">
                <a:solidFill>
                  <a:srgbClr val="0000CC"/>
                </a:solidFill>
              </a:rPr>
              <a:t>WHERE</a:t>
            </a:r>
            <a:r>
              <a:rPr lang="en-US" sz="2000" b="0" dirty="0" smtClean="0"/>
              <a:t> </a:t>
            </a:r>
            <a:r>
              <a:rPr lang="en-US" sz="2000" b="0" dirty="0" err="1"/>
              <a:t>ProductID</a:t>
            </a:r>
            <a:r>
              <a:rPr lang="en-US" sz="2000" b="0" dirty="0"/>
              <a:t> &lt; 5; </a:t>
            </a:r>
            <a:endParaRPr lang="en-US" sz="2000" b="0" dirty="0" smtClean="0"/>
          </a:p>
          <a:p>
            <a:r>
              <a:rPr lang="en-US" sz="2000" b="0" dirty="0" smtClean="0">
                <a:solidFill>
                  <a:srgbClr val="0000CC"/>
                </a:solidFill>
              </a:rPr>
              <a:t>GO</a:t>
            </a:r>
            <a:r>
              <a:rPr lang="en-US" sz="2000" b="0" dirty="0" smtClean="0"/>
              <a:t> </a:t>
            </a:r>
            <a:endParaRPr lang="en-US" sz="2000" b="0" dirty="0">
              <a:solidFill>
                <a:srgbClr val="808080"/>
              </a:solidFill>
              <a:latin typeface="Lucida Sans Typewriter" pitchFamily="49" charset="0"/>
            </a:endParaRPr>
          </a:p>
        </p:txBody>
      </p:sp>
    </p:spTree>
    <p:extLst>
      <p:ext uri="{BB962C8B-B14F-4D97-AF65-F5344CB8AC3E}">
        <p14:creationId xmlns:p14="http://schemas.microsoft.com/office/powerpoint/2010/main" val="2006821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D9930B52-E2FA-4636-820B-5BAA5F2C2D92}">
  <ds:schemaRefs>
    <ds:schemaRef ds:uri="http://purl.org/dc/dcmitype/"/>
    <ds:schemaRef ds:uri="http://www.w3.org/XML/1998/namespace"/>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2328</Words>
  <Application>Microsoft Office PowerPoint</Application>
  <PresentationFormat>Presentación en pantalla (4:3)</PresentationFormat>
  <Paragraphs>429</Paragraphs>
  <Slides>35</Slides>
  <Notes>35</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Introducing T-SQL batches</vt:lpstr>
      <vt:lpstr>Working with batches</vt:lpstr>
      <vt:lpstr>Introducing T-SQL Variables</vt:lpstr>
      <vt:lpstr>Working with Variables</vt:lpstr>
      <vt:lpstr>Working with Synonyms</vt:lpstr>
      <vt:lpstr>Presentación de PowerPoint</vt:lpstr>
      <vt:lpstr>Presentación de PowerPoint</vt:lpstr>
      <vt:lpstr>Understanding T-SQL control-of-flow language</vt:lpstr>
      <vt:lpstr>Working with IF…ELSE</vt:lpstr>
      <vt:lpstr>Working with WHILE</vt:lpstr>
      <vt:lpstr>Presentación de PowerPoint</vt:lpstr>
      <vt:lpstr>Presentación de PowerPoint</vt:lpstr>
      <vt:lpstr>Structured exception handling</vt:lpstr>
      <vt:lpstr>Querying the ERROR object</vt:lpstr>
      <vt:lpstr>Creating TRY and CATCH blocks</vt:lpstr>
      <vt:lpstr>TRY and CATCH blocks won’t catch everything</vt:lpstr>
      <vt:lpstr>Using the THROW statement</vt:lpstr>
      <vt:lpstr>Presentación de PowerPoint</vt:lpstr>
      <vt:lpstr>Presentación de PowerPoint</vt:lpstr>
      <vt:lpstr>Defining transactions</vt:lpstr>
      <vt:lpstr>The need for transactions: issues with batches</vt:lpstr>
      <vt:lpstr>Transactions extend batches</vt:lpstr>
      <vt:lpstr>BEGIN TRANSACTION</vt:lpstr>
      <vt:lpstr>COMMIT TRANSACTION</vt:lpstr>
      <vt:lpstr>ROLLBACK TRANSACTION</vt:lpstr>
      <vt:lpstr>Using XACT_ABORT</vt:lpstr>
      <vt:lpstr>Presentación de PowerPoint</vt:lpstr>
      <vt:lpstr>Summary</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