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5" r:id="rId4"/>
    <p:sldId id="260" r:id="rId5"/>
    <p:sldId id="277" r:id="rId6"/>
    <p:sldId id="278" r:id="rId7"/>
    <p:sldId id="279" r:id="rId8"/>
    <p:sldId id="280" r:id="rId9"/>
    <p:sldId id="281" r:id="rId10"/>
    <p:sldId id="282" r:id="rId11"/>
    <p:sldId id="283" r:id="rId12"/>
    <p:sldId id="284" r:id="rId13"/>
    <p:sldId id="287" r:id="rId14"/>
    <p:sldId id="286" r:id="rId15"/>
    <p:sldId id="288" r:id="rId16"/>
    <p:sldId id="289" r:id="rId17"/>
    <p:sldId id="290" r:id="rId18"/>
    <p:sldId id="291" r:id="rId19"/>
    <p:sldId id="292" r:id="rId20"/>
    <p:sldId id="293" r:id="rId21"/>
    <p:sldId id="294" r:id="rId22"/>
    <p:sldId id="295" r:id="rId23"/>
    <p:sldId id="296" r:id="rId24"/>
    <p:sldId id="297" r:id="rId25"/>
    <p:sldId id="298" r:id="rId26"/>
    <p:sldId id="299" r:id="rId27"/>
    <p:sldId id="300" r:id="rId28"/>
    <p:sldId id="301" r:id="rId29"/>
    <p:sldId id="302" r:id="rId30"/>
    <p:sldId id="303" r:id="rId31"/>
    <p:sldId id="304" r:id="rId32"/>
    <p:sldId id="305" r:id="rId33"/>
    <p:sldId id="306" r:id="rId34"/>
    <p:sldId id="307" r:id="rId35"/>
    <p:sldId id="308" r:id="rId36"/>
    <p:sldId id="309" r:id="rId37"/>
    <p:sldId id="310" r:id="rId38"/>
    <p:sldId id="311" r:id="rId39"/>
    <p:sldId id="312" r:id="rId40"/>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9" d="100"/>
          <a:sy n="39" d="100"/>
        </p:scale>
        <p:origin x="78" y="8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MX"/>
          </a:p>
        </p:txBody>
      </p:sp>
      <p:sp>
        <p:nvSpPr>
          <p:cNvPr id="4" name="Marcador de fecha 3"/>
          <p:cNvSpPr>
            <a:spLocks noGrp="1"/>
          </p:cNvSpPr>
          <p:nvPr>
            <p:ph type="dt" sz="half" idx="10"/>
          </p:nvPr>
        </p:nvSpPr>
        <p:spPr/>
        <p:txBody>
          <a:bodyPr/>
          <a:lstStyle/>
          <a:p>
            <a:fld id="{2E3A97E8-D49D-47A8-B36B-C2B10E2407D5}" type="datetimeFigureOut">
              <a:rPr lang="es-MX" smtClean="0"/>
              <a:t>03/09/2016</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B856F86C-7BDA-4D1E-B28E-51FF60B34D4A}" type="slidenum">
              <a:rPr lang="es-MX" smtClean="0"/>
              <a:t>‹Nº›</a:t>
            </a:fld>
            <a:endParaRPr lang="es-MX"/>
          </a:p>
        </p:txBody>
      </p:sp>
    </p:spTree>
    <p:extLst>
      <p:ext uri="{BB962C8B-B14F-4D97-AF65-F5344CB8AC3E}">
        <p14:creationId xmlns:p14="http://schemas.microsoft.com/office/powerpoint/2010/main" val="800930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2E3A97E8-D49D-47A8-B36B-C2B10E2407D5}" type="datetimeFigureOut">
              <a:rPr lang="es-MX" smtClean="0"/>
              <a:t>03/09/2016</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B856F86C-7BDA-4D1E-B28E-51FF60B34D4A}" type="slidenum">
              <a:rPr lang="es-MX" smtClean="0"/>
              <a:t>‹Nº›</a:t>
            </a:fld>
            <a:endParaRPr lang="es-MX"/>
          </a:p>
        </p:txBody>
      </p:sp>
    </p:spTree>
    <p:extLst>
      <p:ext uri="{BB962C8B-B14F-4D97-AF65-F5344CB8AC3E}">
        <p14:creationId xmlns:p14="http://schemas.microsoft.com/office/powerpoint/2010/main" val="1825480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2E3A97E8-D49D-47A8-B36B-C2B10E2407D5}" type="datetimeFigureOut">
              <a:rPr lang="es-MX" smtClean="0"/>
              <a:t>03/09/2016</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B856F86C-7BDA-4D1E-B28E-51FF60B34D4A}" type="slidenum">
              <a:rPr lang="es-MX" smtClean="0"/>
              <a:t>‹Nº›</a:t>
            </a:fld>
            <a:endParaRPr lang="es-MX"/>
          </a:p>
        </p:txBody>
      </p:sp>
    </p:spTree>
    <p:extLst>
      <p:ext uri="{BB962C8B-B14F-4D97-AF65-F5344CB8AC3E}">
        <p14:creationId xmlns:p14="http://schemas.microsoft.com/office/powerpoint/2010/main" val="1989691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2E3A97E8-D49D-47A8-B36B-C2B10E2407D5}" type="datetimeFigureOut">
              <a:rPr lang="es-MX" smtClean="0"/>
              <a:t>03/09/2016</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B856F86C-7BDA-4D1E-B28E-51FF60B34D4A}" type="slidenum">
              <a:rPr lang="es-MX" smtClean="0"/>
              <a:t>‹Nº›</a:t>
            </a:fld>
            <a:endParaRPr lang="es-MX"/>
          </a:p>
        </p:txBody>
      </p:sp>
    </p:spTree>
    <p:extLst>
      <p:ext uri="{BB962C8B-B14F-4D97-AF65-F5344CB8AC3E}">
        <p14:creationId xmlns:p14="http://schemas.microsoft.com/office/powerpoint/2010/main" val="2586912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2E3A97E8-D49D-47A8-B36B-C2B10E2407D5}" type="datetimeFigureOut">
              <a:rPr lang="es-MX" smtClean="0"/>
              <a:t>03/09/2016</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B856F86C-7BDA-4D1E-B28E-51FF60B34D4A}" type="slidenum">
              <a:rPr lang="es-MX" smtClean="0"/>
              <a:t>‹Nº›</a:t>
            </a:fld>
            <a:endParaRPr lang="es-MX"/>
          </a:p>
        </p:txBody>
      </p:sp>
    </p:spTree>
    <p:extLst>
      <p:ext uri="{BB962C8B-B14F-4D97-AF65-F5344CB8AC3E}">
        <p14:creationId xmlns:p14="http://schemas.microsoft.com/office/powerpoint/2010/main" val="634034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2E3A97E8-D49D-47A8-B36B-C2B10E2407D5}" type="datetimeFigureOut">
              <a:rPr lang="es-MX" smtClean="0"/>
              <a:t>03/09/2016</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B856F86C-7BDA-4D1E-B28E-51FF60B34D4A}" type="slidenum">
              <a:rPr lang="es-MX" smtClean="0"/>
              <a:t>‹Nº›</a:t>
            </a:fld>
            <a:endParaRPr lang="es-MX"/>
          </a:p>
        </p:txBody>
      </p:sp>
    </p:spTree>
    <p:extLst>
      <p:ext uri="{BB962C8B-B14F-4D97-AF65-F5344CB8AC3E}">
        <p14:creationId xmlns:p14="http://schemas.microsoft.com/office/powerpoint/2010/main" val="1729632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2E3A97E8-D49D-47A8-B36B-C2B10E2407D5}" type="datetimeFigureOut">
              <a:rPr lang="es-MX" smtClean="0"/>
              <a:t>03/09/2016</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B856F86C-7BDA-4D1E-B28E-51FF60B34D4A}" type="slidenum">
              <a:rPr lang="es-MX" smtClean="0"/>
              <a:t>‹Nº›</a:t>
            </a:fld>
            <a:endParaRPr lang="es-MX"/>
          </a:p>
        </p:txBody>
      </p:sp>
    </p:spTree>
    <p:extLst>
      <p:ext uri="{BB962C8B-B14F-4D97-AF65-F5344CB8AC3E}">
        <p14:creationId xmlns:p14="http://schemas.microsoft.com/office/powerpoint/2010/main" val="857572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p>
            <a:fld id="{2E3A97E8-D49D-47A8-B36B-C2B10E2407D5}" type="datetimeFigureOut">
              <a:rPr lang="es-MX" smtClean="0"/>
              <a:t>03/09/2016</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B856F86C-7BDA-4D1E-B28E-51FF60B34D4A}" type="slidenum">
              <a:rPr lang="es-MX" smtClean="0"/>
              <a:t>‹Nº›</a:t>
            </a:fld>
            <a:endParaRPr lang="es-MX"/>
          </a:p>
        </p:txBody>
      </p:sp>
    </p:spTree>
    <p:extLst>
      <p:ext uri="{BB962C8B-B14F-4D97-AF65-F5344CB8AC3E}">
        <p14:creationId xmlns:p14="http://schemas.microsoft.com/office/powerpoint/2010/main" val="3401418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2E3A97E8-D49D-47A8-B36B-C2B10E2407D5}" type="datetimeFigureOut">
              <a:rPr lang="es-MX" smtClean="0"/>
              <a:t>03/09/2016</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B856F86C-7BDA-4D1E-B28E-51FF60B34D4A}" type="slidenum">
              <a:rPr lang="es-MX" smtClean="0"/>
              <a:t>‹Nº›</a:t>
            </a:fld>
            <a:endParaRPr lang="es-MX"/>
          </a:p>
        </p:txBody>
      </p:sp>
    </p:spTree>
    <p:extLst>
      <p:ext uri="{BB962C8B-B14F-4D97-AF65-F5344CB8AC3E}">
        <p14:creationId xmlns:p14="http://schemas.microsoft.com/office/powerpoint/2010/main" val="658361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2E3A97E8-D49D-47A8-B36B-C2B10E2407D5}" type="datetimeFigureOut">
              <a:rPr lang="es-MX" smtClean="0"/>
              <a:t>03/09/2016</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B856F86C-7BDA-4D1E-B28E-51FF60B34D4A}" type="slidenum">
              <a:rPr lang="es-MX" smtClean="0"/>
              <a:t>‹Nº›</a:t>
            </a:fld>
            <a:endParaRPr lang="es-MX"/>
          </a:p>
        </p:txBody>
      </p:sp>
    </p:spTree>
    <p:extLst>
      <p:ext uri="{BB962C8B-B14F-4D97-AF65-F5344CB8AC3E}">
        <p14:creationId xmlns:p14="http://schemas.microsoft.com/office/powerpoint/2010/main" val="1876365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2E3A97E8-D49D-47A8-B36B-C2B10E2407D5}" type="datetimeFigureOut">
              <a:rPr lang="es-MX" smtClean="0"/>
              <a:t>03/09/2016</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B856F86C-7BDA-4D1E-B28E-51FF60B34D4A}" type="slidenum">
              <a:rPr lang="es-MX" smtClean="0"/>
              <a:t>‹Nº›</a:t>
            </a:fld>
            <a:endParaRPr lang="es-MX"/>
          </a:p>
        </p:txBody>
      </p:sp>
    </p:spTree>
    <p:extLst>
      <p:ext uri="{BB962C8B-B14F-4D97-AF65-F5344CB8AC3E}">
        <p14:creationId xmlns:p14="http://schemas.microsoft.com/office/powerpoint/2010/main" val="1684915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3A97E8-D49D-47A8-B36B-C2B10E2407D5}" type="datetimeFigureOut">
              <a:rPr lang="es-MX" smtClean="0"/>
              <a:t>03/09/2016</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56F86C-7BDA-4D1E-B28E-51FF60B34D4A}" type="slidenum">
              <a:rPr lang="es-MX" smtClean="0"/>
              <a:t>‹Nº›</a:t>
            </a:fld>
            <a:endParaRPr lang="es-MX"/>
          </a:p>
        </p:txBody>
      </p:sp>
    </p:spTree>
    <p:extLst>
      <p:ext uri="{BB962C8B-B14F-4D97-AF65-F5344CB8AC3E}">
        <p14:creationId xmlns:p14="http://schemas.microsoft.com/office/powerpoint/2010/main" val="24310072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ejercicios_libro/estilos_en_linea1.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ejercicios_libro/estilos_embebidos.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ejercicios_libro/estilos_link.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Estilos CSS y modelos de caja</a:t>
            </a:r>
            <a:endParaRPr lang="es-MX" dirty="0"/>
          </a:p>
        </p:txBody>
      </p:sp>
      <p:sp>
        <p:nvSpPr>
          <p:cNvPr id="3" name="Subtítulo 2"/>
          <p:cNvSpPr>
            <a:spLocks noGrp="1"/>
          </p:cNvSpPr>
          <p:nvPr>
            <p:ph type="subTitle" idx="1"/>
          </p:nvPr>
        </p:nvSpPr>
        <p:spPr/>
        <p:txBody>
          <a:bodyPr/>
          <a:lstStyle/>
          <a:p>
            <a:endParaRPr lang="es-MX"/>
          </a:p>
        </p:txBody>
      </p:sp>
    </p:spTree>
    <p:extLst>
      <p:ext uri="{BB962C8B-B14F-4D97-AF65-F5344CB8AC3E}">
        <p14:creationId xmlns:p14="http://schemas.microsoft.com/office/powerpoint/2010/main" val="4544541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532263"/>
            <a:ext cx="10515600" cy="1158425"/>
          </a:xfrm>
        </p:spPr>
        <p:txBody>
          <a:bodyPr/>
          <a:lstStyle/>
          <a:p>
            <a:r>
              <a:rPr lang="es-MX" dirty="0" smtClean="0"/>
              <a:t>Referencias en CSS</a:t>
            </a:r>
            <a:endParaRPr lang="es-MX" dirty="0"/>
          </a:p>
        </p:txBody>
      </p:sp>
      <p:sp>
        <p:nvSpPr>
          <p:cNvPr id="3" name="Marcador de contenido 2"/>
          <p:cNvSpPr>
            <a:spLocks noGrp="1"/>
          </p:cNvSpPr>
          <p:nvPr>
            <p:ph idx="1"/>
          </p:nvPr>
        </p:nvSpPr>
        <p:spPr>
          <a:xfrm>
            <a:off x="838200" y="1907513"/>
            <a:ext cx="10515600" cy="4561526"/>
          </a:xfrm>
        </p:spPr>
        <p:txBody>
          <a:bodyPr>
            <a:normAutofit/>
          </a:bodyPr>
          <a:lstStyle/>
          <a:p>
            <a:pPr marL="0" indent="0" algn="just">
              <a:buNone/>
            </a:pPr>
            <a:r>
              <a:rPr lang="es-MX" dirty="0" smtClean="0"/>
              <a:t>Existen varios métodos para seleccionar cuáles elementos HTML serán afectados por las reglas CSS:</a:t>
            </a:r>
          </a:p>
          <a:p>
            <a:pPr marL="0" indent="0" algn="just">
              <a:buNone/>
            </a:pPr>
            <a:endParaRPr lang="es-MX" dirty="0" smtClean="0"/>
          </a:p>
          <a:p>
            <a:pPr algn="just"/>
            <a:r>
              <a:rPr lang="es-MX" dirty="0" smtClean="0"/>
              <a:t>Referencia por la palabra clave del elemento</a:t>
            </a:r>
          </a:p>
          <a:p>
            <a:pPr algn="just"/>
            <a:r>
              <a:rPr lang="es-MX" dirty="0" smtClean="0"/>
              <a:t>Referencia por el atributo id</a:t>
            </a:r>
          </a:p>
          <a:p>
            <a:pPr algn="just"/>
            <a:r>
              <a:rPr lang="es-MX" dirty="0" smtClean="0"/>
              <a:t>Referencia por el atributo </a:t>
            </a:r>
            <a:r>
              <a:rPr lang="es-MX" dirty="0" err="1" smtClean="0"/>
              <a:t>class</a:t>
            </a:r>
            <a:endParaRPr lang="es-MX" dirty="0" smtClean="0"/>
          </a:p>
          <a:p>
            <a:pPr marL="0" indent="0" algn="just">
              <a:buNone/>
            </a:pPr>
            <a:endParaRPr lang="es-MX" dirty="0"/>
          </a:p>
          <a:p>
            <a:pPr marL="0" indent="0" algn="just">
              <a:buNone/>
            </a:pPr>
            <a:r>
              <a:rPr lang="es-MX" dirty="0" smtClean="0"/>
              <a:t>Además se incorporan más referencias que se explicarán más adelante</a:t>
            </a:r>
          </a:p>
          <a:p>
            <a:pPr marL="0" indent="0" algn="just">
              <a:buNone/>
            </a:pPr>
            <a:endParaRPr lang="es-MX" dirty="0"/>
          </a:p>
          <a:p>
            <a:pPr marL="0" indent="0" algn="just">
              <a:buNone/>
            </a:pPr>
            <a:endParaRPr lang="es-MX" dirty="0"/>
          </a:p>
        </p:txBody>
      </p:sp>
    </p:spTree>
    <p:extLst>
      <p:ext uri="{BB962C8B-B14F-4D97-AF65-F5344CB8AC3E}">
        <p14:creationId xmlns:p14="http://schemas.microsoft.com/office/powerpoint/2010/main" val="34381085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532263"/>
            <a:ext cx="10515600" cy="1158425"/>
          </a:xfrm>
        </p:spPr>
        <p:txBody>
          <a:bodyPr/>
          <a:lstStyle/>
          <a:p>
            <a:r>
              <a:rPr lang="es-MX" dirty="0" smtClean="0"/>
              <a:t>Referenciando con palabra clave</a:t>
            </a:r>
            <a:endParaRPr lang="es-MX" dirty="0"/>
          </a:p>
        </p:txBody>
      </p:sp>
      <p:sp>
        <p:nvSpPr>
          <p:cNvPr id="3" name="Marcador de contenido 2"/>
          <p:cNvSpPr>
            <a:spLocks noGrp="1"/>
          </p:cNvSpPr>
          <p:nvPr>
            <p:ph idx="1"/>
          </p:nvPr>
        </p:nvSpPr>
        <p:spPr>
          <a:xfrm>
            <a:off x="838200" y="1907513"/>
            <a:ext cx="10515600" cy="4561526"/>
          </a:xfrm>
        </p:spPr>
        <p:txBody>
          <a:bodyPr>
            <a:normAutofit/>
          </a:bodyPr>
          <a:lstStyle/>
          <a:p>
            <a:pPr marL="0" indent="0" algn="just">
              <a:buNone/>
            </a:pPr>
            <a:r>
              <a:rPr lang="es-MX" dirty="0" smtClean="0"/>
              <a:t>Al declarar las reglas CSS utilizando la palabra clave del elemento afectamos cada elemento de la misma clase en el documento. Por ejemplo, la siguiente cambiará los estilos de todos los elementos </a:t>
            </a:r>
            <a:r>
              <a:rPr lang="es-MX" b="1" dirty="0" smtClean="0"/>
              <a:t>&lt;p&gt;</a:t>
            </a:r>
            <a:r>
              <a:rPr lang="es-MX" dirty="0" smtClean="0"/>
              <a:t>:</a:t>
            </a:r>
          </a:p>
          <a:p>
            <a:pPr marL="0" indent="0" algn="just">
              <a:buNone/>
            </a:pPr>
            <a:endParaRPr lang="es-MX" dirty="0"/>
          </a:p>
          <a:p>
            <a:pPr marL="0" indent="0" algn="just">
              <a:buNone/>
            </a:pPr>
            <a:r>
              <a:rPr lang="es-MX" b="1" dirty="0" smtClean="0"/>
              <a:t>      p { </a:t>
            </a:r>
            <a:r>
              <a:rPr lang="es-MX" b="1" dirty="0" err="1" smtClean="0"/>
              <a:t>font-size</a:t>
            </a:r>
            <a:r>
              <a:rPr lang="es-MX" b="1" dirty="0" smtClean="0"/>
              <a:t>: 20px;}</a:t>
            </a:r>
          </a:p>
          <a:p>
            <a:pPr marL="0" indent="0" algn="just">
              <a:buNone/>
            </a:pPr>
            <a:endParaRPr lang="es-MX" b="1" dirty="0"/>
          </a:p>
          <a:p>
            <a:pPr marL="0" indent="0" algn="just">
              <a:buNone/>
            </a:pPr>
            <a:r>
              <a:rPr lang="es-MX" dirty="0" smtClean="0"/>
              <a:t>Otro ejemplo sería:</a:t>
            </a:r>
          </a:p>
          <a:p>
            <a:pPr marL="0" indent="0" algn="just">
              <a:buNone/>
            </a:pPr>
            <a:endParaRPr lang="es-MX" b="1" dirty="0" smtClean="0"/>
          </a:p>
          <a:p>
            <a:pPr marL="0" indent="0" algn="just">
              <a:buNone/>
            </a:pPr>
            <a:r>
              <a:rPr lang="es-MX" dirty="0"/>
              <a:t> </a:t>
            </a:r>
            <a:r>
              <a:rPr lang="es-MX" dirty="0" smtClean="0"/>
              <a:t>      </a:t>
            </a:r>
            <a:r>
              <a:rPr lang="es-MX" b="1" dirty="0" err="1" smtClean="0"/>
              <a:t>span</a:t>
            </a:r>
            <a:r>
              <a:rPr lang="es-MX" b="1" dirty="0" smtClean="0"/>
              <a:t> {</a:t>
            </a:r>
            <a:r>
              <a:rPr lang="es-MX" b="1" dirty="0" err="1" smtClean="0"/>
              <a:t>font-size</a:t>
            </a:r>
            <a:r>
              <a:rPr lang="es-MX" b="1" dirty="0" smtClean="0"/>
              <a:t>: 20px;}</a:t>
            </a:r>
            <a:endParaRPr lang="es-MX" b="1" dirty="0"/>
          </a:p>
          <a:p>
            <a:pPr marL="0" indent="0" algn="just">
              <a:buNone/>
            </a:pPr>
            <a:endParaRPr lang="es-MX" b="1" dirty="0"/>
          </a:p>
          <a:p>
            <a:pPr marL="0" indent="0" algn="just">
              <a:buNone/>
            </a:pPr>
            <a:endParaRPr lang="es-MX" dirty="0"/>
          </a:p>
        </p:txBody>
      </p:sp>
    </p:spTree>
    <p:extLst>
      <p:ext uri="{BB962C8B-B14F-4D97-AF65-F5344CB8AC3E}">
        <p14:creationId xmlns:p14="http://schemas.microsoft.com/office/powerpoint/2010/main" val="12081076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532263"/>
            <a:ext cx="10515600" cy="1158425"/>
          </a:xfrm>
        </p:spPr>
        <p:txBody>
          <a:bodyPr/>
          <a:lstStyle/>
          <a:p>
            <a:r>
              <a:rPr lang="es-MX" dirty="0" smtClean="0"/>
              <a:t>Referenciando con el atributo id</a:t>
            </a:r>
            <a:endParaRPr lang="es-MX" dirty="0"/>
          </a:p>
        </p:txBody>
      </p:sp>
      <p:sp>
        <p:nvSpPr>
          <p:cNvPr id="3" name="Marcador de contenido 2"/>
          <p:cNvSpPr>
            <a:spLocks noGrp="1"/>
          </p:cNvSpPr>
          <p:nvPr>
            <p:ph idx="1"/>
          </p:nvPr>
        </p:nvSpPr>
        <p:spPr>
          <a:xfrm>
            <a:off x="838200" y="1907513"/>
            <a:ext cx="10515600" cy="4561526"/>
          </a:xfrm>
        </p:spPr>
        <p:txBody>
          <a:bodyPr>
            <a:normAutofit lnSpcReduction="10000"/>
          </a:bodyPr>
          <a:lstStyle/>
          <a:p>
            <a:pPr marL="0" indent="0" algn="just">
              <a:buNone/>
            </a:pPr>
            <a:r>
              <a:rPr lang="es-MX" dirty="0" smtClean="0"/>
              <a:t>El atributo id es como un nombre que identifica al elemento. Esto significa que el valor de este atributo no puede ser duplicado. Este nombre debe ser único en todo el documento:</a:t>
            </a:r>
          </a:p>
          <a:p>
            <a:pPr marL="0" indent="0" algn="just">
              <a:buNone/>
            </a:pPr>
            <a:endParaRPr lang="es-MX" dirty="0"/>
          </a:p>
          <a:p>
            <a:pPr marL="0" indent="0" algn="just">
              <a:buNone/>
            </a:pPr>
            <a:r>
              <a:rPr lang="es-MX" b="1" dirty="0" smtClean="0"/>
              <a:t>      #texto1 { </a:t>
            </a:r>
            <a:r>
              <a:rPr lang="es-MX" b="1" dirty="0" err="1" smtClean="0"/>
              <a:t>font-size</a:t>
            </a:r>
            <a:r>
              <a:rPr lang="es-MX" b="1" dirty="0" smtClean="0"/>
              <a:t>: 20px;</a:t>
            </a:r>
          </a:p>
          <a:p>
            <a:pPr marL="0" indent="0" algn="just">
              <a:buNone/>
            </a:pPr>
            <a:r>
              <a:rPr lang="es-MX" b="1" dirty="0"/>
              <a:t> </a:t>
            </a:r>
            <a:r>
              <a:rPr lang="es-MX" b="1" dirty="0" smtClean="0"/>
              <a:t>                       color: blue; }</a:t>
            </a:r>
          </a:p>
          <a:p>
            <a:pPr marL="0" indent="0" algn="just">
              <a:buNone/>
            </a:pPr>
            <a:endParaRPr lang="es-MX" b="1" dirty="0"/>
          </a:p>
          <a:p>
            <a:pPr marL="0" indent="0" algn="just">
              <a:buNone/>
            </a:pPr>
            <a:r>
              <a:rPr lang="es-MX" dirty="0" smtClean="0"/>
              <a:t>Y en la página sería:</a:t>
            </a:r>
          </a:p>
          <a:p>
            <a:pPr marL="0" indent="0" algn="just">
              <a:buNone/>
            </a:pPr>
            <a:endParaRPr lang="es-MX" b="1" dirty="0" smtClean="0"/>
          </a:p>
          <a:p>
            <a:pPr marL="0" indent="0" algn="just">
              <a:buNone/>
            </a:pPr>
            <a:r>
              <a:rPr lang="es-MX" dirty="0"/>
              <a:t> </a:t>
            </a:r>
            <a:r>
              <a:rPr lang="es-MX" dirty="0" smtClean="0"/>
              <a:t>      </a:t>
            </a:r>
            <a:r>
              <a:rPr lang="es-MX" b="1" dirty="0" smtClean="0"/>
              <a:t>&lt;p id=“texto1”&gt; Mi texto &lt;/p&gt;</a:t>
            </a:r>
            <a:endParaRPr lang="es-MX" b="1" dirty="0"/>
          </a:p>
          <a:p>
            <a:pPr marL="0" indent="0" algn="just">
              <a:buNone/>
            </a:pPr>
            <a:endParaRPr lang="es-MX" b="1" dirty="0"/>
          </a:p>
          <a:p>
            <a:pPr marL="0" indent="0" algn="just">
              <a:buNone/>
            </a:pPr>
            <a:endParaRPr lang="es-MX" dirty="0"/>
          </a:p>
        </p:txBody>
      </p:sp>
    </p:spTree>
    <p:extLst>
      <p:ext uri="{BB962C8B-B14F-4D97-AF65-F5344CB8AC3E}">
        <p14:creationId xmlns:p14="http://schemas.microsoft.com/office/powerpoint/2010/main" val="18631643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532263"/>
            <a:ext cx="10515600" cy="1158425"/>
          </a:xfrm>
        </p:spPr>
        <p:txBody>
          <a:bodyPr/>
          <a:lstStyle/>
          <a:p>
            <a:r>
              <a:rPr lang="es-MX" dirty="0" smtClean="0"/>
              <a:t>Referenciando con el atributo </a:t>
            </a:r>
            <a:r>
              <a:rPr lang="es-MX" dirty="0" err="1" smtClean="0"/>
              <a:t>class</a:t>
            </a:r>
            <a:endParaRPr lang="es-MX" dirty="0"/>
          </a:p>
        </p:txBody>
      </p:sp>
      <p:sp>
        <p:nvSpPr>
          <p:cNvPr id="3" name="Marcador de contenido 2"/>
          <p:cNvSpPr>
            <a:spLocks noGrp="1"/>
          </p:cNvSpPr>
          <p:nvPr>
            <p:ph idx="1"/>
          </p:nvPr>
        </p:nvSpPr>
        <p:spPr>
          <a:xfrm>
            <a:off x="838200" y="1907513"/>
            <a:ext cx="10515600" cy="4561526"/>
          </a:xfrm>
        </p:spPr>
        <p:txBody>
          <a:bodyPr>
            <a:normAutofit/>
          </a:bodyPr>
          <a:lstStyle/>
          <a:p>
            <a:pPr marL="0" indent="0" algn="just">
              <a:buNone/>
            </a:pPr>
            <a:r>
              <a:rPr lang="es-MX" dirty="0" smtClean="0"/>
              <a:t>El atributo </a:t>
            </a:r>
            <a:r>
              <a:rPr lang="es-MX" dirty="0" err="1" smtClean="0"/>
              <a:t>class</a:t>
            </a:r>
            <a:r>
              <a:rPr lang="es-MX" dirty="0" smtClean="0"/>
              <a:t> es más flexible y puede ser asignado a cada elemento HTML en el documento que comparte un diseño similar:</a:t>
            </a:r>
          </a:p>
          <a:p>
            <a:pPr marL="0" indent="0" algn="just">
              <a:buNone/>
            </a:pPr>
            <a:endParaRPr lang="es-MX" dirty="0"/>
          </a:p>
          <a:p>
            <a:pPr marL="0" indent="0" algn="just">
              <a:buNone/>
            </a:pPr>
            <a:r>
              <a:rPr lang="es-MX" b="1" dirty="0" smtClean="0"/>
              <a:t>      .texto2 { </a:t>
            </a:r>
            <a:r>
              <a:rPr lang="es-MX" b="1" dirty="0" err="1" smtClean="0"/>
              <a:t>font-size</a:t>
            </a:r>
            <a:r>
              <a:rPr lang="es-MX" b="1" dirty="0" smtClean="0"/>
              <a:t>: 20px;</a:t>
            </a:r>
          </a:p>
          <a:p>
            <a:pPr marL="0" indent="0" algn="just">
              <a:buNone/>
            </a:pPr>
            <a:r>
              <a:rPr lang="es-MX" b="1" dirty="0"/>
              <a:t> </a:t>
            </a:r>
            <a:r>
              <a:rPr lang="es-MX" b="1" dirty="0" smtClean="0"/>
              <a:t>                       color: blue; }</a:t>
            </a:r>
          </a:p>
          <a:p>
            <a:pPr marL="0" indent="0" algn="just">
              <a:buNone/>
            </a:pPr>
            <a:endParaRPr lang="es-MX" b="1" dirty="0"/>
          </a:p>
          <a:p>
            <a:pPr marL="0" indent="0" algn="just">
              <a:buNone/>
            </a:pPr>
            <a:r>
              <a:rPr lang="es-MX" dirty="0" smtClean="0"/>
              <a:t>Y en la página sería:</a:t>
            </a:r>
          </a:p>
          <a:p>
            <a:pPr marL="0" indent="0" algn="just">
              <a:buNone/>
            </a:pPr>
            <a:endParaRPr lang="es-MX" b="1" dirty="0" smtClean="0"/>
          </a:p>
          <a:p>
            <a:pPr marL="0" indent="0" algn="just">
              <a:buNone/>
            </a:pPr>
            <a:r>
              <a:rPr lang="es-MX" dirty="0"/>
              <a:t> </a:t>
            </a:r>
            <a:r>
              <a:rPr lang="es-MX" dirty="0" smtClean="0"/>
              <a:t>      </a:t>
            </a:r>
            <a:r>
              <a:rPr lang="es-MX" b="1" dirty="0" smtClean="0"/>
              <a:t>&lt;p </a:t>
            </a:r>
            <a:r>
              <a:rPr lang="es-MX" b="1" dirty="0" err="1" smtClean="0"/>
              <a:t>class</a:t>
            </a:r>
            <a:r>
              <a:rPr lang="es-MX" b="1" dirty="0" smtClean="0"/>
              <a:t>=“texto2”&gt; Mi texto2 &lt;/p&gt;</a:t>
            </a:r>
            <a:endParaRPr lang="es-MX" b="1" dirty="0"/>
          </a:p>
          <a:p>
            <a:pPr marL="0" indent="0" algn="just">
              <a:buNone/>
            </a:pPr>
            <a:endParaRPr lang="es-MX" b="1" dirty="0"/>
          </a:p>
          <a:p>
            <a:pPr marL="0" indent="0" algn="just">
              <a:buNone/>
            </a:pPr>
            <a:endParaRPr lang="es-MX" dirty="0"/>
          </a:p>
        </p:txBody>
      </p:sp>
    </p:spTree>
    <p:extLst>
      <p:ext uri="{BB962C8B-B14F-4D97-AF65-F5344CB8AC3E}">
        <p14:creationId xmlns:p14="http://schemas.microsoft.com/office/powerpoint/2010/main" val="38745331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532263"/>
            <a:ext cx="10515600" cy="1158425"/>
          </a:xfrm>
        </p:spPr>
        <p:txBody>
          <a:bodyPr/>
          <a:lstStyle/>
          <a:p>
            <a:r>
              <a:rPr lang="es-MX" dirty="0" smtClean="0"/>
              <a:t>Referenciando con cualquier atributo</a:t>
            </a:r>
            <a:endParaRPr lang="es-MX" dirty="0"/>
          </a:p>
        </p:txBody>
      </p:sp>
      <p:sp>
        <p:nvSpPr>
          <p:cNvPr id="3" name="Marcador de contenido 2"/>
          <p:cNvSpPr>
            <a:spLocks noGrp="1"/>
          </p:cNvSpPr>
          <p:nvPr>
            <p:ph idx="1"/>
          </p:nvPr>
        </p:nvSpPr>
        <p:spPr>
          <a:xfrm>
            <a:off x="838200" y="1907513"/>
            <a:ext cx="10515600" cy="4561526"/>
          </a:xfrm>
        </p:spPr>
        <p:txBody>
          <a:bodyPr>
            <a:normAutofit/>
          </a:bodyPr>
          <a:lstStyle/>
          <a:p>
            <a:pPr marL="0" indent="0" algn="just">
              <a:buNone/>
            </a:pPr>
            <a:r>
              <a:rPr lang="es-MX" dirty="0" smtClean="0"/>
              <a:t>la última versión de CSS ha incorporado el </a:t>
            </a:r>
            <a:r>
              <a:rPr lang="es-MX" b="1" dirty="0" smtClean="0"/>
              <a:t>selector de atributo. </a:t>
            </a:r>
            <a:r>
              <a:rPr lang="es-MX" dirty="0" smtClean="0"/>
              <a:t>Ahora podemos referenciar solo elementos &lt;p&gt; que tienen el atributo </a:t>
            </a:r>
            <a:r>
              <a:rPr lang="es-MX" dirty="0" err="1" smtClean="0"/>
              <a:t>name</a:t>
            </a:r>
            <a:endParaRPr lang="es-MX" b="1" dirty="0" smtClean="0"/>
          </a:p>
          <a:p>
            <a:pPr marL="0" indent="0" algn="just">
              <a:buNone/>
            </a:pPr>
            <a:endParaRPr lang="es-MX" dirty="0"/>
          </a:p>
          <a:p>
            <a:pPr marL="0" indent="0" algn="just">
              <a:buNone/>
            </a:pPr>
            <a:r>
              <a:rPr lang="es-MX" b="1" dirty="0" smtClean="0"/>
              <a:t>      p[</a:t>
            </a:r>
            <a:r>
              <a:rPr lang="es-MX" b="1" dirty="0" err="1" smtClean="0"/>
              <a:t>name</a:t>
            </a:r>
            <a:r>
              <a:rPr lang="es-MX" b="1" dirty="0" smtClean="0"/>
              <a:t>] { </a:t>
            </a:r>
            <a:r>
              <a:rPr lang="es-MX" b="1" dirty="0" err="1" smtClean="0"/>
              <a:t>font-size</a:t>
            </a:r>
            <a:r>
              <a:rPr lang="es-MX" b="1" dirty="0" smtClean="0"/>
              <a:t>: 20px;</a:t>
            </a:r>
          </a:p>
          <a:p>
            <a:pPr marL="0" indent="0" algn="just">
              <a:buNone/>
            </a:pPr>
            <a:r>
              <a:rPr lang="es-MX" b="1" dirty="0"/>
              <a:t> </a:t>
            </a:r>
            <a:r>
              <a:rPr lang="es-MX" b="1" dirty="0" smtClean="0"/>
              <a:t>                       color: red; }</a:t>
            </a:r>
          </a:p>
          <a:p>
            <a:pPr marL="0" indent="0" algn="just">
              <a:buNone/>
            </a:pPr>
            <a:endParaRPr lang="es-MX" b="1" dirty="0"/>
          </a:p>
          <a:p>
            <a:pPr marL="0" indent="0" algn="just">
              <a:buNone/>
            </a:pPr>
            <a:r>
              <a:rPr lang="es-MX" dirty="0" smtClean="0"/>
              <a:t>Y en la página sería:</a:t>
            </a:r>
          </a:p>
          <a:p>
            <a:pPr marL="0" indent="0" algn="just">
              <a:buNone/>
            </a:pPr>
            <a:endParaRPr lang="es-MX" b="1" dirty="0" smtClean="0"/>
          </a:p>
          <a:p>
            <a:pPr marL="0" indent="0" algn="just">
              <a:buNone/>
            </a:pPr>
            <a:r>
              <a:rPr lang="es-MX" dirty="0"/>
              <a:t> </a:t>
            </a:r>
            <a:r>
              <a:rPr lang="es-MX" dirty="0" smtClean="0"/>
              <a:t>      </a:t>
            </a:r>
            <a:r>
              <a:rPr lang="es-MX" b="1" dirty="0" smtClean="0"/>
              <a:t>&lt;p </a:t>
            </a:r>
            <a:r>
              <a:rPr lang="es-MX" b="1" dirty="0" err="1" smtClean="0"/>
              <a:t>name</a:t>
            </a:r>
            <a:r>
              <a:rPr lang="es-MX" b="1" dirty="0" smtClean="0"/>
              <a:t>&gt; Mi texto2 &lt;/p&gt;</a:t>
            </a:r>
            <a:endParaRPr lang="es-MX" b="1" dirty="0"/>
          </a:p>
          <a:p>
            <a:pPr marL="0" indent="0" algn="just">
              <a:buNone/>
            </a:pPr>
            <a:endParaRPr lang="es-MX" b="1" dirty="0"/>
          </a:p>
          <a:p>
            <a:pPr marL="0" indent="0" algn="just">
              <a:buNone/>
            </a:pPr>
            <a:endParaRPr lang="es-MX" dirty="0"/>
          </a:p>
        </p:txBody>
      </p:sp>
    </p:spTree>
    <p:extLst>
      <p:ext uri="{BB962C8B-B14F-4D97-AF65-F5344CB8AC3E}">
        <p14:creationId xmlns:p14="http://schemas.microsoft.com/office/powerpoint/2010/main" val="10011705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532263"/>
            <a:ext cx="10515600" cy="1158425"/>
          </a:xfrm>
        </p:spPr>
        <p:txBody>
          <a:bodyPr/>
          <a:lstStyle/>
          <a:p>
            <a:r>
              <a:rPr lang="es-MX" dirty="0" smtClean="0"/>
              <a:t>Referenciando con expresiones regulares </a:t>
            </a:r>
            <a:endParaRPr lang="es-MX" dirty="0"/>
          </a:p>
        </p:txBody>
      </p:sp>
      <p:sp>
        <p:nvSpPr>
          <p:cNvPr id="3" name="Marcador de contenido 2"/>
          <p:cNvSpPr>
            <a:spLocks noGrp="1"/>
          </p:cNvSpPr>
          <p:nvPr>
            <p:ph idx="1"/>
          </p:nvPr>
        </p:nvSpPr>
        <p:spPr>
          <a:xfrm>
            <a:off x="838200" y="1907513"/>
            <a:ext cx="10515600" cy="4561526"/>
          </a:xfrm>
        </p:spPr>
        <p:txBody>
          <a:bodyPr>
            <a:normAutofit/>
          </a:bodyPr>
          <a:lstStyle/>
          <a:p>
            <a:pPr marL="0" indent="0" algn="just">
              <a:buNone/>
            </a:pPr>
            <a:r>
              <a:rPr lang="es-MX" b="1" dirty="0" smtClean="0"/>
              <a:t>p[</a:t>
            </a:r>
            <a:r>
              <a:rPr lang="es-MX" b="1" dirty="0" err="1" smtClean="0"/>
              <a:t>name</a:t>
            </a:r>
            <a:r>
              <a:rPr lang="es-MX" b="1" dirty="0" smtClean="0"/>
              <a:t>$=“mi”] { </a:t>
            </a:r>
            <a:r>
              <a:rPr lang="es-MX" b="1" dirty="0" err="1" smtClean="0"/>
              <a:t>font-size</a:t>
            </a:r>
            <a:r>
              <a:rPr lang="es-MX" b="1" dirty="0" smtClean="0"/>
              <a:t>: 20px; color: </a:t>
            </a:r>
            <a:r>
              <a:rPr lang="es-MX" b="1" dirty="0" err="1" smtClean="0"/>
              <a:t>green</a:t>
            </a:r>
            <a:r>
              <a:rPr lang="es-MX" b="1" dirty="0" smtClean="0"/>
              <a:t>; }</a:t>
            </a:r>
          </a:p>
          <a:p>
            <a:pPr marL="0" indent="0" algn="just">
              <a:buNone/>
            </a:pPr>
            <a:endParaRPr lang="es-MX" dirty="0" smtClean="0"/>
          </a:p>
          <a:p>
            <a:pPr marL="0" indent="0" algn="just">
              <a:buNone/>
            </a:pPr>
            <a:r>
              <a:rPr lang="es-MX" dirty="0" smtClean="0"/>
              <a:t>Y en la página sería:</a:t>
            </a:r>
          </a:p>
          <a:p>
            <a:pPr marL="0" indent="0" algn="just">
              <a:buNone/>
            </a:pPr>
            <a:endParaRPr lang="es-MX" dirty="0" smtClean="0"/>
          </a:p>
          <a:p>
            <a:pPr marL="0" indent="0" algn="just">
              <a:buNone/>
            </a:pPr>
            <a:r>
              <a:rPr lang="es-MX" dirty="0" smtClean="0"/>
              <a:t>       </a:t>
            </a:r>
            <a:r>
              <a:rPr lang="es-MX" b="1" dirty="0" smtClean="0"/>
              <a:t>&lt;p </a:t>
            </a:r>
            <a:r>
              <a:rPr lang="es-MX" b="1" dirty="0" err="1" smtClean="0"/>
              <a:t>name</a:t>
            </a:r>
            <a:r>
              <a:rPr lang="es-MX" b="1" dirty="0" smtClean="0"/>
              <a:t>=“mitexto4mi”&gt; Mi texto4 &lt;/p&gt;</a:t>
            </a:r>
          </a:p>
          <a:p>
            <a:pPr marL="0" indent="0" algn="just">
              <a:buNone/>
            </a:pPr>
            <a:endParaRPr lang="es-MX" b="1" dirty="0"/>
          </a:p>
          <a:p>
            <a:pPr marL="0" indent="0" algn="just">
              <a:buNone/>
            </a:pPr>
            <a:r>
              <a:rPr lang="es-MX" dirty="0"/>
              <a:t>L</a:t>
            </a:r>
            <a:r>
              <a:rPr lang="es-MX" dirty="0" smtClean="0"/>
              <a:t>a regla con el selector </a:t>
            </a:r>
            <a:r>
              <a:rPr lang="es-MX" b="1" dirty="0" smtClean="0"/>
              <a:t>$=</a:t>
            </a:r>
            <a:r>
              <a:rPr lang="es-MX" dirty="0" smtClean="0"/>
              <a:t> será asignada a todo elemento </a:t>
            </a:r>
            <a:r>
              <a:rPr lang="es-MX" b="1" dirty="0" smtClean="0"/>
              <a:t>&lt;p&gt;</a:t>
            </a:r>
            <a:r>
              <a:rPr lang="es-MX" dirty="0" smtClean="0"/>
              <a:t> que contiene un atributo </a:t>
            </a:r>
            <a:r>
              <a:rPr lang="es-MX" dirty="0" err="1" smtClean="0"/>
              <a:t>name</a:t>
            </a:r>
            <a:r>
              <a:rPr lang="es-MX" dirty="0" smtClean="0"/>
              <a:t> con un valor finalizado en “mi” (por ejemplo “mitexto4mi”).</a:t>
            </a:r>
          </a:p>
          <a:p>
            <a:pPr marL="0" indent="0" algn="just">
              <a:buNone/>
            </a:pPr>
            <a:endParaRPr lang="es-MX" dirty="0"/>
          </a:p>
          <a:p>
            <a:pPr marL="0" indent="0" algn="just">
              <a:buNone/>
            </a:pPr>
            <a:endParaRPr lang="es-MX" dirty="0"/>
          </a:p>
        </p:txBody>
      </p:sp>
    </p:spTree>
    <p:extLst>
      <p:ext uri="{BB962C8B-B14F-4D97-AF65-F5344CB8AC3E}">
        <p14:creationId xmlns:p14="http://schemas.microsoft.com/office/powerpoint/2010/main" val="38945495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532263"/>
            <a:ext cx="10515600" cy="1158425"/>
          </a:xfrm>
        </p:spPr>
        <p:txBody>
          <a:bodyPr/>
          <a:lstStyle/>
          <a:p>
            <a:r>
              <a:rPr lang="es-MX" dirty="0" smtClean="0"/>
              <a:t>Referenciando con expresiones regulares </a:t>
            </a:r>
            <a:endParaRPr lang="es-MX" dirty="0"/>
          </a:p>
        </p:txBody>
      </p:sp>
      <p:sp>
        <p:nvSpPr>
          <p:cNvPr id="3" name="Marcador de contenido 2"/>
          <p:cNvSpPr>
            <a:spLocks noGrp="1"/>
          </p:cNvSpPr>
          <p:nvPr>
            <p:ph idx="1"/>
          </p:nvPr>
        </p:nvSpPr>
        <p:spPr>
          <a:xfrm>
            <a:off x="838200" y="1907513"/>
            <a:ext cx="10515600" cy="4561526"/>
          </a:xfrm>
        </p:spPr>
        <p:txBody>
          <a:bodyPr>
            <a:normAutofit/>
          </a:bodyPr>
          <a:lstStyle/>
          <a:p>
            <a:pPr marL="0" indent="0" algn="just">
              <a:buNone/>
            </a:pPr>
            <a:r>
              <a:rPr lang="es-MX" b="1" dirty="0" smtClean="0"/>
              <a:t>p[</a:t>
            </a:r>
            <a:r>
              <a:rPr lang="es-MX" b="1" dirty="0" err="1" smtClean="0"/>
              <a:t>name</a:t>
            </a:r>
            <a:r>
              <a:rPr lang="es-MX" b="1" dirty="0" smtClean="0"/>
              <a:t>]</a:t>
            </a:r>
            <a:r>
              <a:rPr lang="es-MX" b="1" dirty="0"/>
              <a:t> ˆ </a:t>
            </a:r>
            <a:r>
              <a:rPr lang="es-MX" b="1" dirty="0" smtClean="0"/>
              <a:t>=“mi”] { </a:t>
            </a:r>
            <a:r>
              <a:rPr lang="es-MX" b="1" dirty="0" err="1" smtClean="0"/>
              <a:t>font-size</a:t>
            </a:r>
            <a:r>
              <a:rPr lang="es-MX" b="1" dirty="0" smtClean="0"/>
              <a:t>: 20px; color: </a:t>
            </a:r>
            <a:r>
              <a:rPr lang="es-MX" b="1" dirty="0" err="1" smtClean="0"/>
              <a:t>green</a:t>
            </a:r>
            <a:r>
              <a:rPr lang="es-MX" b="1" dirty="0" smtClean="0"/>
              <a:t>; }</a:t>
            </a:r>
          </a:p>
          <a:p>
            <a:pPr marL="0" indent="0" algn="just">
              <a:buNone/>
            </a:pPr>
            <a:endParaRPr lang="es-MX" dirty="0" smtClean="0"/>
          </a:p>
          <a:p>
            <a:pPr marL="0" indent="0" algn="just">
              <a:buNone/>
            </a:pPr>
            <a:r>
              <a:rPr lang="es-MX" dirty="0" smtClean="0"/>
              <a:t>Y en la página sería:</a:t>
            </a:r>
          </a:p>
          <a:p>
            <a:pPr marL="0" indent="0" algn="just">
              <a:buNone/>
            </a:pPr>
            <a:endParaRPr lang="es-MX" dirty="0" smtClean="0"/>
          </a:p>
          <a:p>
            <a:pPr marL="0" indent="0" algn="just">
              <a:buNone/>
            </a:pPr>
            <a:r>
              <a:rPr lang="es-MX" dirty="0" smtClean="0"/>
              <a:t>       </a:t>
            </a:r>
            <a:r>
              <a:rPr lang="es-MX" b="1" dirty="0" smtClean="0"/>
              <a:t>&lt;p </a:t>
            </a:r>
            <a:r>
              <a:rPr lang="es-MX" b="1" dirty="0" err="1" smtClean="0"/>
              <a:t>name</a:t>
            </a:r>
            <a:r>
              <a:rPr lang="es-MX" b="1" dirty="0" smtClean="0"/>
              <a:t>=“mitexto5”&gt; Mi texto5 &lt;/p&gt;</a:t>
            </a:r>
          </a:p>
          <a:p>
            <a:pPr marL="0" indent="0" algn="just">
              <a:buNone/>
            </a:pPr>
            <a:endParaRPr lang="es-MX" b="1" dirty="0"/>
          </a:p>
          <a:p>
            <a:pPr marL="0" indent="0" algn="just">
              <a:buNone/>
            </a:pPr>
            <a:r>
              <a:rPr lang="es-MX" dirty="0"/>
              <a:t>L</a:t>
            </a:r>
            <a:r>
              <a:rPr lang="es-MX" dirty="0" smtClean="0"/>
              <a:t>a regla con el selector </a:t>
            </a:r>
            <a:r>
              <a:rPr lang="es-MX" b="1" dirty="0" smtClean="0"/>
              <a:t>ˆ=</a:t>
            </a:r>
            <a:r>
              <a:rPr lang="es-MX" dirty="0" smtClean="0"/>
              <a:t> será asignada a todo elemento </a:t>
            </a:r>
            <a:r>
              <a:rPr lang="es-MX" b="1" dirty="0" smtClean="0"/>
              <a:t>&lt;p&gt;</a:t>
            </a:r>
            <a:r>
              <a:rPr lang="es-MX" dirty="0" smtClean="0"/>
              <a:t> que contiene un atributo </a:t>
            </a:r>
            <a:r>
              <a:rPr lang="es-MX" dirty="0" err="1" smtClean="0"/>
              <a:t>name</a:t>
            </a:r>
            <a:r>
              <a:rPr lang="es-MX" dirty="0" smtClean="0"/>
              <a:t> con un valor comenzado en “mi” (por ejemplo “mitexto5”).</a:t>
            </a:r>
          </a:p>
          <a:p>
            <a:pPr marL="0" indent="0" algn="just">
              <a:buNone/>
            </a:pPr>
            <a:endParaRPr lang="es-MX" dirty="0"/>
          </a:p>
          <a:p>
            <a:pPr marL="0" indent="0" algn="just">
              <a:buNone/>
            </a:pPr>
            <a:endParaRPr lang="es-MX" dirty="0"/>
          </a:p>
        </p:txBody>
      </p:sp>
    </p:spTree>
    <p:extLst>
      <p:ext uri="{BB962C8B-B14F-4D97-AF65-F5344CB8AC3E}">
        <p14:creationId xmlns:p14="http://schemas.microsoft.com/office/powerpoint/2010/main" val="10384915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532263"/>
            <a:ext cx="10515600" cy="1158425"/>
          </a:xfrm>
        </p:spPr>
        <p:txBody>
          <a:bodyPr/>
          <a:lstStyle/>
          <a:p>
            <a:r>
              <a:rPr lang="es-MX" dirty="0" smtClean="0"/>
              <a:t>Referenciando con expresiones regulares </a:t>
            </a:r>
            <a:endParaRPr lang="es-MX" dirty="0"/>
          </a:p>
        </p:txBody>
      </p:sp>
      <p:sp>
        <p:nvSpPr>
          <p:cNvPr id="3" name="Marcador de contenido 2"/>
          <p:cNvSpPr>
            <a:spLocks noGrp="1"/>
          </p:cNvSpPr>
          <p:nvPr>
            <p:ph idx="1"/>
          </p:nvPr>
        </p:nvSpPr>
        <p:spPr>
          <a:xfrm>
            <a:off x="838200" y="1907513"/>
            <a:ext cx="10515600" cy="4561526"/>
          </a:xfrm>
        </p:spPr>
        <p:txBody>
          <a:bodyPr>
            <a:normAutofit/>
          </a:bodyPr>
          <a:lstStyle/>
          <a:p>
            <a:pPr marL="0" indent="0" algn="just">
              <a:buNone/>
            </a:pPr>
            <a:r>
              <a:rPr lang="es-MX" b="1" dirty="0" smtClean="0"/>
              <a:t>p[</a:t>
            </a:r>
            <a:r>
              <a:rPr lang="es-MX" b="1" dirty="0" err="1" smtClean="0"/>
              <a:t>name</a:t>
            </a:r>
            <a:r>
              <a:rPr lang="es-MX" b="1" dirty="0" smtClean="0"/>
              <a:t>]</a:t>
            </a:r>
            <a:r>
              <a:rPr lang="es-MX" b="1" dirty="0"/>
              <a:t> *</a:t>
            </a:r>
            <a:r>
              <a:rPr lang="es-MX" b="1" dirty="0" smtClean="0"/>
              <a:t>=“mi”] { </a:t>
            </a:r>
            <a:r>
              <a:rPr lang="es-MX" b="1" dirty="0" err="1" smtClean="0"/>
              <a:t>font-size</a:t>
            </a:r>
            <a:r>
              <a:rPr lang="es-MX" b="1" dirty="0" smtClean="0"/>
              <a:t>: 20px; color: </a:t>
            </a:r>
            <a:r>
              <a:rPr lang="es-MX" b="1" dirty="0" err="1" smtClean="0"/>
              <a:t>green</a:t>
            </a:r>
            <a:r>
              <a:rPr lang="es-MX" b="1" dirty="0" smtClean="0"/>
              <a:t>; }</a:t>
            </a:r>
          </a:p>
          <a:p>
            <a:pPr marL="0" indent="0" algn="just">
              <a:buNone/>
            </a:pPr>
            <a:endParaRPr lang="es-MX" dirty="0" smtClean="0"/>
          </a:p>
          <a:p>
            <a:pPr marL="0" indent="0" algn="just">
              <a:buNone/>
            </a:pPr>
            <a:r>
              <a:rPr lang="es-MX" dirty="0" smtClean="0"/>
              <a:t>Y en la página sería:</a:t>
            </a:r>
          </a:p>
          <a:p>
            <a:pPr marL="0" indent="0" algn="just">
              <a:buNone/>
            </a:pPr>
            <a:endParaRPr lang="es-MX" dirty="0" smtClean="0"/>
          </a:p>
          <a:p>
            <a:pPr marL="0" indent="0" algn="just">
              <a:buNone/>
            </a:pPr>
            <a:r>
              <a:rPr lang="es-MX" dirty="0" smtClean="0"/>
              <a:t>       </a:t>
            </a:r>
            <a:r>
              <a:rPr lang="es-MX" b="1" dirty="0" smtClean="0"/>
              <a:t>&lt;p </a:t>
            </a:r>
            <a:r>
              <a:rPr lang="es-MX" b="1" dirty="0" err="1" smtClean="0"/>
              <a:t>name</a:t>
            </a:r>
            <a:r>
              <a:rPr lang="es-MX" b="1" dirty="0" smtClean="0"/>
              <a:t>=“</a:t>
            </a:r>
            <a:r>
              <a:rPr lang="es-MX" b="1" dirty="0" err="1" smtClean="0"/>
              <a:t>textomicasa</a:t>
            </a:r>
            <a:r>
              <a:rPr lang="es-MX" b="1" dirty="0" smtClean="0"/>
              <a:t>”&gt; Mi texto6 &lt;/p&gt;</a:t>
            </a:r>
          </a:p>
          <a:p>
            <a:pPr marL="0" indent="0" algn="just">
              <a:buNone/>
            </a:pPr>
            <a:endParaRPr lang="es-MX" b="1" dirty="0"/>
          </a:p>
          <a:p>
            <a:pPr marL="0" indent="0" algn="just">
              <a:buNone/>
            </a:pPr>
            <a:r>
              <a:rPr lang="es-MX" dirty="0"/>
              <a:t>L</a:t>
            </a:r>
            <a:r>
              <a:rPr lang="es-MX" dirty="0" smtClean="0"/>
              <a:t>a regla con el selector </a:t>
            </a:r>
            <a:r>
              <a:rPr lang="es-MX" b="1" dirty="0"/>
              <a:t>*</a:t>
            </a:r>
            <a:r>
              <a:rPr lang="es-MX" b="1" dirty="0" smtClean="0"/>
              <a:t>=</a:t>
            </a:r>
            <a:r>
              <a:rPr lang="es-MX" dirty="0" smtClean="0"/>
              <a:t> será asignada a todo elemento </a:t>
            </a:r>
            <a:r>
              <a:rPr lang="es-MX" b="1" dirty="0" smtClean="0"/>
              <a:t>&lt;p&gt;</a:t>
            </a:r>
            <a:r>
              <a:rPr lang="es-MX" dirty="0" smtClean="0"/>
              <a:t> que contiene un atributo </a:t>
            </a:r>
            <a:r>
              <a:rPr lang="es-MX" dirty="0" err="1" smtClean="0"/>
              <a:t>name</a:t>
            </a:r>
            <a:r>
              <a:rPr lang="es-MX" dirty="0" smtClean="0"/>
              <a:t> con un valor que incluye el texto “mi”  (por ejemplo “</a:t>
            </a:r>
            <a:r>
              <a:rPr lang="es-MX" dirty="0" err="1" smtClean="0"/>
              <a:t>textomicasa</a:t>
            </a:r>
            <a:r>
              <a:rPr lang="es-MX" dirty="0" smtClean="0"/>
              <a:t>”).</a:t>
            </a:r>
          </a:p>
          <a:p>
            <a:pPr marL="0" indent="0" algn="just">
              <a:buNone/>
            </a:pPr>
            <a:endParaRPr lang="es-MX" dirty="0"/>
          </a:p>
          <a:p>
            <a:pPr marL="0" indent="0" algn="just">
              <a:buNone/>
            </a:pPr>
            <a:endParaRPr lang="es-MX" dirty="0"/>
          </a:p>
        </p:txBody>
      </p:sp>
    </p:spTree>
    <p:extLst>
      <p:ext uri="{BB962C8B-B14F-4D97-AF65-F5344CB8AC3E}">
        <p14:creationId xmlns:p14="http://schemas.microsoft.com/office/powerpoint/2010/main" val="36293207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532263"/>
            <a:ext cx="10515600" cy="1158425"/>
          </a:xfrm>
        </p:spPr>
        <p:txBody>
          <a:bodyPr/>
          <a:lstStyle/>
          <a:p>
            <a:r>
              <a:rPr lang="es-MX" dirty="0" err="1" smtClean="0"/>
              <a:t>Rerenciando</a:t>
            </a:r>
            <a:r>
              <a:rPr lang="es-MX" dirty="0" smtClean="0"/>
              <a:t> con </a:t>
            </a:r>
            <a:r>
              <a:rPr lang="es-MX" dirty="0" err="1" smtClean="0"/>
              <a:t>pseudo</a:t>
            </a:r>
            <a:r>
              <a:rPr lang="es-MX" dirty="0" smtClean="0"/>
              <a:t> clases </a:t>
            </a:r>
            <a:r>
              <a:rPr lang="es-MX" dirty="0" err="1" smtClean="0"/>
              <a:t>nth-child</a:t>
            </a:r>
            <a:r>
              <a:rPr lang="es-MX" dirty="0" smtClean="0"/>
              <a:t>()</a:t>
            </a:r>
            <a:endParaRPr lang="es-MX" dirty="0"/>
          </a:p>
        </p:txBody>
      </p:sp>
      <p:sp>
        <p:nvSpPr>
          <p:cNvPr id="3" name="Marcador de contenido 2"/>
          <p:cNvSpPr>
            <a:spLocks noGrp="1"/>
          </p:cNvSpPr>
          <p:nvPr>
            <p:ph idx="1"/>
          </p:nvPr>
        </p:nvSpPr>
        <p:spPr>
          <a:xfrm>
            <a:off x="838200" y="1907513"/>
            <a:ext cx="10515600" cy="4561526"/>
          </a:xfrm>
        </p:spPr>
        <p:txBody>
          <a:bodyPr>
            <a:normAutofit fontScale="92500" lnSpcReduction="20000"/>
          </a:bodyPr>
          <a:lstStyle/>
          <a:p>
            <a:pPr marL="0" indent="0" algn="just">
              <a:buNone/>
            </a:pPr>
            <a:r>
              <a:rPr lang="es-MX" b="1" dirty="0" smtClean="0"/>
              <a:t>p:nth-child(2){</a:t>
            </a:r>
          </a:p>
          <a:p>
            <a:pPr marL="0" indent="0" algn="just">
              <a:buNone/>
            </a:pPr>
            <a:r>
              <a:rPr lang="es-MX" b="1" dirty="0" smtClean="0"/>
              <a:t>   </a:t>
            </a:r>
            <a:r>
              <a:rPr lang="es-MX" b="1" dirty="0" err="1" smtClean="0"/>
              <a:t>background</a:t>
            </a:r>
            <a:r>
              <a:rPr lang="es-MX" b="1" dirty="0" smtClean="0"/>
              <a:t>: #999999;</a:t>
            </a:r>
            <a:endParaRPr lang="es-MX" b="1" dirty="0"/>
          </a:p>
          <a:p>
            <a:pPr marL="0" indent="0" algn="just">
              <a:buNone/>
            </a:pPr>
            <a:r>
              <a:rPr lang="es-MX" b="1" dirty="0" smtClean="0"/>
              <a:t>  }</a:t>
            </a:r>
          </a:p>
          <a:p>
            <a:pPr marL="0" indent="0" algn="just">
              <a:buNone/>
            </a:pPr>
            <a:endParaRPr lang="es-MX" dirty="0" smtClean="0"/>
          </a:p>
          <a:p>
            <a:pPr marL="0" indent="0" algn="just">
              <a:buNone/>
            </a:pPr>
            <a:r>
              <a:rPr lang="es-MX" dirty="0" smtClean="0"/>
              <a:t>Y en la página sería:</a:t>
            </a:r>
          </a:p>
          <a:p>
            <a:pPr marL="0" indent="0" algn="just">
              <a:buNone/>
            </a:pPr>
            <a:r>
              <a:rPr lang="es-MX" dirty="0" smtClean="0"/>
              <a:t>    </a:t>
            </a:r>
            <a:r>
              <a:rPr lang="es-MX" b="1" dirty="0" smtClean="0"/>
              <a:t>&lt;div&gt;</a:t>
            </a:r>
          </a:p>
          <a:p>
            <a:pPr marL="0" indent="0" algn="just">
              <a:buNone/>
            </a:pPr>
            <a:r>
              <a:rPr lang="es-MX" dirty="0" smtClean="0"/>
              <a:t>       </a:t>
            </a:r>
            <a:r>
              <a:rPr lang="es-MX" b="1" dirty="0" smtClean="0"/>
              <a:t>&lt;p&gt;Mi texto1 &lt;/p&gt;</a:t>
            </a:r>
            <a:endParaRPr lang="es-MX" dirty="0" smtClean="0"/>
          </a:p>
          <a:p>
            <a:pPr marL="0" indent="0" algn="just">
              <a:buNone/>
            </a:pPr>
            <a:r>
              <a:rPr lang="es-MX" dirty="0" smtClean="0"/>
              <a:t>       </a:t>
            </a:r>
            <a:r>
              <a:rPr lang="es-MX" b="1" dirty="0" smtClean="0"/>
              <a:t>&lt;p&gt;Mi </a:t>
            </a:r>
            <a:r>
              <a:rPr lang="es-MX" b="1" dirty="0"/>
              <a:t>texto1 &lt;/p</a:t>
            </a:r>
            <a:r>
              <a:rPr lang="es-MX" b="1" dirty="0" smtClean="0"/>
              <a:t>&gt;</a:t>
            </a:r>
          </a:p>
          <a:p>
            <a:pPr marL="0" indent="0" algn="just">
              <a:buNone/>
            </a:pPr>
            <a:r>
              <a:rPr lang="es-MX" b="1" dirty="0"/>
              <a:t> </a:t>
            </a:r>
            <a:r>
              <a:rPr lang="es-MX" b="1" dirty="0" smtClean="0"/>
              <a:t>      &lt;p&gt;Mi </a:t>
            </a:r>
            <a:r>
              <a:rPr lang="es-MX" b="1" dirty="0"/>
              <a:t>texto1 &lt;/p</a:t>
            </a:r>
            <a:r>
              <a:rPr lang="es-MX" b="1" dirty="0" smtClean="0"/>
              <a:t>&gt;</a:t>
            </a:r>
          </a:p>
          <a:p>
            <a:pPr marL="0" indent="0" algn="just">
              <a:buNone/>
            </a:pPr>
            <a:r>
              <a:rPr lang="es-MX" b="1" dirty="0"/>
              <a:t> </a:t>
            </a:r>
            <a:r>
              <a:rPr lang="es-MX" b="1" dirty="0" smtClean="0"/>
              <a:t>      &lt;p&gt;Mi </a:t>
            </a:r>
            <a:r>
              <a:rPr lang="es-MX" b="1" dirty="0"/>
              <a:t>texto1 &lt;/p</a:t>
            </a:r>
            <a:r>
              <a:rPr lang="es-MX" b="1" dirty="0" smtClean="0"/>
              <a:t>&gt;</a:t>
            </a:r>
          </a:p>
          <a:p>
            <a:pPr marL="0" indent="0" algn="just">
              <a:buNone/>
            </a:pPr>
            <a:r>
              <a:rPr lang="es-MX" b="1" dirty="0"/>
              <a:t> </a:t>
            </a:r>
            <a:r>
              <a:rPr lang="es-MX" b="1" dirty="0" smtClean="0"/>
              <a:t>   &lt;/div&gt;</a:t>
            </a:r>
            <a:endParaRPr lang="es-MX" dirty="0"/>
          </a:p>
          <a:p>
            <a:pPr marL="0" indent="0" algn="just">
              <a:buNone/>
            </a:pPr>
            <a:endParaRPr lang="es-MX" dirty="0"/>
          </a:p>
        </p:txBody>
      </p:sp>
    </p:spTree>
    <p:extLst>
      <p:ext uri="{BB962C8B-B14F-4D97-AF65-F5344CB8AC3E}">
        <p14:creationId xmlns:p14="http://schemas.microsoft.com/office/powerpoint/2010/main" val="35195328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532263"/>
            <a:ext cx="10515600" cy="1158425"/>
          </a:xfrm>
        </p:spPr>
        <p:txBody>
          <a:bodyPr>
            <a:normAutofit fontScale="90000"/>
          </a:bodyPr>
          <a:lstStyle/>
          <a:p>
            <a:r>
              <a:rPr lang="es-MX" dirty="0" smtClean="0"/>
              <a:t>Referenciando con </a:t>
            </a:r>
            <a:r>
              <a:rPr lang="es-MX" dirty="0" err="1" smtClean="0"/>
              <a:t>pseudo</a:t>
            </a:r>
            <a:r>
              <a:rPr lang="es-MX" dirty="0" smtClean="0"/>
              <a:t> clases </a:t>
            </a:r>
            <a:r>
              <a:rPr lang="es-MX" dirty="0" err="1" smtClean="0"/>
              <a:t>nth-child</a:t>
            </a:r>
            <a:r>
              <a:rPr lang="es-MX" dirty="0"/>
              <a:t> </a:t>
            </a:r>
            <a:r>
              <a:rPr lang="es-MX" dirty="0" smtClean="0"/>
              <a:t>“</a:t>
            </a:r>
            <a:r>
              <a:rPr lang="es-MX" dirty="0" err="1" smtClean="0"/>
              <a:t>even</a:t>
            </a:r>
            <a:r>
              <a:rPr lang="es-MX" dirty="0" smtClean="0"/>
              <a:t>” y “</a:t>
            </a:r>
            <a:r>
              <a:rPr lang="es-MX" dirty="0" err="1" smtClean="0"/>
              <a:t>odd</a:t>
            </a:r>
            <a:r>
              <a:rPr lang="es-MX" dirty="0" smtClean="0"/>
              <a:t>” </a:t>
            </a:r>
            <a:endParaRPr lang="es-MX" dirty="0"/>
          </a:p>
        </p:txBody>
      </p:sp>
      <p:sp>
        <p:nvSpPr>
          <p:cNvPr id="3" name="Marcador de contenido 2"/>
          <p:cNvSpPr>
            <a:spLocks noGrp="1"/>
          </p:cNvSpPr>
          <p:nvPr>
            <p:ph idx="1"/>
          </p:nvPr>
        </p:nvSpPr>
        <p:spPr>
          <a:xfrm>
            <a:off x="838200" y="1907513"/>
            <a:ext cx="10515600" cy="4561526"/>
          </a:xfrm>
        </p:spPr>
        <p:txBody>
          <a:bodyPr>
            <a:normAutofit fontScale="55000" lnSpcReduction="20000"/>
          </a:bodyPr>
          <a:lstStyle/>
          <a:p>
            <a:pPr marL="0" indent="0" algn="just">
              <a:buNone/>
            </a:pPr>
            <a:r>
              <a:rPr lang="es-MX" b="1" dirty="0" smtClean="0"/>
              <a:t>p:nth-child(odd){</a:t>
            </a:r>
          </a:p>
          <a:p>
            <a:pPr marL="0" indent="0" algn="just">
              <a:buNone/>
            </a:pPr>
            <a:r>
              <a:rPr lang="es-MX" b="1" dirty="0" smtClean="0"/>
              <a:t>   </a:t>
            </a:r>
            <a:r>
              <a:rPr lang="es-MX" b="1" dirty="0" err="1" smtClean="0"/>
              <a:t>background</a:t>
            </a:r>
            <a:r>
              <a:rPr lang="es-MX" b="1" dirty="0" smtClean="0"/>
              <a:t>: red;</a:t>
            </a:r>
            <a:endParaRPr lang="es-MX" b="1" dirty="0"/>
          </a:p>
          <a:p>
            <a:pPr marL="0" indent="0" algn="just">
              <a:buNone/>
            </a:pPr>
            <a:r>
              <a:rPr lang="es-MX" b="1" dirty="0" smtClean="0"/>
              <a:t>  }</a:t>
            </a:r>
          </a:p>
          <a:p>
            <a:pPr marL="0" indent="0" algn="just">
              <a:buNone/>
            </a:pPr>
            <a:endParaRPr lang="es-MX" b="1" dirty="0" smtClean="0"/>
          </a:p>
          <a:p>
            <a:pPr marL="0" indent="0" algn="just">
              <a:buNone/>
            </a:pPr>
            <a:r>
              <a:rPr lang="es-MX" b="1" dirty="0" smtClean="0"/>
              <a:t>p:nth-child(even){</a:t>
            </a:r>
            <a:endParaRPr lang="es-MX" b="1" dirty="0"/>
          </a:p>
          <a:p>
            <a:pPr marL="0" indent="0" algn="just">
              <a:buNone/>
            </a:pPr>
            <a:r>
              <a:rPr lang="es-MX" b="1" dirty="0"/>
              <a:t>   </a:t>
            </a:r>
            <a:r>
              <a:rPr lang="es-MX" b="1" dirty="0" err="1"/>
              <a:t>background</a:t>
            </a:r>
            <a:r>
              <a:rPr lang="es-MX" b="1" dirty="0"/>
              <a:t>: </a:t>
            </a:r>
            <a:r>
              <a:rPr lang="es-MX" b="1" dirty="0" err="1" smtClean="0"/>
              <a:t>white</a:t>
            </a:r>
            <a:r>
              <a:rPr lang="es-MX" b="1" dirty="0" smtClean="0"/>
              <a:t>;</a:t>
            </a:r>
            <a:endParaRPr lang="es-MX" b="1" dirty="0"/>
          </a:p>
          <a:p>
            <a:pPr marL="0" indent="0" algn="just">
              <a:buNone/>
            </a:pPr>
            <a:r>
              <a:rPr lang="es-MX" b="1" dirty="0"/>
              <a:t>  }</a:t>
            </a:r>
          </a:p>
          <a:p>
            <a:pPr marL="0" indent="0" algn="just">
              <a:buNone/>
            </a:pPr>
            <a:endParaRPr lang="es-MX" dirty="0" smtClean="0"/>
          </a:p>
          <a:p>
            <a:pPr marL="0" indent="0" algn="just">
              <a:buNone/>
            </a:pPr>
            <a:r>
              <a:rPr lang="es-MX" dirty="0" smtClean="0"/>
              <a:t>Y en la página sería:</a:t>
            </a:r>
          </a:p>
          <a:p>
            <a:pPr marL="0" indent="0" algn="just">
              <a:buNone/>
            </a:pPr>
            <a:r>
              <a:rPr lang="es-MX" dirty="0" smtClean="0"/>
              <a:t>    </a:t>
            </a:r>
            <a:r>
              <a:rPr lang="es-MX" b="1" dirty="0" smtClean="0"/>
              <a:t>&lt;div&gt;</a:t>
            </a:r>
          </a:p>
          <a:p>
            <a:pPr marL="0" indent="0" algn="just">
              <a:buNone/>
            </a:pPr>
            <a:r>
              <a:rPr lang="es-MX" dirty="0" smtClean="0"/>
              <a:t>       </a:t>
            </a:r>
            <a:r>
              <a:rPr lang="es-MX" b="1" dirty="0" smtClean="0"/>
              <a:t>&lt;p&gt;Mi texto1 &lt;/p&gt;</a:t>
            </a:r>
            <a:endParaRPr lang="es-MX" dirty="0" smtClean="0"/>
          </a:p>
          <a:p>
            <a:pPr marL="0" indent="0" algn="just">
              <a:buNone/>
            </a:pPr>
            <a:r>
              <a:rPr lang="es-MX" dirty="0" smtClean="0"/>
              <a:t>       </a:t>
            </a:r>
            <a:r>
              <a:rPr lang="es-MX" b="1" dirty="0" smtClean="0"/>
              <a:t>&lt;p&gt;Mi </a:t>
            </a:r>
            <a:r>
              <a:rPr lang="es-MX" b="1" dirty="0"/>
              <a:t>texto1 &lt;/p</a:t>
            </a:r>
            <a:r>
              <a:rPr lang="es-MX" b="1" dirty="0" smtClean="0"/>
              <a:t>&gt;</a:t>
            </a:r>
          </a:p>
          <a:p>
            <a:pPr marL="0" indent="0" algn="just">
              <a:buNone/>
            </a:pPr>
            <a:r>
              <a:rPr lang="es-MX" b="1" dirty="0"/>
              <a:t> </a:t>
            </a:r>
            <a:r>
              <a:rPr lang="es-MX" b="1" dirty="0" smtClean="0"/>
              <a:t>      &lt;p&gt;Mi </a:t>
            </a:r>
            <a:r>
              <a:rPr lang="es-MX" b="1" dirty="0"/>
              <a:t>texto1 &lt;/p</a:t>
            </a:r>
            <a:r>
              <a:rPr lang="es-MX" b="1" dirty="0" smtClean="0"/>
              <a:t>&gt;</a:t>
            </a:r>
          </a:p>
          <a:p>
            <a:pPr marL="0" indent="0" algn="just">
              <a:buNone/>
            </a:pPr>
            <a:r>
              <a:rPr lang="es-MX" b="1" dirty="0"/>
              <a:t> </a:t>
            </a:r>
            <a:r>
              <a:rPr lang="es-MX" b="1" dirty="0" smtClean="0"/>
              <a:t>      &lt;p&gt;Mi </a:t>
            </a:r>
            <a:r>
              <a:rPr lang="es-MX" b="1" dirty="0"/>
              <a:t>texto1 &lt;/p</a:t>
            </a:r>
            <a:r>
              <a:rPr lang="es-MX" b="1" dirty="0" smtClean="0"/>
              <a:t>&gt;</a:t>
            </a:r>
          </a:p>
          <a:p>
            <a:pPr marL="0" indent="0" algn="just">
              <a:buNone/>
            </a:pPr>
            <a:r>
              <a:rPr lang="es-MX" b="1" dirty="0"/>
              <a:t> </a:t>
            </a:r>
            <a:r>
              <a:rPr lang="es-MX" b="1" dirty="0" smtClean="0"/>
              <a:t>   &lt;/div&gt;</a:t>
            </a:r>
            <a:endParaRPr lang="es-MX" dirty="0"/>
          </a:p>
          <a:p>
            <a:pPr marL="0" indent="0" algn="just">
              <a:buNone/>
            </a:pPr>
            <a:endParaRPr lang="es-MX" dirty="0"/>
          </a:p>
        </p:txBody>
      </p:sp>
    </p:spTree>
    <p:extLst>
      <p:ext uri="{BB962C8B-B14F-4D97-AF65-F5344CB8AC3E}">
        <p14:creationId xmlns:p14="http://schemas.microsoft.com/office/powerpoint/2010/main" val="29503759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Introducción</a:t>
            </a:r>
            <a:endParaRPr lang="es-MX" dirty="0"/>
          </a:p>
        </p:txBody>
      </p:sp>
      <p:sp>
        <p:nvSpPr>
          <p:cNvPr id="3" name="Marcador de contenido 2"/>
          <p:cNvSpPr>
            <a:spLocks noGrp="1"/>
          </p:cNvSpPr>
          <p:nvPr>
            <p:ph idx="1"/>
          </p:nvPr>
        </p:nvSpPr>
        <p:spPr/>
        <p:txBody>
          <a:bodyPr/>
          <a:lstStyle/>
          <a:p>
            <a:pPr algn="just"/>
            <a:r>
              <a:rPr lang="es-MX" dirty="0" smtClean="0"/>
              <a:t>CSS (</a:t>
            </a:r>
            <a:r>
              <a:rPr lang="es-MX" dirty="0" err="1" smtClean="0"/>
              <a:t>Cascade</a:t>
            </a:r>
            <a:r>
              <a:rPr lang="es-MX" dirty="0" smtClean="0"/>
              <a:t> Style </a:t>
            </a:r>
            <a:r>
              <a:rPr lang="es-MX" dirty="0" err="1" smtClean="0"/>
              <a:t>Sheet</a:t>
            </a:r>
            <a:r>
              <a:rPr lang="es-MX" dirty="0" smtClean="0"/>
              <a:t>) no tiene nada que ver con HTML, es un complemento desarrollado para superar las limitaciones y reducir la complejidad de HTML. Debido a esta consideración, la integración entre HTML y CSS es ahora vital para el desarrollo web.</a:t>
            </a:r>
          </a:p>
          <a:p>
            <a:pPr marL="0" indent="0" algn="just">
              <a:buNone/>
            </a:pPr>
            <a:endParaRPr lang="es-MX" dirty="0" smtClean="0"/>
          </a:p>
          <a:p>
            <a:pPr algn="just"/>
            <a:r>
              <a:rPr lang="es-MX" dirty="0" smtClean="0"/>
              <a:t>CSS es un lenguaje que trabaja junto con HTML para proveer estilos visuales a los elementos del documento, como tamaño, color, fondo, bordes, etc..</a:t>
            </a:r>
            <a:endParaRPr lang="es-MX" dirty="0"/>
          </a:p>
        </p:txBody>
      </p:sp>
    </p:spTree>
    <p:extLst>
      <p:ext uri="{BB962C8B-B14F-4D97-AF65-F5344CB8AC3E}">
        <p14:creationId xmlns:p14="http://schemas.microsoft.com/office/powerpoint/2010/main" val="15606777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532263"/>
            <a:ext cx="10515600" cy="1158425"/>
          </a:xfrm>
        </p:spPr>
        <p:txBody>
          <a:bodyPr>
            <a:normAutofit/>
          </a:bodyPr>
          <a:lstStyle/>
          <a:p>
            <a:r>
              <a:rPr lang="es-MX" dirty="0" smtClean="0"/>
              <a:t>Referenciando con elementos excepto &lt;p&gt; </a:t>
            </a:r>
            <a:endParaRPr lang="es-MX" dirty="0"/>
          </a:p>
        </p:txBody>
      </p:sp>
      <p:sp>
        <p:nvSpPr>
          <p:cNvPr id="3" name="Marcador de contenido 2"/>
          <p:cNvSpPr>
            <a:spLocks noGrp="1"/>
          </p:cNvSpPr>
          <p:nvPr>
            <p:ph idx="1"/>
          </p:nvPr>
        </p:nvSpPr>
        <p:spPr>
          <a:xfrm>
            <a:off x="838200" y="1907513"/>
            <a:ext cx="10515600" cy="4561526"/>
          </a:xfrm>
        </p:spPr>
        <p:txBody>
          <a:bodyPr>
            <a:normAutofit fontScale="62500" lnSpcReduction="20000"/>
          </a:bodyPr>
          <a:lstStyle/>
          <a:p>
            <a:pPr marL="0" indent="0" algn="just">
              <a:buNone/>
            </a:pPr>
            <a:r>
              <a:rPr lang="es-MX" b="1" dirty="0"/>
              <a:t> </a:t>
            </a:r>
            <a:r>
              <a:rPr lang="es-MX" b="1" dirty="0" smtClean="0"/>
              <a:t> :</a:t>
            </a:r>
            <a:r>
              <a:rPr lang="es-MX" b="1" dirty="0" err="1" smtClean="0"/>
              <a:t>not</a:t>
            </a:r>
            <a:r>
              <a:rPr lang="es-MX" b="1" dirty="0" smtClean="0"/>
              <a:t>(p){</a:t>
            </a:r>
          </a:p>
          <a:p>
            <a:pPr marL="0" indent="0" algn="just">
              <a:buNone/>
            </a:pPr>
            <a:r>
              <a:rPr lang="es-MX" b="1" dirty="0" smtClean="0"/>
              <a:t>    </a:t>
            </a:r>
            <a:r>
              <a:rPr lang="es-MX" b="1" dirty="0" err="1" smtClean="0"/>
              <a:t>margin</a:t>
            </a:r>
            <a:r>
              <a:rPr lang="es-MX" b="1" dirty="0" smtClean="0"/>
              <a:t>: 0px;</a:t>
            </a:r>
            <a:endParaRPr lang="es-MX" b="1" dirty="0"/>
          </a:p>
          <a:p>
            <a:pPr marL="0" indent="0" algn="just">
              <a:buNone/>
            </a:pPr>
            <a:r>
              <a:rPr lang="es-MX" b="1" dirty="0" smtClean="0"/>
              <a:t>}</a:t>
            </a:r>
          </a:p>
          <a:p>
            <a:pPr marL="0" indent="0" algn="just">
              <a:buNone/>
            </a:pPr>
            <a:r>
              <a:rPr lang="es-MX" b="1" dirty="0"/>
              <a:t> </a:t>
            </a:r>
            <a:r>
              <a:rPr lang="es-MX" b="1" dirty="0" smtClean="0"/>
              <a:t> :</a:t>
            </a:r>
            <a:r>
              <a:rPr lang="es-MX" b="1" dirty="0" err="1" smtClean="0"/>
              <a:t>not</a:t>
            </a:r>
            <a:r>
              <a:rPr lang="es-MX" b="1" dirty="0" smtClean="0"/>
              <a:t>(.mitexto2){</a:t>
            </a:r>
          </a:p>
          <a:p>
            <a:pPr marL="0" indent="0" algn="just">
              <a:buNone/>
            </a:pPr>
            <a:r>
              <a:rPr lang="es-MX" b="1" dirty="0" smtClean="0"/>
              <a:t>  </a:t>
            </a:r>
            <a:r>
              <a:rPr lang="es-MX" b="1" dirty="0" err="1" smtClean="0"/>
              <a:t>margin</a:t>
            </a:r>
            <a:r>
              <a:rPr lang="es-MX" b="1" dirty="0" smtClean="0"/>
              <a:t>: 0px;</a:t>
            </a:r>
            <a:endParaRPr lang="es-MX" b="1" dirty="0"/>
          </a:p>
          <a:p>
            <a:pPr marL="0" indent="0" algn="just">
              <a:buNone/>
            </a:pPr>
            <a:r>
              <a:rPr lang="es-MX" b="1" dirty="0" smtClean="0"/>
              <a:t>}</a:t>
            </a:r>
            <a:endParaRPr lang="es-MX" b="1" dirty="0"/>
          </a:p>
          <a:p>
            <a:pPr marL="0" indent="0" algn="just">
              <a:buNone/>
            </a:pPr>
            <a:endParaRPr lang="es-MX" dirty="0" smtClean="0"/>
          </a:p>
          <a:p>
            <a:pPr marL="0" indent="0" algn="just">
              <a:buNone/>
            </a:pPr>
            <a:r>
              <a:rPr lang="es-MX" dirty="0" smtClean="0"/>
              <a:t>Y en la página sería:</a:t>
            </a:r>
          </a:p>
          <a:p>
            <a:pPr marL="0" indent="0" algn="just">
              <a:buNone/>
            </a:pPr>
            <a:r>
              <a:rPr lang="es-MX" dirty="0" smtClean="0"/>
              <a:t>    </a:t>
            </a:r>
            <a:r>
              <a:rPr lang="es-MX" b="1" dirty="0" smtClean="0"/>
              <a:t>&lt;div&gt;</a:t>
            </a:r>
          </a:p>
          <a:p>
            <a:pPr marL="0" indent="0" algn="just">
              <a:buNone/>
            </a:pPr>
            <a:r>
              <a:rPr lang="es-MX" dirty="0" smtClean="0"/>
              <a:t>       </a:t>
            </a:r>
            <a:r>
              <a:rPr lang="es-MX" b="1" dirty="0" smtClean="0"/>
              <a:t>&lt;p </a:t>
            </a:r>
            <a:r>
              <a:rPr lang="es-MX" b="1" dirty="0" err="1" smtClean="0"/>
              <a:t>class</a:t>
            </a:r>
            <a:r>
              <a:rPr lang="es-MX" b="1" dirty="0" smtClean="0"/>
              <a:t>=“mitexto2”&gt;Mi texto1 &lt;/p&gt;</a:t>
            </a:r>
            <a:endParaRPr lang="es-MX" dirty="0" smtClean="0"/>
          </a:p>
          <a:p>
            <a:pPr marL="0" indent="0" algn="just">
              <a:buNone/>
            </a:pPr>
            <a:r>
              <a:rPr lang="es-MX" dirty="0" smtClean="0"/>
              <a:t>       </a:t>
            </a:r>
            <a:r>
              <a:rPr lang="es-MX" b="1" dirty="0" smtClean="0"/>
              <a:t>&lt;p&gt;Mi </a:t>
            </a:r>
            <a:r>
              <a:rPr lang="es-MX" b="1" dirty="0"/>
              <a:t>texto1 &lt;/p</a:t>
            </a:r>
            <a:r>
              <a:rPr lang="es-MX" b="1" dirty="0" smtClean="0"/>
              <a:t>&gt;</a:t>
            </a:r>
          </a:p>
          <a:p>
            <a:pPr marL="0" indent="0" algn="just">
              <a:buNone/>
            </a:pPr>
            <a:r>
              <a:rPr lang="es-MX" b="1" dirty="0"/>
              <a:t> </a:t>
            </a:r>
            <a:r>
              <a:rPr lang="es-MX" b="1" dirty="0" smtClean="0"/>
              <a:t>      &lt;p&gt;Mi </a:t>
            </a:r>
            <a:r>
              <a:rPr lang="es-MX" b="1" dirty="0"/>
              <a:t>texto1 &lt;/p</a:t>
            </a:r>
            <a:r>
              <a:rPr lang="es-MX" b="1" dirty="0" smtClean="0"/>
              <a:t>&gt;</a:t>
            </a:r>
          </a:p>
          <a:p>
            <a:pPr marL="0" indent="0" algn="just">
              <a:buNone/>
            </a:pPr>
            <a:r>
              <a:rPr lang="es-MX" b="1" dirty="0"/>
              <a:t> </a:t>
            </a:r>
            <a:r>
              <a:rPr lang="es-MX" b="1" dirty="0" smtClean="0"/>
              <a:t>      &lt;p </a:t>
            </a:r>
            <a:r>
              <a:rPr lang="es-MX" b="1" dirty="0" err="1" smtClean="0"/>
              <a:t>class</a:t>
            </a:r>
            <a:r>
              <a:rPr lang="es-MX" b="1" dirty="0" smtClean="0"/>
              <a:t>=“mitexto2”&gt;Mi texto2 </a:t>
            </a:r>
            <a:r>
              <a:rPr lang="es-MX" b="1" dirty="0"/>
              <a:t>&lt;/p</a:t>
            </a:r>
            <a:r>
              <a:rPr lang="es-MX" b="1" dirty="0" smtClean="0"/>
              <a:t>&gt;</a:t>
            </a:r>
          </a:p>
          <a:p>
            <a:pPr marL="0" indent="0" algn="just">
              <a:buNone/>
            </a:pPr>
            <a:r>
              <a:rPr lang="es-MX" b="1" dirty="0"/>
              <a:t> </a:t>
            </a:r>
            <a:r>
              <a:rPr lang="es-MX" b="1" dirty="0" smtClean="0"/>
              <a:t>   &lt;/div&gt;</a:t>
            </a:r>
            <a:endParaRPr lang="es-MX" dirty="0"/>
          </a:p>
          <a:p>
            <a:pPr marL="0" indent="0" algn="just">
              <a:buNone/>
            </a:pPr>
            <a:endParaRPr lang="es-MX" dirty="0"/>
          </a:p>
        </p:txBody>
      </p:sp>
    </p:spTree>
    <p:extLst>
      <p:ext uri="{BB962C8B-B14F-4D97-AF65-F5344CB8AC3E}">
        <p14:creationId xmlns:p14="http://schemas.microsoft.com/office/powerpoint/2010/main" val="26354494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532263"/>
            <a:ext cx="10515600" cy="1158425"/>
          </a:xfrm>
        </p:spPr>
        <p:txBody>
          <a:bodyPr>
            <a:normAutofit/>
          </a:bodyPr>
          <a:lstStyle/>
          <a:p>
            <a:r>
              <a:rPr lang="es-MX" dirty="0" smtClean="0"/>
              <a:t>Modelo de Caja Tradicional</a:t>
            </a:r>
            <a:endParaRPr lang="es-MX" dirty="0"/>
          </a:p>
        </p:txBody>
      </p:sp>
      <p:sp>
        <p:nvSpPr>
          <p:cNvPr id="3" name="Marcador de contenido 2"/>
          <p:cNvSpPr>
            <a:spLocks noGrp="1"/>
          </p:cNvSpPr>
          <p:nvPr>
            <p:ph idx="1"/>
          </p:nvPr>
        </p:nvSpPr>
        <p:spPr>
          <a:xfrm>
            <a:off x="838200" y="1907513"/>
            <a:ext cx="10515600" cy="4561526"/>
          </a:xfrm>
        </p:spPr>
        <p:txBody>
          <a:bodyPr>
            <a:normAutofit/>
          </a:bodyPr>
          <a:lstStyle/>
          <a:p>
            <a:pPr marL="0" indent="0" algn="just">
              <a:buNone/>
            </a:pPr>
            <a:r>
              <a:rPr lang="es-MX" b="1" dirty="0"/>
              <a:t> </a:t>
            </a:r>
            <a:r>
              <a:rPr lang="es-MX" b="1" dirty="0" smtClean="0"/>
              <a:t> </a:t>
            </a:r>
            <a:r>
              <a:rPr lang="es-MX" dirty="0" smtClean="0"/>
              <a:t>Las tablas fueron el primer modelo para crear y organizar de contenido en la pantalla. Cuando los sitios web crecieron y se volvieron más complejos dejaron de utilizarlas con ese fin. Después surgieron las etiquetas </a:t>
            </a:r>
            <a:r>
              <a:rPr lang="es-MX" b="1" dirty="0" smtClean="0"/>
              <a:t>&lt;div&gt; </a:t>
            </a:r>
            <a:r>
              <a:rPr lang="es-MX" dirty="0" smtClean="0"/>
              <a:t>y estilos CSS reemplazaron a las tablas. Con elementos</a:t>
            </a:r>
            <a:r>
              <a:rPr lang="es-MX" b="1" dirty="0" smtClean="0"/>
              <a:t> &lt;div&gt; </a:t>
            </a:r>
            <a:r>
              <a:rPr lang="es-MX" dirty="0" smtClean="0"/>
              <a:t>y CSS podemos crear cajas en la pantalla, posicionar estas cajas a un lado o a otro y darles tamaño, color o borde específico entre otras características. Donde surge el modelo de Caja Tradicional.</a:t>
            </a:r>
          </a:p>
          <a:p>
            <a:pPr marL="0" indent="0" algn="just">
              <a:buNone/>
            </a:pPr>
            <a:endParaRPr lang="es-MX" b="1" dirty="0"/>
          </a:p>
          <a:p>
            <a:pPr marL="0" indent="0" algn="just">
              <a:buNone/>
            </a:pPr>
            <a:endParaRPr lang="es-MX" b="1" dirty="0" smtClean="0"/>
          </a:p>
          <a:p>
            <a:pPr marL="0" indent="0" algn="just">
              <a:buNone/>
            </a:pPr>
            <a:endParaRPr lang="es-MX" b="1" dirty="0"/>
          </a:p>
        </p:txBody>
      </p:sp>
    </p:spTree>
    <p:extLst>
      <p:ext uri="{BB962C8B-B14F-4D97-AF65-F5344CB8AC3E}">
        <p14:creationId xmlns:p14="http://schemas.microsoft.com/office/powerpoint/2010/main" val="9954560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Selector universal *</a:t>
            </a:r>
            <a:endParaRPr lang="es-MX" dirty="0"/>
          </a:p>
        </p:txBody>
      </p:sp>
      <p:sp>
        <p:nvSpPr>
          <p:cNvPr id="3" name="Marcador de contenido 2"/>
          <p:cNvSpPr>
            <a:spLocks noGrp="1"/>
          </p:cNvSpPr>
          <p:nvPr>
            <p:ph idx="1"/>
          </p:nvPr>
        </p:nvSpPr>
        <p:spPr>
          <a:xfrm>
            <a:off x="838200" y="1244600"/>
            <a:ext cx="10515600" cy="4932363"/>
          </a:xfrm>
        </p:spPr>
        <p:txBody>
          <a:bodyPr>
            <a:normAutofit fontScale="92500" lnSpcReduction="10000"/>
          </a:bodyPr>
          <a:lstStyle/>
          <a:p>
            <a:pPr marL="0" indent="0">
              <a:buNone/>
            </a:pPr>
            <a:r>
              <a:rPr lang="es-MX" dirty="0"/>
              <a:t>* {</a:t>
            </a:r>
          </a:p>
          <a:p>
            <a:pPr marL="0" indent="0">
              <a:buNone/>
            </a:pPr>
            <a:r>
              <a:rPr lang="es-MX" dirty="0" smtClean="0"/>
              <a:t>   </a:t>
            </a:r>
            <a:r>
              <a:rPr lang="es-MX" dirty="0" err="1" smtClean="0"/>
              <a:t>margin</a:t>
            </a:r>
            <a:r>
              <a:rPr lang="es-MX" dirty="0"/>
              <a:t>: 0px;</a:t>
            </a:r>
          </a:p>
          <a:p>
            <a:pPr marL="0" indent="0">
              <a:buNone/>
            </a:pPr>
            <a:r>
              <a:rPr lang="es-MX" dirty="0" smtClean="0"/>
              <a:t>   </a:t>
            </a:r>
            <a:r>
              <a:rPr lang="es-MX" dirty="0" err="1" smtClean="0"/>
              <a:t>padding</a:t>
            </a:r>
            <a:r>
              <a:rPr lang="es-MX" dirty="0"/>
              <a:t>: 0px;</a:t>
            </a:r>
          </a:p>
          <a:p>
            <a:pPr marL="0" indent="0">
              <a:buNone/>
            </a:pPr>
            <a:r>
              <a:rPr lang="es-MX" dirty="0" smtClean="0"/>
              <a:t>   }</a:t>
            </a:r>
          </a:p>
          <a:p>
            <a:pPr marL="0" indent="0">
              <a:buNone/>
            </a:pPr>
            <a:endParaRPr lang="es-MX" dirty="0" smtClean="0"/>
          </a:p>
          <a:p>
            <a:pPr marL="0" indent="0" algn="just">
              <a:buNone/>
            </a:pPr>
            <a:r>
              <a:rPr lang="es-MX" b="1" dirty="0" smtClean="0"/>
              <a:t>Conceptos </a:t>
            </a:r>
            <a:r>
              <a:rPr lang="es-MX" b="1" dirty="0"/>
              <a:t>básicos: </a:t>
            </a:r>
            <a:r>
              <a:rPr lang="es-MX" dirty="0"/>
              <a:t>Recuerde que en HTML cada elemento es considerado como una caja. El margen (</a:t>
            </a:r>
            <a:r>
              <a:rPr lang="es-MX" b="1" dirty="0" err="1"/>
              <a:t>margin</a:t>
            </a:r>
            <a:r>
              <a:rPr lang="es-MX" dirty="0"/>
              <a:t>) es </a:t>
            </a:r>
            <a:r>
              <a:rPr lang="es-MX" dirty="0" smtClean="0"/>
              <a:t>en realidad </a:t>
            </a:r>
            <a:r>
              <a:rPr lang="es-MX" dirty="0"/>
              <a:t>el espacio alrededor del elemento, el que se encuentra por fuera del borde de esa caja (el estilo </a:t>
            </a:r>
            <a:r>
              <a:rPr lang="es-MX" b="1" dirty="0" err="1"/>
              <a:t>padding</a:t>
            </a:r>
            <a:r>
              <a:rPr lang="es-MX" dirty="0"/>
              <a:t>, </a:t>
            </a:r>
            <a:r>
              <a:rPr lang="es-MX" dirty="0" smtClean="0"/>
              <a:t>por otro </a:t>
            </a:r>
            <a:r>
              <a:rPr lang="es-MX" dirty="0"/>
              <a:t>lado, es el espacio alrededor del contenido del elemento pero dentro de sus bordes, como el espacio entre el </a:t>
            </a:r>
            <a:r>
              <a:rPr lang="es-MX" dirty="0" smtClean="0"/>
              <a:t>título y </a:t>
            </a:r>
            <a:r>
              <a:rPr lang="es-MX" dirty="0"/>
              <a:t>el borde de la caja virtual formada por el elemento </a:t>
            </a:r>
            <a:r>
              <a:rPr lang="es-MX" b="1" dirty="0"/>
              <a:t>&lt;h1&gt; </a:t>
            </a:r>
            <a:r>
              <a:rPr lang="es-MX" dirty="0"/>
              <a:t>que contiene ese título). El tamaño del margen puede </a:t>
            </a:r>
            <a:r>
              <a:rPr lang="es-MX" dirty="0" smtClean="0"/>
              <a:t>ser definido </a:t>
            </a:r>
            <a:r>
              <a:rPr lang="es-MX" dirty="0"/>
              <a:t>por lados específicos del elemento o todos sus lados a la vez.</a:t>
            </a:r>
          </a:p>
        </p:txBody>
      </p:sp>
    </p:spTree>
    <p:extLst>
      <p:ext uri="{BB962C8B-B14F-4D97-AF65-F5344CB8AC3E}">
        <p14:creationId xmlns:p14="http://schemas.microsoft.com/office/powerpoint/2010/main" val="8048248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Ejemplo de </a:t>
            </a:r>
            <a:r>
              <a:rPr lang="es-MX" dirty="0" err="1" smtClean="0"/>
              <a:t>padding</a:t>
            </a:r>
            <a:r>
              <a:rPr lang="es-MX" dirty="0" smtClean="0"/>
              <a:t>, </a:t>
            </a:r>
            <a:r>
              <a:rPr lang="es-MX" dirty="0" err="1" smtClean="0"/>
              <a:t>border</a:t>
            </a:r>
            <a:r>
              <a:rPr lang="es-MX" dirty="0" smtClean="0"/>
              <a:t> and </a:t>
            </a:r>
            <a:r>
              <a:rPr lang="es-MX" dirty="0" err="1" smtClean="0"/>
              <a:t>margin</a:t>
            </a:r>
            <a:endParaRPr lang="es-MX" dirty="0"/>
          </a:p>
        </p:txBody>
      </p:sp>
      <p:sp>
        <p:nvSpPr>
          <p:cNvPr id="3" name="Marcador de contenido 2"/>
          <p:cNvSpPr>
            <a:spLocks noGrp="1"/>
          </p:cNvSpPr>
          <p:nvPr>
            <p:ph idx="1"/>
          </p:nvPr>
        </p:nvSpPr>
        <p:spPr/>
        <p:txBody>
          <a:bodyPr/>
          <a:lstStyle/>
          <a:p>
            <a:pPr marL="0" indent="0">
              <a:buNone/>
            </a:pPr>
            <a:endParaRPr lang="es-MX" dirty="0"/>
          </a:p>
          <a:p>
            <a:pPr marL="0" indent="0">
              <a:buNone/>
            </a:pPr>
            <a:r>
              <a:rPr lang="es-MX" dirty="0" err="1" smtClean="0"/>
              <a:t>div.box</a:t>
            </a:r>
            <a:r>
              <a:rPr lang="es-MX" dirty="0" smtClean="0"/>
              <a:t>{</a:t>
            </a:r>
          </a:p>
          <a:p>
            <a:pPr marL="0" indent="0">
              <a:buNone/>
            </a:pPr>
            <a:r>
              <a:rPr lang="es-MX" dirty="0" smtClean="0"/>
              <a:t> padding:10px;</a:t>
            </a:r>
          </a:p>
          <a:p>
            <a:pPr marL="0" indent="0">
              <a:buNone/>
            </a:pPr>
            <a:r>
              <a:rPr lang="es-MX" dirty="0" smtClean="0"/>
              <a:t>border:10px </a:t>
            </a:r>
            <a:r>
              <a:rPr lang="es-MX" dirty="0" err="1" smtClean="0"/>
              <a:t>solid</a:t>
            </a:r>
            <a:r>
              <a:rPr lang="es-MX" dirty="0" smtClean="0"/>
              <a:t> #</a:t>
            </a:r>
            <a:r>
              <a:rPr lang="es-MX" dirty="0" err="1" smtClean="0"/>
              <a:t>bbbbbb</a:t>
            </a:r>
            <a:r>
              <a:rPr lang="es-MX" dirty="0" smtClean="0"/>
              <a:t>;</a:t>
            </a:r>
          </a:p>
          <a:p>
            <a:pPr marL="0" indent="0">
              <a:buNone/>
            </a:pPr>
            <a:r>
              <a:rPr lang="es-MX" dirty="0" smtClean="0"/>
              <a:t> </a:t>
            </a:r>
            <a:r>
              <a:rPr lang="es-MX" dirty="0" err="1" smtClean="0"/>
              <a:t>margin</a:t>
            </a:r>
            <a:r>
              <a:rPr lang="es-MX" dirty="0" smtClean="0"/>
              <a:t>: 10px; </a:t>
            </a:r>
          </a:p>
          <a:p>
            <a:pPr marL="0" indent="0">
              <a:buNone/>
            </a:pPr>
            <a:r>
              <a:rPr lang="es-MX" dirty="0" smtClean="0"/>
              <a:t>}</a:t>
            </a:r>
            <a:endParaRPr lang="es-MX" dirty="0"/>
          </a:p>
        </p:txBody>
      </p:sp>
      <p:pic>
        <p:nvPicPr>
          <p:cNvPr id="4" name="Imagen 3"/>
          <p:cNvPicPr>
            <a:picLocks noChangeAspect="1"/>
          </p:cNvPicPr>
          <p:nvPr/>
        </p:nvPicPr>
        <p:blipFill>
          <a:blip r:embed="rId2"/>
          <a:stretch>
            <a:fillRect/>
          </a:stretch>
        </p:blipFill>
        <p:spPr>
          <a:xfrm>
            <a:off x="5514717" y="1825625"/>
            <a:ext cx="4642537" cy="4793141"/>
          </a:xfrm>
          <a:prstGeom prst="rect">
            <a:avLst/>
          </a:prstGeom>
        </p:spPr>
      </p:pic>
    </p:spTree>
    <p:extLst>
      <p:ext uri="{BB962C8B-B14F-4D97-AF65-F5344CB8AC3E}">
        <p14:creationId xmlns:p14="http://schemas.microsoft.com/office/powerpoint/2010/main" val="32817186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La propiedad </a:t>
            </a:r>
            <a:r>
              <a:rPr lang="es-MX" dirty="0" err="1" smtClean="0"/>
              <a:t>padding</a:t>
            </a:r>
            <a:endParaRPr lang="es-MX" dirty="0"/>
          </a:p>
        </p:txBody>
      </p:sp>
      <p:sp>
        <p:nvSpPr>
          <p:cNvPr id="3" name="Marcador de contenido 2"/>
          <p:cNvSpPr>
            <a:spLocks noGrp="1"/>
          </p:cNvSpPr>
          <p:nvPr>
            <p:ph idx="1"/>
          </p:nvPr>
        </p:nvSpPr>
        <p:spPr/>
        <p:txBody>
          <a:bodyPr>
            <a:normAutofit fontScale="92500" lnSpcReduction="10000"/>
          </a:bodyPr>
          <a:lstStyle/>
          <a:p>
            <a:pPr marL="0" indent="0">
              <a:buNone/>
            </a:pPr>
            <a:r>
              <a:rPr lang="es-MX" dirty="0"/>
              <a:t>#</a:t>
            </a:r>
            <a:r>
              <a:rPr lang="es-MX" dirty="0" err="1"/>
              <a:t>menu</a:t>
            </a:r>
            <a:r>
              <a:rPr lang="es-MX" dirty="0"/>
              <a:t> {</a:t>
            </a:r>
          </a:p>
          <a:p>
            <a:pPr marL="0" indent="0">
              <a:buNone/>
            </a:pPr>
            <a:r>
              <a:rPr lang="es-MX" dirty="0" smtClean="0"/>
              <a:t>  </a:t>
            </a:r>
            <a:r>
              <a:rPr lang="es-MX" dirty="0" err="1" smtClean="0"/>
              <a:t>background</a:t>
            </a:r>
            <a:r>
              <a:rPr lang="es-MX" dirty="0"/>
              <a:t>: #CCCCCC;</a:t>
            </a:r>
          </a:p>
          <a:p>
            <a:pPr marL="0" indent="0">
              <a:buNone/>
            </a:pPr>
            <a:r>
              <a:rPr lang="es-MX" dirty="0" smtClean="0"/>
              <a:t>  </a:t>
            </a:r>
            <a:r>
              <a:rPr lang="es-MX" dirty="0" err="1" smtClean="0"/>
              <a:t>padding</a:t>
            </a:r>
            <a:r>
              <a:rPr lang="es-MX" dirty="0"/>
              <a:t>: 5px 15px;</a:t>
            </a:r>
          </a:p>
          <a:p>
            <a:pPr marL="0" indent="0">
              <a:buNone/>
            </a:pPr>
            <a:r>
              <a:rPr lang="es-MX" dirty="0" smtClean="0"/>
              <a:t>}</a:t>
            </a:r>
          </a:p>
          <a:p>
            <a:pPr marL="0" indent="0" algn="just">
              <a:buNone/>
            </a:pPr>
            <a:r>
              <a:rPr lang="es-MX" b="1" dirty="0"/>
              <a:t>Conceptos básicos: </a:t>
            </a:r>
            <a:r>
              <a:rPr lang="es-MX" dirty="0"/>
              <a:t>La propiedad </a:t>
            </a:r>
            <a:r>
              <a:rPr lang="es-MX" b="1" dirty="0" err="1"/>
              <a:t>padding</a:t>
            </a:r>
            <a:r>
              <a:rPr lang="es-MX" b="1" dirty="0"/>
              <a:t> </a:t>
            </a:r>
            <a:r>
              <a:rPr lang="es-MX" dirty="0"/>
              <a:t>trabaja exactamente como </a:t>
            </a:r>
            <a:r>
              <a:rPr lang="es-MX" b="1" dirty="0" err="1"/>
              <a:t>margin</a:t>
            </a:r>
            <a:r>
              <a:rPr lang="es-MX" dirty="0"/>
              <a:t>. Cuatro valores pueden </a:t>
            </a:r>
            <a:r>
              <a:rPr lang="es-MX" dirty="0" smtClean="0"/>
              <a:t>ser especificados</a:t>
            </a:r>
            <a:r>
              <a:rPr lang="es-MX" dirty="0"/>
              <a:t>: superior, derecho, inferior, izquierdo, en este orden. Si solo declaramos un valor, el mismo </a:t>
            </a:r>
            <a:r>
              <a:rPr lang="es-MX" dirty="0" smtClean="0"/>
              <a:t>será asignado </a:t>
            </a:r>
            <a:r>
              <a:rPr lang="es-MX" dirty="0"/>
              <a:t>para todos los espacios alrededor del contenido del elemento. Si en cambio especificamos dos </a:t>
            </a:r>
            <a:r>
              <a:rPr lang="es-MX" dirty="0" smtClean="0"/>
              <a:t>valores, entonces </a:t>
            </a:r>
            <a:r>
              <a:rPr lang="es-MX" dirty="0"/>
              <a:t>el primero será asignado como margen interno de la parte superior e inferior del contenido y el segundo </a:t>
            </a:r>
            <a:r>
              <a:rPr lang="es-MX" dirty="0" smtClean="0"/>
              <a:t>valor será </a:t>
            </a:r>
            <a:r>
              <a:rPr lang="es-MX" dirty="0"/>
              <a:t>asignado al margen interno de los lados, izquierdo y derecho.</a:t>
            </a:r>
          </a:p>
        </p:txBody>
      </p:sp>
    </p:spTree>
    <p:extLst>
      <p:ext uri="{BB962C8B-B14F-4D97-AF65-F5344CB8AC3E}">
        <p14:creationId xmlns:p14="http://schemas.microsoft.com/office/powerpoint/2010/main" val="31355153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Desplegar elementos en línea</a:t>
            </a:r>
            <a:endParaRPr lang="es-MX" dirty="0"/>
          </a:p>
        </p:txBody>
      </p:sp>
      <p:sp>
        <p:nvSpPr>
          <p:cNvPr id="3" name="Marcador de contenido 2"/>
          <p:cNvSpPr>
            <a:spLocks noGrp="1"/>
          </p:cNvSpPr>
          <p:nvPr>
            <p:ph idx="1"/>
          </p:nvPr>
        </p:nvSpPr>
        <p:spPr/>
        <p:txBody>
          <a:bodyPr/>
          <a:lstStyle/>
          <a:p>
            <a:pPr marL="0" indent="0">
              <a:buNone/>
            </a:pPr>
            <a:r>
              <a:rPr lang="es-MX" dirty="0" smtClean="0"/>
              <a:t> #</a:t>
            </a:r>
            <a:r>
              <a:rPr lang="es-MX" dirty="0" err="1" smtClean="0"/>
              <a:t>menu</a:t>
            </a:r>
            <a:r>
              <a:rPr lang="es-MX" dirty="0" smtClean="0"/>
              <a:t> </a:t>
            </a:r>
            <a:r>
              <a:rPr lang="es-MX" dirty="0"/>
              <a:t>li {</a:t>
            </a:r>
          </a:p>
          <a:p>
            <a:pPr marL="0" indent="0">
              <a:buNone/>
            </a:pPr>
            <a:r>
              <a:rPr lang="es-MX" dirty="0" smtClean="0"/>
              <a:t>   </a:t>
            </a:r>
            <a:r>
              <a:rPr lang="es-MX" dirty="0" err="1" smtClean="0">
                <a:solidFill>
                  <a:srgbClr val="FF0000"/>
                </a:solidFill>
              </a:rPr>
              <a:t>display</a:t>
            </a:r>
            <a:r>
              <a:rPr lang="es-MX" dirty="0">
                <a:solidFill>
                  <a:srgbClr val="FF0000"/>
                </a:solidFill>
              </a:rPr>
              <a:t>: </a:t>
            </a:r>
            <a:r>
              <a:rPr lang="es-MX" dirty="0" err="1">
                <a:solidFill>
                  <a:srgbClr val="FF0000"/>
                </a:solidFill>
              </a:rPr>
              <a:t>inline</a:t>
            </a:r>
            <a:r>
              <a:rPr lang="es-MX" dirty="0">
                <a:solidFill>
                  <a:srgbClr val="FF0000"/>
                </a:solidFill>
              </a:rPr>
              <a:t>-block;</a:t>
            </a:r>
          </a:p>
          <a:p>
            <a:pPr marL="0" indent="0">
              <a:buNone/>
            </a:pPr>
            <a:r>
              <a:rPr lang="es-MX" dirty="0" smtClean="0"/>
              <a:t>   </a:t>
            </a:r>
            <a:r>
              <a:rPr lang="es-MX" dirty="0" err="1" smtClean="0"/>
              <a:t>list-style</a:t>
            </a:r>
            <a:r>
              <a:rPr lang="es-MX" dirty="0"/>
              <a:t>: </a:t>
            </a:r>
            <a:r>
              <a:rPr lang="es-MX" dirty="0" err="1"/>
              <a:t>none</a:t>
            </a:r>
            <a:r>
              <a:rPr lang="es-MX" dirty="0"/>
              <a:t>;</a:t>
            </a:r>
          </a:p>
          <a:p>
            <a:pPr marL="0" indent="0">
              <a:buNone/>
            </a:pPr>
            <a:r>
              <a:rPr lang="es-MX" dirty="0" smtClean="0"/>
              <a:t>   </a:t>
            </a:r>
            <a:r>
              <a:rPr lang="es-MX" dirty="0" err="1" smtClean="0"/>
              <a:t>padding</a:t>
            </a:r>
            <a:r>
              <a:rPr lang="es-MX" dirty="0"/>
              <a:t>: 5px;</a:t>
            </a:r>
          </a:p>
          <a:p>
            <a:pPr marL="0" indent="0">
              <a:buNone/>
            </a:pPr>
            <a:r>
              <a:rPr lang="fr-FR" dirty="0" smtClean="0"/>
              <a:t>   font</a:t>
            </a:r>
            <a:r>
              <a:rPr lang="fr-FR" dirty="0"/>
              <a:t>: </a:t>
            </a:r>
            <a:r>
              <a:rPr lang="fr-FR" dirty="0" err="1"/>
              <a:t>bold</a:t>
            </a:r>
            <a:r>
              <a:rPr lang="fr-FR" dirty="0"/>
              <a:t> 14px </a:t>
            </a:r>
            <a:r>
              <a:rPr lang="fr-FR" dirty="0" err="1"/>
              <a:t>verdana</a:t>
            </a:r>
            <a:r>
              <a:rPr lang="fr-FR" dirty="0"/>
              <a:t>, sans-</a:t>
            </a:r>
            <a:r>
              <a:rPr lang="fr-FR" dirty="0" err="1"/>
              <a:t>serif</a:t>
            </a:r>
            <a:r>
              <a:rPr lang="fr-FR" dirty="0"/>
              <a:t>;</a:t>
            </a:r>
          </a:p>
          <a:p>
            <a:pPr marL="0" indent="0">
              <a:buNone/>
            </a:pPr>
            <a:r>
              <a:rPr lang="es-MX" dirty="0" smtClean="0"/>
              <a:t>  }</a:t>
            </a:r>
          </a:p>
          <a:p>
            <a:pPr marL="0" indent="0">
              <a:buNone/>
            </a:pPr>
            <a:endParaRPr lang="es-MX" dirty="0"/>
          </a:p>
          <a:p>
            <a:pPr marL="0" indent="0">
              <a:buNone/>
            </a:pPr>
            <a:endParaRPr lang="es-MX" dirty="0"/>
          </a:p>
        </p:txBody>
      </p:sp>
    </p:spTree>
    <p:extLst>
      <p:ext uri="{BB962C8B-B14F-4D97-AF65-F5344CB8AC3E}">
        <p14:creationId xmlns:p14="http://schemas.microsoft.com/office/powerpoint/2010/main" val="4214095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La propiedad </a:t>
            </a:r>
            <a:r>
              <a:rPr lang="es-MX" dirty="0" err="1" smtClean="0"/>
              <a:t>float</a:t>
            </a:r>
            <a:endParaRPr lang="es-MX" dirty="0"/>
          </a:p>
        </p:txBody>
      </p:sp>
      <p:sp>
        <p:nvSpPr>
          <p:cNvPr id="3" name="Marcador de contenido 2"/>
          <p:cNvSpPr>
            <a:spLocks noGrp="1"/>
          </p:cNvSpPr>
          <p:nvPr>
            <p:ph idx="1"/>
          </p:nvPr>
        </p:nvSpPr>
        <p:spPr/>
        <p:txBody>
          <a:bodyPr>
            <a:normAutofit fontScale="77500" lnSpcReduction="20000"/>
          </a:bodyPr>
          <a:lstStyle/>
          <a:p>
            <a:pPr marL="0" indent="0">
              <a:buNone/>
            </a:pPr>
            <a:r>
              <a:rPr lang="es-MX" dirty="0"/>
              <a:t>#</a:t>
            </a:r>
            <a:r>
              <a:rPr lang="es-MX" dirty="0" err="1"/>
              <a:t>seccion</a:t>
            </a:r>
            <a:r>
              <a:rPr lang="es-MX" dirty="0"/>
              <a:t> {</a:t>
            </a:r>
          </a:p>
          <a:p>
            <a:pPr marL="0" indent="0">
              <a:buNone/>
            </a:pPr>
            <a:r>
              <a:rPr lang="es-MX" dirty="0" smtClean="0"/>
              <a:t>    </a:t>
            </a:r>
            <a:r>
              <a:rPr lang="es-MX" dirty="0" err="1" smtClean="0"/>
              <a:t>float</a:t>
            </a:r>
            <a:r>
              <a:rPr lang="es-MX" dirty="0"/>
              <a:t>: </a:t>
            </a:r>
            <a:r>
              <a:rPr lang="es-MX" dirty="0" err="1"/>
              <a:t>left</a:t>
            </a:r>
            <a:r>
              <a:rPr lang="es-MX" dirty="0"/>
              <a:t>;</a:t>
            </a:r>
          </a:p>
          <a:p>
            <a:pPr marL="0" indent="0">
              <a:buNone/>
            </a:pPr>
            <a:r>
              <a:rPr lang="es-MX" dirty="0" smtClean="0"/>
              <a:t>    </a:t>
            </a:r>
            <a:r>
              <a:rPr lang="es-MX" dirty="0" err="1" smtClean="0"/>
              <a:t>width</a:t>
            </a:r>
            <a:r>
              <a:rPr lang="es-MX" dirty="0"/>
              <a:t>: 660px;</a:t>
            </a:r>
          </a:p>
          <a:p>
            <a:pPr marL="0" indent="0">
              <a:buNone/>
            </a:pPr>
            <a:r>
              <a:rPr lang="es-MX" dirty="0" smtClean="0"/>
              <a:t>   </a:t>
            </a:r>
            <a:r>
              <a:rPr lang="es-MX" dirty="0" err="1" smtClean="0"/>
              <a:t>margin</a:t>
            </a:r>
            <a:r>
              <a:rPr lang="es-MX" dirty="0"/>
              <a:t>: 20px;</a:t>
            </a:r>
          </a:p>
          <a:p>
            <a:pPr marL="0" indent="0">
              <a:buNone/>
            </a:pPr>
            <a:r>
              <a:rPr lang="es-MX" dirty="0" smtClean="0"/>
              <a:t>  }</a:t>
            </a:r>
            <a:endParaRPr lang="es-MX" dirty="0"/>
          </a:p>
          <a:p>
            <a:pPr marL="0" indent="0">
              <a:buNone/>
            </a:pPr>
            <a:r>
              <a:rPr lang="es-MX" dirty="0" smtClean="0"/>
              <a:t> #columna </a:t>
            </a:r>
            <a:r>
              <a:rPr lang="es-MX" dirty="0"/>
              <a:t>{</a:t>
            </a:r>
          </a:p>
          <a:p>
            <a:pPr marL="0" indent="0">
              <a:buNone/>
            </a:pPr>
            <a:r>
              <a:rPr lang="es-MX" dirty="0" smtClean="0"/>
              <a:t>    </a:t>
            </a:r>
            <a:r>
              <a:rPr lang="es-MX" dirty="0" err="1" smtClean="0"/>
              <a:t>float</a:t>
            </a:r>
            <a:r>
              <a:rPr lang="es-MX" dirty="0"/>
              <a:t>: </a:t>
            </a:r>
            <a:r>
              <a:rPr lang="es-MX" dirty="0" err="1"/>
              <a:t>left</a:t>
            </a:r>
            <a:r>
              <a:rPr lang="es-MX" dirty="0"/>
              <a:t>;</a:t>
            </a:r>
          </a:p>
          <a:p>
            <a:pPr marL="0" indent="0">
              <a:buNone/>
            </a:pPr>
            <a:r>
              <a:rPr lang="es-MX" dirty="0" smtClean="0"/>
              <a:t>    </a:t>
            </a:r>
            <a:r>
              <a:rPr lang="es-MX" dirty="0" err="1" smtClean="0"/>
              <a:t>width</a:t>
            </a:r>
            <a:r>
              <a:rPr lang="es-MX" dirty="0"/>
              <a:t>: 220px;</a:t>
            </a:r>
          </a:p>
          <a:p>
            <a:pPr marL="0" indent="0">
              <a:buNone/>
            </a:pPr>
            <a:r>
              <a:rPr lang="es-MX" dirty="0" smtClean="0"/>
              <a:t>    </a:t>
            </a:r>
            <a:r>
              <a:rPr lang="es-MX" dirty="0" err="1" smtClean="0"/>
              <a:t>margin</a:t>
            </a:r>
            <a:r>
              <a:rPr lang="es-MX" dirty="0"/>
              <a:t>: 20px 0px;</a:t>
            </a:r>
          </a:p>
          <a:p>
            <a:pPr marL="0" indent="0">
              <a:buNone/>
            </a:pPr>
            <a:r>
              <a:rPr lang="es-MX" dirty="0" smtClean="0"/>
              <a:t>    </a:t>
            </a:r>
            <a:r>
              <a:rPr lang="es-MX" dirty="0" err="1" smtClean="0"/>
              <a:t>padding</a:t>
            </a:r>
            <a:r>
              <a:rPr lang="es-MX" dirty="0"/>
              <a:t>: 20px;</a:t>
            </a:r>
          </a:p>
          <a:p>
            <a:pPr marL="0" indent="0">
              <a:buNone/>
            </a:pPr>
            <a:r>
              <a:rPr lang="es-MX" dirty="0" smtClean="0"/>
              <a:t>    </a:t>
            </a:r>
            <a:r>
              <a:rPr lang="es-MX" dirty="0" err="1" smtClean="0"/>
              <a:t>background</a:t>
            </a:r>
            <a:r>
              <a:rPr lang="es-MX" dirty="0"/>
              <a:t>: #CCCCCC;</a:t>
            </a:r>
          </a:p>
          <a:p>
            <a:pPr marL="0" indent="0">
              <a:buNone/>
            </a:pPr>
            <a:r>
              <a:rPr lang="es-MX" dirty="0" smtClean="0"/>
              <a:t>   }</a:t>
            </a:r>
            <a:endParaRPr lang="es-MX" dirty="0"/>
          </a:p>
        </p:txBody>
      </p:sp>
      <p:sp>
        <p:nvSpPr>
          <p:cNvPr id="4" name="CuadroTexto 3"/>
          <p:cNvSpPr txBox="1"/>
          <p:nvPr/>
        </p:nvSpPr>
        <p:spPr>
          <a:xfrm>
            <a:off x="4390734" y="2486024"/>
            <a:ext cx="7432966" cy="2031325"/>
          </a:xfrm>
          <a:prstGeom prst="rect">
            <a:avLst/>
          </a:prstGeom>
          <a:noFill/>
          <a:ln>
            <a:solidFill>
              <a:schemeClr val="accent1"/>
            </a:solidFill>
          </a:ln>
        </p:spPr>
        <p:txBody>
          <a:bodyPr wrap="square" rtlCol="0">
            <a:spAutoFit/>
          </a:bodyPr>
          <a:lstStyle/>
          <a:p>
            <a:pPr algn="just"/>
            <a:r>
              <a:rPr lang="es-MX" dirty="0"/>
              <a:t>La propiedad de CSS </a:t>
            </a:r>
            <a:r>
              <a:rPr lang="es-MX" b="1" dirty="0" err="1"/>
              <a:t>float</a:t>
            </a:r>
            <a:r>
              <a:rPr lang="es-MX" b="1" dirty="0"/>
              <a:t> </a:t>
            </a:r>
            <a:r>
              <a:rPr lang="es-MX" dirty="0"/>
              <a:t>es una de las propiedades más ampliamente utilizadas para aplicar el Modelo de </a:t>
            </a:r>
            <a:r>
              <a:rPr lang="es-MX" dirty="0" smtClean="0"/>
              <a:t>Caja Tradicional</a:t>
            </a:r>
            <a:r>
              <a:rPr lang="es-MX" dirty="0"/>
              <a:t>. Hace que el elemento flote hacia un lado o al otro en el espacio disponible. Los elementos afectados por </a:t>
            </a:r>
            <a:r>
              <a:rPr lang="es-MX" b="1" dirty="0" err="1" smtClean="0"/>
              <a:t>float</a:t>
            </a:r>
            <a:r>
              <a:rPr lang="es-MX" b="1" dirty="0" smtClean="0"/>
              <a:t> </a:t>
            </a:r>
            <a:r>
              <a:rPr lang="es-MX" dirty="0" smtClean="0"/>
              <a:t>actúan </a:t>
            </a:r>
            <a:r>
              <a:rPr lang="es-MX" dirty="0"/>
              <a:t>como elementos </a:t>
            </a:r>
            <a:r>
              <a:rPr lang="es-MX" i="1" dirty="0" smtClean="0"/>
              <a:t>block </a:t>
            </a:r>
            <a:r>
              <a:rPr lang="es-MX" dirty="0"/>
              <a:t>(con la diferencia de que son ubicados de acuerdo al valor de esta propiedad y no el </a:t>
            </a:r>
            <a:r>
              <a:rPr lang="es-MX" dirty="0" smtClean="0"/>
              <a:t>flujo normal </a:t>
            </a:r>
            <a:r>
              <a:rPr lang="es-MX" dirty="0"/>
              <a:t>del documento). Los elementos son movidos a izquierda o derecha en el área disponible, tanto como sea </a:t>
            </a:r>
            <a:r>
              <a:rPr lang="es-MX" dirty="0" smtClean="0"/>
              <a:t>posible.</a:t>
            </a:r>
            <a:endParaRPr lang="es-MX" dirty="0"/>
          </a:p>
        </p:txBody>
      </p:sp>
    </p:spTree>
    <p:extLst>
      <p:ext uri="{BB962C8B-B14F-4D97-AF65-F5344CB8AC3E}">
        <p14:creationId xmlns:p14="http://schemas.microsoft.com/office/powerpoint/2010/main" val="14522339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La propiedad </a:t>
            </a:r>
            <a:r>
              <a:rPr lang="es-MX" b="1" dirty="0" err="1" smtClean="0"/>
              <a:t>clear</a:t>
            </a:r>
            <a:endParaRPr lang="es-MX" b="1" dirty="0"/>
          </a:p>
        </p:txBody>
      </p:sp>
      <p:sp>
        <p:nvSpPr>
          <p:cNvPr id="3" name="Marcador de contenido 2"/>
          <p:cNvSpPr>
            <a:spLocks noGrp="1"/>
          </p:cNvSpPr>
          <p:nvPr>
            <p:ph idx="1"/>
          </p:nvPr>
        </p:nvSpPr>
        <p:spPr>
          <a:xfrm>
            <a:off x="838200" y="1333500"/>
            <a:ext cx="10515600" cy="4843463"/>
          </a:xfrm>
        </p:spPr>
        <p:txBody>
          <a:bodyPr>
            <a:normAutofit lnSpcReduction="10000"/>
          </a:bodyPr>
          <a:lstStyle/>
          <a:p>
            <a:pPr marL="0" indent="0">
              <a:buNone/>
            </a:pPr>
            <a:r>
              <a:rPr lang="en-US" dirty="0"/>
              <a:t>#pie{</a:t>
            </a:r>
          </a:p>
          <a:p>
            <a:pPr marL="0" indent="0">
              <a:buNone/>
            </a:pPr>
            <a:r>
              <a:rPr lang="en-US" dirty="0" smtClean="0"/>
              <a:t>  clear</a:t>
            </a:r>
            <a:r>
              <a:rPr lang="en-US" dirty="0"/>
              <a:t>: both;</a:t>
            </a:r>
          </a:p>
          <a:p>
            <a:pPr marL="0" indent="0">
              <a:buNone/>
            </a:pPr>
            <a:r>
              <a:rPr lang="en-US" dirty="0" smtClean="0"/>
              <a:t>   text-align</a:t>
            </a:r>
            <a:r>
              <a:rPr lang="en-US" dirty="0"/>
              <a:t>: center;</a:t>
            </a:r>
          </a:p>
          <a:p>
            <a:pPr marL="0" indent="0">
              <a:buNone/>
            </a:pPr>
            <a:r>
              <a:rPr lang="en-US" dirty="0" smtClean="0"/>
              <a:t>   padding</a:t>
            </a:r>
            <a:r>
              <a:rPr lang="en-US" dirty="0"/>
              <a:t>: 20px;</a:t>
            </a:r>
          </a:p>
          <a:p>
            <a:pPr marL="0" indent="0">
              <a:buNone/>
            </a:pPr>
            <a:r>
              <a:rPr lang="en-US" dirty="0" smtClean="0"/>
              <a:t>   border-top</a:t>
            </a:r>
            <a:r>
              <a:rPr lang="en-US" dirty="0"/>
              <a:t>: 2px solid #999999;</a:t>
            </a:r>
          </a:p>
          <a:p>
            <a:pPr marL="0" indent="0">
              <a:buNone/>
            </a:pPr>
            <a:r>
              <a:rPr lang="en-US" dirty="0" smtClean="0"/>
              <a:t>  }</a:t>
            </a:r>
          </a:p>
          <a:p>
            <a:pPr marL="0" indent="0" algn="just">
              <a:buNone/>
            </a:pPr>
            <a:r>
              <a:rPr lang="es-MX" dirty="0"/>
              <a:t>Esta propiedad simplemente restaura las condiciones normales del área ocupada por el elemento, no </a:t>
            </a:r>
            <a:r>
              <a:rPr lang="es-MX" dirty="0" smtClean="0"/>
              <a:t>permitiéndole posicionarse </a:t>
            </a:r>
            <a:r>
              <a:rPr lang="es-MX" dirty="0"/>
              <a:t>adyacente a una caja flotante. El valor usualmente utilizado es </a:t>
            </a:r>
            <a:r>
              <a:rPr lang="es-MX" b="1" dirty="0" err="1"/>
              <a:t>both</a:t>
            </a:r>
            <a:r>
              <a:rPr lang="es-MX" dirty="0"/>
              <a:t>, el cual significa que ambos lados </a:t>
            </a:r>
            <a:r>
              <a:rPr lang="es-MX" dirty="0" smtClean="0"/>
              <a:t>del elemento </a:t>
            </a:r>
            <a:r>
              <a:rPr lang="es-MX" dirty="0"/>
              <a:t>serán restaurados y el elemento seguirá el flujo normal (este elemento ya no es flotante como los anteriores).</a:t>
            </a:r>
          </a:p>
        </p:txBody>
      </p:sp>
    </p:spTree>
    <p:extLst>
      <p:ext uri="{BB962C8B-B14F-4D97-AF65-F5344CB8AC3E}">
        <p14:creationId xmlns:p14="http://schemas.microsoft.com/office/powerpoint/2010/main" val="1603405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Nuevas Propiedades de CSS3</a:t>
            </a:r>
            <a:endParaRPr lang="es-MX" b="1" dirty="0"/>
          </a:p>
        </p:txBody>
      </p:sp>
      <p:sp>
        <p:nvSpPr>
          <p:cNvPr id="3" name="Marcador de contenido 2"/>
          <p:cNvSpPr>
            <a:spLocks noGrp="1"/>
          </p:cNvSpPr>
          <p:nvPr>
            <p:ph idx="1"/>
          </p:nvPr>
        </p:nvSpPr>
        <p:spPr/>
        <p:txBody>
          <a:bodyPr>
            <a:normAutofit fontScale="85000" lnSpcReduction="20000"/>
          </a:bodyPr>
          <a:lstStyle/>
          <a:p>
            <a:r>
              <a:rPr lang="es-MX" b="1" dirty="0" err="1" smtClean="0"/>
              <a:t>Border</a:t>
            </a:r>
            <a:r>
              <a:rPr lang="es-MX" b="1" dirty="0" smtClean="0"/>
              <a:t> </a:t>
            </a:r>
            <a:r>
              <a:rPr lang="es-MX" b="1" dirty="0" err="1" smtClean="0"/>
              <a:t>Radius</a:t>
            </a:r>
            <a:endParaRPr lang="es-MX" b="1" dirty="0" smtClean="0"/>
          </a:p>
          <a:p>
            <a:pPr marL="0" indent="0">
              <a:buNone/>
            </a:pPr>
            <a:r>
              <a:rPr lang="es-MX" dirty="0"/>
              <a:t>#principal{</a:t>
            </a:r>
          </a:p>
          <a:p>
            <a:pPr marL="0" indent="0">
              <a:buNone/>
            </a:pPr>
            <a:r>
              <a:rPr lang="es-MX" dirty="0"/>
              <a:t>	</a:t>
            </a:r>
            <a:r>
              <a:rPr lang="es-MX" dirty="0" err="1"/>
              <a:t>display</a:t>
            </a:r>
            <a:r>
              <a:rPr lang="es-MX" dirty="0"/>
              <a:t>: block;</a:t>
            </a:r>
          </a:p>
          <a:p>
            <a:pPr marL="0" indent="0">
              <a:buNone/>
            </a:pPr>
            <a:r>
              <a:rPr lang="es-MX" dirty="0"/>
              <a:t>	</a:t>
            </a:r>
            <a:r>
              <a:rPr lang="es-MX" dirty="0" err="1"/>
              <a:t>width</a:t>
            </a:r>
            <a:r>
              <a:rPr lang="es-MX" dirty="0"/>
              <a:t>: 500px;</a:t>
            </a:r>
          </a:p>
          <a:p>
            <a:pPr marL="0" indent="0">
              <a:buNone/>
            </a:pPr>
            <a:r>
              <a:rPr lang="es-MX" dirty="0"/>
              <a:t>	</a:t>
            </a:r>
            <a:r>
              <a:rPr lang="es-MX" dirty="0" err="1"/>
              <a:t>margin</a:t>
            </a:r>
            <a:r>
              <a:rPr lang="es-MX" dirty="0"/>
              <a:t>: 50px auto;</a:t>
            </a:r>
          </a:p>
          <a:p>
            <a:pPr marL="0" indent="0">
              <a:buNone/>
            </a:pPr>
            <a:r>
              <a:rPr lang="es-MX" dirty="0"/>
              <a:t>	</a:t>
            </a:r>
            <a:r>
              <a:rPr lang="es-MX" dirty="0" err="1"/>
              <a:t>padding</a:t>
            </a:r>
            <a:r>
              <a:rPr lang="es-MX" dirty="0"/>
              <a:t>: 15px;</a:t>
            </a:r>
          </a:p>
          <a:p>
            <a:pPr marL="0" indent="0">
              <a:buNone/>
            </a:pPr>
            <a:r>
              <a:rPr lang="es-MX" dirty="0"/>
              <a:t>	</a:t>
            </a:r>
            <a:r>
              <a:rPr lang="es-MX" dirty="0" err="1"/>
              <a:t>text-align</a:t>
            </a:r>
            <a:r>
              <a:rPr lang="es-MX" dirty="0"/>
              <a:t>: center;</a:t>
            </a:r>
          </a:p>
          <a:p>
            <a:pPr marL="0" indent="0">
              <a:buNone/>
            </a:pPr>
            <a:r>
              <a:rPr lang="es-MX" dirty="0"/>
              <a:t>	</a:t>
            </a:r>
            <a:r>
              <a:rPr lang="es-MX" dirty="0" err="1"/>
              <a:t>border</a:t>
            </a:r>
            <a:r>
              <a:rPr lang="es-MX" dirty="0"/>
              <a:t>: 1px </a:t>
            </a:r>
            <a:r>
              <a:rPr lang="es-MX" dirty="0" err="1"/>
              <a:t>solid</a:t>
            </a:r>
            <a:r>
              <a:rPr lang="es-MX" dirty="0"/>
              <a:t> #999999;</a:t>
            </a:r>
          </a:p>
          <a:p>
            <a:pPr marL="0" indent="0">
              <a:buNone/>
            </a:pPr>
            <a:r>
              <a:rPr lang="es-MX" dirty="0"/>
              <a:t>	</a:t>
            </a:r>
            <a:r>
              <a:rPr lang="es-MX" dirty="0" err="1"/>
              <a:t>background</a:t>
            </a:r>
            <a:r>
              <a:rPr lang="es-MX" dirty="0"/>
              <a:t>: #DDDDDD;</a:t>
            </a:r>
          </a:p>
          <a:p>
            <a:pPr marL="0" indent="0">
              <a:buNone/>
            </a:pPr>
            <a:r>
              <a:rPr lang="es-MX" dirty="0"/>
              <a:t>	</a:t>
            </a:r>
            <a:r>
              <a:rPr lang="es-MX" dirty="0" err="1">
                <a:solidFill>
                  <a:srgbClr val="FF0000"/>
                </a:solidFill>
              </a:rPr>
              <a:t>border-radius</a:t>
            </a:r>
            <a:r>
              <a:rPr lang="es-MX" dirty="0">
                <a:solidFill>
                  <a:srgbClr val="FF0000"/>
                </a:solidFill>
              </a:rPr>
              <a:t>: </a:t>
            </a:r>
            <a:r>
              <a:rPr lang="es-MX" dirty="0" smtClean="0">
                <a:solidFill>
                  <a:srgbClr val="FF0000"/>
                </a:solidFill>
              </a:rPr>
              <a:t>20px 10px 30px 50px;</a:t>
            </a:r>
            <a:endParaRPr lang="es-MX" dirty="0">
              <a:solidFill>
                <a:srgbClr val="FF0000"/>
              </a:solidFill>
            </a:endParaRPr>
          </a:p>
          <a:p>
            <a:pPr marL="0" indent="0">
              <a:buNone/>
            </a:pPr>
            <a:r>
              <a:rPr lang="es-MX" dirty="0"/>
              <a:t>}</a:t>
            </a:r>
          </a:p>
        </p:txBody>
      </p:sp>
    </p:spTree>
    <p:extLst>
      <p:ext uri="{BB962C8B-B14F-4D97-AF65-F5344CB8AC3E}">
        <p14:creationId xmlns:p14="http://schemas.microsoft.com/office/powerpoint/2010/main" val="30114740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Nuevas Propiedades de CSS3</a:t>
            </a:r>
            <a:endParaRPr lang="es-MX" dirty="0"/>
          </a:p>
        </p:txBody>
      </p:sp>
      <p:sp>
        <p:nvSpPr>
          <p:cNvPr id="3" name="Marcador de contenido 2"/>
          <p:cNvSpPr>
            <a:spLocks noGrp="1"/>
          </p:cNvSpPr>
          <p:nvPr>
            <p:ph idx="1"/>
          </p:nvPr>
        </p:nvSpPr>
        <p:spPr>
          <a:xfrm>
            <a:off x="838200" y="1825625"/>
            <a:ext cx="5636741" cy="4351338"/>
          </a:xfrm>
        </p:spPr>
        <p:txBody>
          <a:bodyPr>
            <a:normAutofit fontScale="70000" lnSpcReduction="20000"/>
          </a:bodyPr>
          <a:lstStyle/>
          <a:p>
            <a:r>
              <a:rPr lang="es-MX" b="1" dirty="0" smtClean="0"/>
              <a:t>Box Shadow</a:t>
            </a:r>
            <a:endParaRPr lang="es-MX" b="1" dirty="0"/>
          </a:p>
          <a:p>
            <a:pPr marL="0" indent="0">
              <a:buNone/>
            </a:pPr>
            <a:r>
              <a:rPr lang="es-MX" dirty="0"/>
              <a:t>#principal{</a:t>
            </a:r>
          </a:p>
          <a:p>
            <a:pPr marL="0" indent="0">
              <a:buNone/>
            </a:pPr>
            <a:r>
              <a:rPr lang="es-MX" dirty="0"/>
              <a:t>	</a:t>
            </a:r>
            <a:r>
              <a:rPr lang="es-MX" dirty="0" err="1"/>
              <a:t>display</a:t>
            </a:r>
            <a:r>
              <a:rPr lang="es-MX" dirty="0"/>
              <a:t>: block;</a:t>
            </a:r>
          </a:p>
          <a:p>
            <a:pPr marL="0" indent="0">
              <a:buNone/>
            </a:pPr>
            <a:r>
              <a:rPr lang="es-MX" dirty="0"/>
              <a:t>	</a:t>
            </a:r>
            <a:r>
              <a:rPr lang="es-MX" dirty="0" err="1"/>
              <a:t>width</a:t>
            </a:r>
            <a:r>
              <a:rPr lang="es-MX" dirty="0"/>
              <a:t>: 500px;</a:t>
            </a:r>
          </a:p>
          <a:p>
            <a:pPr marL="0" indent="0">
              <a:buNone/>
            </a:pPr>
            <a:r>
              <a:rPr lang="es-MX" dirty="0"/>
              <a:t>	</a:t>
            </a:r>
            <a:r>
              <a:rPr lang="es-MX" dirty="0" err="1"/>
              <a:t>margin</a:t>
            </a:r>
            <a:r>
              <a:rPr lang="es-MX" dirty="0"/>
              <a:t>: 50px auto;</a:t>
            </a:r>
          </a:p>
          <a:p>
            <a:pPr marL="0" indent="0">
              <a:buNone/>
            </a:pPr>
            <a:r>
              <a:rPr lang="es-MX" dirty="0"/>
              <a:t>	</a:t>
            </a:r>
            <a:r>
              <a:rPr lang="es-MX" dirty="0" err="1"/>
              <a:t>padding</a:t>
            </a:r>
            <a:r>
              <a:rPr lang="es-MX" dirty="0"/>
              <a:t>: </a:t>
            </a:r>
            <a:r>
              <a:rPr lang="es-MX" dirty="0" smtClean="0"/>
              <a:t>15px;</a:t>
            </a:r>
            <a:endParaRPr lang="es-MX" dirty="0"/>
          </a:p>
          <a:p>
            <a:pPr marL="0" indent="0">
              <a:buNone/>
            </a:pPr>
            <a:r>
              <a:rPr lang="es-MX" dirty="0"/>
              <a:t>	</a:t>
            </a:r>
            <a:r>
              <a:rPr lang="es-MX" dirty="0" err="1"/>
              <a:t>text-align</a:t>
            </a:r>
            <a:r>
              <a:rPr lang="es-MX" dirty="0"/>
              <a:t>: center;</a:t>
            </a:r>
          </a:p>
          <a:p>
            <a:pPr marL="0" indent="0">
              <a:buNone/>
            </a:pPr>
            <a:r>
              <a:rPr lang="es-MX" dirty="0"/>
              <a:t>	</a:t>
            </a:r>
            <a:r>
              <a:rPr lang="es-MX" dirty="0" err="1"/>
              <a:t>border</a:t>
            </a:r>
            <a:r>
              <a:rPr lang="es-MX" dirty="0"/>
              <a:t>: 1px </a:t>
            </a:r>
            <a:r>
              <a:rPr lang="es-MX" dirty="0" err="1"/>
              <a:t>solid</a:t>
            </a:r>
            <a:r>
              <a:rPr lang="es-MX" dirty="0"/>
              <a:t> #999999;</a:t>
            </a:r>
          </a:p>
          <a:p>
            <a:pPr marL="0" indent="0">
              <a:buNone/>
            </a:pPr>
            <a:r>
              <a:rPr lang="es-MX" dirty="0"/>
              <a:t>	</a:t>
            </a:r>
            <a:r>
              <a:rPr lang="es-MX" dirty="0" err="1"/>
              <a:t>background</a:t>
            </a:r>
            <a:r>
              <a:rPr lang="es-MX" dirty="0"/>
              <a:t>: #DDDDDD;</a:t>
            </a:r>
          </a:p>
          <a:p>
            <a:pPr marL="0" indent="0">
              <a:buNone/>
            </a:pPr>
            <a:r>
              <a:rPr lang="es-MX" dirty="0"/>
              <a:t>	</a:t>
            </a:r>
            <a:r>
              <a:rPr lang="es-MX" dirty="0" err="1">
                <a:solidFill>
                  <a:srgbClr val="FF0000"/>
                </a:solidFill>
              </a:rPr>
              <a:t>border-radius</a:t>
            </a:r>
            <a:r>
              <a:rPr lang="es-MX" dirty="0">
                <a:solidFill>
                  <a:srgbClr val="FF0000"/>
                </a:solidFill>
              </a:rPr>
              <a:t>: </a:t>
            </a:r>
            <a:r>
              <a:rPr lang="es-MX" dirty="0" smtClean="0">
                <a:solidFill>
                  <a:srgbClr val="FF0000"/>
                </a:solidFill>
              </a:rPr>
              <a:t>20px;</a:t>
            </a:r>
          </a:p>
          <a:p>
            <a:pPr marL="0" indent="0">
              <a:buNone/>
            </a:pPr>
            <a:r>
              <a:rPr lang="es-MX" dirty="0">
                <a:solidFill>
                  <a:srgbClr val="FF0000"/>
                </a:solidFill>
              </a:rPr>
              <a:t> </a:t>
            </a:r>
            <a:r>
              <a:rPr lang="es-MX" dirty="0" smtClean="0">
                <a:solidFill>
                  <a:srgbClr val="FF0000"/>
                </a:solidFill>
              </a:rPr>
              <a:t>             box-</a:t>
            </a:r>
            <a:r>
              <a:rPr lang="es-MX" dirty="0" err="1" smtClean="0">
                <a:solidFill>
                  <a:srgbClr val="FF0000"/>
                </a:solidFill>
              </a:rPr>
              <a:t>shadow</a:t>
            </a:r>
            <a:r>
              <a:rPr lang="es-MX" dirty="0" smtClean="0">
                <a:solidFill>
                  <a:srgbClr val="FF0000"/>
                </a:solidFill>
              </a:rPr>
              <a:t>: </a:t>
            </a:r>
            <a:r>
              <a:rPr lang="es-MX" dirty="0" err="1" smtClean="0">
                <a:solidFill>
                  <a:srgbClr val="FF0000"/>
                </a:solidFill>
              </a:rPr>
              <a:t>rgb</a:t>
            </a:r>
            <a:r>
              <a:rPr lang="es-MX" dirty="0" smtClean="0">
                <a:solidFill>
                  <a:srgbClr val="FF0000"/>
                </a:solidFill>
              </a:rPr>
              <a:t>(150,150,150) 5px </a:t>
            </a:r>
            <a:r>
              <a:rPr lang="es-MX" dirty="0" err="1" smtClean="0">
                <a:solidFill>
                  <a:srgbClr val="FF0000"/>
                </a:solidFill>
              </a:rPr>
              <a:t>5px</a:t>
            </a:r>
            <a:r>
              <a:rPr lang="es-MX" dirty="0" smtClean="0">
                <a:solidFill>
                  <a:srgbClr val="FF0000"/>
                </a:solidFill>
              </a:rPr>
              <a:t> 10px;</a:t>
            </a:r>
            <a:endParaRPr lang="es-MX" dirty="0">
              <a:solidFill>
                <a:srgbClr val="FF0000"/>
              </a:solidFill>
            </a:endParaRPr>
          </a:p>
          <a:p>
            <a:pPr marL="0" indent="0">
              <a:buNone/>
            </a:pPr>
            <a:r>
              <a:rPr lang="es-MX" dirty="0"/>
              <a:t>}</a:t>
            </a:r>
          </a:p>
          <a:p>
            <a:endParaRPr lang="es-MX" dirty="0"/>
          </a:p>
        </p:txBody>
      </p:sp>
      <p:sp>
        <p:nvSpPr>
          <p:cNvPr id="4" name="CuadroTexto 3"/>
          <p:cNvSpPr txBox="1"/>
          <p:nvPr/>
        </p:nvSpPr>
        <p:spPr>
          <a:xfrm>
            <a:off x="6474941" y="1323638"/>
            <a:ext cx="5313406" cy="5355312"/>
          </a:xfrm>
          <a:prstGeom prst="rect">
            <a:avLst/>
          </a:prstGeom>
          <a:noFill/>
        </p:spPr>
        <p:txBody>
          <a:bodyPr wrap="square" rtlCol="0">
            <a:spAutoFit/>
          </a:bodyPr>
          <a:lstStyle/>
          <a:p>
            <a:pPr algn="just"/>
            <a:r>
              <a:rPr lang="es-MX" dirty="0"/>
              <a:t>La propiedad </a:t>
            </a:r>
            <a:r>
              <a:rPr lang="es-MX" b="1" dirty="0"/>
              <a:t>box-</a:t>
            </a:r>
            <a:r>
              <a:rPr lang="es-MX" b="1" dirty="0" err="1"/>
              <a:t>shadow</a:t>
            </a:r>
            <a:r>
              <a:rPr lang="es-MX" b="1" dirty="0"/>
              <a:t> </a:t>
            </a:r>
            <a:r>
              <a:rPr lang="es-MX" dirty="0"/>
              <a:t>necesita al menos tres valores. El primero, que puede ver en la regla del Listado 3-6, es </a:t>
            </a:r>
            <a:r>
              <a:rPr lang="es-MX" dirty="0" smtClean="0"/>
              <a:t>el color</a:t>
            </a:r>
            <a:r>
              <a:rPr lang="es-MX" dirty="0"/>
              <a:t>. Este valor fue construido aquí utilizando la función </a:t>
            </a:r>
            <a:r>
              <a:rPr lang="es-MX" b="1" dirty="0" err="1"/>
              <a:t>rgb</a:t>
            </a:r>
            <a:r>
              <a:rPr lang="es-MX" b="1" dirty="0"/>
              <a:t>() </a:t>
            </a:r>
            <a:r>
              <a:rPr lang="es-MX" dirty="0"/>
              <a:t>y números decimales, pero podemos escribirlo en </a:t>
            </a:r>
            <a:r>
              <a:rPr lang="es-MX" dirty="0" smtClean="0"/>
              <a:t>números hexadecimales </a:t>
            </a:r>
            <a:r>
              <a:rPr lang="es-MX" dirty="0"/>
              <a:t>también, como hicimos previamente para otros parámetros en este libro.</a:t>
            </a:r>
          </a:p>
          <a:p>
            <a:pPr algn="just"/>
            <a:r>
              <a:rPr lang="es-MX" dirty="0"/>
              <a:t>Los siguientes dos valores, expresados en pixeles, establecen el desplazamiento de la sombra. Este </a:t>
            </a:r>
            <a:r>
              <a:rPr lang="es-MX" dirty="0" smtClean="0"/>
              <a:t>desplazamiento puede </a:t>
            </a:r>
            <a:r>
              <a:rPr lang="es-MX" dirty="0"/>
              <a:t>ser positivo o negativo. Los valores indican, respectivamente, la distancia horizontal y vertical desde la sombra </a:t>
            </a:r>
            <a:r>
              <a:rPr lang="es-MX" dirty="0" smtClean="0"/>
              <a:t>al elemento</a:t>
            </a:r>
            <a:r>
              <a:rPr lang="es-MX" dirty="0"/>
              <a:t>. Valores negativos posicionarán la sombra a la izquierda y arriba del elemento, mientras que valores positivos</a:t>
            </a:r>
          </a:p>
          <a:p>
            <a:pPr algn="just"/>
            <a:r>
              <a:rPr lang="es-MX" dirty="0"/>
              <a:t>crearán la sombra a la derecha y debajo del elemento. Valores de 0 o nulos posicionarán la sombra exactamente detrás </a:t>
            </a:r>
            <a:r>
              <a:rPr lang="es-MX" dirty="0" smtClean="0"/>
              <a:t>del elemento</a:t>
            </a:r>
            <a:r>
              <a:rPr lang="es-MX" dirty="0"/>
              <a:t>, permitiendo la posibilidad de crear un efecto difuminado a todo su alrededor.</a:t>
            </a:r>
          </a:p>
        </p:txBody>
      </p:sp>
    </p:spTree>
    <p:extLst>
      <p:ext uri="{BB962C8B-B14F-4D97-AF65-F5344CB8AC3E}">
        <p14:creationId xmlns:p14="http://schemas.microsoft.com/office/powerpoint/2010/main" val="4799110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Sintaxis de CSS</a:t>
            </a:r>
            <a:endParaRPr lang="es-MX" dirty="0"/>
          </a:p>
        </p:txBody>
      </p:sp>
      <p:sp>
        <p:nvSpPr>
          <p:cNvPr id="3" name="Marcador de contenido 2"/>
          <p:cNvSpPr>
            <a:spLocks noGrp="1"/>
          </p:cNvSpPr>
          <p:nvPr>
            <p:ph idx="1"/>
          </p:nvPr>
        </p:nvSpPr>
        <p:spPr/>
        <p:txBody>
          <a:bodyPr/>
          <a:lstStyle/>
          <a:p>
            <a:pPr marL="0" indent="0" algn="just">
              <a:buNone/>
            </a:pPr>
            <a:r>
              <a:rPr lang="es-MX" dirty="0" smtClean="0"/>
              <a:t>El conjunto de reglas de CCS consiste de un selector y una declaración de bloque:</a:t>
            </a:r>
          </a:p>
          <a:p>
            <a:pPr marL="0" indent="0" algn="just">
              <a:buNone/>
            </a:pPr>
            <a:endParaRPr lang="es-MX" dirty="0"/>
          </a:p>
          <a:p>
            <a:pPr marL="0" indent="0" algn="just">
              <a:buNone/>
            </a:pPr>
            <a:endParaRPr lang="es-MX" dirty="0"/>
          </a:p>
        </p:txBody>
      </p:sp>
      <p:pic>
        <p:nvPicPr>
          <p:cNvPr id="4" name="Imagen 3"/>
          <p:cNvPicPr>
            <a:picLocks noChangeAspect="1"/>
          </p:cNvPicPr>
          <p:nvPr/>
        </p:nvPicPr>
        <p:blipFill>
          <a:blip r:embed="rId2"/>
          <a:stretch>
            <a:fillRect/>
          </a:stretch>
        </p:blipFill>
        <p:spPr>
          <a:xfrm>
            <a:off x="608392" y="3080554"/>
            <a:ext cx="10548086" cy="2856221"/>
          </a:xfrm>
          <a:prstGeom prst="rect">
            <a:avLst/>
          </a:prstGeom>
        </p:spPr>
      </p:pic>
    </p:spTree>
    <p:extLst>
      <p:ext uri="{BB962C8B-B14F-4D97-AF65-F5344CB8AC3E}">
        <p14:creationId xmlns:p14="http://schemas.microsoft.com/office/powerpoint/2010/main" val="28511086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Nuevas Propiedades de CSS3</a:t>
            </a:r>
            <a:endParaRPr lang="es-MX" b="1" dirty="0"/>
          </a:p>
        </p:txBody>
      </p:sp>
      <p:sp>
        <p:nvSpPr>
          <p:cNvPr id="3" name="Marcador de contenido 2"/>
          <p:cNvSpPr>
            <a:spLocks noGrp="1"/>
          </p:cNvSpPr>
          <p:nvPr>
            <p:ph idx="1"/>
          </p:nvPr>
        </p:nvSpPr>
        <p:spPr>
          <a:xfrm>
            <a:off x="838200" y="1285102"/>
            <a:ext cx="10515600" cy="5572897"/>
          </a:xfrm>
        </p:spPr>
        <p:txBody>
          <a:bodyPr>
            <a:normAutofit/>
          </a:bodyPr>
          <a:lstStyle/>
          <a:p>
            <a:r>
              <a:rPr lang="es-MX" b="1" dirty="0" smtClean="0"/>
              <a:t>Gradiente lineal</a:t>
            </a:r>
          </a:p>
        </p:txBody>
      </p:sp>
      <p:sp>
        <p:nvSpPr>
          <p:cNvPr id="6" name="Rectángulo 5"/>
          <p:cNvSpPr/>
          <p:nvPr/>
        </p:nvSpPr>
        <p:spPr>
          <a:xfrm>
            <a:off x="1639329" y="1809392"/>
            <a:ext cx="8493212" cy="4893647"/>
          </a:xfrm>
          <a:prstGeom prst="rect">
            <a:avLst/>
          </a:prstGeom>
        </p:spPr>
        <p:txBody>
          <a:bodyPr wrap="square">
            <a:spAutoFit/>
          </a:bodyPr>
          <a:lstStyle/>
          <a:p>
            <a:r>
              <a:rPr lang="es-MX" sz="2400" dirty="0"/>
              <a:t>#principal{</a:t>
            </a:r>
          </a:p>
          <a:p>
            <a:r>
              <a:rPr lang="es-MX" sz="2400" dirty="0"/>
              <a:t>	</a:t>
            </a:r>
            <a:r>
              <a:rPr lang="es-MX" sz="2400" dirty="0" err="1"/>
              <a:t>display</a:t>
            </a:r>
            <a:r>
              <a:rPr lang="es-MX" sz="2400" dirty="0"/>
              <a:t>: block;</a:t>
            </a:r>
          </a:p>
          <a:p>
            <a:r>
              <a:rPr lang="es-MX" sz="2400" dirty="0"/>
              <a:t>	</a:t>
            </a:r>
            <a:r>
              <a:rPr lang="es-MX" sz="2400" dirty="0" err="1"/>
              <a:t>width</a:t>
            </a:r>
            <a:r>
              <a:rPr lang="es-MX" sz="2400" dirty="0"/>
              <a:t>: 500px;</a:t>
            </a:r>
          </a:p>
          <a:p>
            <a:r>
              <a:rPr lang="es-MX" sz="2400" dirty="0"/>
              <a:t>	</a:t>
            </a:r>
            <a:r>
              <a:rPr lang="es-MX" sz="2400" dirty="0" err="1"/>
              <a:t>margin</a:t>
            </a:r>
            <a:r>
              <a:rPr lang="es-MX" sz="2400" dirty="0"/>
              <a:t>: 50px auto;</a:t>
            </a:r>
          </a:p>
          <a:p>
            <a:r>
              <a:rPr lang="es-MX" sz="2400" dirty="0"/>
              <a:t>	</a:t>
            </a:r>
            <a:r>
              <a:rPr lang="es-MX" sz="2400" dirty="0" err="1"/>
              <a:t>padding</a:t>
            </a:r>
            <a:r>
              <a:rPr lang="es-MX" sz="2400" dirty="0"/>
              <a:t>: 15px;</a:t>
            </a:r>
          </a:p>
          <a:p>
            <a:r>
              <a:rPr lang="es-MX" sz="2400" dirty="0"/>
              <a:t>	</a:t>
            </a:r>
            <a:r>
              <a:rPr lang="es-MX" sz="2400" dirty="0" err="1"/>
              <a:t>text-align</a:t>
            </a:r>
            <a:r>
              <a:rPr lang="es-MX" sz="2400" dirty="0"/>
              <a:t>: center;</a:t>
            </a:r>
          </a:p>
          <a:p>
            <a:r>
              <a:rPr lang="es-MX" sz="2400" dirty="0"/>
              <a:t>	</a:t>
            </a:r>
            <a:r>
              <a:rPr lang="es-MX" sz="2400" dirty="0" err="1"/>
              <a:t>border</a:t>
            </a:r>
            <a:r>
              <a:rPr lang="es-MX" sz="2400" dirty="0"/>
              <a:t>: 1px </a:t>
            </a:r>
            <a:r>
              <a:rPr lang="es-MX" sz="2400" dirty="0" err="1"/>
              <a:t>solid</a:t>
            </a:r>
            <a:r>
              <a:rPr lang="es-MX" sz="2400" dirty="0"/>
              <a:t> #999999;</a:t>
            </a:r>
          </a:p>
          <a:p>
            <a:r>
              <a:rPr lang="es-MX" sz="2400" dirty="0"/>
              <a:t>	</a:t>
            </a:r>
            <a:r>
              <a:rPr lang="es-MX" sz="2400" dirty="0" err="1"/>
              <a:t>background</a:t>
            </a:r>
            <a:r>
              <a:rPr lang="es-MX" sz="2400" dirty="0"/>
              <a:t>: #DDDDDD;</a:t>
            </a:r>
          </a:p>
          <a:p>
            <a:r>
              <a:rPr lang="es-MX" sz="2400" dirty="0"/>
              <a:t>	</a:t>
            </a:r>
            <a:r>
              <a:rPr lang="es-MX" sz="2400" dirty="0" err="1"/>
              <a:t>border-radius</a:t>
            </a:r>
            <a:r>
              <a:rPr lang="es-MX" sz="2400" dirty="0"/>
              <a:t>: 20px / 10px;</a:t>
            </a:r>
          </a:p>
          <a:p>
            <a:r>
              <a:rPr lang="es-MX" sz="2400" dirty="0"/>
              <a:t>	box-</a:t>
            </a:r>
            <a:r>
              <a:rPr lang="es-MX" sz="2400" dirty="0" err="1"/>
              <a:t>shadow</a:t>
            </a:r>
            <a:r>
              <a:rPr lang="es-MX" sz="2400" dirty="0"/>
              <a:t>: </a:t>
            </a:r>
            <a:r>
              <a:rPr lang="es-MX" sz="2400" dirty="0" err="1"/>
              <a:t>rgb</a:t>
            </a:r>
            <a:r>
              <a:rPr lang="es-MX" sz="2400" dirty="0"/>
              <a:t>(150,150,150) 5px </a:t>
            </a:r>
            <a:r>
              <a:rPr lang="es-MX" sz="2400" dirty="0" err="1"/>
              <a:t>5px</a:t>
            </a:r>
            <a:r>
              <a:rPr lang="es-MX" sz="2400" dirty="0"/>
              <a:t> 10px;</a:t>
            </a:r>
          </a:p>
          <a:p>
            <a:r>
              <a:rPr lang="es-MX" sz="2400" dirty="0"/>
              <a:t>	</a:t>
            </a:r>
            <a:r>
              <a:rPr lang="es-MX" sz="2400" dirty="0" err="1" smtClean="0">
                <a:solidFill>
                  <a:srgbClr val="FF0000"/>
                </a:solidFill>
              </a:rPr>
              <a:t>background</a:t>
            </a:r>
            <a:r>
              <a:rPr lang="es-MX" sz="2400" dirty="0">
                <a:solidFill>
                  <a:srgbClr val="FF0000"/>
                </a:solidFill>
              </a:rPr>
              <a:t>: -</a:t>
            </a:r>
            <a:r>
              <a:rPr lang="es-MX" sz="2400" dirty="0" err="1">
                <a:solidFill>
                  <a:srgbClr val="FF0000"/>
                </a:solidFill>
              </a:rPr>
              <a:t>webkit</a:t>
            </a:r>
            <a:r>
              <a:rPr lang="es-MX" sz="2400" dirty="0">
                <a:solidFill>
                  <a:srgbClr val="FF0000"/>
                </a:solidFill>
              </a:rPr>
              <a:t>-linear-</a:t>
            </a:r>
            <a:r>
              <a:rPr lang="es-MX" sz="2400" dirty="0" err="1">
                <a:solidFill>
                  <a:srgbClr val="FF0000"/>
                </a:solidFill>
              </a:rPr>
              <a:t>gradient</a:t>
            </a:r>
            <a:r>
              <a:rPr lang="es-MX" sz="2400" dirty="0">
                <a:solidFill>
                  <a:srgbClr val="FF0000"/>
                </a:solidFill>
              </a:rPr>
              <a:t>(top,#FFFFFF,#006699);</a:t>
            </a:r>
          </a:p>
          <a:p>
            <a:r>
              <a:rPr lang="es-MX" sz="2400" dirty="0">
                <a:solidFill>
                  <a:srgbClr val="FF0000"/>
                </a:solidFill>
              </a:rPr>
              <a:t>	</a:t>
            </a:r>
            <a:r>
              <a:rPr lang="es-MX" sz="2400" dirty="0" err="1">
                <a:solidFill>
                  <a:srgbClr val="FF0000"/>
                </a:solidFill>
              </a:rPr>
              <a:t>background</a:t>
            </a:r>
            <a:r>
              <a:rPr lang="es-MX" sz="2400" dirty="0">
                <a:solidFill>
                  <a:srgbClr val="FF0000"/>
                </a:solidFill>
              </a:rPr>
              <a:t>: -</a:t>
            </a:r>
            <a:r>
              <a:rPr lang="es-MX" sz="2400" dirty="0" err="1">
                <a:solidFill>
                  <a:srgbClr val="FF0000"/>
                </a:solidFill>
              </a:rPr>
              <a:t>moz</a:t>
            </a:r>
            <a:r>
              <a:rPr lang="es-MX" sz="2400" dirty="0">
                <a:solidFill>
                  <a:srgbClr val="FF0000"/>
                </a:solidFill>
              </a:rPr>
              <a:t>-linear-</a:t>
            </a:r>
            <a:r>
              <a:rPr lang="es-MX" sz="2400" dirty="0" err="1">
                <a:solidFill>
                  <a:srgbClr val="FF0000"/>
                </a:solidFill>
              </a:rPr>
              <a:t>gradient</a:t>
            </a:r>
            <a:r>
              <a:rPr lang="es-MX" sz="2400" dirty="0">
                <a:solidFill>
                  <a:srgbClr val="FF0000"/>
                </a:solidFill>
              </a:rPr>
              <a:t>(top,#FFFFFF,#006699</a:t>
            </a:r>
            <a:r>
              <a:rPr lang="es-MX" sz="2400" dirty="0" smtClean="0">
                <a:solidFill>
                  <a:srgbClr val="FF0000"/>
                </a:solidFill>
              </a:rPr>
              <a:t>);</a:t>
            </a:r>
            <a:endParaRPr lang="es-MX" sz="2400" dirty="0">
              <a:solidFill>
                <a:srgbClr val="FF0000"/>
              </a:solidFill>
            </a:endParaRPr>
          </a:p>
          <a:p>
            <a:r>
              <a:rPr lang="es-MX" sz="2400" dirty="0" smtClean="0"/>
              <a:t>}</a:t>
            </a:r>
            <a:endParaRPr lang="es-MX" sz="2400" dirty="0"/>
          </a:p>
        </p:txBody>
      </p:sp>
    </p:spTree>
    <p:extLst>
      <p:ext uri="{BB962C8B-B14F-4D97-AF65-F5344CB8AC3E}">
        <p14:creationId xmlns:p14="http://schemas.microsoft.com/office/powerpoint/2010/main" val="15637354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Nuevas Propiedades de CSS3</a:t>
            </a:r>
            <a:endParaRPr lang="es-MX" b="1" dirty="0"/>
          </a:p>
        </p:txBody>
      </p:sp>
      <p:sp>
        <p:nvSpPr>
          <p:cNvPr id="3" name="Marcador de contenido 2"/>
          <p:cNvSpPr>
            <a:spLocks noGrp="1"/>
          </p:cNvSpPr>
          <p:nvPr>
            <p:ph idx="1"/>
          </p:nvPr>
        </p:nvSpPr>
        <p:spPr>
          <a:xfrm>
            <a:off x="838200" y="1285102"/>
            <a:ext cx="10515600" cy="5572897"/>
          </a:xfrm>
        </p:spPr>
        <p:txBody>
          <a:bodyPr>
            <a:normAutofit/>
          </a:bodyPr>
          <a:lstStyle/>
          <a:p>
            <a:r>
              <a:rPr lang="es-MX" b="1" dirty="0" smtClean="0"/>
              <a:t>Gradiente radial</a:t>
            </a:r>
          </a:p>
        </p:txBody>
      </p:sp>
      <p:sp>
        <p:nvSpPr>
          <p:cNvPr id="6" name="Rectángulo 5"/>
          <p:cNvSpPr/>
          <p:nvPr/>
        </p:nvSpPr>
        <p:spPr>
          <a:xfrm>
            <a:off x="1639328" y="1809392"/>
            <a:ext cx="10552671" cy="4893647"/>
          </a:xfrm>
          <a:prstGeom prst="rect">
            <a:avLst/>
          </a:prstGeom>
        </p:spPr>
        <p:txBody>
          <a:bodyPr wrap="square">
            <a:spAutoFit/>
          </a:bodyPr>
          <a:lstStyle/>
          <a:p>
            <a:r>
              <a:rPr lang="es-MX" sz="2400" dirty="0"/>
              <a:t>#principal{</a:t>
            </a:r>
          </a:p>
          <a:p>
            <a:r>
              <a:rPr lang="es-MX" sz="2400" dirty="0"/>
              <a:t>	</a:t>
            </a:r>
            <a:r>
              <a:rPr lang="es-MX" sz="2400" dirty="0" err="1"/>
              <a:t>display</a:t>
            </a:r>
            <a:r>
              <a:rPr lang="es-MX" sz="2400" dirty="0"/>
              <a:t>: block;</a:t>
            </a:r>
          </a:p>
          <a:p>
            <a:r>
              <a:rPr lang="es-MX" sz="2400" dirty="0"/>
              <a:t>	</a:t>
            </a:r>
            <a:r>
              <a:rPr lang="es-MX" sz="2400" dirty="0" err="1"/>
              <a:t>width</a:t>
            </a:r>
            <a:r>
              <a:rPr lang="es-MX" sz="2400" dirty="0"/>
              <a:t>: 500px;</a:t>
            </a:r>
          </a:p>
          <a:p>
            <a:r>
              <a:rPr lang="es-MX" sz="2400" dirty="0"/>
              <a:t>	</a:t>
            </a:r>
            <a:r>
              <a:rPr lang="es-MX" sz="2400" dirty="0" err="1"/>
              <a:t>margin</a:t>
            </a:r>
            <a:r>
              <a:rPr lang="es-MX" sz="2400" dirty="0"/>
              <a:t>: 50px auto;</a:t>
            </a:r>
          </a:p>
          <a:p>
            <a:r>
              <a:rPr lang="es-MX" sz="2400" dirty="0"/>
              <a:t>	</a:t>
            </a:r>
            <a:r>
              <a:rPr lang="es-MX" sz="2400" dirty="0" err="1"/>
              <a:t>padding</a:t>
            </a:r>
            <a:r>
              <a:rPr lang="es-MX" sz="2400" dirty="0"/>
              <a:t>: 15px;</a:t>
            </a:r>
          </a:p>
          <a:p>
            <a:r>
              <a:rPr lang="es-MX" sz="2400" dirty="0"/>
              <a:t>	</a:t>
            </a:r>
            <a:r>
              <a:rPr lang="es-MX" sz="2400" dirty="0" err="1"/>
              <a:t>text-align</a:t>
            </a:r>
            <a:r>
              <a:rPr lang="es-MX" sz="2400" dirty="0"/>
              <a:t>: center;</a:t>
            </a:r>
          </a:p>
          <a:p>
            <a:r>
              <a:rPr lang="es-MX" sz="2400" dirty="0"/>
              <a:t>	</a:t>
            </a:r>
            <a:r>
              <a:rPr lang="es-MX" sz="2400" dirty="0" err="1"/>
              <a:t>border</a:t>
            </a:r>
            <a:r>
              <a:rPr lang="es-MX" sz="2400" dirty="0"/>
              <a:t>: 1px </a:t>
            </a:r>
            <a:r>
              <a:rPr lang="es-MX" sz="2400" dirty="0" err="1"/>
              <a:t>solid</a:t>
            </a:r>
            <a:r>
              <a:rPr lang="es-MX" sz="2400" dirty="0"/>
              <a:t> #999999;</a:t>
            </a:r>
          </a:p>
          <a:p>
            <a:r>
              <a:rPr lang="es-MX" sz="2400" dirty="0"/>
              <a:t>	</a:t>
            </a:r>
            <a:r>
              <a:rPr lang="es-MX" sz="2400" dirty="0" err="1"/>
              <a:t>background</a:t>
            </a:r>
            <a:r>
              <a:rPr lang="es-MX" sz="2400" dirty="0"/>
              <a:t>: #DDDDDD;</a:t>
            </a:r>
          </a:p>
          <a:p>
            <a:r>
              <a:rPr lang="es-MX" sz="2400" dirty="0"/>
              <a:t>	</a:t>
            </a:r>
            <a:r>
              <a:rPr lang="es-MX" sz="2400" dirty="0" err="1"/>
              <a:t>border-radius</a:t>
            </a:r>
            <a:r>
              <a:rPr lang="es-MX" sz="2400" dirty="0"/>
              <a:t>: 20px / 10px;</a:t>
            </a:r>
          </a:p>
          <a:p>
            <a:r>
              <a:rPr lang="es-MX" sz="2400" dirty="0"/>
              <a:t>	box-</a:t>
            </a:r>
            <a:r>
              <a:rPr lang="es-MX" sz="2400" dirty="0" err="1"/>
              <a:t>shadow</a:t>
            </a:r>
            <a:r>
              <a:rPr lang="es-MX" sz="2400" dirty="0"/>
              <a:t>: </a:t>
            </a:r>
            <a:r>
              <a:rPr lang="es-MX" sz="2400" dirty="0" err="1"/>
              <a:t>rgb</a:t>
            </a:r>
            <a:r>
              <a:rPr lang="es-MX" sz="2400" dirty="0"/>
              <a:t>(150,150,150) 5px </a:t>
            </a:r>
            <a:r>
              <a:rPr lang="es-MX" sz="2400" dirty="0" err="1"/>
              <a:t>5px</a:t>
            </a:r>
            <a:r>
              <a:rPr lang="es-MX" sz="2400" dirty="0"/>
              <a:t> 10px;</a:t>
            </a:r>
          </a:p>
          <a:p>
            <a:r>
              <a:rPr lang="es-MX" sz="2400" dirty="0"/>
              <a:t>	</a:t>
            </a:r>
            <a:r>
              <a:rPr lang="es-MX" sz="2400" dirty="0" err="1" smtClean="0">
                <a:solidFill>
                  <a:srgbClr val="FF0000"/>
                </a:solidFill>
              </a:rPr>
              <a:t>background</a:t>
            </a:r>
            <a:r>
              <a:rPr lang="es-MX" sz="2400" dirty="0">
                <a:solidFill>
                  <a:srgbClr val="FF0000"/>
                </a:solidFill>
              </a:rPr>
              <a:t>: -</a:t>
            </a:r>
            <a:r>
              <a:rPr lang="es-MX" sz="2400" dirty="0" err="1">
                <a:solidFill>
                  <a:srgbClr val="FF0000"/>
                </a:solidFill>
              </a:rPr>
              <a:t>webkit</a:t>
            </a:r>
            <a:r>
              <a:rPr lang="es-MX" sz="2400" dirty="0">
                <a:solidFill>
                  <a:srgbClr val="FF0000"/>
                </a:solidFill>
              </a:rPr>
              <a:t>-radial-</a:t>
            </a:r>
            <a:r>
              <a:rPr lang="es-MX" sz="2400" dirty="0" err="1">
                <a:solidFill>
                  <a:srgbClr val="FF0000"/>
                </a:solidFill>
              </a:rPr>
              <a:t>gradient</a:t>
            </a:r>
            <a:r>
              <a:rPr lang="es-MX" sz="2400" dirty="0">
                <a:solidFill>
                  <a:srgbClr val="FF0000"/>
                </a:solidFill>
              </a:rPr>
              <a:t>(center,circle,#FFFFFF,#006699);</a:t>
            </a:r>
          </a:p>
          <a:p>
            <a:r>
              <a:rPr lang="es-MX" sz="2400" dirty="0">
                <a:solidFill>
                  <a:srgbClr val="FF0000"/>
                </a:solidFill>
              </a:rPr>
              <a:t>	</a:t>
            </a:r>
            <a:r>
              <a:rPr lang="es-MX" sz="2400" dirty="0" err="1">
                <a:solidFill>
                  <a:srgbClr val="FF0000"/>
                </a:solidFill>
              </a:rPr>
              <a:t>background</a:t>
            </a:r>
            <a:r>
              <a:rPr lang="es-MX" sz="2400" dirty="0">
                <a:solidFill>
                  <a:srgbClr val="FF0000"/>
                </a:solidFill>
              </a:rPr>
              <a:t>: -</a:t>
            </a:r>
            <a:r>
              <a:rPr lang="es-MX" sz="2400" dirty="0" err="1">
                <a:solidFill>
                  <a:srgbClr val="FF0000"/>
                </a:solidFill>
              </a:rPr>
              <a:t>moz</a:t>
            </a:r>
            <a:r>
              <a:rPr lang="es-MX" sz="2400" dirty="0">
                <a:solidFill>
                  <a:srgbClr val="FF0000"/>
                </a:solidFill>
              </a:rPr>
              <a:t>-radial-</a:t>
            </a:r>
            <a:r>
              <a:rPr lang="es-MX" sz="2400" dirty="0" err="1">
                <a:solidFill>
                  <a:srgbClr val="FF0000"/>
                </a:solidFill>
              </a:rPr>
              <a:t>gradient</a:t>
            </a:r>
            <a:r>
              <a:rPr lang="es-MX" sz="2400" dirty="0">
                <a:solidFill>
                  <a:srgbClr val="FF0000"/>
                </a:solidFill>
              </a:rPr>
              <a:t>(center,circle,#FFFFFF,#006699</a:t>
            </a:r>
            <a:r>
              <a:rPr lang="es-MX" sz="2400" dirty="0" smtClean="0">
                <a:solidFill>
                  <a:srgbClr val="FF0000"/>
                </a:solidFill>
              </a:rPr>
              <a:t>);</a:t>
            </a:r>
            <a:endParaRPr lang="es-MX" sz="2400" dirty="0">
              <a:solidFill>
                <a:srgbClr val="FF0000"/>
              </a:solidFill>
            </a:endParaRPr>
          </a:p>
          <a:p>
            <a:r>
              <a:rPr lang="es-MX" sz="2400" dirty="0"/>
              <a:t>}</a:t>
            </a:r>
          </a:p>
        </p:txBody>
      </p:sp>
    </p:spTree>
    <p:extLst>
      <p:ext uri="{BB962C8B-B14F-4D97-AF65-F5344CB8AC3E}">
        <p14:creationId xmlns:p14="http://schemas.microsoft.com/office/powerpoint/2010/main" val="6239296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Nuevas Propiedades de CSS3</a:t>
            </a:r>
            <a:endParaRPr lang="es-MX" dirty="0"/>
          </a:p>
        </p:txBody>
      </p:sp>
      <p:sp>
        <p:nvSpPr>
          <p:cNvPr id="3" name="Marcador de contenido 2"/>
          <p:cNvSpPr>
            <a:spLocks noGrp="1"/>
          </p:cNvSpPr>
          <p:nvPr>
            <p:ph idx="1"/>
          </p:nvPr>
        </p:nvSpPr>
        <p:spPr>
          <a:xfrm>
            <a:off x="838200" y="1825625"/>
            <a:ext cx="5636741" cy="4351338"/>
          </a:xfrm>
        </p:spPr>
        <p:txBody>
          <a:bodyPr>
            <a:normAutofit fontScale="77500" lnSpcReduction="20000"/>
          </a:bodyPr>
          <a:lstStyle/>
          <a:p>
            <a:r>
              <a:rPr lang="es-MX" b="1" dirty="0" err="1" smtClean="0"/>
              <a:t>Transform</a:t>
            </a:r>
            <a:r>
              <a:rPr lang="es-MX" b="1" dirty="0" smtClean="0"/>
              <a:t>: </a:t>
            </a:r>
            <a:r>
              <a:rPr lang="es-MX" b="1" dirty="0" err="1" smtClean="0"/>
              <a:t>scale</a:t>
            </a:r>
            <a:endParaRPr lang="es-MX" b="1" dirty="0"/>
          </a:p>
          <a:p>
            <a:pPr marL="0" indent="0">
              <a:buNone/>
            </a:pPr>
            <a:r>
              <a:rPr lang="es-MX" dirty="0"/>
              <a:t>#principal {</a:t>
            </a:r>
          </a:p>
          <a:p>
            <a:pPr marL="0" indent="0">
              <a:buNone/>
            </a:pPr>
            <a:r>
              <a:rPr lang="es-MX" dirty="0" smtClean="0"/>
              <a:t>   </a:t>
            </a:r>
            <a:r>
              <a:rPr lang="es-MX" dirty="0" err="1" smtClean="0"/>
              <a:t>display</a:t>
            </a:r>
            <a:r>
              <a:rPr lang="es-MX" dirty="0"/>
              <a:t>: block;</a:t>
            </a:r>
          </a:p>
          <a:p>
            <a:pPr marL="0" indent="0">
              <a:buNone/>
            </a:pPr>
            <a:r>
              <a:rPr lang="es-MX" dirty="0" smtClean="0"/>
              <a:t>   </a:t>
            </a:r>
            <a:r>
              <a:rPr lang="es-MX" dirty="0" err="1" smtClean="0"/>
              <a:t>width</a:t>
            </a:r>
            <a:r>
              <a:rPr lang="es-MX" dirty="0"/>
              <a:t>: 500px;</a:t>
            </a:r>
          </a:p>
          <a:p>
            <a:pPr marL="0" indent="0">
              <a:buNone/>
            </a:pPr>
            <a:r>
              <a:rPr lang="es-MX" dirty="0" smtClean="0"/>
              <a:t>   </a:t>
            </a:r>
            <a:r>
              <a:rPr lang="es-MX" dirty="0" err="1" smtClean="0"/>
              <a:t>margin</a:t>
            </a:r>
            <a:r>
              <a:rPr lang="es-MX" dirty="0"/>
              <a:t>: 50px auto;</a:t>
            </a:r>
          </a:p>
          <a:p>
            <a:pPr marL="0" indent="0">
              <a:buNone/>
            </a:pPr>
            <a:r>
              <a:rPr lang="es-MX" dirty="0" smtClean="0"/>
              <a:t>   </a:t>
            </a:r>
            <a:r>
              <a:rPr lang="es-MX" dirty="0" err="1" smtClean="0"/>
              <a:t>padding</a:t>
            </a:r>
            <a:r>
              <a:rPr lang="es-MX" dirty="0"/>
              <a:t>: 15px;</a:t>
            </a:r>
          </a:p>
          <a:p>
            <a:pPr marL="0" indent="0">
              <a:buNone/>
            </a:pPr>
            <a:r>
              <a:rPr lang="es-MX" dirty="0" smtClean="0"/>
              <a:t>   </a:t>
            </a:r>
            <a:r>
              <a:rPr lang="es-MX" dirty="0" err="1" smtClean="0"/>
              <a:t>text-align</a:t>
            </a:r>
            <a:r>
              <a:rPr lang="es-MX" dirty="0"/>
              <a:t>: center;</a:t>
            </a:r>
          </a:p>
          <a:p>
            <a:pPr marL="0" indent="0">
              <a:buNone/>
            </a:pPr>
            <a:r>
              <a:rPr lang="es-MX" dirty="0" smtClean="0"/>
              <a:t>   </a:t>
            </a:r>
            <a:r>
              <a:rPr lang="es-MX" dirty="0" err="1" smtClean="0"/>
              <a:t>border</a:t>
            </a:r>
            <a:r>
              <a:rPr lang="es-MX" dirty="0"/>
              <a:t>: 1px </a:t>
            </a:r>
            <a:r>
              <a:rPr lang="es-MX" dirty="0" err="1"/>
              <a:t>solid</a:t>
            </a:r>
            <a:r>
              <a:rPr lang="es-MX" dirty="0"/>
              <a:t> #999999;</a:t>
            </a:r>
          </a:p>
          <a:p>
            <a:pPr marL="0" indent="0">
              <a:buNone/>
            </a:pPr>
            <a:r>
              <a:rPr lang="es-MX" dirty="0" smtClean="0"/>
              <a:t>   </a:t>
            </a:r>
            <a:r>
              <a:rPr lang="es-MX" dirty="0" err="1" smtClean="0"/>
              <a:t>background</a:t>
            </a:r>
            <a:r>
              <a:rPr lang="es-MX" dirty="0"/>
              <a:t>: #DDDDDD;</a:t>
            </a:r>
          </a:p>
          <a:p>
            <a:pPr marL="0" indent="0">
              <a:buNone/>
            </a:pPr>
            <a:r>
              <a:rPr lang="es-MX" b="1" dirty="0" smtClean="0">
                <a:solidFill>
                  <a:srgbClr val="FF0000"/>
                </a:solidFill>
              </a:rPr>
              <a:t>   -</a:t>
            </a:r>
            <a:r>
              <a:rPr lang="es-MX" b="1" dirty="0" err="1">
                <a:solidFill>
                  <a:srgbClr val="FF0000"/>
                </a:solidFill>
              </a:rPr>
              <a:t>moz-transform</a:t>
            </a:r>
            <a:r>
              <a:rPr lang="es-MX" b="1" dirty="0">
                <a:solidFill>
                  <a:srgbClr val="FF0000"/>
                </a:solidFill>
              </a:rPr>
              <a:t>: </a:t>
            </a:r>
            <a:r>
              <a:rPr lang="es-MX" b="1" dirty="0" err="1">
                <a:solidFill>
                  <a:srgbClr val="FF0000"/>
                </a:solidFill>
              </a:rPr>
              <a:t>scale</a:t>
            </a:r>
            <a:r>
              <a:rPr lang="es-MX" b="1" dirty="0">
                <a:solidFill>
                  <a:srgbClr val="FF0000"/>
                </a:solidFill>
              </a:rPr>
              <a:t>(2);</a:t>
            </a:r>
          </a:p>
          <a:p>
            <a:pPr marL="0" indent="0">
              <a:buNone/>
            </a:pPr>
            <a:r>
              <a:rPr lang="es-MX" b="1" dirty="0" smtClean="0">
                <a:solidFill>
                  <a:srgbClr val="FF0000"/>
                </a:solidFill>
              </a:rPr>
              <a:t>   -</a:t>
            </a:r>
            <a:r>
              <a:rPr lang="es-MX" b="1" dirty="0" err="1">
                <a:solidFill>
                  <a:srgbClr val="FF0000"/>
                </a:solidFill>
              </a:rPr>
              <a:t>webkit-transform</a:t>
            </a:r>
            <a:r>
              <a:rPr lang="es-MX" b="1" dirty="0">
                <a:solidFill>
                  <a:srgbClr val="FF0000"/>
                </a:solidFill>
              </a:rPr>
              <a:t>: </a:t>
            </a:r>
            <a:r>
              <a:rPr lang="es-MX" b="1" dirty="0" err="1">
                <a:solidFill>
                  <a:srgbClr val="FF0000"/>
                </a:solidFill>
              </a:rPr>
              <a:t>scale</a:t>
            </a:r>
            <a:r>
              <a:rPr lang="es-MX" b="1" dirty="0">
                <a:solidFill>
                  <a:srgbClr val="FF0000"/>
                </a:solidFill>
              </a:rPr>
              <a:t>(2);</a:t>
            </a:r>
          </a:p>
          <a:p>
            <a:pPr marL="0" indent="0">
              <a:buNone/>
            </a:pPr>
            <a:r>
              <a:rPr lang="es-MX" dirty="0"/>
              <a:t>}</a:t>
            </a:r>
          </a:p>
        </p:txBody>
      </p:sp>
      <p:sp>
        <p:nvSpPr>
          <p:cNvPr id="4" name="CuadroTexto 3"/>
          <p:cNvSpPr txBox="1"/>
          <p:nvPr/>
        </p:nvSpPr>
        <p:spPr>
          <a:xfrm>
            <a:off x="6474941" y="1690688"/>
            <a:ext cx="5313406" cy="4093428"/>
          </a:xfrm>
          <a:prstGeom prst="rect">
            <a:avLst/>
          </a:prstGeom>
          <a:noFill/>
        </p:spPr>
        <p:txBody>
          <a:bodyPr wrap="square" rtlCol="0">
            <a:spAutoFit/>
          </a:bodyPr>
          <a:lstStyle/>
          <a:p>
            <a:pPr algn="just"/>
            <a:r>
              <a:rPr lang="es-MX" sz="2000" dirty="0"/>
              <a:t>Los elementos HTML, cuando son creados, son como bloques sólidos e inamovibles. Pueden ser movidos usando </a:t>
            </a:r>
            <a:r>
              <a:rPr lang="es-MX" sz="2000" dirty="0" smtClean="0"/>
              <a:t>código </a:t>
            </a:r>
            <a:r>
              <a:rPr lang="es-MX" sz="2000" dirty="0" err="1" smtClean="0"/>
              <a:t>Javascript</a:t>
            </a:r>
            <a:r>
              <a:rPr lang="es-MX" sz="2000" dirty="0" smtClean="0"/>
              <a:t> </a:t>
            </a:r>
            <a:r>
              <a:rPr lang="es-MX" sz="2000" dirty="0"/>
              <a:t>o aprovechando librerías populares como </a:t>
            </a:r>
            <a:r>
              <a:rPr lang="es-MX" sz="2000" dirty="0" err="1"/>
              <a:t>jQuery</a:t>
            </a:r>
            <a:r>
              <a:rPr lang="es-MX" sz="2000" dirty="0"/>
              <a:t> (</a:t>
            </a:r>
            <a:r>
              <a:rPr lang="es-MX" sz="2000" i="1" dirty="0"/>
              <a:t>www.jquery.com</a:t>
            </a:r>
            <a:r>
              <a:rPr lang="es-MX" sz="2000" dirty="0"/>
              <a:t>), por ejemplo, pero no existía un </a:t>
            </a:r>
            <a:r>
              <a:rPr lang="es-MX" sz="2000" dirty="0" smtClean="0"/>
              <a:t>procedimiento estándar </a:t>
            </a:r>
            <a:r>
              <a:rPr lang="es-MX" sz="2000" dirty="0"/>
              <a:t>para este propósito hasta que CSS3 presentó las propiedades </a:t>
            </a:r>
            <a:r>
              <a:rPr lang="es-MX" sz="2000" b="1" dirty="0" err="1"/>
              <a:t>transform</a:t>
            </a:r>
            <a:r>
              <a:rPr lang="es-MX" sz="2000" b="1" dirty="0"/>
              <a:t> </a:t>
            </a:r>
            <a:r>
              <a:rPr lang="es-MX" sz="2000" dirty="0"/>
              <a:t>y </a:t>
            </a:r>
            <a:r>
              <a:rPr lang="es-MX" sz="2000" b="1" dirty="0" err="1"/>
              <a:t>transition</a:t>
            </a:r>
            <a:r>
              <a:rPr lang="es-MX" sz="2000" dirty="0" smtClean="0"/>
              <a:t>.</a:t>
            </a:r>
          </a:p>
          <a:p>
            <a:pPr algn="just"/>
            <a:endParaRPr lang="es-MX" sz="2000" dirty="0"/>
          </a:p>
          <a:p>
            <a:pPr algn="just"/>
            <a:r>
              <a:rPr lang="es-MX" sz="2000" dirty="0"/>
              <a:t>La propiedad </a:t>
            </a:r>
            <a:r>
              <a:rPr lang="es-MX" sz="2000" b="1" dirty="0" err="1"/>
              <a:t>transform</a:t>
            </a:r>
            <a:r>
              <a:rPr lang="es-MX" sz="2000" b="1" dirty="0"/>
              <a:t> </a:t>
            </a:r>
            <a:r>
              <a:rPr lang="es-MX" sz="2000" dirty="0"/>
              <a:t>puede operar </a:t>
            </a:r>
            <a:r>
              <a:rPr lang="es-MX" sz="2000" dirty="0" smtClean="0"/>
              <a:t>cuatro  </a:t>
            </a:r>
            <a:r>
              <a:rPr lang="es-MX" sz="2000" dirty="0" err="1" smtClean="0"/>
              <a:t>ransformaciones</a:t>
            </a:r>
            <a:r>
              <a:rPr lang="es-MX" sz="2000" dirty="0" smtClean="0"/>
              <a:t> básicas </a:t>
            </a:r>
            <a:r>
              <a:rPr lang="es-MX" sz="2000" dirty="0"/>
              <a:t>en un elemento: </a:t>
            </a:r>
            <a:r>
              <a:rPr lang="es-MX" sz="2000" b="1" dirty="0" err="1"/>
              <a:t>scale</a:t>
            </a:r>
            <a:r>
              <a:rPr lang="es-MX" sz="2000" b="1" dirty="0"/>
              <a:t> </a:t>
            </a:r>
            <a:r>
              <a:rPr lang="es-MX" sz="2000" dirty="0"/>
              <a:t>(escalar), </a:t>
            </a:r>
            <a:r>
              <a:rPr lang="es-MX" sz="2000" b="1" dirty="0" err="1"/>
              <a:t>rotate</a:t>
            </a:r>
            <a:r>
              <a:rPr lang="es-MX" sz="2000" b="1" dirty="0"/>
              <a:t> </a:t>
            </a:r>
            <a:r>
              <a:rPr lang="es-MX" sz="2000" dirty="0"/>
              <a:t>(rotar</a:t>
            </a:r>
            <a:r>
              <a:rPr lang="es-MX" sz="2000" dirty="0" smtClean="0"/>
              <a:t>), </a:t>
            </a:r>
            <a:r>
              <a:rPr lang="es-MX" sz="2000" b="1" dirty="0" err="1" smtClean="0"/>
              <a:t>skew</a:t>
            </a:r>
            <a:r>
              <a:rPr lang="es-MX" sz="2000" b="1" dirty="0" smtClean="0"/>
              <a:t> </a:t>
            </a:r>
            <a:r>
              <a:rPr lang="es-MX" sz="2000" dirty="0"/>
              <a:t>(inclinar) y </a:t>
            </a:r>
            <a:r>
              <a:rPr lang="es-MX" sz="2000" b="1" dirty="0" err="1"/>
              <a:t>translate</a:t>
            </a:r>
            <a:r>
              <a:rPr lang="es-MX" sz="2000" b="1" dirty="0"/>
              <a:t> </a:t>
            </a:r>
            <a:r>
              <a:rPr lang="es-MX" sz="2000" dirty="0"/>
              <a:t>(trasladar o mover).</a:t>
            </a:r>
          </a:p>
        </p:txBody>
      </p:sp>
    </p:spTree>
    <p:extLst>
      <p:ext uri="{BB962C8B-B14F-4D97-AF65-F5344CB8AC3E}">
        <p14:creationId xmlns:p14="http://schemas.microsoft.com/office/powerpoint/2010/main" val="23672005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Nuevas Propiedades de CSS3</a:t>
            </a:r>
            <a:endParaRPr lang="es-MX" dirty="0"/>
          </a:p>
        </p:txBody>
      </p:sp>
      <p:sp>
        <p:nvSpPr>
          <p:cNvPr id="3" name="Marcador de contenido 2"/>
          <p:cNvSpPr>
            <a:spLocks noGrp="1"/>
          </p:cNvSpPr>
          <p:nvPr>
            <p:ph idx="1"/>
          </p:nvPr>
        </p:nvSpPr>
        <p:spPr>
          <a:xfrm>
            <a:off x="838200" y="1825625"/>
            <a:ext cx="5636741" cy="4351338"/>
          </a:xfrm>
        </p:spPr>
        <p:txBody>
          <a:bodyPr>
            <a:normAutofit fontScale="77500" lnSpcReduction="20000"/>
          </a:bodyPr>
          <a:lstStyle/>
          <a:p>
            <a:r>
              <a:rPr lang="es-MX" b="1" dirty="0" err="1" smtClean="0"/>
              <a:t>Transform</a:t>
            </a:r>
            <a:r>
              <a:rPr lang="es-MX" b="1" dirty="0" smtClean="0"/>
              <a:t>: </a:t>
            </a:r>
            <a:r>
              <a:rPr lang="es-MX" b="1" dirty="0" err="1" smtClean="0"/>
              <a:t>rotate</a:t>
            </a:r>
            <a:endParaRPr lang="es-MX" b="1" dirty="0"/>
          </a:p>
          <a:p>
            <a:pPr marL="0" indent="0">
              <a:buNone/>
            </a:pPr>
            <a:r>
              <a:rPr lang="es-MX" dirty="0"/>
              <a:t>#principal {</a:t>
            </a:r>
          </a:p>
          <a:p>
            <a:pPr marL="0" indent="0">
              <a:buNone/>
            </a:pPr>
            <a:r>
              <a:rPr lang="es-MX" dirty="0" smtClean="0"/>
              <a:t>   </a:t>
            </a:r>
            <a:r>
              <a:rPr lang="es-MX" dirty="0" err="1" smtClean="0"/>
              <a:t>display</a:t>
            </a:r>
            <a:r>
              <a:rPr lang="es-MX" dirty="0"/>
              <a:t>: block;</a:t>
            </a:r>
          </a:p>
          <a:p>
            <a:pPr marL="0" indent="0">
              <a:buNone/>
            </a:pPr>
            <a:r>
              <a:rPr lang="es-MX" dirty="0" smtClean="0"/>
              <a:t>   </a:t>
            </a:r>
            <a:r>
              <a:rPr lang="es-MX" dirty="0" err="1" smtClean="0"/>
              <a:t>width</a:t>
            </a:r>
            <a:r>
              <a:rPr lang="es-MX" dirty="0"/>
              <a:t>: 500px;</a:t>
            </a:r>
          </a:p>
          <a:p>
            <a:pPr marL="0" indent="0">
              <a:buNone/>
            </a:pPr>
            <a:r>
              <a:rPr lang="es-MX" dirty="0" smtClean="0"/>
              <a:t>   </a:t>
            </a:r>
            <a:r>
              <a:rPr lang="es-MX" dirty="0" err="1" smtClean="0"/>
              <a:t>margin</a:t>
            </a:r>
            <a:r>
              <a:rPr lang="es-MX" dirty="0"/>
              <a:t>: 50px auto;</a:t>
            </a:r>
          </a:p>
          <a:p>
            <a:pPr marL="0" indent="0">
              <a:buNone/>
            </a:pPr>
            <a:r>
              <a:rPr lang="es-MX" dirty="0" smtClean="0"/>
              <a:t>   </a:t>
            </a:r>
            <a:r>
              <a:rPr lang="es-MX" dirty="0" err="1" smtClean="0"/>
              <a:t>padding</a:t>
            </a:r>
            <a:r>
              <a:rPr lang="es-MX" dirty="0"/>
              <a:t>: 15px;</a:t>
            </a:r>
          </a:p>
          <a:p>
            <a:pPr marL="0" indent="0">
              <a:buNone/>
            </a:pPr>
            <a:r>
              <a:rPr lang="es-MX" dirty="0" smtClean="0"/>
              <a:t>   </a:t>
            </a:r>
            <a:r>
              <a:rPr lang="es-MX" dirty="0" err="1" smtClean="0"/>
              <a:t>text-align</a:t>
            </a:r>
            <a:r>
              <a:rPr lang="es-MX" dirty="0"/>
              <a:t>: center;</a:t>
            </a:r>
          </a:p>
          <a:p>
            <a:pPr marL="0" indent="0">
              <a:buNone/>
            </a:pPr>
            <a:r>
              <a:rPr lang="es-MX" dirty="0" smtClean="0"/>
              <a:t>   </a:t>
            </a:r>
            <a:r>
              <a:rPr lang="es-MX" dirty="0" err="1" smtClean="0"/>
              <a:t>border</a:t>
            </a:r>
            <a:r>
              <a:rPr lang="es-MX" dirty="0"/>
              <a:t>: 1px </a:t>
            </a:r>
            <a:r>
              <a:rPr lang="es-MX" dirty="0" err="1"/>
              <a:t>solid</a:t>
            </a:r>
            <a:r>
              <a:rPr lang="es-MX" dirty="0"/>
              <a:t> #999999;</a:t>
            </a:r>
          </a:p>
          <a:p>
            <a:pPr marL="0" indent="0">
              <a:buNone/>
            </a:pPr>
            <a:r>
              <a:rPr lang="es-MX" dirty="0" smtClean="0"/>
              <a:t>   </a:t>
            </a:r>
            <a:r>
              <a:rPr lang="es-MX" dirty="0" err="1" smtClean="0"/>
              <a:t>background</a:t>
            </a:r>
            <a:r>
              <a:rPr lang="es-MX" dirty="0"/>
              <a:t>: #DDDDDD;</a:t>
            </a:r>
          </a:p>
          <a:p>
            <a:pPr marL="0" indent="0">
              <a:buNone/>
            </a:pPr>
            <a:r>
              <a:rPr lang="es-MX" b="1" dirty="0" smtClean="0"/>
              <a:t>   -</a:t>
            </a:r>
            <a:r>
              <a:rPr lang="es-MX" b="1" dirty="0" err="1"/>
              <a:t>moz-transform</a:t>
            </a:r>
            <a:r>
              <a:rPr lang="es-MX" b="1" dirty="0"/>
              <a:t>: </a:t>
            </a:r>
            <a:r>
              <a:rPr lang="es-MX" b="1" dirty="0" err="1"/>
              <a:t>rotate</a:t>
            </a:r>
            <a:r>
              <a:rPr lang="es-MX" b="1" dirty="0"/>
              <a:t>(30deg);</a:t>
            </a:r>
          </a:p>
          <a:p>
            <a:pPr marL="0" indent="0">
              <a:buNone/>
            </a:pPr>
            <a:r>
              <a:rPr lang="es-MX" b="1" dirty="0" smtClean="0"/>
              <a:t>   -</a:t>
            </a:r>
            <a:r>
              <a:rPr lang="es-MX" b="1" dirty="0" err="1"/>
              <a:t>webkit-transform</a:t>
            </a:r>
            <a:r>
              <a:rPr lang="es-MX" b="1" dirty="0"/>
              <a:t>: </a:t>
            </a:r>
            <a:r>
              <a:rPr lang="es-MX" b="1" dirty="0" err="1"/>
              <a:t>rotate</a:t>
            </a:r>
            <a:r>
              <a:rPr lang="es-MX" b="1" dirty="0"/>
              <a:t>(30deg);</a:t>
            </a:r>
          </a:p>
          <a:p>
            <a:pPr marL="0" indent="0">
              <a:buNone/>
            </a:pPr>
            <a:r>
              <a:rPr lang="es-MX" dirty="0"/>
              <a:t>}</a:t>
            </a:r>
          </a:p>
        </p:txBody>
      </p:sp>
    </p:spTree>
    <p:extLst>
      <p:ext uri="{BB962C8B-B14F-4D97-AF65-F5344CB8AC3E}">
        <p14:creationId xmlns:p14="http://schemas.microsoft.com/office/powerpoint/2010/main" val="24380933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Nuevas Propiedades de CSS3</a:t>
            </a:r>
            <a:endParaRPr lang="es-MX" dirty="0"/>
          </a:p>
        </p:txBody>
      </p:sp>
      <p:sp>
        <p:nvSpPr>
          <p:cNvPr id="3" name="Marcador de contenido 2"/>
          <p:cNvSpPr>
            <a:spLocks noGrp="1"/>
          </p:cNvSpPr>
          <p:nvPr>
            <p:ph idx="1"/>
          </p:nvPr>
        </p:nvSpPr>
        <p:spPr>
          <a:xfrm>
            <a:off x="838200" y="1825625"/>
            <a:ext cx="5636741" cy="4351338"/>
          </a:xfrm>
        </p:spPr>
        <p:txBody>
          <a:bodyPr>
            <a:normAutofit fontScale="77500" lnSpcReduction="20000"/>
          </a:bodyPr>
          <a:lstStyle/>
          <a:p>
            <a:r>
              <a:rPr lang="es-MX" b="1" dirty="0" err="1" smtClean="0"/>
              <a:t>Transform</a:t>
            </a:r>
            <a:r>
              <a:rPr lang="es-MX" b="1" dirty="0" smtClean="0"/>
              <a:t>: </a:t>
            </a:r>
            <a:r>
              <a:rPr lang="es-MX" b="1" dirty="0" err="1" smtClean="0"/>
              <a:t>skew</a:t>
            </a:r>
            <a:endParaRPr lang="es-MX" b="1" dirty="0"/>
          </a:p>
          <a:p>
            <a:pPr marL="0" indent="0">
              <a:buNone/>
            </a:pPr>
            <a:r>
              <a:rPr lang="es-MX" dirty="0"/>
              <a:t>#principal {</a:t>
            </a:r>
          </a:p>
          <a:p>
            <a:pPr marL="0" indent="0">
              <a:buNone/>
            </a:pPr>
            <a:r>
              <a:rPr lang="es-MX" dirty="0" smtClean="0"/>
              <a:t>   </a:t>
            </a:r>
            <a:r>
              <a:rPr lang="es-MX" dirty="0" err="1" smtClean="0"/>
              <a:t>display</a:t>
            </a:r>
            <a:r>
              <a:rPr lang="es-MX" dirty="0"/>
              <a:t>: block;</a:t>
            </a:r>
          </a:p>
          <a:p>
            <a:pPr marL="0" indent="0">
              <a:buNone/>
            </a:pPr>
            <a:r>
              <a:rPr lang="es-MX" dirty="0" smtClean="0"/>
              <a:t>   </a:t>
            </a:r>
            <a:r>
              <a:rPr lang="es-MX" dirty="0" err="1" smtClean="0"/>
              <a:t>width</a:t>
            </a:r>
            <a:r>
              <a:rPr lang="es-MX" dirty="0"/>
              <a:t>: 500px;</a:t>
            </a:r>
          </a:p>
          <a:p>
            <a:pPr marL="0" indent="0">
              <a:buNone/>
            </a:pPr>
            <a:r>
              <a:rPr lang="es-MX" dirty="0" smtClean="0"/>
              <a:t>   </a:t>
            </a:r>
            <a:r>
              <a:rPr lang="es-MX" dirty="0" err="1" smtClean="0"/>
              <a:t>margin</a:t>
            </a:r>
            <a:r>
              <a:rPr lang="es-MX" dirty="0"/>
              <a:t>: 50px auto;</a:t>
            </a:r>
          </a:p>
          <a:p>
            <a:pPr marL="0" indent="0">
              <a:buNone/>
            </a:pPr>
            <a:r>
              <a:rPr lang="es-MX" dirty="0" smtClean="0"/>
              <a:t>   </a:t>
            </a:r>
            <a:r>
              <a:rPr lang="es-MX" dirty="0" err="1" smtClean="0"/>
              <a:t>padding</a:t>
            </a:r>
            <a:r>
              <a:rPr lang="es-MX" dirty="0"/>
              <a:t>: 15px;</a:t>
            </a:r>
          </a:p>
          <a:p>
            <a:pPr marL="0" indent="0">
              <a:buNone/>
            </a:pPr>
            <a:r>
              <a:rPr lang="es-MX" dirty="0" smtClean="0"/>
              <a:t>   </a:t>
            </a:r>
            <a:r>
              <a:rPr lang="es-MX" dirty="0" err="1" smtClean="0"/>
              <a:t>text-align</a:t>
            </a:r>
            <a:r>
              <a:rPr lang="es-MX" dirty="0"/>
              <a:t>: center;</a:t>
            </a:r>
          </a:p>
          <a:p>
            <a:pPr marL="0" indent="0">
              <a:buNone/>
            </a:pPr>
            <a:r>
              <a:rPr lang="es-MX" dirty="0" smtClean="0"/>
              <a:t>   </a:t>
            </a:r>
            <a:r>
              <a:rPr lang="es-MX" dirty="0" err="1" smtClean="0"/>
              <a:t>border</a:t>
            </a:r>
            <a:r>
              <a:rPr lang="es-MX" dirty="0"/>
              <a:t>: 1px </a:t>
            </a:r>
            <a:r>
              <a:rPr lang="es-MX" dirty="0" err="1"/>
              <a:t>solid</a:t>
            </a:r>
            <a:r>
              <a:rPr lang="es-MX" dirty="0"/>
              <a:t> #999999;</a:t>
            </a:r>
          </a:p>
          <a:p>
            <a:pPr marL="0" indent="0">
              <a:buNone/>
            </a:pPr>
            <a:r>
              <a:rPr lang="es-MX" dirty="0" smtClean="0"/>
              <a:t>   </a:t>
            </a:r>
            <a:r>
              <a:rPr lang="es-MX" dirty="0" err="1" smtClean="0"/>
              <a:t>background</a:t>
            </a:r>
            <a:r>
              <a:rPr lang="es-MX" dirty="0"/>
              <a:t>: #DDDDDD;</a:t>
            </a:r>
          </a:p>
          <a:p>
            <a:pPr marL="0" indent="0">
              <a:buNone/>
            </a:pPr>
            <a:r>
              <a:rPr lang="es-MX" b="1" dirty="0" smtClean="0"/>
              <a:t>   </a:t>
            </a:r>
            <a:r>
              <a:rPr lang="es-MX" b="1" dirty="0" smtClean="0">
                <a:solidFill>
                  <a:srgbClr val="FF0000"/>
                </a:solidFill>
              </a:rPr>
              <a:t>-</a:t>
            </a:r>
            <a:r>
              <a:rPr lang="es-MX" b="1" dirty="0" err="1">
                <a:solidFill>
                  <a:srgbClr val="FF0000"/>
                </a:solidFill>
              </a:rPr>
              <a:t>moz-transform</a:t>
            </a:r>
            <a:r>
              <a:rPr lang="es-MX" b="1" dirty="0">
                <a:solidFill>
                  <a:srgbClr val="FF0000"/>
                </a:solidFill>
              </a:rPr>
              <a:t>: </a:t>
            </a:r>
            <a:r>
              <a:rPr lang="es-MX" b="1" dirty="0" err="1" smtClean="0">
                <a:solidFill>
                  <a:srgbClr val="FF0000"/>
                </a:solidFill>
              </a:rPr>
              <a:t>skew</a:t>
            </a:r>
            <a:r>
              <a:rPr lang="es-MX" b="1" dirty="0" smtClean="0">
                <a:solidFill>
                  <a:srgbClr val="FF0000"/>
                </a:solidFill>
              </a:rPr>
              <a:t>(30deg</a:t>
            </a:r>
            <a:r>
              <a:rPr lang="es-MX" b="1" dirty="0">
                <a:solidFill>
                  <a:srgbClr val="FF0000"/>
                </a:solidFill>
              </a:rPr>
              <a:t>);</a:t>
            </a:r>
          </a:p>
          <a:p>
            <a:pPr marL="0" indent="0">
              <a:buNone/>
            </a:pPr>
            <a:r>
              <a:rPr lang="es-MX" b="1" dirty="0" smtClean="0">
                <a:solidFill>
                  <a:srgbClr val="FF0000"/>
                </a:solidFill>
              </a:rPr>
              <a:t>   -</a:t>
            </a:r>
            <a:r>
              <a:rPr lang="es-MX" b="1" dirty="0" err="1">
                <a:solidFill>
                  <a:srgbClr val="FF0000"/>
                </a:solidFill>
              </a:rPr>
              <a:t>webkit-transform</a:t>
            </a:r>
            <a:r>
              <a:rPr lang="es-MX" b="1" dirty="0">
                <a:solidFill>
                  <a:srgbClr val="FF0000"/>
                </a:solidFill>
              </a:rPr>
              <a:t>: </a:t>
            </a:r>
            <a:r>
              <a:rPr lang="es-MX" b="1" dirty="0" err="1" smtClean="0">
                <a:solidFill>
                  <a:srgbClr val="FF0000"/>
                </a:solidFill>
              </a:rPr>
              <a:t>skew</a:t>
            </a:r>
            <a:r>
              <a:rPr lang="es-MX" b="1" dirty="0" smtClean="0">
                <a:solidFill>
                  <a:srgbClr val="FF0000"/>
                </a:solidFill>
              </a:rPr>
              <a:t>(30deg</a:t>
            </a:r>
            <a:r>
              <a:rPr lang="es-MX" b="1" dirty="0">
                <a:solidFill>
                  <a:srgbClr val="FF0000"/>
                </a:solidFill>
              </a:rPr>
              <a:t>);</a:t>
            </a:r>
          </a:p>
          <a:p>
            <a:pPr marL="0" indent="0">
              <a:buNone/>
            </a:pPr>
            <a:r>
              <a:rPr lang="es-MX" dirty="0"/>
              <a:t>}</a:t>
            </a:r>
          </a:p>
        </p:txBody>
      </p:sp>
    </p:spTree>
    <p:extLst>
      <p:ext uri="{BB962C8B-B14F-4D97-AF65-F5344CB8AC3E}">
        <p14:creationId xmlns:p14="http://schemas.microsoft.com/office/powerpoint/2010/main" val="7406140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Nuevas Propiedades de CSS3</a:t>
            </a:r>
            <a:endParaRPr lang="es-MX" dirty="0"/>
          </a:p>
        </p:txBody>
      </p:sp>
      <p:sp>
        <p:nvSpPr>
          <p:cNvPr id="3" name="Marcador de contenido 2"/>
          <p:cNvSpPr>
            <a:spLocks noGrp="1"/>
          </p:cNvSpPr>
          <p:nvPr>
            <p:ph idx="1"/>
          </p:nvPr>
        </p:nvSpPr>
        <p:spPr>
          <a:xfrm>
            <a:off x="838200" y="1825625"/>
            <a:ext cx="5636741" cy="4351338"/>
          </a:xfrm>
        </p:spPr>
        <p:txBody>
          <a:bodyPr>
            <a:normAutofit fontScale="77500" lnSpcReduction="20000"/>
          </a:bodyPr>
          <a:lstStyle/>
          <a:p>
            <a:r>
              <a:rPr lang="es-MX" b="1" dirty="0" err="1" smtClean="0"/>
              <a:t>Transform</a:t>
            </a:r>
            <a:r>
              <a:rPr lang="es-MX" b="1" dirty="0" smtClean="0"/>
              <a:t>: </a:t>
            </a:r>
            <a:r>
              <a:rPr lang="es-MX" b="1" dirty="0" err="1" smtClean="0"/>
              <a:t>translate</a:t>
            </a:r>
            <a:endParaRPr lang="es-MX" b="1" dirty="0"/>
          </a:p>
          <a:p>
            <a:pPr marL="0" indent="0">
              <a:buNone/>
            </a:pPr>
            <a:r>
              <a:rPr lang="es-MX" dirty="0"/>
              <a:t>#principal {</a:t>
            </a:r>
          </a:p>
          <a:p>
            <a:pPr marL="0" indent="0">
              <a:buNone/>
            </a:pPr>
            <a:r>
              <a:rPr lang="es-MX" dirty="0" smtClean="0"/>
              <a:t>   </a:t>
            </a:r>
            <a:r>
              <a:rPr lang="es-MX" dirty="0" err="1" smtClean="0"/>
              <a:t>display</a:t>
            </a:r>
            <a:r>
              <a:rPr lang="es-MX" dirty="0"/>
              <a:t>: block;</a:t>
            </a:r>
          </a:p>
          <a:p>
            <a:pPr marL="0" indent="0">
              <a:buNone/>
            </a:pPr>
            <a:r>
              <a:rPr lang="es-MX" dirty="0" smtClean="0"/>
              <a:t>   </a:t>
            </a:r>
            <a:r>
              <a:rPr lang="es-MX" dirty="0" err="1" smtClean="0"/>
              <a:t>width</a:t>
            </a:r>
            <a:r>
              <a:rPr lang="es-MX" dirty="0"/>
              <a:t>: 500px;</a:t>
            </a:r>
          </a:p>
          <a:p>
            <a:pPr marL="0" indent="0">
              <a:buNone/>
            </a:pPr>
            <a:r>
              <a:rPr lang="es-MX" dirty="0" smtClean="0"/>
              <a:t>   </a:t>
            </a:r>
            <a:r>
              <a:rPr lang="es-MX" dirty="0" err="1" smtClean="0"/>
              <a:t>margin</a:t>
            </a:r>
            <a:r>
              <a:rPr lang="es-MX" dirty="0"/>
              <a:t>: 50px auto;</a:t>
            </a:r>
          </a:p>
          <a:p>
            <a:pPr marL="0" indent="0">
              <a:buNone/>
            </a:pPr>
            <a:r>
              <a:rPr lang="es-MX" dirty="0" smtClean="0"/>
              <a:t>   </a:t>
            </a:r>
            <a:r>
              <a:rPr lang="es-MX" dirty="0" err="1" smtClean="0"/>
              <a:t>padding</a:t>
            </a:r>
            <a:r>
              <a:rPr lang="es-MX" dirty="0"/>
              <a:t>: 15px;</a:t>
            </a:r>
          </a:p>
          <a:p>
            <a:pPr marL="0" indent="0">
              <a:buNone/>
            </a:pPr>
            <a:r>
              <a:rPr lang="es-MX" dirty="0" smtClean="0"/>
              <a:t>   </a:t>
            </a:r>
            <a:r>
              <a:rPr lang="es-MX" dirty="0" err="1" smtClean="0"/>
              <a:t>text-align</a:t>
            </a:r>
            <a:r>
              <a:rPr lang="es-MX" dirty="0"/>
              <a:t>: center;</a:t>
            </a:r>
          </a:p>
          <a:p>
            <a:pPr marL="0" indent="0">
              <a:buNone/>
            </a:pPr>
            <a:r>
              <a:rPr lang="es-MX" dirty="0" smtClean="0"/>
              <a:t>   </a:t>
            </a:r>
            <a:r>
              <a:rPr lang="es-MX" dirty="0" err="1" smtClean="0"/>
              <a:t>border</a:t>
            </a:r>
            <a:r>
              <a:rPr lang="es-MX" dirty="0"/>
              <a:t>: 1px </a:t>
            </a:r>
            <a:r>
              <a:rPr lang="es-MX" dirty="0" err="1"/>
              <a:t>solid</a:t>
            </a:r>
            <a:r>
              <a:rPr lang="es-MX" dirty="0"/>
              <a:t> #999999;</a:t>
            </a:r>
          </a:p>
          <a:p>
            <a:pPr marL="0" indent="0">
              <a:buNone/>
            </a:pPr>
            <a:r>
              <a:rPr lang="es-MX" dirty="0" smtClean="0"/>
              <a:t>   </a:t>
            </a:r>
            <a:r>
              <a:rPr lang="es-MX" dirty="0" err="1" smtClean="0"/>
              <a:t>background</a:t>
            </a:r>
            <a:r>
              <a:rPr lang="es-MX" dirty="0"/>
              <a:t>: #DDDDDD;</a:t>
            </a:r>
          </a:p>
          <a:p>
            <a:pPr marL="0" indent="0">
              <a:buNone/>
            </a:pPr>
            <a:r>
              <a:rPr lang="es-MX" b="1" dirty="0" smtClean="0">
                <a:solidFill>
                  <a:srgbClr val="FF0000"/>
                </a:solidFill>
              </a:rPr>
              <a:t>   -</a:t>
            </a:r>
            <a:r>
              <a:rPr lang="es-MX" b="1" dirty="0" err="1">
                <a:solidFill>
                  <a:srgbClr val="FF0000"/>
                </a:solidFill>
              </a:rPr>
              <a:t>moz-transform</a:t>
            </a:r>
            <a:r>
              <a:rPr lang="es-MX" b="1" dirty="0">
                <a:solidFill>
                  <a:srgbClr val="FF0000"/>
                </a:solidFill>
              </a:rPr>
              <a:t>: </a:t>
            </a:r>
            <a:r>
              <a:rPr lang="es-MX" b="1" dirty="0" err="1" smtClean="0">
                <a:solidFill>
                  <a:srgbClr val="FF0000"/>
                </a:solidFill>
              </a:rPr>
              <a:t>translate</a:t>
            </a:r>
            <a:r>
              <a:rPr lang="es-MX" b="1" dirty="0" smtClean="0">
                <a:solidFill>
                  <a:srgbClr val="FF0000"/>
                </a:solidFill>
              </a:rPr>
              <a:t>(100px);</a:t>
            </a:r>
            <a:endParaRPr lang="es-MX" b="1" dirty="0">
              <a:solidFill>
                <a:srgbClr val="FF0000"/>
              </a:solidFill>
            </a:endParaRPr>
          </a:p>
          <a:p>
            <a:pPr marL="0" indent="0">
              <a:buNone/>
            </a:pPr>
            <a:r>
              <a:rPr lang="es-MX" b="1" dirty="0" smtClean="0">
                <a:solidFill>
                  <a:srgbClr val="FF0000"/>
                </a:solidFill>
              </a:rPr>
              <a:t>   -</a:t>
            </a:r>
            <a:r>
              <a:rPr lang="es-MX" b="1" dirty="0" err="1">
                <a:solidFill>
                  <a:srgbClr val="FF0000"/>
                </a:solidFill>
              </a:rPr>
              <a:t>webkit-transform</a:t>
            </a:r>
            <a:r>
              <a:rPr lang="es-MX" b="1" dirty="0">
                <a:solidFill>
                  <a:srgbClr val="FF0000"/>
                </a:solidFill>
              </a:rPr>
              <a:t>: </a:t>
            </a:r>
            <a:r>
              <a:rPr lang="es-MX" b="1" dirty="0" err="1" smtClean="0">
                <a:solidFill>
                  <a:srgbClr val="FF0000"/>
                </a:solidFill>
              </a:rPr>
              <a:t>translate</a:t>
            </a:r>
            <a:r>
              <a:rPr lang="es-MX" b="1" dirty="0" smtClean="0">
                <a:solidFill>
                  <a:srgbClr val="FF0000"/>
                </a:solidFill>
              </a:rPr>
              <a:t>(100px);</a:t>
            </a:r>
            <a:endParaRPr lang="es-MX" b="1" dirty="0">
              <a:solidFill>
                <a:srgbClr val="FF0000"/>
              </a:solidFill>
            </a:endParaRPr>
          </a:p>
          <a:p>
            <a:pPr marL="0" indent="0">
              <a:buNone/>
            </a:pPr>
            <a:r>
              <a:rPr lang="es-MX" dirty="0"/>
              <a:t>}</a:t>
            </a:r>
          </a:p>
        </p:txBody>
      </p:sp>
      <p:sp>
        <p:nvSpPr>
          <p:cNvPr id="4" name="CuadroTexto 3"/>
          <p:cNvSpPr txBox="1"/>
          <p:nvPr/>
        </p:nvSpPr>
        <p:spPr>
          <a:xfrm>
            <a:off x="6474941" y="1690688"/>
            <a:ext cx="5313406" cy="2554545"/>
          </a:xfrm>
          <a:prstGeom prst="rect">
            <a:avLst/>
          </a:prstGeom>
          <a:noFill/>
        </p:spPr>
        <p:txBody>
          <a:bodyPr wrap="square" rtlCol="0">
            <a:spAutoFit/>
          </a:bodyPr>
          <a:lstStyle/>
          <a:p>
            <a:pPr algn="just"/>
            <a:r>
              <a:rPr lang="es-MX" sz="2000" dirty="0"/>
              <a:t>La función </a:t>
            </a:r>
            <a:r>
              <a:rPr lang="es-MX" sz="2000" b="1" dirty="0" err="1"/>
              <a:t>translate</a:t>
            </a:r>
            <a:r>
              <a:rPr lang="es-MX" sz="2000" b="1" dirty="0"/>
              <a:t> </a:t>
            </a:r>
            <a:r>
              <a:rPr lang="es-MX" sz="2000" dirty="0"/>
              <a:t>considera la pantalla como una grilla de pixeles, con la posición original del elemento usada </a:t>
            </a:r>
            <a:r>
              <a:rPr lang="es-MX" sz="2000" dirty="0" smtClean="0"/>
              <a:t>como un </a:t>
            </a:r>
            <a:r>
              <a:rPr lang="es-MX" sz="2000" dirty="0"/>
              <a:t>punto de referencia. La esquina superior izquierda del elemento es la posición </a:t>
            </a:r>
            <a:r>
              <a:rPr lang="es-MX" sz="2000" b="1" dirty="0"/>
              <a:t>0,0</a:t>
            </a:r>
            <a:r>
              <a:rPr lang="es-MX" sz="2000" dirty="0"/>
              <a:t>, por lo que valores negativos </a:t>
            </a:r>
            <a:r>
              <a:rPr lang="es-MX" sz="2000" dirty="0" smtClean="0"/>
              <a:t>moverán al </a:t>
            </a:r>
            <a:r>
              <a:rPr lang="es-MX" sz="2000" dirty="0"/>
              <a:t>objeto hacia la izquierda o hacia arriba de la posición original, y valores positivos lo harán hacia la derecha o hacia abajo.</a:t>
            </a:r>
          </a:p>
        </p:txBody>
      </p:sp>
    </p:spTree>
    <p:extLst>
      <p:ext uri="{BB962C8B-B14F-4D97-AF65-F5344CB8AC3E}">
        <p14:creationId xmlns:p14="http://schemas.microsoft.com/office/powerpoint/2010/main" val="5792164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Nuevas Propiedades de CSS3</a:t>
            </a:r>
            <a:endParaRPr lang="es-MX" dirty="0"/>
          </a:p>
        </p:txBody>
      </p:sp>
      <p:sp>
        <p:nvSpPr>
          <p:cNvPr id="3" name="Marcador de contenido 2"/>
          <p:cNvSpPr>
            <a:spLocks noGrp="1"/>
          </p:cNvSpPr>
          <p:nvPr>
            <p:ph idx="1"/>
          </p:nvPr>
        </p:nvSpPr>
        <p:spPr>
          <a:xfrm>
            <a:off x="518984" y="1260388"/>
            <a:ext cx="5955957" cy="5597611"/>
          </a:xfrm>
        </p:spPr>
        <p:txBody>
          <a:bodyPr>
            <a:normAutofit fontScale="62500" lnSpcReduction="20000"/>
          </a:bodyPr>
          <a:lstStyle/>
          <a:p>
            <a:r>
              <a:rPr lang="es-MX" b="1" dirty="0" err="1" smtClean="0"/>
              <a:t>Transition</a:t>
            </a:r>
            <a:endParaRPr lang="es-MX" b="1" dirty="0"/>
          </a:p>
          <a:p>
            <a:pPr marL="0" indent="0">
              <a:buNone/>
            </a:pPr>
            <a:r>
              <a:rPr lang="es-MX" dirty="0" smtClean="0"/>
              <a:t>   #</a:t>
            </a:r>
            <a:r>
              <a:rPr lang="es-MX" dirty="0"/>
              <a:t>principal {</a:t>
            </a:r>
          </a:p>
          <a:p>
            <a:pPr marL="0" indent="0">
              <a:buNone/>
            </a:pPr>
            <a:r>
              <a:rPr lang="es-MX" dirty="0" smtClean="0"/>
              <a:t>     </a:t>
            </a:r>
            <a:r>
              <a:rPr lang="es-MX" dirty="0" err="1" smtClean="0"/>
              <a:t>display</a:t>
            </a:r>
            <a:r>
              <a:rPr lang="es-MX" dirty="0"/>
              <a:t>: block;</a:t>
            </a:r>
          </a:p>
          <a:p>
            <a:pPr marL="0" indent="0">
              <a:buNone/>
            </a:pPr>
            <a:r>
              <a:rPr lang="es-MX" dirty="0" smtClean="0"/>
              <a:t>     </a:t>
            </a:r>
            <a:r>
              <a:rPr lang="es-MX" dirty="0" err="1" smtClean="0"/>
              <a:t>width</a:t>
            </a:r>
            <a:r>
              <a:rPr lang="es-MX" dirty="0"/>
              <a:t>: 500px;</a:t>
            </a:r>
          </a:p>
          <a:p>
            <a:pPr marL="0" indent="0">
              <a:buNone/>
            </a:pPr>
            <a:r>
              <a:rPr lang="es-MX" dirty="0" smtClean="0"/>
              <a:t>     </a:t>
            </a:r>
            <a:r>
              <a:rPr lang="es-MX" dirty="0" err="1" smtClean="0"/>
              <a:t>margin</a:t>
            </a:r>
            <a:r>
              <a:rPr lang="es-MX" dirty="0"/>
              <a:t>: 50px auto;</a:t>
            </a:r>
          </a:p>
          <a:p>
            <a:pPr marL="0" indent="0">
              <a:buNone/>
            </a:pPr>
            <a:r>
              <a:rPr lang="es-MX" dirty="0" smtClean="0"/>
              <a:t>     </a:t>
            </a:r>
            <a:r>
              <a:rPr lang="es-MX" dirty="0" err="1" smtClean="0"/>
              <a:t>padding</a:t>
            </a:r>
            <a:r>
              <a:rPr lang="es-MX" dirty="0"/>
              <a:t>: 15px;</a:t>
            </a:r>
          </a:p>
          <a:p>
            <a:pPr marL="0" indent="0">
              <a:buNone/>
            </a:pPr>
            <a:r>
              <a:rPr lang="es-MX" dirty="0" smtClean="0"/>
              <a:t>     </a:t>
            </a:r>
            <a:r>
              <a:rPr lang="es-MX" dirty="0" err="1" smtClean="0"/>
              <a:t>text-align</a:t>
            </a:r>
            <a:r>
              <a:rPr lang="es-MX" dirty="0"/>
              <a:t>: center;</a:t>
            </a:r>
          </a:p>
          <a:p>
            <a:pPr marL="0" indent="0">
              <a:buNone/>
            </a:pPr>
            <a:r>
              <a:rPr lang="es-MX" dirty="0" smtClean="0"/>
              <a:t>     </a:t>
            </a:r>
            <a:r>
              <a:rPr lang="es-MX" dirty="0" err="1" smtClean="0"/>
              <a:t>border</a:t>
            </a:r>
            <a:r>
              <a:rPr lang="es-MX" dirty="0"/>
              <a:t>: 1px </a:t>
            </a:r>
            <a:r>
              <a:rPr lang="es-MX" dirty="0" err="1"/>
              <a:t>solid</a:t>
            </a:r>
            <a:r>
              <a:rPr lang="es-MX" dirty="0"/>
              <a:t> #999999;</a:t>
            </a:r>
          </a:p>
          <a:p>
            <a:pPr marL="0" indent="0">
              <a:buNone/>
            </a:pPr>
            <a:r>
              <a:rPr lang="es-MX" dirty="0" smtClean="0"/>
              <a:t>     </a:t>
            </a:r>
            <a:r>
              <a:rPr lang="es-MX" dirty="0" err="1" smtClean="0"/>
              <a:t>background</a:t>
            </a:r>
            <a:r>
              <a:rPr lang="es-MX" dirty="0"/>
              <a:t>: #DDDDDD;</a:t>
            </a:r>
          </a:p>
          <a:p>
            <a:pPr marL="0" indent="0">
              <a:buNone/>
            </a:pPr>
            <a:r>
              <a:rPr lang="en-US" b="1" dirty="0" smtClean="0"/>
              <a:t>     -</a:t>
            </a:r>
            <a:r>
              <a:rPr lang="en-US" b="1" dirty="0" err="1" smtClean="0"/>
              <a:t>moz</a:t>
            </a:r>
            <a:r>
              <a:rPr lang="en-US" b="1" dirty="0" smtClean="0"/>
              <a:t>-transition</a:t>
            </a:r>
            <a:r>
              <a:rPr lang="en-US" b="1" dirty="0"/>
              <a:t>: -</a:t>
            </a:r>
            <a:r>
              <a:rPr lang="en-US" b="1" dirty="0" err="1"/>
              <a:t>moz</a:t>
            </a:r>
            <a:r>
              <a:rPr lang="en-US" b="1" dirty="0"/>
              <a:t>-transform 1s ease-in-out 0.5s;</a:t>
            </a:r>
          </a:p>
          <a:p>
            <a:pPr marL="0" indent="0">
              <a:buNone/>
            </a:pPr>
            <a:r>
              <a:rPr lang="en-US" b="1" dirty="0" smtClean="0"/>
              <a:t>     -</a:t>
            </a:r>
            <a:r>
              <a:rPr lang="en-US" b="1" dirty="0" err="1"/>
              <a:t>webkit</a:t>
            </a:r>
            <a:r>
              <a:rPr lang="en-US" b="1" dirty="0"/>
              <a:t>-transition: -</a:t>
            </a:r>
            <a:r>
              <a:rPr lang="en-US" b="1" dirty="0" err="1"/>
              <a:t>webkit</a:t>
            </a:r>
            <a:r>
              <a:rPr lang="en-US" b="1" dirty="0"/>
              <a:t>-transform 1s ease-in-out 0.5s;</a:t>
            </a:r>
          </a:p>
          <a:p>
            <a:pPr marL="0" indent="0">
              <a:buNone/>
            </a:pPr>
            <a:r>
              <a:rPr lang="es-MX" dirty="0" smtClean="0"/>
              <a:t>    } </a:t>
            </a:r>
          </a:p>
          <a:p>
            <a:pPr marL="0" indent="0">
              <a:buNone/>
            </a:pPr>
            <a:r>
              <a:rPr lang="es-MX" dirty="0"/>
              <a:t> </a:t>
            </a:r>
            <a:r>
              <a:rPr lang="es-MX" dirty="0" smtClean="0"/>
              <a:t>   # </a:t>
            </a:r>
            <a:r>
              <a:rPr lang="es-MX" dirty="0" err="1" smtClean="0"/>
              <a:t>principal:hover</a:t>
            </a:r>
            <a:r>
              <a:rPr lang="es-MX" dirty="0"/>
              <a:t>{</a:t>
            </a:r>
          </a:p>
          <a:p>
            <a:pPr marL="0" indent="0">
              <a:buNone/>
            </a:pPr>
            <a:r>
              <a:rPr lang="es-MX" dirty="0" smtClean="0"/>
              <a:t>    -</a:t>
            </a:r>
            <a:r>
              <a:rPr lang="es-MX" dirty="0" err="1"/>
              <a:t>moz-transform</a:t>
            </a:r>
            <a:r>
              <a:rPr lang="es-MX" dirty="0"/>
              <a:t>: </a:t>
            </a:r>
            <a:r>
              <a:rPr lang="es-MX" dirty="0" err="1"/>
              <a:t>rotate</a:t>
            </a:r>
            <a:r>
              <a:rPr lang="es-MX" dirty="0"/>
              <a:t>(5deg);</a:t>
            </a:r>
          </a:p>
          <a:p>
            <a:pPr marL="0" indent="0">
              <a:buNone/>
            </a:pPr>
            <a:r>
              <a:rPr lang="es-MX" dirty="0" smtClean="0"/>
              <a:t>   -</a:t>
            </a:r>
            <a:r>
              <a:rPr lang="es-MX" dirty="0" err="1"/>
              <a:t>webkit-transform</a:t>
            </a:r>
            <a:r>
              <a:rPr lang="es-MX" dirty="0"/>
              <a:t>: </a:t>
            </a:r>
            <a:r>
              <a:rPr lang="es-MX" dirty="0" err="1"/>
              <a:t>rotate</a:t>
            </a:r>
            <a:r>
              <a:rPr lang="es-MX" dirty="0"/>
              <a:t>(5deg);</a:t>
            </a:r>
          </a:p>
          <a:p>
            <a:pPr marL="0" indent="0">
              <a:buNone/>
            </a:pPr>
            <a:r>
              <a:rPr lang="es-MX" dirty="0" smtClean="0"/>
              <a:t>    }</a:t>
            </a:r>
            <a:endParaRPr lang="es-MX" dirty="0"/>
          </a:p>
        </p:txBody>
      </p:sp>
    </p:spTree>
    <p:extLst>
      <p:ext uri="{BB962C8B-B14F-4D97-AF65-F5344CB8AC3E}">
        <p14:creationId xmlns:p14="http://schemas.microsoft.com/office/powerpoint/2010/main" val="33653434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Text </a:t>
            </a:r>
            <a:r>
              <a:rPr lang="es-MX" dirty="0" err="1" smtClean="0"/>
              <a:t>Transformation</a:t>
            </a:r>
            <a:endParaRPr lang="es-MX" dirty="0"/>
          </a:p>
        </p:txBody>
      </p:sp>
      <p:sp>
        <p:nvSpPr>
          <p:cNvPr id="3" name="Marcador de contenido 2"/>
          <p:cNvSpPr>
            <a:spLocks noGrp="1"/>
          </p:cNvSpPr>
          <p:nvPr>
            <p:ph idx="1"/>
          </p:nvPr>
        </p:nvSpPr>
        <p:spPr>
          <a:xfrm>
            <a:off x="838200" y="1309816"/>
            <a:ext cx="10515600" cy="4867147"/>
          </a:xfrm>
        </p:spPr>
        <p:txBody>
          <a:bodyPr>
            <a:normAutofit fontScale="62500" lnSpcReduction="20000"/>
          </a:bodyPr>
          <a:lstStyle/>
          <a:p>
            <a:r>
              <a:rPr lang="es-MX" dirty="0" smtClean="0"/>
              <a:t>La propiedad </a:t>
            </a:r>
            <a:r>
              <a:rPr lang="es-MX" dirty="0" err="1" smtClean="0"/>
              <a:t>text-transform</a:t>
            </a:r>
            <a:r>
              <a:rPr lang="es-MX" dirty="0" smtClean="0"/>
              <a:t> es usada para especificar letras en minúsculas, mayúsculas y letra capital</a:t>
            </a:r>
          </a:p>
          <a:p>
            <a:pPr marL="0" indent="0">
              <a:buNone/>
            </a:pPr>
            <a:r>
              <a:rPr lang="es-MX" dirty="0" smtClean="0"/>
              <a:t>&lt;</a:t>
            </a:r>
            <a:r>
              <a:rPr lang="es-MX" dirty="0" err="1"/>
              <a:t>style</a:t>
            </a:r>
            <a:r>
              <a:rPr lang="es-MX" dirty="0"/>
              <a:t>&gt;</a:t>
            </a:r>
          </a:p>
          <a:p>
            <a:pPr marL="0" indent="0">
              <a:buNone/>
            </a:pPr>
            <a:r>
              <a:rPr lang="es-MX" dirty="0" smtClean="0"/>
              <a:t>    </a:t>
            </a:r>
            <a:r>
              <a:rPr lang="es-MX" dirty="0" err="1" smtClean="0"/>
              <a:t>p.uppercase</a:t>
            </a:r>
            <a:r>
              <a:rPr lang="es-MX" dirty="0" smtClean="0"/>
              <a:t> </a:t>
            </a:r>
            <a:r>
              <a:rPr lang="es-MX" dirty="0"/>
              <a:t>{</a:t>
            </a:r>
          </a:p>
          <a:p>
            <a:pPr marL="0" indent="0">
              <a:buNone/>
            </a:pPr>
            <a:r>
              <a:rPr lang="es-MX" dirty="0"/>
              <a:t>    </a:t>
            </a:r>
            <a:r>
              <a:rPr lang="es-MX" dirty="0" err="1"/>
              <a:t>text-transform</a:t>
            </a:r>
            <a:r>
              <a:rPr lang="es-MX" dirty="0"/>
              <a:t>: </a:t>
            </a:r>
            <a:r>
              <a:rPr lang="es-MX" dirty="0" err="1"/>
              <a:t>uppercase</a:t>
            </a:r>
            <a:r>
              <a:rPr lang="es-MX" dirty="0" smtClean="0"/>
              <a:t>; }</a:t>
            </a:r>
            <a:endParaRPr lang="es-MX" dirty="0"/>
          </a:p>
          <a:p>
            <a:pPr marL="0" indent="0">
              <a:buNone/>
            </a:pPr>
            <a:r>
              <a:rPr lang="es-MX" dirty="0" smtClean="0"/>
              <a:t>    </a:t>
            </a:r>
            <a:r>
              <a:rPr lang="es-MX" dirty="0" err="1" smtClean="0"/>
              <a:t>p.lowercase</a:t>
            </a:r>
            <a:r>
              <a:rPr lang="es-MX" dirty="0" smtClean="0"/>
              <a:t> </a:t>
            </a:r>
            <a:r>
              <a:rPr lang="es-MX" dirty="0"/>
              <a:t>{</a:t>
            </a:r>
          </a:p>
          <a:p>
            <a:pPr marL="0" indent="0">
              <a:buNone/>
            </a:pPr>
            <a:r>
              <a:rPr lang="es-MX" dirty="0"/>
              <a:t>    </a:t>
            </a:r>
            <a:r>
              <a:rPr lang="es-MX" dirty="0" err="1"/>
              <a:t>text-transform</a:t>
            </a:r>
            <a:r>
              <a:rPr lang="es-MX" dirty="0"/>
              <a:t>: </a:t>
            </a:r>
            <a:r>
              <a:rPr lang="es-MX" dirty="0" err="1"/>
              <a:t>lowercase</a:t>
            </a:r>
            <a:r>
              <a:rPr lang="es-MX" dirty="0" smtClean="0"/>
              <a:t>;}</a:t>
            </a:r>
            <a:endParaRPr lang="es-MX" dirty="0"/>
          </a:p>
          <a:p>
            <a:pPr marL="0" indent="0">
              <a:buNone/>
            </a:pPr>
            <a:r>
              <a:rPr lang="es-MX" dirty="0" smtClean="0"/>
              <a:t>    </a:t>
            </a:r>
            <a:r>
              <a:rPr lang="es-MX" dirty="0" err="1" smtClean="0"/>
              <a:t>p.capitalize</a:t>
            </a:r>
            <a:r>
              <a:rPr lang="es-MX" dirty="0" smtClean="0"/>
              <a:t> </a:t>
            </a:r>
            <a:r>
              <a:rPr lang="es-MX" dirty="0"/>
              <a:t>{</a:t>
            </a:r>
          </a:p>
          <a:p>
            <a:pPr marL="0" indent="0">
              <a:buNone/>
            </a:pPr>
            <a:r>
              <a:rPr lang="es-MX" dirty="0"/>
              <a:t>    </a:t>
            </a:r>
            <a:r>
              <a:rPr lang="es-MX" dirty="0" err="1"/>
              <a:t>text-transform</a:t>
            </a:r>
            <a:r>
              <a:rPr lang="es-MX" dirty="0"/>
              <a:t>: </a:t>
            </a:r>
            <a:r>
              <a:rPr lang="es-MX" dirty="0" err="1"/>
              <a:t>capitalize</a:t>
            </a:r>
            <a:r>
              <a:rPr lang="es-MX" dirty="0" smtClean="0"/>
              <a:t>;}</a:t>
            </a:r>
            <a:endParaRPr lang="es-MX" dirty="0"/>
          </a:p>
          <a:p>
            <a:pPr marL="0" indent="0">
              <a:buNone/>
            </a:pPr>
            <a:r>
              <a:rPr lang="es-MX" dirty="0"/>
              <a:t>&lt;/</a:t>
            </a:r>
            <a:r>
              <a:rPr lang="es-MX" dirty="0" err="1"/>
              <a:t>style</a:t>
            </a:r>
            <a:r>
              <a:rPr lang="es-MX" dirty="0"/>
              <a:t>&gt;</a:t>
            </a:r>
          </a:p>
          <a:p>
            <a:pPr marL="0" indent="0">
              <a:buNone/>
            </a:pPr>
            <a:r>
              <a:rPr lang="es-MX" dirty="0"/>
              <a:t>&lt;/head&gt;</a:t>
            </a:r>
          </a:p>
          <a:p>
            <a:pPr marL="0" indent="0">
              <a:buNone/>
            </a:pPr>
            <a:r>
              <a:rPr lang="es-MX" dirty="0"/>
              <a:t>&lt;</a:t>
            </a:r>
            <a:r>
              <a:rPr lang="es-MX" dirty="0" err="1"/>
              <a:t>body</a:t>
            </a:r>
            <a:r>
              <a:rPr lang="es-MX" dirty="0"/>
              <a:t>&gt;</a:t>
            </a:r>
          </a:p>
          <a:p>
            <a:pPr marL="0" indent="0">
              <a:buNone/>
            </a:pPr>
            <a:r>
              <a:rPr lang="es-MX" dirty="0" smtClean="0"/>
              <a:t>&lt;</a:t>
            </a:r>
            <a:r>
              <a:rPr lang="es-MX" dirty="0"/>
              <a:t>p </a:t>
            </a:r>
            <a:r>
              <a:rPr lang="es-MX" dirty="0" err="1"/>
              <a:t>class</a:t>
            </a:r>
            <a:r>
              <a:rPr lang="es-MX" dirty="0"/>
              <a:t>="</a:t>
            </a:r>
            <a:r>
              <a:rPr lang="es-MX" dirty="0" err="1"/>
              <a:t>uppercase</a:t>
            </a:r>
            <a:r>
              <a:rPr lang="es-MX" dirty="0"/>
              <a:t>"&gt;</a:t>
            </a:r>
            <a:r>
              <a:rPr lang="es-MX" dirty="0" err="1"/>
              <a:t>This</a:t>
            </a:r>
            <a:r>
              <a:rPr lang="es-MX" dirty="0"/>
              <a:t> </a:t>
            </a:r>
            <a:r>
              <a:rPr lang="es-MX" dirty="0" err="1"/>
              <a:t>is</a:t>
            </a:r>
            <a:r>
              <a:rPr lang="es-MX" dirty="0"/>
              <a:t> </a:t>
            </a:r>
            <a:r>
              <a:rPr lang="es-MX" dirty="0" err="1"/>
              <a:t>some</a:t>
            </a:r>
            <a:r>
              <a:rPr lang="es-MX" dirty="0"/>
              <a:t> </a:t>
            </a:r>
            <a:r>
              <a:rPr lang="es-MX" dirty="0" err="1"/>
              <a:t>text</a:t>
            </a:r>
            <a:r>
              <a:rPr lang="es-MX" dirty="0"/>
              <a:t>.&lt;/p&gt;</a:t>
            </a:r>
          </a:p>
          <a:p>
            <a:pPr marL="0" indent="0">
              <a:buNone/>
            </a:pPr>
            <a:r>
              <a:rPr lang="es-MX" dirty="0"/>
              <a:t>&lt;p </a:t>
            </a:r>
            <a:r>
              <a:rPr lang="es-MX" dirty="0" err="1"/>
              <a:t>class</a:t>
            </a:r>
            <a:r>
              <a:rPr lang="es-MX" dirty="0"/>
              <a:t>="</a:t>
            </a:r>
            <a:r>
              <a:rPr lang="es-MX" dirty="0" err="1"/>
              <a:t>lowercase</a:t>
            </a:r>
            <a:r>
              <a:rPr lang="es-MX" dirty="0"/>
              <a:t>"&gt;</a:t>
            </a:r>
            <a:r>
              <a:rPr lang="es-MX" dirty="0" err="1"/>
              <a:t>This</a:t>
            </a:r>
            <a:r>
              <a:rPr lang="es-MX" dirty="0"/>
              <a:t> </a:t>
            </a:r>
            <a:r>
              <a:rPr lang="es-MX" dirty="0" err="1"/>
              <a:t>is</a:t>
            </a:r>
            <a:r>
              <a:rPr lang="es-MX" dirty="0"/>
              <a:t> </a:t>
            </a:r>
            <a:r>
              <a:rPr lang="es-MX" dirty="0" err="1"/>
              <a:t>some</a:t>
            </a:r>
            <a:r>
              <a:rPr lang="es-MX" dirty="0"/>
              <a:t> </a:t>
            </a:r>
            <a:r>
              <a:rPr lang="es-MX" dirty="0" err="1"/>
              <a:t>text</a:t>
            </a:r>
            <a:r>
              <a:rPr lang="es-MX" dirty="0"/>
              <a:t>.&lt;/p&gt;</a:t>
            </a:r>
          </a:p>
          <a:p>
            <a:pPr marL="0" indent="0">
              <a:buNone/>
            </a:pPr>
            <a:r>
              <a:rPr lang="es-MX" dirty="0"/>
              <a:t>&lt;p </a:t>
            </a:r>
            <a:r>
              <a:rPr lang="es-MX" dirty="0" err="1"/>
              <a:t>class</a:t>
            </a:r>
            <a:r>
              <a:rPr lang="es-MX" dirty="0"/>
              <a:t>="</a:t>
            </a:r>
            <a:r>
              <a:rPr lang="es-MX" dirty="0" err="1"/>
              <a:t>capitalize</a:t>
            </a:r>
            <a:r>
              <a:rPr lang="es-MX" dirty="0"/>
              <a:t>"&gt;</a:t>
            </a:r>
            <a:r>
              <a:rPr lang="es-MX" dirty="0" err="1"/>
              <a:t>This</a:t>
            </a:r>
            <a:r>
              <a:rPr lang="es-MX" dirty="0"/>
              <a:t> </a:t>
            </a:r>
            <a:r>
              <a:rPr lang="es-MX" dirty="0" err="1"/>
              <a:t>is</a:t>
            </a:r>
            <a:r>
              <a:rPr lang="es-MX" dirty="0"/>
              <a:t> </a:t>
            </a:r>
            <a:r>
              <a:rPr lang="es-MX" dirty="0" err="1"/>
              <a:t>some</a:t>
            </a:r>
            <a:r>
              <a:rPr lang="es-MX" dirty="0"/>
              <a:t> </a:t>
            </a:r>
            <a:r>
              <a:rPr lang="es-MX" dirty="0" err="1"/>
              <a:t>text</a:t>
            </a:r>
            <a:r>
              <a:rPr lang="es-MX" dirty="0"/>
              <a:t>.&lt;/p&gt;</a:t>
            </a:r>
          </a:p>
          <a:p>
            <a:pPr marL="0" indent="0">
              <a:buNone/>
            </a:pPr>
            <a:endParaRPr lang="es-MX" dirty="0"/>
          </a:p>
          <a:p>
            <a:endParaRPr lang="es-MX" dirty="0"/>
          </a:p>
        </p:txBody>
      </p:sp>
    </p:spTree>
    <p:extLst>
      <p:ext uri="{BB962C8B-B14F-4D97-AF65-F5344CB8AC3E}">
        <p14:creationId xmlns:p14="http://schemas.microsoft.com/office/powerpoint/2010/main" val="9389296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Styling</a:t>
            </a:r>
            <a:r>
              <a:rPr lang="es-MX" dirty="0" smtClean="0"/>
              <a:t> Links</a:t>
            </a:r>
            <a:endParaRPr lang="es-MX" dirty="0"/>
          </a:p>
        </p:txBody>
      </p:sp>
      <p:sp>
        <p:nvSpPr>
          <p:cNvPr id="3" name="Marcador de contenido 2"/>
          <p:cNvSpPr>
            <a:spLocks noGrp="1"/>
          </p:cNvSpPr>
          <p:nvPr>
            <p:ph idx="1"/>
          </p:nvPr>
        </p:nvSpPr>
        <p:spPr>
          <a:xfrm>
            <a:off x="838200" y="1309816"/>
            <a:ext cx="10515600" cy="4867147"/>
          </a:xfrm>
        </p:spPr>
        <p:txBody>
          <a:bodyPr>
            <a:normAutofit fontScale="77500" lnSpcReduction="20000"/>
          </a:bodyPr>
          <a:lstStyle/>
          <a:p>
            <a:pPr marL="0" indent="0">
              <a:buNone/>
            </a:pPr>
            <a:r>
              <a:rPr lang="es-MX" dirty="0" smtClean="0"/>
              <a:t>/* </a:t>
            </a:r>
            <a:r>
              <a:rPr lang="es-MX" dirty="0" err="1" smtClean="0"/>
              <a:t>unvisited</a:t>
            </a:r>
            <a:r>
              <a:rPr lang="es-MX" dirty="0" smtClean="0"/>
              <a:t> link */</a:t>
            </a:r>
            <a:br>
              <a:rPr lang="es-MX" dirty="0" smtClean="0"/>
            </a:br>
            <a:r>
              <a:rPr lang="es-MX" dirty="0" smtClean="0"/>
              <a:t>a:link</a:t>
            </a:r>
            <a:r>
              <a:rPr lang="es-MX" dirty="0"/>
              <a:t> {</a:t>
            </a:r>
            <a:br>
              <a:rPr lang="es-MX" dirty="0"/>
            </a:br>
            <a:r>
              <a:rPr lang="es-MX" dirty="0"/>
              <a:t>    color: red;</a:t>
            </a:r>
            <a:br>
              <a:rPr lang="es-MX" dirty="0"/>
            </a:br>
            <a:r>
              <a:rPr lang="es-MX" dirty="0"/>
              <a:t>}</a:t>
            </a:r>
            <a:r>
              <a:rPr lang="es-MX" dirty="0"/>
              <a:t/>
            </a:r>
            <a:br>
              <a:rPr lang="es-MX" dirty="0"/>
            </a:br>
            <a:r>
              <a:rPr lang="es-MX" dirty="0"/>
              <a:t/>
            </a:r>
            <a:br>
              <a:rPr lang="es-MX" dirty="0"/>
            </a:br>
            <a:r>
              <a:rPr lang="es-MX" dirty="0"/>
              <a:t>/* </a:t>
            </a:r>
            <a:r>
              <a:rPr lang="es-MX" dirty="0" err="1"/>
              <a:t>visited</a:t>
            </a:r>
            <a:r>
              <a:rPr lang="es-MX" dirty="0"/>
              <a:t> link */</a:t>
            </a:r>
            <a:r>
              <a:rPr lang="es-MX" dirty="0"/>
              <a:t/>
            </a:r>
            <a:br>
              <a:rPr lang="es-MX" dirty="0"/>
            </a:br>
            <a:r>
              <a:rPr lang="es-MX" dirty="0"/>
              <a:t>a:visited {</a:t>
            </a:r>
            <a:br>
              <a:rPr lang="es-MX" dirty="0"/>
            </a:br>
            <a:r>
              <a:rPr lang="es-MX" dirty="0"/>
              <a:t>    color: </a:t>
            </a:r>
            <a:r>
              <a:rPr lang="es-MX" dirty="0" err="1"/>
              <a:t>green</a:t>
            </a:r>
            <a:r>
              <a:rPr lang="es-MX" dirty="0"/>
              <a:t>;</a:t>
            </a:r>
            <a:br>
              <a:rPr lang="es-MX" dirty="0"/>
            </a:br>
            <a:r>
              <a:rPr lang="es-MX" dirty="0"/>
              <a:t>}</a:t>
            </a:r>
            <a:r>
              <a:rPr lang="es-MX" dirty="0"/>
              <a:t/>
            </a:r>
            <a:br>
              <a:rPr lang="es-MX" dirty="0"/>
            </a:br>
            <a:r>
              <a:rPr lang="es-MX" dirty="0"/>
              <a:t/>
            </a:r>
            <a:br>
              <a:rPr lang="es-MX" dirty="0"/>
            </a:br>
            <a:r>
              <a:rPr lang="es-MX" dirty="0"/>
              <a:t>/* mouse </a:t>
            </a:r>
            <a:r>
              <a:rPr lang="es-MX" dirty="0" err="1"/>
              <a:t>over</a:t>
            </a:r>
            <a:r>
              <a:rPr lang="es-MX" dirty="0"/>
              <a:t> link */</a:t>
            </a:r>
            <a:r>
              <a:rPr lang="es-MX" dirty="0"/>
              <a:t/>
            </a:r>
            <a:br>
              <a:rPr lang="es-MX" dirty="0"/>
            </a:br>
            <a:r>
              <a:rPr lang="es-MX" dirty="0"/>
              <a:t>a:hover {</a:t>
            </a:r>
            <a:br>
              <a:rPr lang="es-MX" dirty="0"/>
            </a:br>
            <a:r>
              <a:rPr lang="es-MX" dirty="0"/>
              <a:t>    color: </a:t>
            </a:r>
            <a:r>
              <a:rPr lang="es-MX" dirty="0" err="1"/>
              <a:t>hotpink</a:t>
            </a:r>
            <a:r>
              <a:rPr lang="es-MX" dirty="0"/>
              <a:t>;</a:t>
            </a:r>
            <a:br>
              <a:rPr lang="es-MX" dirty="0"/>
            </a:br>
            <a:r>
              <a:rPr lang="es-MX" dirty="0"/>
              <a:t>}</a:t>
            </a:r>
            <a:r>
              <a:rPr lang="es-MX" dirty="0"/>
              <a:t/>
            </a:r>
            <a:br>
              <a:rPr lang="es-MX" dirty="0"/>
            </a:br>
            <a:r>
              <a:rPr lang="es-MX" dirty="0"/>
              <a:t/>
            </a:r>
            <a:br>
              <a:rPr lang="es-MX" dirty="0"/>
            </a:br>
            <a:r>
              <a:rPr lang="es-MX" dirty="0"/>
              <a:t>/* </a:t>
            </a:r>
            <a:r>
              <a:rPr lang="es-MX" dirty="0" err="1"/>
              <a:t>selected</a:t>
            </a:r>
            <a:r>
              <a:rPr lang="es-MX" dirty="0"/>
              <a:t> link */</a:t>
            </a:r>
            <a:r>
              <a:rPr lang="es-MX" dirty="0"/>
              <a:t/>
            </a:r>
            <a:br>
              <a:rPr lang="es-MX" dirty="0"/>
            </a:br>
            <a:r>
              <a:rPr lang="es-MX" dirty="0"/>
              <a:t>a:active {</a:t>
            </a:r>
            <a:br>
              <a:rPr lang="es-MX" dirty="0"/>
            </a:br>
            <a:r>
              <a:rPr lang="es-MX" dirty="0"/>
              <a:t>    color: blue;</a:t>
            </a:r>
            <a:br>
              <a:rPr lang="es-MX" dirty="0"/>
            </a:br>
            <a:r>
              <a:rPr lang="es-MX" dirty="0"/>
              <a:t>}</a:t>
            </a:r>
            <a:endParaRPr lang="es-MX" dirty="0"/>
          </a:p>
          <a:p>
            <a:endParaRPr lang="es-MX" dirty="0"/>
          </a:p>
        </p:txBody>
      </p:sp>
    </p:spTree>
    <p:extLst>
      <p:ext uri="{BB962C8B-B14F-4D97-AF65-F5344CB8AC3E}">
        <p14:creationId xmlns:p14="http://schemas.microsoft.com/office/powerpoint/2010/main" val="13989846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0"/>
            <a:ext cx="10515600" cy="1325563"/>
          </a:xfrm>
        </p:spPr>
        <p:txBody>
          <a:bodyPr/>
          <a:lstStyle/>
          <a:p>
            <a:r>
              <a:rPr lang="es-MX" dirty="0" err="1" smtClean="0"/>
              <a:t>Styling</a:t>
            </a:r>
            <a:r>
              <a:rPr lang="es-MX" dirty="0" smtClean="0"/>
              <a:t> Links</a:t>
            </a:r>
            <a:endParaRPr lang="es-MX" dirty="0"/>
          </a:p>
        </p:txBody>
      </p:sp>
      <p:sp>
        <p:nvSpPr>
          <p:cNvPr id="3" name="Marcador de contenido 2"/>
          <p:cNvSpPr>
            <a:spLocks noGrp="1"/>
          </p:cNvSpPr>
          <p:nvPr>
            <p:ph idx="1"/>
          </p:nvPr>
        </p:nvSpPr>
        <p:spPr>
          <a:xfrm>
            <a:off x="838200" y="1309816"/>
            <a:ext cx="10515600" cy="4867147"/>
          </a:xfrm>
        </p:spPr>
        <p:txBody>
          <a:bodyPr>
            <a:normAutofit fontScale="85000" lnSpcReduction="20000"/>
          </a:bodyPr>
          <a:lstStyle/>
          <a:p>
            <a:pPr marL="0" indent="0">
              <a:buNone/>
            </a:pPr>
            <a:r>
              <a:rPr lang="es-MX" dirty="0"/>
              <a:t>&lt;</a:t>
            </a:r>
            <a:r>
              <a:rPr lang="es-MX" dirty="0" err="1"/>
              <a:t>style</a:t>
            </a:r>
            <a:r>
              <a:rPr lang="es-MX" dirty="0"/>
              <a:t>&gt;</a:t>
            </a:r>
          </a:p>
          <a:p>
            <a:pPr marL="0" indent="0">
              <a:buNone/>
            </a:pPr>
            <a:r>
              <a:rPr lang="es-MX" dirty="0"/>
              <a:t>a:link, a:visited {</a:t>
            </a:r>
          </a:p>
          <a:p>
            <a:pPr marL="0" indent="0">
              <a:buNone/>
            </a:pPr>
            <a:r>
              <a:rPr lang="es-MX" dirty="0"/>
              <a:t>    </a:t>
            </a:r>
            <a:r>
              <a:rPr lang="es-MX" dirty="0" err="1"/>
              <a:t>background</a:t>
            </a:r>
            <a:r>
              <a:rPr lang="es-MX" dirty="0"/>
              <a:t>-color: #f44336;</a:t>
            </a:r>
          </a:p>
          <a:p>
            <a:pPr marL="0" indent="0">
              <a:buNone/>
            </a:pPr>
            <a:r>
              <a:rPr lang="es-MX" dirty="0"/>
              <a:t>    color: </a:t>
            </a:r>
            <a:r>
              <a:rPr lang="es-MX" dirty="0" err="1"/>
              <a:t>white</a:t>
            </a:r>
            <a:r>
              <a:rPr lang="es-MX" dirty="0"/>
              <a:t>;</a:t>
            </a:r>
          </a:p>
          <a:p>
            <a:pPr marL="0" indent="0">
              <a:buNone/>
            </a:pPr>
            <a:r>
              <a:rPr lang="es-MX" dirty="0"/>
              <a:t>    </a:t>
            </a:r>
            <a:r>
              <a:rPr lang="es-MX" dirty="0" err="1"/>
              <a:t>padding</a:t>
            </a:r>
            <a:r>
              <a:rPr lang="es-MX" dirty="0"/>
              <a:t>: 14px 25px;</a:t>
            </a:r>
          </a:p>
          <a:p>
            <a:pPr marL="0" indent="0">
              <a:buNone/>
            </a:pPr>
            <a:r>
              <a:rPr lang="es-MX" dirty="0"/>
              <a:t>    </a:t>
            </a:r>
            <a:r>
              <a:rPr lang="es-MX" dirty="0" err="1"/>
              <a:t>text-align</a:t>
            </a:r>
            <a:r>
              <a:rPr lang="es-MX" dirty="0"/>
              <a:t>: center;</a:t>
            </a:r>
          </a:p>
          <a:p>
            <a:pPr marL="0" indent="0">
              <a:buNone/>
            </a:pPr>
            <a:r>
              <a:rPr lang="es-MX" dirty="0"/>
              <a:t>    </a:t>
            </a:r>
            <a:r>
              <a:rPr lang="es-MX" dirty="0" err="1"/>
              <a:t>text-decoration</a:t>
            </a:r>
            <a:r>
              <a:rPr lang="es-MX" dirty="0"/>
              <a:t>: </a:t>
            </a:r>
            <a:r>
              <a:rPr lang="es-MX" dirty="0" err="1"/>
              <a:t>none</a:t>
            </a:r>
            <a:r>
              <a:rPr lang="es-MX" dirty="0"/>
              <a:t>;</a:t>
            </a:r>
          </a:p>
          <a:p>
            <a:pPr marL="0" indent="0">
              <a:buNone/>
            </a:pPr>
            <a:r>
              <a:rPr lang="es-MX" dirty="0"/>
              <a:t>    </a:t>
            </a:r>
            <a:r>
              <a:rPr lang="es-MX" dirty="0" err="1"/>
              <a:t>display</a:t>
            </a:r>
            <a:r>
              <a:rPr lang="es-MX" dirty="0"/>
              <a:t>: </a:t>
            </a:r>
            <a:r>
              <a:rPr lang="es-MX" dirty="0" err="1"/>
              <a:t>inline</a:t>
            </a:r>
            <a:r>
              <a:rPr lang="es-MX" dirty="0"/>
              <a:t>-block</a:t>
            </a:r>
            <a:r>
              <a:rPr lang="es-MX" dirty="0" smtClean="0"/>
              <a:t>;}</a:t>
            </a:r>
            <a:endParaRPr lang="es-MX" dirty="0"/>
          </a:p>
          <a:p>
            <a:pPr marL="0" indent="0">
              <a:buNone/>
            </a:pPr>
            <a:r>
              <a:rPr lang="es-MX" dirty="0" smtClean="0"/>
              <a:t>a:hover</a:t>
            </a:r>
            <a:r>
              <a:rPr lang="es-MX" dirty="0"/>
              <a:t>, a:active {</a:t>
            </a:r>
          </a:p>
          <a:p>
            <a:pPr marL="0" indent="0">
              <a:buNone/>
            </a:pPr>
            <a:r>
              <a:rPr lang="es-MX" dirty="0"/>
              <a:t>    </a:t>
            </a:r>
            <a:r>
              <a:rPr lang="es-MX" dirty="0" err="1"/>
              <a:t>background</a:t>
            </a:r>
            <a:r>
              <a:rPr lang="es-MX" dirty="0"/>
              <a:t>-color: red</a:t>
            </a:r>
            <a:r>
              <a:rPr lang="es-MX" dirty="0" smtClean="0"/>
              <a:t>;}</a:t>
            </a:r>
            <a:endParaRPr lang="es-MX" dirty="0"/>
          </a:p>
          <a:p>
            <a:pPr marL="0" indent="0">
              <a:buNone/>
            </a:pPr>
            <a:r>
              <a:rPr lang="es-MX" dirty="0"/>
              <a:t>&lt;/</a:t>
            </a:r>
            <a:r>
              <a:rPr lang="es-MX" dirty="0" err="1"/>
              <a:t>style</a:t>
            </a:r>
            <a:r>
              <a:rPr lang="es-MX" dirty="0"/>
              <a:t>&gt;</a:t>
            </a:r>
          </a:p>
          <a:p>
            <a:pPr marL="0" indent="0">
              <a:buNone/>
            </a:pPr>
            <a:r>
              <a:rPr lang="es-MX" smtClean="0"/>
              <a:t>&lt;</a:t>
            </a:r>
            <a:r>
              <a:rPr lang="es-MX" dirty="0"/>
              <a:t>a </a:t>
            </a:r>
            <a:r>
              <a:rPr lang="es-MX" dirty="0" err="1"/>
              <a:t>href</a:t>
            </a:r>
            <a:r>
              <a:rPr lang="es-MX" dirty="0"/>
              <a:t>="default.asp" target="_</a:t>
            </a:r>
            <a:r>
              <a:rPr lang="es-MX" dirty="0" err="1"/>
              <a:t>blank</a:t>
            </a:r>
            <a:r>
              <a:rPr lang="es-MX" dirty="0"/>
              <a:t>"&gt;</a:t>
            </a:r>
            <a:r>
              <a:rPr lang="es-MX" dirty="0" err="1"/>
              <a:t>This</a:t>
            </a:r>
            <a:r>
              <a:rPr lang="es-MX" dirty="0"/>
              <a:t> </a:t>
            </a:r>
            <a:r>
              <a:rPr lang="es-MX" dirty="0" err="1"/>
              <a:t>is</a:t>
            </a:r>
            <a:r>
              <a:rPr lang="es-MX" dirty="0"/>
              <a:t> a link&lt;/a&gt;</a:t>
            </a:r>
          </a:p>
        </p:txBody>
      </p:sp>
    </p:spTree>
    <p:extLst>
      <p:ext uri="{BB962C8B-B14F-4D97-AF65-F5344CB8AC3E}">
        <p14:creationId xmlns:p14="http://schemas.microsoft.com/office/powerpoint/2010/main" val="1847247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Estilos y estructura</a:t>
            </a:r>
            <a:endParaRPr lang="es-MX" dirty="0"/>
          </a:p>
        </p:txBody>
      </p:sp>
      <p:sp>
        <p:nvSpPr>
          <p:cNvPr id="3" name="Marcador de contenido 2"/>
          <p:cNvSpPr>
            <a:spLocks noGrp="1"/>
          </p:cNvSpPr>
          <p:nvPr>
            <p:ph idx="1"/>
          </p:nvPr>
        </p:nvSpPr>
        <p:spPr/>
        <p:txBody>
          <a:bodyPr/>
          <a:lstStyle/>
          <a:p>
            <a:pPr marL="0" indent="0">
              <a:buNone/>
            </a:pPr>
            <a:r>
              <a:rPr lang="es-MX" dirty="0" smtClean="0"/>
              <a:t>Con respecto a la estructura, cada navegador ordena los elementos por defecto de acuerdo a dos tipos:</a:t>
            </a:r>
          </a:p>
          <a:p>
            <a:pPr marL="0" indent="0">
              <a:buNone/>
            </a:pPr>
            <a:endParaRPr lang="es-MX" dirty="0"/>
          </a:p>
          <a:p>
            <a:pPr>
              <a:buFont typeface="Wingdings" panose="05000000000000000000" pitchFamily="2" charset="2"/>
              <a:buChar char="§"/>
            </a:pPr>
            <a:r>
              <a:rPr lang="es-MX" b="1" dirty="0" smtClean="0"/>
              <a:t>Elementos block </a:t>
            </a:r>
            <a:r>
              <a:rPr lang="es-MX" dirty="0" smtClean="0"/>
              <a:t>son posicionados uno sobre el otro hacia abajo en la página.</a:t>
            </a:r>
          </a:p>
          <a:p>
            <a:pPr marL="0" indent="0">
              <a:buNone/>
            </a:pPr>
            <a:endParaRPr lang="es-MX" dirty="0"/>
          </a:p>
          <a:p>
            <a:r>
              <a:rPr lang="es-MX" b="1" dirty="0" smtClean="0"/>
              <a:t>Elementos </a:t>
            </a:r>
            <a:r>
              <a:rPr lang="es-MX" b="1" dirty="0" err="1" smtClean="0"/>
              <a:t>inline</a:t>
            </a:r>
            <a:r>
              <a:rPr lang="es-MX" b="1" dirty="0" smtClean="0"/>
              <a:t> </a:t>
            </a:r>
            <a:r>
              <a:rPr lang="es-MX" dirty="0" smtClean="0"/>
              <a:t>son posicionados lado a lado, uno al lado del otro en la misma línea, sin ningún salto de línea a menos que no haya más espacio horizontal para ubicarlos.</a:t>
            </a:r>
          </a:p>
          <a:p>
            <a:pPr marL="0" indent="0">
              <a:buNone/>
            </a:pPr>
            <a:endParaRPr lang="es-MX" dirty="0"/>
          </a:p>
          <a:p>
            <a:pPr marL="0" indent="0">
              <a:buNone/>
            </a:pPr>
            <a:endParaRPr lang="es-MX" dirty="0"/>
          </a:p>
        </p:txBody>
      </p:sp>
    </p:spTree>
    <p:extLst>
      <p:ext uri="{BB962C8B-B14F-4D97-AF65-F5344CB8AC3E}">
        <p14:creationId xmlns:p14="http://schemas.microsoft.com/office/powerpoint/2010/main" val="19472153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78893" y="36033"/>
            <a:ext cx="4716439" cy="1325563"/>
          </a:xfrm>
        </p:spPr>
        <p:txBody>
          <a:bodyPr/>
          <a:lstStyle/>
          <a:p>
            <a:r>
              <a:rPr lang="es-MX" dirty="0" smtClean="0"/>
              <a:t>Estilos y estructura</a:t>
            </a:r>
            <a:endParaRPr lang="es-MX" dirty="0"/>
          </a:p>
        </p:txBody>
      </p:sp>
      <p:sp>
        <p:nvSpPr>
          <p:cNvPr id="3" name="Marcador de contenido 2"/>
          <p:cNvSpPr>
            <a:spLocks noGrp="1"/>
          </p:cNvSpPr>
          <p:nvPr>
            <p:ph idx="1"/>
          </p:nvPr>
        </p:nvSpPr>
        <p:spPr>
          <a:xfrm>
            <a:off x="1" y="6127313"/>
            <a:ext cx="4899546" cy="789935"/>
          </a:xfrm>
        </p:spPr>
        <p:txBody>
          <a:bodyPr>
            <a:normAutofit fontScale="92500" lnSpcReduction="10000"/>
          </a:bodyPr>
          <a:lstStyle/>
          <a:p>
            <a:pPr marL="0" indent="0" algn="just">
              <a:buNone/>
            </a:pPr>
            <a:r>
              <a:rPr lang="es-MX" sz="2000" b="1" dirty="0" smtClean="0"/>
              <a:t>Representación visual de una página web mostrada con estilos por defecto. Ver figura 2.0</a:t>
            </a:r>
            <a:endParaRPr lang="es-MX" sz="2000" b="1" dirty="0"/>
          </a:p>
        </p:txBody>
      </p:sp>
      <p:sp>
        <p:nvSpPr>
          <p:cNvPr id="4" name="Rectángulo 3"/>
          <p:cNvSpPr/>
          <p:nvPr/>
        </p:nvSpPr>
        <p:spPr>
          <a:xfrm>
            <a:off x="231327" y="1361596"/>
            <a:ext cx="4483403" cy="4738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4"/>
          <p:cNvSpPr/>
          <p:nvPr/>
        </p:nvSpPr>
        <p:spPr>
          <a:xfrm>
            <a:off x="334317" y="1453967"/>
            <a:ext cx="4250138" cy="79320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MX" sz="3200" dirty="0" smtClean="0"/>
              <a:t>&lt;</a:t>
            </a:r>
            <a:r>
              <a:rPr lang="es-MX" sz="3200" dirty="0" err="1" smtClean="0"/>
              <a:t>header</a:t>
            </a:r>
            <a:r>
              <a:rPr lang="es-MX" sz="3200" dirty="0" smtClean="0"/>
              <a:t>&gt; &lt;/</a:t>
            </a:r>
            <a:r>
              <a:rPr lang="es-MX" sz="3200" dirty="0" err="1" smtClean="0"/>
              <a:t>header</a:t>
            </a:r>
            <a:r>
              <a:rPr lang="es-MX" sz="3200" dirty="0" smtClean="0"/>
              <a:t>&gt;</a:t>
            </a:r>
            <a:endParaRPr lang="es-MX" sz="3200" dirty="0"/>
          </a:p>
        </p:txBody>
      </p:sp>
      <p:sp>
        <p:nvSpPr>
          <p:cNvPr id="6" name="Rectángulo 5"/>
          <p:cNvSpPr/>
          <p:nvPr/>
        </p:nvSpPr>
        <p:spPr>
          <a:xfrm>
            <a:off x="334316" y="2355726"/>
            <a:ext cx="4250138" cy="79320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MX" sz="3200" dirty="0" smtClean="0"/>
              <a:t>&lt;</a:t>
            </a:r>
            <a:r>
              <a:rPr lang="es-MX" sz="3200" dirty="0" err="1" smtClean="0"/>
              <a:t>nav</a:t>
            </a:r>
            <a:r>
              <a:rPr lang="es-MX" sz="3200" dirty="0" smtClean="0"/>
              <a:t>&gt; &lt;/</a:t>
            </a:r>
            <a:r>
              <a:rPr lang="es-MX" sz="3200" dirty="0" err="1" smtClean="0"/>
              <a:t>nav</a:t>
            </a:r>
            <a:r>
              <a:rPr lang="es-MX" sz="3200" dirty="0" smtClean="0"/>
              <a:t>&gt;</a:t>
            </a:r>
            <a:endParaRPr lang="es-MX" sz="3200" dirty="0"/>
          </a:p>
        </p:txBody>
      </p:sp>
      <p:sp>
        <p:nvSpPr>
          <p:cNvPr id="7" name="Rectángulo 6"/>
          <p:cNvSpPr/>
          <p:nvPr/>
        </p:nvSpPr>
        <p:spPr>
          <a:xfrm>
            <a:off x="334315" y="3257485"/>
            <a:ext cx="4250138" cy="79320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MX" sz="3200" dirty="0" smtClean="0"/>
              <a:t>&lt;</a:t>
            </a:r>
            <a:r>
              <a:rPr lang="es-MX" sz="3200" dirty="0" err="1" smtClean="0"/>
              <a:t>section</a:t>
            </a:r>
            <a:r>
              <a:rPr lang="es-MX" sz="3200" dirty="0" smtClean="0"/>
              <a:t>&gt; &lt;/</a:t>
            </a:r>
            <a:r>
              <a:rPr lang="es-MX" sz="3200" dirty="0" err="1" smtClean="0"/>
              <a:t>section</a:t>
            </a:r>
            <a:r>
              <a:rPr lang="es-MX" sz="3200" dirty="0" smtClean="0"/>
              <a:t>&gt;</a:t>
            </a:r>
            <a:endParaRPr lang="es-MX" sz="3200" dirty="0"/>
          </a:p>
        </p:txBody>
      </p:sp>
      <p:sp>
        <p:nvSpPr>
          <p:cNvPr id="8" name="Rectángulo 7"/>
          <p:cNvSpPr/>
          <p:nvPr/>
        </p:nvSpPr>
        <p:spPr>
          <a:xfrm>
            <a:off x="334314" y="4159244"/>
            <a:ext cx="4250138" cy="79320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MX" sz="3200" dirty="0" smtClean="0"/>
              <a:t>&lt;</a:t>
            </a:r>
            <a:r>
              <a:rPr lang="es-MX" sz="3200" dirty="0" err="1" smtClean="0"/>
              <a:t>aside</a:t>
            </a:r>
            <a:r>
              <a:rPr lang="es-MX" sz="3200" dirty="0" smtClean="0"/>
              <a:t>&gt; &lt;/</a:t>
            </a:r>
            <a:r>
              <a:rPr lang="es-MX" sz="3200" dirty="0" err="1" smtClean="0"/>
              <a:t>aside</a:t>
            </a:r>
            <a:r>
              <a:rPr lang="es-MX" sz="3200" dirty="0" smtClean="0"/>
              <a:t>&gt;</a:t>
            </a:r>
            <a:endParaRPr lang="es-MX" sz="3200" dirty="0"/>
          </a:p>
        </p:txBody>
      </p:sp>
      <p:sp>
        <p:nvSpPr>
          <p:cNvPr id="9" name="Rectángulo 8"/>
          <p:cNvSpPr/>
          <p:nvPr/>
        </p:nvSpPr>
        <p:spPr>
          <a:xfrm>
            <a:off x="334313" y="5072389"/>
            <a:ext cx="4250138" cy="79320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MX" sz="3200" dirty="0" smtClean="0"/>
              <a:t>&lt;</a:t>
            </a:r>
            <a:r>
              <a:rPr lang="es-MX" sz="3200" dirty="0" err="1" smtClean="0"/>
              <a:t>footer</a:t>
            </a:r>
            <a:r>
              <a:rPr lang="es-MX" sz="3200" dirty="0" smtClean="0"/>
              <a:t>&gt; &lt;/</a:t>
            </a:r>
            <a:r>
              <a:rPr lang="es-MX" sz="3200" dirty="0" err="1" smtClean="0"/>
              <a:t>footer</a:t>
            </a:r>
            <a:r>
              <a:rPr lang="es-MX" sz="3200" dirty="0" smtClean="0"/>
              <a:t>&gt;</a:t>
            </a:r>
            <a:endParaRPr lang="es-MX" sz="3200" dirty="0"/>
          </a:p>
        </p:txBody>
      </p:sp>
      <p:sp>
        <p:nvSpPr>
          <p:cNvPr id="10" name="Rectángulo 9"/>
          <p:cNvSpPr/>
          <p:nvPr/>
        </p:nvSpPr>
        <p:spPr>
          <a:xfrm>
            <a:off x="5554639" y="1378425"/>
            <a:ext cx="6289397" cy="4721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10"/>
          <p:cNvSpPr/>
          <p:nvPr/>
        </p:nvSpPr>
        <p:spPr>
          <a:xfrm>
            <a:off x="5618783" y="1487670"/>
            <a:ext cx="6103620" cy="70866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MX" sz="3200" dirty="0" smtClean="0"/>
              <a:t>Cabecera</a:t>
            </a:r>
            <a:endParaRPr lang="es-MX" sz="3200" dirty="0"/>
          </a:p>
        </p:txBody>
      </p:sp>
      <p:sp>
        <p:nvSpPr>
          <p:cNvPr id="12" name="Rectángulo 11"/>
          <p:cNvSpPr/>
          <p:nvPr/>
        </p:nvSpPr>
        <p:spPr>
          <a:xfrm>
            <a:off x="5618783" y="2292255"/>
            <a:ext cx="6103620" cy="434097"/>
          </a:xfrm>
          <a:prstGeom prst="rect">
            <a:avLst/>
          </a:prstGeom>
          <a:solidFill>
            <a:schemeClr val="bg1">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MX" sz="3200" dirty="0" smtClean="0"/>
              <a:t>Barra de Navegación</a:t>
            </a:r>
            <a:endParaRPr lang="es-MX" sz="3200" dirty="0"/>
          </a:p>
        </p:txBody>
      </p:sp>
      <p:sp>
        <p:nvSpPr>
          <p:cNvPr id="13" name="Rectángulo 12"/>
          <p:cNvSpPr/>
          <p:nvPr/>
        </p:nvSpPr>
        <p:spPr>
          <a:xfrm>
            <a:off x="5565698" y="2822277"/>
            <a:ext cx="4137660" cy="2651517"/>
          </a:xfrm>
          <a:prstGeom prst="rect">
            <a:avLst/>
          </a:prstGeom>
          <a:solidFill>
            <a:schemeClr val="bg1">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MX" sz="3200" dirty="0" smtClean="0"/>
              <a:t>Información Principal</a:t>
            </a:r>
            <a:endParaRPr lang="es-MX" sz="3200" dirty="0"/>
          </a:p>
        </p:txBody>
      </p:sp>
      <p:sp>
        <p:nvSpPr>
          <p:cNvPr id="14" name="Rectángulo 13"/>
          <p:cNvSpPr/>
          <p:nvPr/>
        </p:nvSpPr>
        <p:spPr>
          <a:xfrm>
            <a:off x="10039179" y="2822277"/>
            <a:ext cx="1661160" cy="2651517"/>
          </a:xfrm>
          <a:prstGeom prst="rect">
            <a:avLst/>
          </a:prstGeom>
          <a:solidFill>
            <a:schemeClr val="bg1">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MX" sz="3200" dirty="0" smtClean="0"/>
              <a:t>Barra Lateral</a:t>
            </a:r>
            <a:endParaRPr lang="es-MX" sz="3200" dirty="0"/>
          </a:p>
        </p:txBody>
      </p:sp>
      <p:sp>
        <p:nvSpPr>
          <p:cNvPr id="15" name="Rectángulo 14"/>
          <p:cNvSpPr/>
          <p:nvPr/>
        </p:nvSpPr>
        <p:spPr>
          <a:xfrm>
            <a:off x="5596719" y="5569719"/>
            <a:ext cx="6103620" cy="434097"/>
          </a:xfrm>
          <a:prstGeom prst="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MX" sz="3200" dirty="0" smtClean="0"/>
              <a:t>Información Institucional</a:t>
            </a:r>
            <a:endParaRPr lang="es-MX" sz="3200" dirty="0"/>
          </a:p>
        </p:txBody>
      </p:sp>
      <p:sp>
        <p:nvSpPr>
          <p:cNvPr id="16" name="Marcador de contenido 2"/>
          <p:cNvSpPr txBox="1">
            <a:spLocks/>
          </p:cNvSpPr>
          <p:nvPr/>
        </p:nvSpPr>
        <p:spPr>
          <a:xfrm>
            <a:off x="5618783" y="6131803"/>
            <a:ext cx="5554639" cy="7899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s-MX" sz="2000" b="1" dirty="0" smtClean="0"/>
              <a:t>Representación visual de una página web mostrada con estilos CSS. Ver figura 2.1</a:t>
            </a:r>
            <a:endParaRPr lang="es-MX" sz="2000" b="1" dirty="0"/>
          </a:p>
        </p:txBody>
      </p:sp>
    </p:spTree>
    <p:extLst>
      <p:ext uri="{BB962C8B-B14F-4D97-AF65-F5344CB8AC3E}">
        <p14:creationId xmlns:p14="http://schemas.microsoft.com/office/powerpoint/2010/main" val="27297796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Modelos de caja</a:t>
            </a:r>
            <a:endParaRPr lang="es-MX" dirty="0"/>
          </a:p>
        </p:txBody>
      </p:sp>
      <p:sp>
        <p:nvSpPr>
          <p:cNvPr id="3" name="Marcador de contenido 2"/>
          <p:cNvSpPr>
            <a:spLocks noGrp="1"/>
          </p:cNvSpPr>
          <p:nvPr>
            <p:ph idx="1"/>
          </p:nvPr>
        </p:nvSpPr>
        <p:spPr/>
        <p:txBody>
          <a:bodyPr>
            <a:normAutofit fontScale="92500"/>
          </a:bodyPr>
          <a:lstStyle/>
          <a:p>
            <a:pPr marL="0" indent="0" algn="just">
              <a:buNone/>
            </a:pPr>
            <a:r>
              <a:rPr lang="es-MX" dirty="0" smtClean="0"/>
              <a:t>Los navegadores consideran cada elemento HTML como una caja. Una página web es un conjunto de cajas ordenadas siguiendo ciertas reglas.</a:t>
            </a:r>
          </a:p>
          <a:p>
            <a:pPr marL="0" indent="0" algn="just">
              <a:buNone/>
            </a:pPr>
            <a:endParaRPr lang="es-MX" dirty="0"/>
          </a:p>
          <a:p>
            <a:pPr marL="0" indent="0" algn="just">
              <a:buNone/>
            </a:pPr>
            <a:r>
              <a:rPr lang="es-MX" dirty="0" smtClean="0"/>
              <a:t>CSS tiene un set predeterminado de propiedades destinados a sobrescribir los estilos provistos por navegadores y obtener la organización deseada. Todas estas reglas y propiedades se les llama modelo de caja.</a:t>
            </a:r>
          </a:p>
          <a:p>
            <a:pPr marL="0" indent="0" algn="just">
              <a:buNone/>
            </a:pPr>
            <a:endParaRPr lang="es-MX" dirty="0"/>
          </a:p>
          <a:p>
            <a:pPr marL="0" indent="0" algn="just">
              <a:buNone/>
            </a:pPr>
            <a:r>
              <a:rPr lang="es-MX" dirty="0" smtClean="0"/>
              <a:t>El modelo válido y ampliamente adoptado es el llamado Modelo de Caja Tradicional, el cual ha sido utilizado desde la primera versión de CSS.</a:t>
            </a:r>
          </a:p>
          <a:p>
            <a:pPr marL="0" indent="0" algn="just">
              <a:buNone/>
            </a:pPr>
            <a:endParaRPr lang="es-MX" dirty="0"/>
          </a:p>
          <a:p>
            <a:pPr marL="0" indent="0" algn="just">
              <a:buNone/>
            </a:pPr>
            <a:endParaRPr lang="es-MX" dirty="0"/>
          </a:p>
        </p:txBody>
      </p:sp>
    </p:spTree>
    <p:extLst>
      <p:ext uri="{BB962C8B-B14F-4D97-AF65-F5344CB8AC3E}">
        <p14:creationId xmlns:p14="http://schemas.microsoft.com/office/powerpoint/2010/main" val="27517132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532263"/>
            <a:ext cx="10515600" cy="1158425"/>
          </a:xfrm>
        </p:spPr>
        <p:txBody>
          <a:bodyPr/>
          <a:lstStyle/>
          <a:p>
            <a:r>
              <a:rPr lang="es-MX" dirty="0" smtClean="0"/>
              <a:t>Estilos en línea</a:t>
            </a:r>
            <a:endParaRPr lang="es-MX" dirty="0"/>
          </a:p>
        </p:txBody>
      </p:sp>
      <p:sp>
        <p:nvSpPr>
          <p:cNvPr id="3" name="Marcador de contenido 2"/>
          <p:cNvSpPr>
            <a:spLocks noGrp="1"/>
          </p:cNvSpPr>
          <p:nvPr>
            <p:ph idx="1"/>
          </p:nvPr>
        </p:nvSpPr>
        <p:spPr>
          <a:xfrm>
            <a:off x="838200" y="1457136"/>
            <a:ext cx="10515600" cy="2746374"/>
          </a:xfrm>
        </p:spPr>
        <p:txBody>
          <a:bodyPr>
            <a:normAutofit/>
          </a:bodyPr>
          <a:lstStyle/>
          <a:p>
            <a:pPr marL="0" indent="0" algn="just">
              <a:buNone/>
            </a:pPr>
            <a:r>
              <a:rPr lang="es-MX" dirty="0" smtClean="0"/>
              <a:t>Incorpora estilos CSS a un documento HTML dentro de las etiquetas por medio del atributo </a:t>
            </a:r>
            <a:r>
              <a:rPr lang="es-MX" b="1" dirty="0" err="1" smtClean="0"/>
              <a:t>style</a:t>
            </a:r>
            <a:r>
              <a:rPr lang="es-MX" dirty="0" smtClean="0"/>
              <a:t>. Sin embargo está técnica incrementa el tamaño de las páginas y las vuelve imposibles de mantener. Ver figura 2.2.</a:t>
            </a:r>
          </a:p>
          <a:p>
            <a:pPr marL="0" indent="0" algn="just">
              <a:buNone/>
            </a:pPr>
            <a:endParaRPr lang="es-MX" dirty="0"/>
          </a:p>
          <a:p>
            <a:pPr marL="0" indent="0" algn="just">
              <a:buNone/>
            </a:pPr>
            <a:r>
              <a:rPr lang="es-MX" dirty="0" smtClean="0">
                <a:hlinkClick r:id="rId2" action="ppaction://hlinkfile"/>
              </a:rPr>
              <a:t>Ver ejemplo</a:t>
            </a:r>
            <a:endParaRPr lang="es-MX" dirty="0"/>
          </a:p>
        </p:txBody>
      </p:sp>
    </p:spTree>
    <p:extLst>
      <p:ext uri="{BB962C8B-B14F-4D97-AF65-F5344CB8AC3E}">
        <p14:creationId xmlns:p14="http://schemas.microsoft.com/office/powerpoint/2010/main" val="36084508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532263"/>
            <a:ext cx="10515600" cy="1158425"/>
          </a:xfrm>
        </p:spPr>
        <p:txBody>
          <a:bodyPr/>
          <a:lstStyle/>
          <a:p>
            <a:r>
              <a:rPr lang="es-MX" dirty="0" smtClean="0"/>
              <a:t>Estilos embebidos</a:t>
            </a:r>
            <a:endParaRPr lang="es-MX" dirty="0"/>
          </a:p>
        </p:txBody>
      </p:sp>
      <p:sp>
        <p:nvSpPr>
          <p:cNvPr id="3" name="Marcador de contenido 2"/>
          <p:cNvSpPr>
            <a:spLocks noGrp="1"/>
          </p:cNvSpPr>
          <p:nvPr>
            <p:ph idx="1"/>
          </p:nvPr>
        </p:nvSpPr>
        <p:spPr>
          <a:xfrm>
            <a:off x="838200" y="1457136"/>
            <a:ext cx="10515600" cy="2760021"/>
          </a:xfrm>
        </p:spPr>
        <p:txBody>
          <a:bodyPr>
            <a:normAutofit/>
          </a:bodyPr>
          <a:lstStyle/>
          <a:p>
            <a:pPr marL="0" indent="0" algn="just">
              <a:buNone/>
            </a:pPr>
            <a:r>
              <a:rPr lang="es-MX" dirty="0" smtClean="0"/>
              <a:t>Una mejor alternativa es insertar los estilos en la cabecera del documento y luego usar sus referencias para afectar los elementos HTML. Ver figura 2.3</a:t>
            </a:r>
          </a:p>
          <a:p>
            <a:pPr marL="0" indent="0" algn="just">
              <a:buNone/>
            </a:pPr>
            <a:endParaRPr lang="es-MX" dirty="0"/>
          </a:p>
          <a:p>
            <a:pPr marL="0" indent="0" algn="just">
              <a:buNone/>
            </a:pPr>
            <a:r>
              <a:rPr lang="es-MX" dirty="0" smtClean="0">
                <a:hlinkClick r:id="rId2" action="ppaction://hlinkfile"/>
              </a:rPr>
              <a:t>Ver ejemplo</a:t>
            </a:r>
            <a:endParaRPr lang="es-MX" dirty="0"/>
          </a:p>
        </p:txBody>
      </p:sp>
    </p:spTree>
    <p:extLst>
      <p:ext uri="{BB962C8B-B14F-4D97-AF65-F5344CB8AC3E}">
        <p14:creationId xmlns:p14="http://schemas.microsoft.com/office/powerpoint/2010/main" val="7202382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532263"/>
            <a:ext cx="10515600" cy="1158425"/>
          </a:xfrm>
        </p:spPr>
        <p:txBody>
          <a:bodyPr/>
          <a:lstStyle/>
          <a:p>
            <a:r>
              <a:rPr lang="es-MX" dirty="0" smtClean="0"/>
              <a:t>Archivos Externos</a:t>
            </a:r>
            <a:endParaRPr lang="es-MX" dirty="0"/>
          </a:p>
        </p:txBody>
      </p:sp>
      <p:sp>
        <p:nvSpPr>
          <p:cNvPr id="3" name="Marcador de contenido 2"/>
          <p:cNvSpPr>
            <a:spLocks noGrp="1"/>
          </p:cNvSpPr>
          <p:nvPr>
            <p:ph idx="1"/>
          </p:nvPr>
        </p:nvSpPr>
        <p:spPr>
          <a:xfrm>
            <a:off x="838200" y="1457137"/>
            <a:ext cx="10515600" cy="4220332"/>
          </a:xfrm>
        </p:spPr>
        <p:txBody>
          <a:bodyPr>
            <a:normAutofit/>
          </a:bodyPr>
          <a:lstStyle/>
          <a:p>
            <a:pPr marL="0" indent="0" algn="just">
              <a:buNone/>
            </a:pPr>
            <a:r>
              <a:rPr lang="es-MX" dirty="0" smtClean="0"/>
              <a:t>Una mejor alternativa es mover todos los estilos  a un archivo externo  y luego utilizar elemento </a:t>
            </a:r>
            <a:r>
              <a:rPr lang="es-MX" b="1" dirty="0" smtClean="0"/>
              <a:t>&lt;link&gt; </a:t>
            </a:r>
            <a:r>
              <a:rPr lang="es-MX" dirty="0" smtClean="0"/>
              <a:t>para insertar este archivo dentro de cada documento que lo necesite. Ver figura 2.4</a:t>
            </a:r>
          </a:p>
          <a:p>
            <a:pPr marL="0" indent="0" algn="just">
              <a:buNone/>
            </a:pPr>
            <a:endParaRPr lang="es-MX" dirty="0"/>
          </a:p>
          <a:p>
            <a:pPr marL="0" indent="0" algn="just">
              <a:buNone/>
            </a:pPr>
            <a:r>
              <a:rPr lang="es-MX" dirty="0" smtClean="0">
                <a:hlinkClick r:id="rId2" action="ppaction://hlinkfile"/>
              </a:rPr>
              <a:t>Ver ejemplo</a:t>
            </a:r>
            <a:endParaRPr lang="es-MX" dirty="0"/>
          </a:p>
        </p:txBody>
      </p:sp>
    </p:spTree>
    <p:extLst>
      <p:ext uri="{BB962C8B-B14F-4D97-AF65-F5344CB8AC3E}">
        <p14:creationId xmlns:p14="http://schemas.microsoft.com/office/powerpoint/2010/main" val="393382937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3018</TotalTime>
  <Words>2629</Words>
  <Application>Microsoft Office PowerPoint</Application>
  <PresentationFormat>Panorámica</PresentationFormat>
  <Paragraphs>367</Paragraphs>
  <Slides>39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39</vt:i4>
      </vt:variant>
    </vt:vector>
  </HeadingPairs>
  <TitlesOfParts>
    <vt:vector size="44" baseType="lpstr">
      <vt:lpstr>Arial</vt:lpstr>
      <vt:lpstr>Calibri</vt:lpstr>
      <vt:lpstr>Calibri Light</vt:lpstr>
      <vt:lpstr>Wingdings</vt:lpstr>
      <vt:lpstr>Tema de Office</vt:lpstr>
      <vt:lpstr>Estilos CSS y modelos de caja</vt:lpstr>
      <vt:lpstr>Introducción</vt:lpstr>
      <vt:lpstr>Sintaxis de CSS</vt:lpstr>
      <vt:lpstr>Estilos y estructura</vt:lpstr>
      <vt:lpstr>Estilos y estructura</vt:lpstr>
      <vt:lpstr>Modelos de caja</vt:lpstr>
      <vt:lpstr>Estilos en línea</vt:lpstr>
      <vt:lpstr>Estilos embebidos</vt:lpstr>
      <vt:lpstr>Archivos Externos</vt:lpstr>
      <vt:lpstr>Referencias en CSS</vt:lpstr>
      <vt:lpstr>Referenciando con palabra clave</vt:lpstr>
      <vt:lpstr>Referenciando con el atributo id</vt:lpstr>
      <vt:lpstr>Referenciando con el atributo class</vt:lpstr>
      <vt:lpstr>Referenciando con cualquier atributo</vt:lpstr>
      <vt:lpstr>Referenciando con expresiones regulares </vt:lpstr>
      <vt:lpstr>Referenciando con expresiones regulares </vt:lpstr>
      <vt:lpstr>Referenciando con expresiones regulares </vt:lpstr>
      <vt:lpstr>Rerenciando con pseudo clases nth-child()</vt:lpstr>
      <vt:lpstr>Referenciando con pseudo clases nth-child “even” y “odd” </vt:lpstr>
      <vt:lpstr>Referenciando con elementos excepto &lt;p&gt; </vt:lpstr>
      <vt:lpstr>Modelo de Caja Tradicional</vt:lpstr>
      <vt:lpstr>Selector universal *</vt:lpstr>
      <vt:lpstr>Ejemplo de padding, border and margin</vt:lpstr>
      <vt:lpstr>La propiedad padding</vt:lpstr>
      <vt:lpstr>Desplegar elementos en línea</vt:lpstr>
      <vt:lpstr>La propiedad float</vt:lpstr>
      <vt:lpstr>La propiedad clear</vt:lpstr>
      <vt:lpstr>Nuevas Propiedades de CSS3</vt:lpstr>
      <vt:lpstr>Nuevas Propiedades de CSS3</vt:lpstr>
      <vt:lpstr>Nuevas Propiedades de CSS3</vt:lpstr>
      <vt:lpstr>Nuevas Propiedades de CSS3</vt:lpstr>
      <vt:lpstr>Nuevas Propiedades de CSS3</vt:lpstr>
      <vt:lpstr>Nuevas Propiedades de CSS3</vt:lpstr>
      <vt:lpstr>Nuevas Propiedades de CSS3</vt:lpstr>
      <vt:lpstr>Nuevas Propiedades de CSS3</vt:lpstr>
      <vt:lpstr>Nuevas Propiedades de CSS3</vt:lpstr>
      <vt:lpstr>Text Transformation</vt:lpstr>
      <vt:lpstr>Styling Links</vt:lpstr>
      <vt:lpstr>Styling Links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Desarrollo de Sitios Web</dc:title>
  <dc:creator>carlos armando ríos acevedo</dc:creator>
  <cp:lastModifiedBy>carlos armando ríos acevedo</cp:lastModifiedBy>
  <cp:revision>102</cp:revision>
  <dcterms:created xsi:type="dcterms:W3CDTF">2016-07-14T03:41:08Z</dcterms:created>
  <dcterms:modified xsi:type="dcterms:W3CDTF">2016-09-03T22:43:52Z</dcterms:modified>
</cp:coreProperties>
</file>