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4" r:id="rId1"/>
  </p:sldMasterIdLst>
  <p:sldIdLst>
    <p:sldId id="258" r:id="rId2"/>
    <p:sldId id="259" r:id="rId3"/>
    <p:sldId id="260" r:id="rId4"/>
    <p:sldId id="261" r:id="rId5"/>
    <p:sldId id="262" r:id="rId6"/>
    <p:sldId id="263" r:id="rId7"/>
    <p:sldId id="264" r:id="rId8"/>
    <p:sldId id="265" r:id="rId9"/>
    <p:sldId id="266" r:id="rId10"/>
    <p:sldId id="267" r:id="rId11"/>
    <p:sldId id="271" r:id="rId12"/>
    <p:sldId id="272"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88" d="100"/>
          <a:sy n="88" d="100"/>
        </p:scale>
        <p:origin x="26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E711917E-C289-436F-B3CF-BA6BCD670327}" type="datetimeFigureOut">
              <a:rPr lang="es-MX" smtClean="0"/>
              <a:t>06/01/2020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0FAAFE6-EF38-4519-AF68-EFBAD043D3ED}" type="slidenum">
              <a:rPr lang="es-MX" smtClean="0"/>
              <a:t>‹Nº›</a:t>
            </a:fld>
            <a:endParaRPr lang="es-MX"/>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7009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711917E-C289-436F-B3CF-BA6BCD670327}" type="datetimeFigureOut">
              <a:rPr lang="es-MX" smtClean="0"/>
              <a:t>06/01/2020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0FAAFE6-EF38-4519-AF68-EFBAD043D3ED}" type="slidenum">
              <a:rPr lang="es-MX" smtClean="0"/>
              <a:t>‹Nº›</a:t>
            </a:fld>
            <a:endParaRPr lang="es-MX"/>
          </a:p>
        </p:txBody>
      </p:sp>
    </p:spTree>
    <p:extLst>
      <p:ext uri="{BB962C8B-B14F-4D97-AF65-F5344CB8AC3E}">
        <p14:creationId xmlns:p14="http://schemas.microsoft.com/office/powerpoint/2010/main" val="282745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711917E-C289-436F-B3CF-BA6BCD670327}" type="datetimeFigureOut">
              <a:rPr lang="es-MX" smtClean="0"/>
              <a:t>06/01/2020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0FAAFE6-EF38-4519-AF68-EFBAD043D3ED}" type="slidenum">
              <a:rPr lang="es-MX" smtClean="0"/>
              <a:t>‹Nº›</a:t>
            </a:fld>
            <a:endParaRPr lang="es-MX"/>
          </a:p>
        </p:txBody>
      </p:sp>
    </p:spTree>
    <p:extLst>
      <p:ext uri="{BB962C8B-B14F-4D97-AF65-F5344CB8AC3E}">
        <p14:creationId xmlns:p14="http://schemas.microsoft.com/office/powerpoint/2010/main" val="2676555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711917E-C289-436F-B3CF-BA6BCD670327}" type="datetimeFigureOut">
              <a:rPr lang="es-MX" smtClean="0"/>
              <a:t>06/01/2020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0FAAFE6-EF38-4519-AF68-EFBAD043D3ED}" type="slidenum">
              <a:rPr lang="es-MX" smtClean="0"/>
              <a:t>‹Nº›</a:t>
            </a:fld>
            <a:endParaRPr lang="es-MX"/>
          </a:p>
        </p:txBody>
      </p:sp>
    </p:spTree>
    <p:extLst>
      <p:ext uri="{BB962C8B-B14F-4D97-AF65-F5344CB8AC3E}">
        <p14:creationId xmlns:p14="http://schemas.microsoft.com/office/powerpoint/2010/main" val="681908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E711917E-C289-436F-B3CF-BA6BCD670327}" type="datetimeFigureOut">
              <a:rPr lang="es-MX" smtClean="0"/>
              <a:t>06/01/2020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0FAAFE6-EF38-4519-AF68-EFBAD043D3ED}" type="slidenum">
              <a:rPr lang="es-MX" smtClean="0"/>
              <a:t>‹Nº›</a:t>
            </a:fld>
            <a:endParaRPr lang="es-MX"/>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4440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711917E-C289-436F-B3CF-BA6BCD670327}" type="datetimeFigureOut">
              <a:rPr lang="es-MX" smtClean="0"/>
              <a:t>06/01/2020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0FAAFE6-EF38-4519-AF68-EFBAD043D3ED}" type="slidenum">
              <a:rPr lang="es-MX" smtClean="0"/>
              <a:t>‹Nº›</a:t>
            </a:fld>
            <a:endParaRPr lang="es-MX"/>
          </a:p>
        </p:txBody>
      </p:sp>
    </p:spTree>
    <p:extLst>
      <p:ext uri="{BB962C8B-B14F-4D97-AF65-F5344CB8AC3E}">
        <p14:creationId xmlns:p14="http://schemas.microsoft.com/office/powerpoint/2010/main" val="3434652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097280" y="2582335"/>
            <a:ext cx="4937760" cy="328676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217920" y="2582334"/>
            <a:ext cx="4937760" cy="328676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E711917E-C289-436F-B3CF-BA6BCD670327}" type="datetimeFigureOut">
              <a:rPr lang="es-MX" smtClean="0"/>
              <a:t>06/01/2020</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60FAAFE6-EF38-4519-AF68-EFBAD043D3ED}" type="slidenum">
              <a:rPr lang="es-MX" smtClean="0"/>
              <a:t>‹Nº›</a:t>
            </a:fld>
            <a:endParaRPr lang="es-MX"/>
          </a:p>
        </p:txBody>
      </p:sp>
    </p:spTree>
    <p:extLst>
      <p:ext uri="{BB962C8B-B14F-4D97-AF65-F5344CB8AC3E}">
        <p14:creationId xmlns:p14="http://schemas.microsoft.com/office/powerpoint/2010/main" val="851786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E711917E-C289-436F-B3CF-BA6BCD670327}" type="datetimeFigureOut">
              <a:rPr lang="es-MX" smtClean="0"/>
              <a:t>06/01/2020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60FAAFE6-EF38-4519-AF68-EFBAD043D3ED}" type="slidenum">
              <a:rPr lang="es-MX" smtClean="0"/>
              <a:t>‹Nº›</a:t>
            </a:fld>
            <a:endParaRPr lang="es-MX"/>
          </a:p>
        </p:txBody>
      </p:sp>
    </p:spTree>
    <p:extLst>
      <p:ext uri="{BB962C8B-B14F-4D97-AF65-F5344CB8AC3E}">
        <p14:creationId xmlns:p14="http://schemas.microsoft.com/office/powerpoint/2010/main" val="38813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711917E-C289-436F-B3CF-BA6BCD670327}" type="datetimeFigureOut">
              <a:rPr lang="es-MX" smtClean="0"/>
              <a:t>06/01/2020</a:t>
            </a:fld>
            <a:endParaRPr lang="es-MX"/>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MX"/>
          </a:p>
        </p:txBody>
      </p:sp>
      <p:sp>
        <p:nvSpPr>
          <p:cNvPr id="9" name="Slide Number Placeholder 8"/>
          <p:cNvSpPr>
            <a:spLocks noGrp="1"/>
          </p:cNvSpPr>
          <p:nvPr>
            <p:ph type="sldNum" sz="quarter" idx="12"/>
          </p:nvPr>
        </p:nvSpPr>
        <p:spPr/>
        <p:txBody>
          <a:bodyPr/>
          <a:lstStyle/>
          <a:p>
            <a:fld id="{60FAAFE6-EF38-4519-AF68-EFBAD043D3ED}" type="slidenum">
              <a:rPr lang="es-MX" smtClean="0"/>
              <a:t>‹Nº›</a:t>
            </a:fld>
            <a:endParaRPr lang="es-MX"/>
          </a:p>
        </p:txBody>
      </p:sp>
    </p:spTree>
    <p:extLst>
      <p:ext uri="{BB962C8B-B14F-4D97-AF65-F5344CB8AC3E}">
        <p14:creationId xmlns:p14="http://schemas.microsoft.com/office/powerpoint/2010/main" val="3219542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711917E-C289-436F-B3CF-BA6BCD670327}" type="datetimeFigureOut">
              <a:rPr lang="es-MX" smtClean="0"/>
              <a:t>06/01/2020</a:t>
            </a:fld>
            <a:endParaRPr lang="es-MX"/>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MX"/>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0FAAFE6-EF38-4519-AF68-EFBAD043D3ED}" type="slidenum">
              <a:rPr lang="es-MX" smtClean="0"/>
              <a:t>‹Nº›</a:t>
            </a:fld>
            <a:endParaRPr lang="es-MX"/>
          </a:p>
        </p:txBody>
      </p:sp>
    </p:spTree>
    <p:extLst>
      <p:ext uri="{BB962C8B-B14F-4D97-AF65-F5344CB8AC3E}">
        <p14:creationId xmlns:p14="http://schemas.microsoft.com/office/powerpoint/2010/main" val="2722487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E711917E-C289-436F-B3CF-BA6BCD670327}" type="datetimeFigureOut">
              <a:rPr lang="es-MX" smtClean="0"/>
              <a:t>06/01/2020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0FAAFE6-EF38-4519-AF68-EFBAD043D3ED}" type="slidenum">
              <a:rPr lang="es-MX" smtClean="0"/>
              <a:t>‹Nº›</a:t>
            </a:fld>
            <a:endParaRPr lang="es-MX"/>
          </a:p>
        </p:txBody>
      </p:sp>
    </p:spTree>
    <p:extLst>
      <p:ext uri="{BB962C8B-B14F-4D97-AF65-F5344CB8AC3E}">
        <p14:creationId xmlns:p14="http://schemas.microsoft.com/office/powerpoint/2010/main" val="4048764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711917E-C289-436F-B3CF-BA6BCD670327}" type="datetimeFigureOut">
              <a:rPr lang="es-MX" smtClean="0"/>
              <a:t>06/01/2020</a:t>
            </a:fld>
            <a:endParaRPr lang="es-MX"/>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MX"/>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0FAAFE6-EF38-4519-AF68-EFBAD043D3ED}" type="slidenum">
              <a:rPr lang="es-MX" smtClean="0"/>
              <a:t>‹Nº›</a:t>
            </a:fld>
            <a:endParaRPr lang="es-MX"/>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2933377"/>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pPr algn="ctr"/>
            <a:r>
              <a:rPr lang="es-MX" sz="8800" dirty="0" smtClean="0">
                <a:solidFill>
                  <a:schemeClr val="accent2"/>
                </a:solidFill>
              </a:rPr>
              <a:t>UML</a:t>
            </a:r>
            <a:r>
              <a:rPr lang="es-MX" dirty="0" smtClean="0"/>
              <a:t> </a:t>
            </a:r>
            <a:br>
              <a:rPr lang="es-MX" dirty="0" smtClean="0"/>
            </a:br>
            <a:r>
              <a:rPr lang="es-MX" dirty="0" smtClean="0"/>
              <a:t>El Lenguaje Unificado de Modelado</a:t>
            </a:r>
            <a:endParaRPr lang="es-MX" dirty="0"/>
          </a:p>
        </p:txBody>
      </p:sp>
      <p:sp>
        <p:nvSpPr>
          <p:cNvPr id="5" name="Subtítulo 4"/>
          <p:cNvSpPr>
            <a:spLocks noGrp="1"/>
          </p:cNvSpPr>
          <p:nvPr>
            <p:ph type="subTitle" idx="1"/>
          </p:nvPr>
        </p:nvSpPr>
        <p:spPr/>
        <p:txBody>
          <a:bodyPr/>
          <a:lstStyle/>
          <a:p>
            <a:r>
              <a:rPr lang="es-MX" dirty="0" smtClean="0"/>
              <a:t>Mtro. Carlos armando ríos acevedo</a:t>
            </a:r>
          </a:p>
          <a:p>
            <a:r>
              <a:rPr lang="es-MX" dirty="0" err="1" smtClean="0"/>
              <a:t>PrimaverA</a:t>
            </a:r>
            <a:r>
              <a:rPr lang="es-MX" smtClean="0"/>
              <a:t> 2020</a:t>
            </a:r>
            <a:endParaRPr lang="es-MX" dirty="0" smtClean="0"/>
          </a:p>
          <a:p>
            <a:endParaRPr lang="es-MX" dirty="0"/>
          </a:p>
        </p:txBody>
      </p:sp>
    </p:spTree>
    <p:extLst>
      <p:ext uri="{BB962C8B-B14F-4D97-AF65-F5344CB8AC3E}">
        <p14:creationId xmlns:p14="http://schemas.microsoft.com/office/powerpoint/2010/main" val="16033685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solidFill>
                  <a:srgbClr val="0070C0"/>
                </a:solidFill>
              </a:rPr>
              <a:t>Términos y conceptos</a:t>
            </a:r>
            <a:endParaRPr lang="es-MX" dirty="0">
              <a:solidFill>
                <a:srgbClr val="0070C0"/>
              </a:solidFill>
            </a:endParaRPr>
          </a:p>
        </p:txBody>
      </p:sp>
      <p:sp>
        <p:nvSpPr>
          <p:cNvPr id="5" name="CuadroTexto 4"/>
          <p:cNvSpPr txBox="1"/>
          <p:nvPr/>
        </p:nvSpPr>
        <p:spPr>
          <a:xfrm>
            <a:off x="3834063" y="1845734"/>
            <a:ext cx="7321617" cy="3416320"/>
          </a:xfrm>
          <a:prstGeom prst="rect">
            <a:avLst/>
          </a:prstGeom>
          <a:noFill/>
        </p:spPr>
        <p:txBody>
          <a:bodyPr wrap="square" rtlCol="0">
            <a:spAutoFit/>
          </a:bodyPr>
          <a:lstStyle/>
          <a:p>
            <a:r>
              <a:rPr lang="es-MX" b="1" u="sng" dirty="0" smtClean="0">
                <a:solidFill>
                  <a:srgbClr val="0070C0"/>
                </a:solidFill>
              </a:rPr>
              <a:t>Comportamiento</a:t>
            </a:r>
          </a:p>
          <a:p>
            <a:r>
              <a:rPr lang="es-MX" dirty="0" smtClean="0"/>
              <a:t>Una operación es la implementación de un servicio que es requerido por </a:t>
            </a:r>
          </a:p>
          <a:p>
            <a:r>
              <a:rPr lang="es-MX" dirty="0" smtClean="0"/>
              <a:t>cualquier objeto de la clase para que muestre un comportamiento.</a:t>
            </a:r>
          </a:p>
          <a:p>
            <a:endParaRPr lang="es-MX" dirty="0"/>
          </a:p>
          <a:p>
            <a:r>
              <a:rPr lang="es-MX" dirty="0" smtClean="0"/>
              <a:t>Una operación es una abstracción de algo que se puede hacer a un objeto</a:t>
            </a:r>
          </a:p>
          <a:p>
            <a:r>
              <a:rPr lang="es-MX" dirty="0"/>
              <a:t>y</a:t>
            </a:r>
            <a:r>
              <a:rPr lang="es-MX" dirty="0" smtClean="0"/>
              <a:t> es compartido por todos.</a:t>
            </a:r>
          </a:p>
          <a:p>
            <a:endParaRPr lang="es-MX" dirty="0"/>
          </a:p>
          <a:p>
            <a:r>
              <a:rPr lang="es-MX" dirty="0" smtClean="0"/>
              <a:t>La invocación de una operación sobre un objeto cambia los datos o el estado de un objeto.</a:t>
            </a:r>
          </a:p>
          <a:p>
            <a:endParaRPr lang="es-MX" dirty="0"/>
          </a:p>
          <a:p>
            <a:r>
              <a:rPr lang="es-MX" dirty="0" smtClean="0"/>
              <a:t>Las operaciones se pueden representar mostrando sólo sus nombres.</a:t>
            </a:r>
          </a:p>
          <a:p>
            <a:endParaRPr lang="es-MX" dirty="0" smtClean="0"/>
          </a:p>
        </p:txBody>
      </p:sp>
      <p:pic>
        <p:nvPicPr>
          <p:cNvPr id="6" name="Imagen 5"/>
          <p:cNvPicPr>
            <a:picLocks noChangeAspect="1"/>
          </p:cNvPicPr>
          <p:nvPr/>
        </p:nvPicPr>
        <p:blipFill>
          <a:blip r:embed="rId2"/>
          <a:stretch>
            <a:fillRect/>
          </a:stretch>
        </p:blipFill>
        <p:spPr>
          <a:xfrm>
            <a:off x="840205" y="2080209"/>
            <a:ext cx="2371781" cy="2668254"/>
          </a:xfrm>
          <a:prstGeom prst="rect">
            <a:avLst/>
          </a:prstGeom>
        </p:spPr>
      </p:pic>
    </p:spTree>
    <p:extLst>
      <p:ext uri="{BB962C8B-B14F-4D97-AF65-F5344CB8AC3E}">
        <p14:creationId xmlns:p14="http://schemas.microsoft.com/office/powerpoint/2010/main" val="16830370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solidFill>
                  <a:schemeClr val="accent2"/>
                </a:solidFill>
              </a:rPr>
              <a:t>Instancia</a:t>
            </a:r>
            <a:endParaRPr lang="es-MX" dirty="0">
              <a:solidFill>
                <a:schemeClr val="accent2"/>
              </a:solidFill>
            </a:endParaRPr>
          </a:p>
        </p:txBody>
      </p:sp>
      <p:sp>
        <p:nvSpPr>
          <p:cNvPr id="3" name="Marcador de contenido 2"/>
          <p:cNvSpPr>
            <a:spLocks noGrp="1"/>
          </p:cNvSpPr>
          <p:nvPr>
            <p:ph idx="1"/>
          </p:nvPr>
        </p:nvSpPr>
        <p:spPr>
          <a:xfrm>
            <a:off x="1097280" y="1845733"/>
            <a:ext cx="8479857" cy="4426729"/>
          </a:xfrm>
        </p:spPr>
        <p:txBody>
          <a:bodyPr>
            <a:normAutofit/>
          </a:bodyPr>
          <a:lstStyle/>
          <a:p>
            <a:r>
              <a:rPr lang="es-MX" dirty="0" smtClean="0"/>
              <a:t>Un objeto es el resultado de la instanciación de una clase.</a:t>
            </a:r>
          </a:p>
          <a:p>
            <a:r>
              <a:rPr lang="es-MX" b="1" dirty="0" smtClean="0">
                <a:solidFill>
                  <a:schemeClr val="accent2"/>
                </a:solidFill>
              </a:rPr>
              <a:t>Interfaz</a:t>
            </a:r>
          </a:p>
          <a:p>
            <a:pPr algn="just">
              <a:buFont typeface="Wingdings" panose="05000000000000000000" pitchFamily="2" charset="2"/>
              <a:buChar char="Ø"/>
            </a:pPr>
            <a:r>
              <a:rPr lang="es-MX" dirty="0"/>
              <a:t>Semántica: en UML, una interfaz define un contrato que deben respetar las </a:t>
            </a:r>
            <a:r>
              <a:rPr lang="es-MX" dirty="0" smtClean="0"/>
              <a:t>clases que </a:t>
            </a:r>
            <a:r>
              <a:rPr lang="es-MX" dirty="0"/>
              <a:t>realizan la interfaz. Una interfaz se identifica por su nombre. Los </a:t>
            </a:r>
            <a:r>
              <a:rPr lang="es-MX" dirty="0" smtClean="0"/>
              <a:t>objetos instancias </a:t>
            </a:r>
            <a:r>
              <a:rPr lang="es-MX" dirty="0"/>
              <a:t>de las clases que realicen las interfaces son también instancias de </a:t>
            </a:r>
            <a:r>
              <a:rPr lang="es-MX" dirty="0" smtClean="0"/>
              <a:t>las interfaces</a:t>
            </a:r>
            <a:r>
              <a:rPr lang="es-MX" dirty="0"/>
              <a:t>. Una clase puede realizar varias interfaces, y una interfaz puede </a:t>
            </a:r>
            <a:r>
              <a:rPr lang="es-MX" dirty="0" smtClean="0"/>
              <a:t>ser realizada </a:t>
            </a:r>
            <a:r>
              <a:rPr lang="es-MX" dirty="0"/>
              <a:t>por varias clases.</a:t>
            </a:r>
          </a:p>
          <a:p>
            <a:pPr algn="just">
              <a:buFont typeface="Wingdings" panose="05000000000000000000" pitchFamily="2" charset="2"/>
              <a:buChar char="Ø"/>
            </a:pPr>
            <a:r>
              <a:rPr lang="es-MX" dirty="0" smtClean="0"/>
              <a:t>Grafica</a:t>
            </a:r>
            <a:r>
              <a:rPr lang="es-MX" dirty="0"/>
              <a:t>: un interfaz se representa de dos maneras: ya sea con la ayuda de </a:t>
            </a:r>
            <a:r>
              <a:rPr lang="es-MX" dirty="0" smtClean="0"/>
              <a:t>un rectángulo </a:t>
            </a:r>
            <a:r>
              <a:rPr lang="es-MX" dirty="0"/>
              <a:t>que contiene el nombre dela interfaz (se usa el estereotipo «</a:t>
            </a:r>
            <a:r>
              <a:rPr lang="es-MX" dirty="0" smtClean="0"/>
              <a:t>interfaz» arriba </a:t>
            </a:r>
            <a:r>
              <a:rPr lang="es-MX" dirty="0"/>
              <a:t>del nombre) o con la ayuda de un círculo (se indica abajo del mismo </a:t>
            </a:r>
            <a:r>
              <a:rPr lang="es-MX" dirty="0" smtClean="0"/>
              <a:t>el nombre </a:t>
            </a:r>
            <a:r>
              <a:rPr lang="es-MX" dirty="0"/>
              <a:t>de la interfaz).</a:t>
            </a:r>
          </a:p>
          <a:p>
            <a:pPr algn="just">
              <a:buFont typeface="Wingdings" panose="05000000000000000000" pitchFamily="2" charset="2"/>
              <a:buChar char="Ø"/>
            </a:pPr>
            <a:r>
              <a:rPr lang="es-MX" dirty="0" smtClean="0"/>
              <a:t>La </a:t>
            </a:r>
            <a:r>
              <a:rPr lang="es-MX" dirty="0"/>
              <a:t>relación de realización entre una clase y una interfaz se representa por </a:t>
            </a:r>
            <a:r>
              <a:rPr lang="es-MX" dirty="0" smtClean="0"/>
              <a:t>una flecha </a:t>
            </a:r>
            <a:r>
              <a:rPr lang="es-MX" dirty="0"/>
              <a:t>punteada con un triángulo blanco en la cabeza.</a:t>
            </a:r>
            <a:endParaRPr lang="es-MX" dirty="0">
              <a:solidFill>
                <a:schemeClr val="accent2"/>
              </a:solidFill>
            </a:endParaRPr>
          </a:p>
        </p:txBody>
      </p:sp>
      <p:pic>
        <p:nvPicPr>
          <p:cNvPr id="4" name="Imagen 3"/>
          <p:cNvPicPr>
            <a:picLocks noChangeAspect="1"/>
          </p:cNvPicPr>
          <p:nvPr/>
        </p:nvPicPr>
        <p:blipFill>
          <a:blip r:embed="rId2"/>
          <a:stretch>
            <a:fillRect/>
          </a:stretch>
        </p:blipFill>
        <p:spPr>
          <a:xfrm>
            <a:off x="9724273" y="5149516"/>
            <a:ext cx="2047875" cy="946483"/>
          </a:xfrm>
          <a:prstGeom prst="rect">
            <a:avLst/>
          </a:prstGeom>
        </p:spPr>
      </p:pic>
      <p:pic>
        <p:nvPicPr>
          <p:cNvPr id="5" name="Imagen 4"/>
          <p:cNvPicPr>
            <a:picLocks noChangeAspect="1"/>
          </p:cNvPicPr>
          <p:nvPr/>
        </p:nvPicPr>
        <p:blipFill>
          <a:blip r:embed="rId3"/>
          <a:stretch>
            <a:fillRect/>
          </a:stretch>
        </p:blipFill>
        <p:spPr>
          <a:xfrm>
            <a:off x="9786185" y="2697022"/>
            <a:ext cx="1651836" cy="2338738"/>
          </a:xfrm>
          <a:prstGeom prst="rect">
            <a:avLst/>
          </a:prstGeom>
        </p:spPr>
      </p:pic>
    </p:spTree>
    <p:extLst>
      <p:ext uri="{BB962C8B-B14F-4D97-AF65-F5344CB8AC3E}">
        <p14:creationId xmlns:p14="http://schemas.microsoft.com/office/powerpoint/2010/main" val="240656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solidFill>
                  <a:schemeClr val="accent2"/>
                </a:solidFill>
              </a:rPr>
              <a:t>Clases Abstractas</a:t>
            </a:r>
            <a:endParaRPr lang="es-MX" dirty="0">
              <a:solidFill>
                <a:schemeClr val="accent2"/>
              </a:solidFill>
            </a:endParaRPr>
          </a:p>
        </p:txBody>
      </p:sp>
      <p:sp>
        <p:nvSpPr>
          <p:cNvPr id="3" name="Marcador de contenido 2"/>
          <p:cNvSpPr>
            <a:spLocks noGrp="1"/>
          </p:cNvSpPr>
          <p:nvPr>
            <p:ph idx="1"/>
          </p:nvPr>
        </p:nvSpPr>
        <p:spPr>
          <a:xfrm>
            <a:off x="401054" y="1845733"/>
            <a:ext cx="11181346" cy="4426729"/>
          </a:xfrm>
        </p:spPr>
        <p:txBody>
          <a:bodyPr>
            <a:normAutofit/>
          </a:bodyPr>
          <a:lstStyle/>
          <a:p>
            <a:pPr algn="just"/>
            <a:r>
              <a:rPr lang="es-MX" dirty="0"/>
              <a:t>Semántica: una clase UML puede ser abstracta. En este caso, no </a:t>
            </a:r>
            <a:r>
              <a:rPr lang="es-MX" dirty="0" smtClean="0"/>
              <a:t>puede instanciar </a:t>
            </a:r>
            <a:r>
              <a:rPr lang="es-MX" dirty="0"/>
              <a:t>directamente un objeto.</a:t>
            </a:r>
          </a:p>
          <a:p>
            <a:pPr algn="just"/>
            <a:r>
              <a:rPr lang="es-MX" dirty="0"/>
              <a:t>En una clase abstracta, es posible precisar que ciertas propiedades o </a:t>
            </a:r>
            <a:r>
              <a:rPr lang="es-MX" dirty="0" smtClean="0"/>
              <a:t>ciertas operaciones </a:t>
            </a:r>
            <a:r>
              <a:rPr lang="es-MX" dirty="0"/>
              <a:t>son abstractas. Son precisamente los valores de estas propiedades </a:t>
            </a:r>
            <a:r>
              <a:rPr lang="es-MX" dirty="0" smtClean="0"/>
              <a:t>y las </a:t>
            </a:r>
            <a:r>
              <a:rPr lang="es-MX" dirty="0"/>
              <a:t>responsabilidades de estas operaciones que los objetos no pueden </a:t>
            </a:r>
            <a:r>
              <a:rPr lang="es-MX" dirty="0" smtClean="0"/>
              <a:t>soportar directamente</a:t>
            </a:r>
            <a:r>
              <a:rPr lang="es-MX" dirty="0"/>
              <a:t>.</a:t>
            </a:r>
          </a:p>
          <a:p>
            <a:pPr algn="just"/>
            <a:r>
              <a:rPr lang="es-MX" dirty="0"/>
              <a:t>Es la razón por la cual ningún objeto no puede ser directamente instancia </a:t>
            </a:r>
            <a:r>
              <a:rPr lang="es-MX" dirty="0" smtClean="0"/>
              <a:t>de una </a:t>
            </a:r>
            <a:r>
              <a:rPr lang="es-MX" dirty="0"/>
              <a:t>clase abstracta</a:t>
            </a:r>
            <a:r>
              <a:rPr lang="es-MX" dirty="0" smtClean="0"/>
              <a:t>.</a:t>
            </a:r>
          </a:p>
          <a:p>
            <a:r>
              <a:rPr lang="es-MX" dirty="0"/>
              <a:t>Para que los objetos sean instancias de una clase abstracta, es </a:t>
            </a:r>
            <a:r>
              <a:rPr lang="es-MX" dirty="0" smtClean="0"/>
              <a:t>obligatoriamente necesario </a:t>
            </a:r>
            <a:r>
              <a:rPr lang="es-MX" dirty="0"/>
              <a:t>que sean instancias de una clase no abstracta, la cual hereda de </a:t>
            </a:r>
            <a:r>
              <a:rPr lang="es-MX" dirty="0" smtClean="0"/>
              <a:t>la clase </a:t>
            </a:r>
            <a:r>
              <a:rPr lang="es-MX" dirty="0"/>
              <a:t>abstracta y hace no abstractas las propiedades y las </a:t>
            </a:r>
            <a:r>
              <a:rPr lang="es-MX" dirty="0" smtClean="0"/>
              <a:t>operaciones abstractas</a:t>
            </a:r>
            <a:r>
              <a:rPr lang="es-MX" dirty="0"/>
              <a:t>.</a:t>
            </a:r>
          </a:p>
          <a:p>
            <a:r>
              <a:rPr lang="es-MX" dirty="0" smtClean="0"/>
              <a:t>Grafica</a:t>
            </a:r>
            <a:r>
              <a:rPr lang="es-MX" dirty="0"/>
              <a:t>: en UML 2.x no existe representación grafica particular para las </a:t>
            </a:r>
            <a:r>
              <a:rPr lang="es-MX" dirty="0" smtClean="0"/>
              <a:t>clases abstractas</a:t>
            </a:r>
            <a:r>
              <a:rPr lang="es-MX" dirty="0"/>
              <a:t>.</a:t>
            </a:r>
            <a:endParaRPr lang="es-MX" dirty="0">
              <a:solidFill>
                <a:schemeClr val="accent2"/>
              </a:solidFill>
            </a:endParaRPr>
          </a:p>
        </p:txBody>
      </p:sp>
    </p:spTree>
    <p:extLst>
      <p:ext uri="{BB962C8B-B14F-4D97-AF65-F5344CB8AC3E}">
        <p14:creationId xmlns:p14="http://schemas.microsoft.com/office/powerpoint/2010/main" val="31995387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solidFill>
                  <a:srgbClr val="0070C0"/>
                </a:solidFill>
              </a:rPr>
              <a:t>Ejercicio 1</a:t>
            </a:r>
            <a:endParaRPr lang="es-MX" dirty="0">
              <a:solidFill>
                <a:srgbClr val="0070C0"/>
              </a:solidFill>
            </a:endParaRPr>
          </a:p>
        </p:txBody>
      </p:sp>
      <p:sp>
        <p:nvSpPr>
          <p:cNvPr id="3" name="Marcador de contenido 2"/>
          <p:cNvSpPr>
            <a:spLocks noGrp="1"/>
          </p:cNvSpPr>
          <p:nvPr>
            <p:ph idx="1"/>
          </p:nvPr>
        </p:nvSpPr>
        <p:spPr/>
        <p:txBody>
          <a:bodyPr/>
          <a:lstStyle/>
          <a:p>
            <a:pPr algn="just"/>
            <a:r>
              <a:rPr lang="es-MX" dirty="0" smtClean="0"/>
              <a:t>Una tienda de electrodomésticos se especializa en lavadoras de las marcas: LG, SAMSUNG, DAEWOO. Cada marca tiene un precio de venta, el peso del equipo, el costo, la forma de lavado, la cantidad de peso máximo a lavar y la cantidad de energía que consume. Además unas cuentan con sistema de encendido especial, de tiempos de cambio de lavado, y ciclos para apagar el equipo. Modele el diagrama de clase con el nombre, atributos y operaciones o métodos necesarios.</a:t>
            </a:r>
            <a:endParaRPr lang="es-MX" dirty="0"/>
          </a:p>
        </p:txBody>
      </p:sp>
      <p:pic>
        <p:nvPicPr>
          <p:cNvPr id="4" name="Imagen 3"/>
          <p:cNvPicPr>
            <a:picLocks noChangeAspect="1"/>
          </p:cNvPicPr>
          <p:nvPr/>
        </p:nvPicPr>
        <p:blipFill>
          <a:blip r:embed="rId2"/>
          <a:stretch>
            <a:fillRect/>
          </a:stretch>
        </p:blipFill>
        <p:spPr>
          <a:xfrm>
            <a:off x="3186113" y="3332998"/>
            <a:ext cx="2925929" cy="2951708"/>
          </a:xfrm>
          <a:prstGeom prst="rect">
            <a:avLst/>
          </a:prstGeom>
        </p:spPr>
      </p:pic>
    </p:spTree>
    <p:extLst>
      <p:ext uri="{BB962C8B-B14F-4D97-AF65-F5344CB8AC3E}">
        <p14:creationId xmlns:p14="http://schemas.microsoft.com/office/powerpoint/2010/main" val="1549107481"/>
      </p:ext>
    </p:extLst>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5900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17110">
                                          <p:stCondLst>
                                            <p:cond delay="0"/>
                                          </p:stCondLst>
                                        </p:cTn>
                                        <p:tgtEl>
                                          <p:spTgt spid="4"/>
                                        </p:tgtEl>
                                      </p:cBhvr>
                                    </p:animEffect>
                                    <p:anim calcmode="lin" valueType="num">
                                      <p:cBhvr>
                                        <p:cTn id="8" dur="53749"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19588"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19588" tmFilter="0, 0; 0.125,0.2665; 0.25,0.4; 0.375,0.465; 0.5,0.5;  0.625,0.535; 0.75,0.6; 0.875,0.7335; 1,1">
                                          <p:stCondLst>
                                            <p:cond delay="19588"/>
                                          </p:stCondLst>
                                        </p:cTn>
                                        <p:tgtEl>
                                          <p:spTgt spid="4"/>
                                        </p:tgtEl>
                                        <p:attrNameLst>
                                          <p:attrName>ppt_y</p:attrName>
                                        </p:attrNameLst>
                                      </p:cBhvr>
                                      <p:tavLst>
                                        <p:tav tm="0" fmla="#ppt_y-sin(pi*$)/9">
                                          <p:val>
                                            <p:fltVal val="0"/>
                                          </p:val>
                                        </p:tav>
                                        <p:tav tm="100000">
                                          <p:val>
                                            <p:fltVal val="1"/>
                                          </p:val>
                                        </p:tav>
                                      </p:tavLst>
                                    </p:anim>
                                    <p:anim calcmode="lin" valueType="num">
                                      <p:cBhvr>
                                        <p:cTn id="11" dur="9794" tmFilter="0, 0; 0.125,0.2665; 0.25,0.4; 0.375,0.465; 0.5,0.5;  0.625,0.535; 0.75,0.6; 0.875,0.7335; 1,1">
                                          <p:stCondLst>
                                            <p:cond delay="39058"/>
                                          </p:stCondLst>
                                        </p:cTn>
                                        <p:tgtEl>
                                          <p:spTgt spid="4"/>
                                        </p:tgtEl>
                                        <p:attrNameLst>
                                          <p:attrName>ppt_y</p:attrName>
                                        </p:attrNameLst>
                                      </p:cBhvr>
                                      <p:tavLst>
                                        <p:tav tm="0" fmla="#ppt_y-sin(pi*$)/27">
                                          <p:val>
                                            <p:fltVal val="0"/>
                                          </p:val>
                                        </p:tav>
                                        <p:tav tm="100000">
                                          <p:val>
                                            <p:fltVal val="1"/>
                                          </p:val>
                                        </p:tav>
                                      </p:tavLst>
                                    </p:anim>
                                    <p:anim calcmode="lin" valueType="num">
                                      <p:cBhvr>
                                        <p:cTn id="12" dur="4838" tmFilter="0, 0; 0.125,0.2665; 0.25,0.4; 0.375,0.465; 0.5,0.5;  0.625,0.535; 0.75,0.6; 0.875,0.7335; 1,1">
                                          <p:stCondLst>
                                            <p:cond delay="48852"/>
                                          </p:stCondLst>
                                        </p:cTn>
                                        <p:tgtEl>
                                          <p:spTgt spid="4"/>
                                        </p:tgtEl>
                                        <p:attrNameLst>
                                          <p:attrName>ppt_y</p:attrName>
                                        </p:attrNameLst>
                                      </p:cBhvr>
                                      <p:tavLst>
                                        <p:tav tm="0" fmla="#ppt_y-sin(pi*$)/81">
                                          <p:val>
                                            <p:fltVal val="0"/>
                                          </p:val>
                                        </p:tav>
                                        <p:tav tm="100000">
                                          <p:val>
                                            <p:fltVal val="1"/>
                                          </p:val>
                                        </p:tav>
                                      </p:tavLst>
                                    </p:anim>
                                    <p:animScale>
                                      <p:cBhvr>
                                        <p:cTn id="13" dur="767">
                                          <p:stCondLst>
                                            <p:cond delay="19175"/>
                                          </p:stCondLst>
                                        </p:cTn>
                                        <p:tgtEl>
                                          <p:spTgt spid="4"/>
                                        </p:tgtEl>
                                      </p:cBhvr>
                                      <p:to x="100000" y="60000"/>
                                    </p:animScale>
                                    <p:animScale>
                                      <p:cBhvr>
                                        <p:cTn id="14" dur="4897" decel="50000">
                                          <p:stCondLst>
                                            <p:cond delay="19942"/>
                                          </p:stCondLst>
                                        </p:cTn>
                                        <p:tgtEl>
                                          <p:spTgt spid="4"/>
                                        </p:tgtEl>
                                      </p:cBhvr>
                                      <p:to x="100000" y="100000"/>
                                    </p:animScale>
                                    <p:animScale>
                                      <p:cBhvr>
                                        <p:cTn id="15" dur="767">
                                          <p:stCondLst>
                                            <p:cond delay="38704"/>
                                          </p:stCondLst>
                                        </p:cTn>
                                        <p:tgtEl>
                                          <p:spTgt spid="4"/>
                                        </p:tgtEl>
                                      </p:cBhvr>
                                      <p:to x="100000" y="80000"/>
                                    </p:animScale>
                                    <p:animScale>
                                      <p:cBhvr>
                                        <p:cTn id="16" dur="4897" decel="50000">
                                          <p:stCondLst>
                                            <p:cond delay="39471"/>
                                          </p:stCondLst>
                                        </p:cTn>
                                        <p:tgtEl>
                                          <p:spTgt spid="4"/>
                                        </p:tgtEl>
                                      </p:cBhvr>
                                      <p:to x="100000" y="100000"/>
                                    </p:animScale>
                                    <p:animScale>
                                      <p:cBhvr>
                                        <p:cTn id="17" dur="767">
                                          <p:stCondLst>
                                            <p:cond delay="48439"/>
                                          </p:stCondLst>
                                        </p:cTn>
                                        <p:tgtEl>
                                          <p:spTgt spid="4"/>
                                        </p:tgtEl>
                                      </p:cBhvr>
                                      <p:to x="100000" y="90000"/>
                                    </p:animScale>
                                    <p:animScale>
                                      <p:cBhvr>
                                        <p:cTn id="18" dur="4897" decel="50000">
                                          <p:stCondLst>
                                            <p:cond delay="49206"/>
                                          </p:stCondLst>
                                        </p:cTn>
                                        <p:tgtEl>
                                          <p:spTgt spid="4"/>
                                        </p:tgtEl>
                                      </p:cBhvr>
                                      <p:to x="100000" y="100000"/>
                                    </p:animScale>
                                    <p:animScale>
                                      <p:cBhvr>
                                        <p:cTn id="19" dur="767">
                                          <p:stCondLst>
                                            <p:cond delay="53336"/>
                                          </p:stCondLst>
                                        </p:cTn>
                                        <p:tgtEl>
                                          <p:spTgt spid="4"/>
                                        </p:tgtEl>
                                      </p:cBhvr>
                                      <p:to x="100000" y="95000"/>
                                    </p:animScale>
                                    <p:animScale>
                                      <p:cBhvr>
                                        <p:cTn id="20" dur="4897" decel="50000">
                                          <p:stCondLst>
                                            <p:cond delay="54103"/>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solidFill>
                  <a:srgbClr val="0070C0"/>
                </a:solidFill>
              </a:rPr>
              <a:t>Ejercicio 2</a:t>
            </a:r>
            <a:endParaRPr lang="es-MX" dirty="0">
              <a:solidFill>
                <a:srgbClr val="0070C0"/>
              </a:solidFill>
            </a:endParaRPr>
          </a:p>
        </p:txBody>
      </p:sp>
      <p:sp>
        <p:nvSpPr>
          <p:cNvPr id="3" name="Marcador de contenido 2"/>
          <p:cNvSpPr>
            <a:spLocks noGrp="1"/>
          </p:cNvSpPr>
          <p:nvPr>
            <p:ph idx="1"/>
          </p:nvPr>
        </p:nvSpPr>
        <p:spPr/>
        <p:txBody>
          <a:bodyPr/>
          <a:lstStyle/>
          <a:p>
            <a:pPr algn="just"/>
            <a:r>
              <a:rPr lang="es-MX" dirty="0" smtClean="0"/>
              <a:t>Una empresa desea implementar un sistema de bolsa de trabajo para ofertar vacantes para empleos. La vacante tiene una serie de requisitos, un suelo base, un hora de entrada, una hora de salida, el nombre y la descripción. Además se puede agregar, modificar, eliminar y modificar los datos de la vacante. Diseñar el diagrama de clases requerido</a:t>
            </a:r>
            <a:endParaRPr lang="es-MX" dirty="0"/>
          </a:p>
        </p:txBody>
      </p:sp>
      <p:pic>
        <p:nvPicPr>
          <p:cNvPr id="5" name="Imagen 4"/>
          <p:cNvPicPr>
            <a:picLocks noChangeAspect="1"/>
          </p:cNvPicPr>
          <p:nvPr/>
        </p:nvPicPr>
        <p:blipFill>
          <a:blip r:embed="rId2"/>
          <a:stretch>
            <a:fillRect/>
          </a:stretch>
        </p:blipFill>
        <p:spPr>
          <a:xfrm>
            <a:off x="3825290" y="3191877"/>
            <a:ext cx="3297405" cy="3052467"/>
          </a:xfrm>
          <a:prstGeom prst="rect">
            <a:avLst/>
          </a:prstGeom>
        </p:spPr>
      </p:pic>
    </p:spTree>
    <p:extLst>
      <p:ext uri="{BB962C8B-B14F-4D97-AF65-F5344CB8AC3E}">
        <p14:creationId xmlns:p14="http://schemas.microsoft.com/office/powerpoint/2010/main" val="659951501"/>
      </p:ext>
    </p:extLst>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5900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16824">
                                          <p:stCondLst>
                                            <p:cond delay="0"/>
                                          </p:stCondLst>
                                        </p:cTn>
                                        <p:tgtEl>
                                          <p:spTgt spid="5"/>
                                        </p:tgtEl>
                                      </p:cBhvr>
                                    </p:animEffect>
                                    <p:anim calcmode="lin" valueType="num">
                                      <p:cBhvr>
                                        <p:cTn id="8" dur="52851"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19261"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19261" tmFilter="0, 0; 0.125,0.2665; 0.25,0.4; 0.375,0.465; 0.5,0.5;  0.625,0.535; 0.75,0.6; 0.875,0.7335; 1,1">
                                          <p:stCondLst>
                                            <p:cond delay="19261"/>
                                          </p:stCondLst>
                                        </p:cTn>
                                        <p:tgtEl>
                                          <p:spTgt spid="5"/>
                                        </p:tgtEl>
                                        <p:attrNameLst>
                                          <p:attrName>ppt_y</p:attrName>
                                        </p:attrNameLst>
                                      </p:cBhvr>
                                      <p:tavLst>
                                        <p:tav tm="0" fmla="#ppt_y-sin(pi*$)/9">
                                          <p:val>
                                            <p:fltVal val="0"/>
                                          </p:val>
                                        </p:tav>
                                        <p:tav tm="100000">
                                          <p:val>
                                            <p:fltVal val="1"/>
                                          </p:val>
                                        </p:tav>
                                      </p:tavLst>
                                    </p:anim>
                                    <p:anim calcmode="lin" valueType="num">
                                      <p:cBhvr>
                                        <p:cTn id="11" dur="2" tmFilter="0, 0; 0.125,0.2665; 0.25,0.4; 0.375,0.465; 0.5,0.5;  0.625,0.535; 0.75,0.6; 0.875,0.7335; 1,1">
                                          <p:stCondLst>
                                            <p:cond delay="38405"/>
                                          </p:stCondLst>
                                        </p:cTn>
                                        <p:tgtEl>
                                          <p:spTgt spid="5"/>
                                        </p:tgtEl>
                                        <p:attrNameLst>
                                          <p:attrName>ppt_y</p:attrName>
                                        </p:attrNameLst>
                                      </p:cBhvr>
                                      <p:tavLst>
                                        <p:tav tm="0" fmla="#ppt_y-sin(pi*$)/27">
                                          <p:val>
                                            <p:fltVal val="0"/>
                                          </p:val>
                                        </p:tav>
                                        <p:tav tm="100000">
                                          <p:val>
                                            <p:fltVal val="1"/>
                                          </p:val>
                                        </p:tav>
                                      </p:tavLst>
                                    </p:anim>
                                    <p:anim calcmode="lin" valueType="num">
                                      <p:cBhvr>
                                        <p:cTn id="12" dur="1" tmFilter="0, 0; 0.125,0.2665; 0.25,0.4; 0.375,0.465; 0.5,0.5;  0.625,0.535; 0.75,0.6; 0.875,0.7335; 1,1">
                                          <p:stCondLst>
                                            <p:cond delay="58999"/>
                                          </p:stCondLst>
                                        </p:cTn>
                                        <p:tgtEl>
                                          <p:spTgt spid="5"/>
                                        </p:tgtEl>
                                        <p:attrNameLst>
                                          <p:attrName>ppt_y</p:attrName>
                                        </p:attrNameLst>
                                      </p:cBhvr>
                                      <p:tavLst>
                                        <p:tav tm="0" fmla="#ppt_y-sin(pi*$)/81">
                                          <p:val>
                                            <p:fltVal val="0"/>
                                          </p:val>
                                        </p:tav>
                                        <p:tav tm="100000">
                                          <p:val>
                                            <p:fltVal val="1"/>
                                          </p:val>
                                        </p:tav>
                                      </p:tavLst>
                                    </p:anim>
                                    <p:animScale>
                                      <p:cBhvr>
                                        <p:cTn id="13" dur="1">
                                          <p:stCondLst>
                                            <p:cond delay="18854"/>
                                          </p:stCondLst>
                                        </p:cTn>
                                        <p:tgtEl>
                                          <p:spTgt spid="5"/>
                                        </p:tgtEl>
                                      </p:cBhvr>
                                      <p:to x="100000" y="60000"/>
                                    </p:animScale>
                                    <p:animScale>
                                      <p:cBhvr>
                                        <p:cTn id="14" dur="1" decel="50000">
                                          <p:stCondLst>
                                            <p:cond delay="19609"/>
                                          </p:stCondLst>
                                        </p:cTn>
                                        <p:tgtEl>
                                          <p:spTgt spid="5"/>
                                        </p:tgtEl>
                                      </p:cBhvr>
                                      <p:to x="100000" y="100000"/>
                                    </p:animScale>
                                    <p:animScale>
                                      <p:cBhvr>
                                        <p:cTn id="15" dur="1">
                                          <p:stCondLst>
                                            <p:cond delay="38057"/>
                                          </p:stCondLst>
                                        </p:cTn>
                                        <p:tgtEl>
                                          <p:spTgt spid="5"/>
                                        </p:tgtEl>
                                      </p:cBhvr>
                                      <p:to x="100000" y="80000"/>
                                    </p:animScale>
                                    <p:animScale>
                                      <p:cBhvr>
                                        <p:cTn id="16" dur="1" decel="50000">
                                          <p:stCondLst>
                                            <p:cond delay="38811"/>
                                          </p:stCondLst>
                                        </p:cTn>
                                        <p:tgtEl>
                                          <p:spTgt spid="5"/>
                                        </p:tgtEl>
                                      </p:cBhvr>
                                      <p:to x="100000" y="100000"/>
                                    </p:animScale>
                                    <p:animScale>
                                      <p:cBhvr>
                                        <p:cTn id="17" dur="1">
                                          <p:stCondLst>
                                            <p:cond delay="58999"/>
                                          </p:stCondLst>
                                        </p:cTn>
                                        <p:tgtEl>
                                          <p:spTgt spid="5"/>
                                        </p:tgtEl>
                                      </p:cBhvr>
                                      <p:to x="100000" y="90000"/>
                                    </p:animScale>
                                    <p:animScale>
                                      <p:cBhvr>
                                        <p:cTn id="18" dur="1" decel="50000">
                                          <p:stCondLst>
                                            <p:cond delay="58999"/>
                                          </p:stCondLst>
                                        </p:cTn>
                                        <p:tgtEl>
                                          <p:spTgt spid="5"/>
                                        </p:tgtEl>
                                      </p:cBhvr>
                                      <p:to x="100000" y="100000"/>
                                    </p:animScale>
                                    <p:animScale>
                                      <p:cBhvr>
                                        <p:cTn id="19" dur="1">
                                          <p:stCondLst>
                                            <p:cond delay="58999"/>
                                          </p:stCondLst>
                                        </p:cTn>
                                        <p:tgtEl>
                                          <p:spTgt spid="5"/>
                                        </p:tgtEl>
                                      </p:cBhvr>
                                      <p:to x="100000" y="95000"/>
                                    </p:animScale>
                                    <p:animScale>
                                      <p:cBhvr>
                                        <p:cTn id="20" dur="1" decel="50000">
                                          <p:stCondLst>
                                            <p:cond delay="58999"/>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solidFill>
                  <a:srgbClr val="0070C0"/>
                </a:solidFill>
              </a:rPr>
              <a:t>Ejercicio 3</a:t>
            </a:r>
            <a:endParaRPr lang="es-MX" dirty="0">
              <a:solidFill>
                <a:srgbClr val="0070C0"/>
              </a:solidFill>
            </a:endParaRPr>
          </a:p>
        </p:txBody>
      </p:sp>
      <p:sp>
        <p:nvSpPr>
          <p:cNvPr id="3" name="Marcador de contenido 2"/>
          <p:cNvSpPr>
            <a:spLocks noGrp="1"/>
          </p:cNvSpPr>
          <p:nvPr>
            <p:ph idx="1"/>
          </p:nvPr>
        </p:nvSpPr>
        <p:spPr/>
        <p:txBody>
          <a:bodyPr/>
          <a:lstStyle/>
          <a:p>
            <a:pPr algn="just"/>
            <a:r>
              <a:rPr lang="es-MX" dirty="0" smtClean="0"/>
              <a:t>Continuando con la bolsa de trabajo, la empresa debe guardar el nombre, nombre del Contacto, RFC, dirección, teléfono, email, descripción. Se puede agregar una nueva empresa, eliminar, modificar y consultar datos de la empresa</a:t>
            </a:r>
            <a:r>
              <a:rPr lang="es-MX" b="1" dirty="0" smtClean="0"/>
              <a:t>.</a:t>
            </a:r>
          </a:p>
          <a:p>
            <a:pPr algn="just"/>
            <a:endParaRPr lang="es-MX" b="1" dirty="0" smtClean="0"/>
          </a:p>
          <a:p>
            <a:endParaRPr lang="es-MX" dirty="0"/>
          </a:p>
          <a:p>
            <a:endParaRPr lang="es-MX" dirty="0"/>
          </a:p>
        </p:txBody>
      </p:sp>
      <p:pic>
        <p:nvPicPr>
          <p:cNvPr id="4" name="Imagen 3"/>
          <p:cNvPicPr>
            <a:picLocks noChangeAspect="1"/>
          </p:cNvPicPr>
          <p:nvPr/>
        </p:nvPicPr>
        <p:blipFill>
          <a:blip r:embed="rId2"/>
          <a:stretch>
            <a:fillRect/>
          </a:stretch>
        </p:blipFill>
        <p:spPr>
          <a:xfrm>
            <a:off x="4864107" y="2880212"/>
            <a:ext cx="3025692" cy="3261584"/>
          </a:xfrm>
          <a:prstGeom prst="rect">
            <a:avLst/>
          </a:prstGeom>
        </p:spPr>
      </p:pic>
    </p:spTree>
    <p:extLst>
      <p:ext uri="{BB962C8B-B14F-4D97-AF65-F5344CB8AC3E}">
        <p14:creationId xmlns:p14="http://schemas.microsoft.com/office/powerpoint/2010/main" val="3494305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5900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9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solidFill>
                  <a:schemeClr val="accent2"/>
                </a:solidFill>
              </a:rPr>
              <a:t>UML</a:t>
            </a:r>
            <a:endParaRPr lang="es-MX" dirty="0">
              <a:solidFill>
                <a:schemeClr val="accent2"/>
              </a:solidFill>
            </a:endParaRPr>
          </a:p>
        </p:txBody>
      </p:sp>
      <p:sp>
        <p:nvSpPr>
          <p:cNvPr id="3" name="Marcador de contenido 2"/>
          <p:cNvSpPr>
            <a:spLocks noGrp="1"/>
          </p:cNvSpPr>
          <p:nvPr>
            <p:ph idx="1"/>
          </p:nvPr>
        </p:nvSpPr>
        <p:spPr/>
        <p:txBody>
          <a:bodyPr/>
          <a:lstStyle/>
          <a:p>
            <a:pPr algn="just">
              <a:buFont typeface="Wingdings" panose="05000000000000000000" pitchFamily="2" charset="2"/>
              <a:buChar char="Ø"/>
            </a:pPr>
            <a:r>
              <a:rPr lang="es-MX" dirty="0" smtClean="0"/>
              <a:t>Para producir software de calidad es fundamental satisfacer las necesidades de nuestros clientes. Donde la intervención de ellos es crucial para recabar los requerimientos del sistema. </a:t>
            </a:r>
          </a:p>
          <a:p>
            <a:pPr algn="just">
              <a:buFont typeface="Wingdings" panose="05000000000000000000" pitchFamily="2" charset="2"/>
              <a:buChar char="Ø"/>
            </a:pPr>
            <a:r>
              <a:rPr lang="es-MX" dirty="0" smtClean="0"/>
              <a:t>Para ello se necesita un lenguaje que pueda comunicar las ideas y pensamientos al grupo de desarrollo, de una forma clara y sea la base para modelar nuestro problema.</a:t>
            </a:r>
          </a:p>
          <a:p>
            <a:pPr algn="just">
              <a:buFont typeface="Wingdings" panose="05000000000000000000" pitchFamily="2" charset="2"/>
              <a:buChar char="Ø"/>
            </a:pPr>
            <a:r>
              <a:rPr lang="es-MX" dirty="0" smtClean="0"/>
              <a:t>El Lenguaje Unificado de Modelado (</a:t>
            </a:r>
            <a:r>
              <a:rPr lang="es-MX" b="1" dirty="0" smtClean="0"/>
              <a:t>UML:</a:t>
            </a:r>
            <a:r>
              <a:rPr lang="es-MX" dirty="0" smtClean="0"/>
              <a:t> </a:t>
            </a:r>
            <a:r>
              <a:rPr lang="es-MX" b="1" dirty="0" err="1" smtClean="0"/>
              <a:t>Unified</a:t>
            </a:r>
            <a:r>
              <a:rPr lang="es-MX" b="1" dirty="0" smtClean="0"/>
              <a:t> </a:t>
            </a:r>
            <a:r>
              <a:rPr lang="es-MX" b="1" dirty="0" err="1" smtClean="0"/>
              <a:t>Modeling</a:t>
            </a:r>
            <a:r>
              <a:rPr lang="es-MX" b="1" dirty="0" smtClean="0"/>
              <a:t> </a:t>
            </a:r>
            <a:r>
              <a:rPr lang="es-MX" b="1" dirty="0" err="1" smtClean="0"/>
              <a:t>Language</a:t>
            </a:r>
            <a:r>
              <a:rPr lang="es-MX" dirty="0" smtClean="0"/>
              <a:t>), es un estándar Internacional que representa y modela la información en las fases de análisis y diseño principalmente.</a:t>
            </a:r>
          </a:p>
          <a:p>
            <a:pPr algn="just">
              <a:buFont typeface="Wingdings" panose="05000000000000000000" pitchFamily="2" charset="2"/>
              <a:buChar char="Ø"/>
            </a:pPr>
            <a:r>
              <a:rPr lang="es-MX" dirty="0" smtClean="0"/>
              <a:t>Es un estándar que permite escribir planos de software, para visualizar, especificar, construir y documentar los artefactos de un sistema que involucre una gran cantidad de software.</a:t>
            </a:r>
          </a:p>
          <a:p>
            <a:pPr algn="just">
              <a:buFont typeface="Wingdings" panose="05000000000000000000" pitchFamily="2" charset="2"/>
              <a:buChar char="Ø"/>
            </a:pPr>
            <a:r>
              <a:rPr lang="es-MX" dirty="0" smtClean="0"/>
              <a:t>Es un lenguaje muy expresivo y que utilizado de forma adecuada, crea un modelo conceptual del lenguaje, independiente del proceso o tecnología a implementar.</a:t>
            </a:r>
            <a:endParaRPr lang="es-MX" dirty="0"/>
          </a:p>
        </p:txBody>
      </p:sp>
    </p:spTree>
    <p:extLst>
      <p:ext uri="{BB962C8B-B14F-4D97-AF65-F5344CB8AC3E}">
        <p14:creationId xmlns:p14="http://schemas.microsoft.com/office/powerpoint/2010/main" val="33053042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solidFill>
                  <a:schemeClr val="accent2"/>
                </a:solidFill>
              </a:rPr>
              <a:t>¿Porqué Modelar?</a:t>
            </a:r>
            <a:endParaRPr lang="es-MX" dirty="0">
              <a:solidFill>
                <a:schemeClr val="accent2"/>
              </a:solidFill>
            </a:endParaRPr>
          </a:p>
        </p:txBody>
      </p:sp>
      <p:sp>
        <p:nvSpPr>
          <p:cNvPr id="3" name="Marcador de contenido 2"/>
          <p:cNvSpPr>
            <a:spLocks noGrp="1"/>
          </p:cNvSpPr>
          <p:nvPr>
            <p:ph idx="1"/>
          </p:nvPr>
        </p:nvSpPr>
        <p:spPr>
          <a:xfrm>
            <a:off x="1097280" y="1845734"/>
            <a:ext cx="10058400" cy="4105888"/>
          </a:xfrm>
        </p:spPr>
        <p:txBody>
          <a:bodyPr>
            <a:normAutofit/>
          </a:bodyPr>
          <a:lstStyle/>
          <a:p>
            <a:pPr algn="just">
              <a:buFont typeface="Wingdings" panose="05000000000000000000" pitchFamily="2" charset="2"/>
              <a:buChar char="Ø"/>
            </a:pPr>
            <a:r>
              <a:rPr lang="es-MX" dirty="0" smtClean="0"/>
              <a:t>El modelar es una parte central de generación de </a:t>
            </a:r>
            <a:r>
              <a:rPr lang="es-MX" b="1" dirty="0" smtClean="0"/>
              <a:t>software de calidad.</a:t>
            </a:r>
          </a:p>
          <a:p>
            <a:pPr algn="just">
              <a:buFont typeface="Wingdings" panose="05000000000000000000" pitchFamily="2" charset="2"/>
              <a:buChar char="Ø"/>
            </a:pPr>
            <a:r>
              <a:rPr lang="es-MX" dirty="0" smtClean="0"/>
              <a:t>Algunos modelos se utilizan para comunicar o expresar una estructura adecuada en una vista estática(</a:t>
            </a:r>
            <a:r>
              <a:rPr lang="es-MX" b="1" dirty="0" smtClean="0"/>
              <a:t>clases</a:t>
            </a:r>
            <a:r>
              <a:rPr lang="es-MX" dirty="0" smtClean="0"/>
              <a:t>).</a:t>
            </a:r>
          </a:p>
          <a:p>
            <a:pPr algn="just">
              <a:buFont typeface="Wingdings" panose="05000000000000000000" pitchFamily="2" charset="2"/>
              <a:buChar char="Ø"/>
            </a:pPr>
            <a:r>
              <a:rPr lang="es-MX" dirty="0" smtClean="0"/>
              <a:t>El modelado es una técnica de </a:t>
            </a:r>
            <a:r>
              <a:rPr lang="es-MX" b="1" dirty="0" smtClean="0"/>
              <a:t>ingeniería probada y estandarizada</a:t>
            </a:r>
            <a:r>
              <a:rPr lang="es-MX" dirty="0" smtClean="0"/>
              <a:t>, para simplificar la realidad.</a:t>
            </a:r>
          </a:p>
          <a:p>
            <a:pPr algn="just">
              <a:buFont typeface="Wingdings" panose="05000000000000000000" pitchFamily="2" charset="2"/>
              <a:buChar char="Ø"/>
            </a:pPr>
            <a:r>
              <a:rPr lang="es-MX" dirty="0" smtClean="0"/>
              <a:t>Un buen modelo tiene los elementos de </a:t>
            </a:r>
            <a:r>
              <a:rPr lang="es-MX" b="1" dirty="0" smtClean="0"/>
              <a:t>mayor prioridad </a:t>
            </a:r>
            <a:r>
              <a:rPr lang="es-MX" dirty="0" smtClean="0"/>
              <a:t>y omite elementos de menor relevancia para el nivel de abstracción.</a:t>
            </a:r>
          </a:p>
          <a:p>
            <a:pPr algn="just">
              <a:buFont typeface="Wingdings" panose="05000000000000000000" pitchFamily="2" charset="2"/>
              <a:buChar char="Ø"/>
            </a:pPr>
            <a:r>
              <a:rPr lang="es-MX" dirty="0" smtClean="0"/>
              <a:t>Nos vamos a concentrar en el modelo </a:t>
            </a:r>
            <a:r>
              <a:rPr lang="es-MX" b="1" dirty="0" smtClean="0"/>
              <a:t>estructural</a:t>
            </a:r>
            <a:r>
              <a:rPr lang="es-MX" dirty="0" smtClean="0"/>
              <a:t> donde se destaque la información persistente.</a:t>
            </a:r>
          </a:p>
          <a:p>
            <a:pPr algn="just">
              <a:buFont typeface="Wingdings" panose="05000000000000000000" pitchFamily="2" charset="2"/>
              <a:buChar char="Ø"/>
            </a:pPr>
            <a:r>
              <a:rPr lang="es-MX" dirty="0" smtClean="0"/>
              <a:t>Los modelos proporcionan </a:t>
            </a:r>
            <a:r>
              <a:rPr lang="es-MX" b="1" dirty="0" smtClean="0"/>
              <a:t>plantillas o “templates” </a:t>
            </a:r>
            <a:r>
              <a:rPr lang="es-MX" dirty="0" smtClean="0"/>
              <a:t>que nos guían en la construcción del sistema.</a:t>
            </a:r>
          </a:p>
          <a:p>
            <a:pPr marL="0" indent="0">
              <a:buNone/>
            </a:pPr>
            <a:endParaRPr lang="es-MX" dirty="0" smtClean="0"/>
          </a:p>
          <a:p>
            <a:pPr>
              <a:buFont typeface="Wingdings" panose="05000000000000000000" pitchFamily="2" charset="2"/>
              <a:buChar char="Ø"/>
            </a:pPr>
            <a:endParaRPr lang="es-MX" dirty="0" smtClean="0"/>
          </a:p>
          <a:p>
            <a:pPr>
              <a:buFont typeface="Wingdings" panose="05000000000000000000" pitchFamily="2" charset="2"/>
              <a:buChar char="Ø"/>
            </a:pPr>
            <a:endParaRPr lang="es-MX" dirty="0" smtClean="0"/>
          </a:p>
          <a:p>
            <a:pPr>
              <a:buFont typeface="Wingdings" panose="05000000000000000000" pitchFamily="2" charset="2"/>
              <a:buChar char="Ø"/>
            </a:pPr>
            <a:endParaRPr lang="es-MX" dirty="0" smtClean="0"/>
          </a:p>
        </p:txBody>
      </p:sp>
    </p:spTree>
    <p:extLst>
      <p:ext uri="{BB962C8B-B14F-4D97-AF65-F5344CB8AC3E}">
        <p14:creationId xmlns:p14="http://schemas.microsoft.com/office/powerpoint/2010/main" val="3038155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solidFill>
                  <a:srgbClr val="0070C0"/>
                </a:solidFill>
              </a:rPr>
              <a:t>Ventajas del Modelado</a:t>
            </a:r>
            <a:endParaRPr lang="es-MX" dirty="0">
              <a:solidFill>
                <a:srgbClr val="0070C0"/>
              </a:solidFill>
            </a:endParaRPr>
          </a:p>
        </p:txBody>
      </p:sp>
      <p:sp>
        <p:nvSpPr>
          <p:cNvPr id="3" name="Marcador de contenido 2"/>
          <p:cNvSpPr>
            <a:spLocks noGrp="1"/>
          </p:cNvSpPr>
          <p:nvPr>
            <p:ph idx="1"/>
          </p:nvPr>
        </p:nvSpPr>
        <p:spPr/>
        <p:txBody>
          <a:bodyPr/>
          <a:lstStyle/>
          <a:p>
            <a:pPr>
              <a:buFont typeface="Wingdings" panose="05000000000000000000" pitchFamily="2" charset="2"/>
              <a:buChar char="Ø"/>
            </a:pPr>
            <a:r>
              <a:rPr lang="es-MX" dirty="0" smtClean="0"/>
              <a:t>Reducimos la complejidad del problema, centrándonos en un solo aspecto (</a:t>
            </a:r>
            <a:r>
              <a:rPr lang="es-MX" b="1" dirty="0" smtClean="0"/>
              <a:t>divide y vencerás</a:t>
            </a:r>
            <a:r>
              <a:rPr lang="es-MX" dirty="0" smtClean="0"/>
              <a:t>).</a:t>
            </a:r>
          </a:p>
          <a:p>
            <a:pPr>
              <a:buFont typeface="Wingdings" panose="05000000000000000000" pitchFamily="2" charset="2"/>
              <a:buChar char="Ø"/>
            </a:pPr>
            <a:endParaRPr lang="es-MX" dirty="0" smtClean="0"/>
          </a:p>
          <a:p>
            <a:pPr>
              <a:buFont typeface="Wingdings" panose="05000000000000000000" pitchFamily="2" charset="2"/>
              <a:buChar char="Ø"/>
            </a:pPr>
            <a:r>
              <a:rPr lang="es-MX" dirty="0" smtClean="0"/>
              <a:t>Todo modelo puede ser expresado con diferentes niveles de precisión.</a:t>
            </a:r>
          </a:p>
          <a:p>
            <a:pPr>
              <a:buFont typeface="Wingdings" panose="05000000000000000000" pitchFamily="2" charset="2"/>
              <a:buChar char="Ø"/>
            </a:pPr>
            <a:endParaRPr lang="es-MX" dirty="0" smtClean="0"/>
          </a:p>
          <a:p>
            <a:pPr>
              <a:buFont typeface="Wingdings" panose="05000000000000000000" pitchFamily="2" charset="2"/>
              <a:buChar char="Ø"/>
            </a:pPr>
            <a:r>
              <a:rPr lang="es-MX" dirty="0" smtClean="0"/>
              <a:t>Los mejores modelos están ligados a la realidad.</a:t>
            </a:r>
          </a:p>
          <a:p>
            <a:pPr>
              <a:buFont typeface="Wingdings" panose="05000000000000000000" pitchFamily="2" charset="2"/>
              <a:buChar char="Ø"/>
            </a:pPr>
            <a:endParaRPr lang="es-MX" dirty="0" smtClean="0"/>
          </a:p>
          <a:p>
            <a:pPr>
              <a:buFont typeface="Wingdings" panose="05000000000000000000" pitchFamily="2" charset="2"/>
              <a:buChar char="Ø"/>
            </a:pPr>
            <a:r>
              <a:rPr lang="es-MX" dirty="0" smtClean="0"/>
              <a:t>Un único modelo o vista no es suficiente.</a:t>
            </a:r>
          </a:p>
          <a:p>
            <a:pPr marL="0" indent="0">
              <a:buNone/>
            </a:pPr>
            <a:endParaRPr lang="es-MX" dirty="0" smtClean="0"/>
          </a:p>
          <a:p>
            <a:pPr>
              <a:buFont typeface="Wingdings" panose="05000000000000000000" pitchFamily="2" charset="2"/>
              <a:buChar char="Ø"/>
            </a:pPr>
            <a:r>
              <a:rPr lang="es-MX" dirty="0" smtClean="0"/>
              <a:t>UML es un lenguaje para: </a:t>
            </a:r>
            <a:r>
              <a:rPr lang="es-MX" b="1" dirty="0" smtClean="0"/>
              <a:t>Visualizar, Especificar, Construir, Documentar</a:t>
            </a:r>
          </a:p>
          <a:p>
            <a:pPr>
              <a:buFont typeface="Wingdings" panose="05000000000000000000" pitchFamily="2" charset="2"/>
              <a:buChar char="Ø"/>
            </a:pPr>
            <a:endParaRPr lang="es-MX" dirty="0"/>
          </a:p>
        </p:txBody>
      </p:sp>
    </p:spTree>
    <p:extLst>
      <p:ext uri="{BB962C8B-B14F-4D97-AF65-F5344CB8AC3E}">
        <p14:creationId xmlns:p14="http://schemas.microsoft.com/office/powerpoint/2010/main" val="14304612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solidFill>
                  <a:srgbClr val="0070C0"/>
                </a:solidFill>
              </a:rPr>
              <a:t>¿Dónde puede utilizarse UML?</a:t>
            </a:r>
            <a:endParaRPr lang="es-MX" dirty="0">
              <a:solidFill>
                <a:srgbClr val="0070C0"/>
              </a:solidFill>
            </a:endParaRPr>
          </a:p>
        </p:txBody>
      </p:sp>
      <p:sp>
        <p:nvSpPr>
          <p:cNvPr id="3" name="Marcador de contenido 2"/>
          <p:cNvSpPr>
            <a:spLocks noGrp="1"/>
          </p:cNvSpPr>
          <p:nvPr>
            <p:ph idx="1"/>
          </p:nvPr>
        </p:nvSpPr>
        <p:spPr/>
        <p:txBody>
          <a:bodyPr/>
          <a:lstStyle/>
          <a:p>
            <a:pPr>
              <a:buFont typeface="Wingdings" panose="05000000000000000000" pitchFamily="2" charset="2"/>
              <a:buChar char="Ø"/>
            </a:pPr>
            <a:endParaRPr lang="es-MX" dirty="0" smtClean="0"/>
          </a:p>
          <a:p>
            <a:pPr>
              <a:buFont typeface="Wingdings" panose="05000000000000000000" pitchFamily="2" charset="2"/>
              <a:buChar char="Ø"/>
            </a:pPr>
            <a:r>
              <a:rPr lang="es-MX" dirty="0" smtClean="0"/>
              <a:t>Servicios financieros y bancos.</a:t>
            </a:r>
          </a:p>
          <a:p>
            <a:pPr>
              <a:buFont typeface="Wingdings" panose="05000000000000000000" pitchFamily="2" charset="2"/>
              <a:buChar char="Ø"/>
            </a:pPr>
            <a:r>
              <a:rPr lang="es-MX" dirty="0" smtClean="0"/>
              <a:t>Investigaciones científicas.</a:t>
            </a:r>
          </a:p>
          <a:p>
            <a:pPr>
              <a:buFont typeface="Wingdings" panose="05000000000000000000" pitchFamily="2" charset="2"/>
              <a:buChar char="Ø"/>
            </a:pPr>
            <a:r>
              <a:rPr lang="es-MX" dirty="0" smtClean="0"/>
              <a:t>Telecomunicaciones y Transportes.</a:t>
            </a:r>
          </a:p>
          <a:p>
            <a:pPr>
              <a:buFont typeface="Wingdings" panose="05000000000000000000" pitchFamily="2" charset="2"/>
              <a:buChar char="Ø"/>
            </a:pPr>
            <a:r>
              <a:rPr lang="es-MX" dirty="0" smtClean="0"/>
              <a:t>Servicios Web.</a:t>
            </a:r>
          </a:p>
          <a:p>
            <a:pPr>
              <a:buFont typeface="Wingdings" panose="05000000000000000000" pitchFamily="2" charset="2"/>
              <a:buChar char="Ø"/>
            </a:pPr>
            <a:r>
              <a:rPr lang="es-MX" dirty="0" smtClean="0"/>
              <a:t>Comercio electrónico.</a:t>
            </a:r>
          </a:p>
          <a:p>
            <a:pPr>
              <a:buFont typeface="Wingdings" panose="05000000000000000000" pitchFamily="2" charset="2"/>
              <a:buChar char="Ø"/>
            </a:pPr>
            <a:r>
              <a:rPr lang="es-MX" dirty="0" smtClean="0"/>
              <a:t>Electrónica</a:t>
            </a:r>
          </a:p>
          <a:p>
            <a:pPr marL="0" indent="0">
              <a:buNone/>
            </a:pPr>
            <a:endParaRPr lang="es-MX" dirty="0" smtClean="0"/>
          </a:p>
          <a:p>
            <a:pPr>
              <a:buFont typeface="Wingdings" panose="05000000000000000000" pitchFamily="2" charset="2"/>
              <a:buChar char="Ø"/>
            </a:pPr>
            <a:endParaRPr lang="es-MX" dirty="0"/>
          </a:p>
        </p:txBody>
      </p:sp>
    </p:spTree>
    <p:extLst>
      <p:ext uri="{BB962C8B-B14F-4D97-AF65-F5344CB8AC3E}">
        <p14:creationId xmlns:p14="http://schemas.microsoft.com/office/powerpoint/2010/main" val="1919181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solidFill>
                  <a:srgbClr val="0070C0"/>
                </a:solidFill>
              </a:rPr>
              <a:t>Elementos de UML</a:t>
            </a:r>
            <a:endParaRPr lang="es-MX" dirty="0">
              <a:solidFill>
                <a:srgbClr val="0070C0"/>
              </a:solidFill>
            </a:endParaRPr>
          </a:p>
        </p:txBody>
      </p:sp>
      <p:sp>
        <p:nvSpPr>
          <p:cNvPr id="3" name="Marcador de contenido 2"/>
          <p:cNvSpPr>
            <a:spLocks noGrp="1"/>
          </p:cNvSpPr>
          <p:nvPr>
            <p:ph idx="1"/>
          </p:nvPr>
        </p:nvSpPr>
        <p:spPr/>
        <p:txBody>
          <a:bodyPr/>
          <a:lstStyle/>
          <a:p>
            <a:r>
              <a:rPr lang="es-MX" dirty="0" smtClean="0"/>
              <a:t>Hay cuatro tipos de elementos en UML:</a:t>
            </a:r>
          </a:p>
          <a:p>
            <a:pPr>
              <a:buFont typeface="Wingdings" panose="05000000000000000000" pitchFamily="2" charset="2"/>
              <a:buChar char="Ø"/>
            </a:pPr>
            <a:r>
              <a:rPr lang="es-MX" b="1" dirty="0" smtClean="0"/>
              <a:t>Elementos estructurales.</a:t>
            </a:r>
          </a:p>
          <a:p>
            <a:pPr marL="0" indent="0">
              <a:buNone/>
            </a:pPr>
            <a:endParaRPr lang="es-MX" b="1" dirty="0" smtClean="0"/>
          </a:p>
          <a:p>
            <a:pPr>
              <a:buFont typeface="Wingdings" panose="05000000000000000000" pitchFamily="2" charset="2"/>
              <a:buChar char="Ø"/>
            </a:pPr>
            <a:r>
              <a:rPr lang="es-MX" b="1" dirty="0" smtClean="0"/>
              <a:t>Elementos de comportamiento.</a:t>
            </a:r>
          </a:p>
          <a:p>
            <a:pPr marL="0" indent="0">
              <a:buNone/>
            </a:pPr>
            <a:endParaRPr lang="es-MX" b="1" dirty="0" smtClean="0"/>
          </a:p>
          <a:p>
            <a:pPr>
              <a:buFont typeface="Wingdings" panose="05000000000000000000" pitchFamily="2" charset="2"/>
              <a:buChar char="Ø"/>
            </a:pPr>
            <a:r>
              <a:rPr lang="es-MX" b="1" dirty="0" smtClean="0"/>
              <a:t>Elementos de agrupación.</a:t>
            </a:r>
          </a:p>
          <a:p>
            <a:pPr marL="0" indent="0">
              <a:buNone/>
            </a:pPr>
            <a:endParaRPr lang="es-MX" b="1" dirty="0" smtClean="0"/>
          </a:p>
          <a:p>
            <a:pPr>
              <a:buFont typeface="Wingdings" panose="05000000000000000000" pitchFamily="2" charset="2"/>
              <a:buChar char="Ø"/>
            </a:pPr>
            <a:r>
              <a:rPr lang="es-MX" b="1" dirty="0" smtClean="0"/>
              <a:t>Elementos de anotación.</a:t>
            </a:r>
          </a:p>
          <a:p>
            <a:pPr marL="0" indent="0">
              <a:buNone/>
            </a:pPr>
            <a:endParaRPr lang="es-MX" dirty="0"/>
          </a:p>
        </p:txBody>
      </p:sp>
    </p:spTree>
    <p:extLst>
      <p:ext uri="{BB962C8B-B14F-4D97-AF65-F5344CB8AC3E}">
        <p14:creationId xmlns:p14="http://schemas.microsoft.com/office/powerpoint/2010/main" val="25673516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solidFill>
                  <a:srgbClr val="0070C0"/>
                </a:solidFill>
              </a:rPr>
              <a:t>Elementos Estructurales</a:t>
            </a:r>
            <a:endParaRPr lang="es-MX" dirty="0">
              <a:solidFill>
                <a:srgbClr val="0070C0"/>
              </a:solidFill>
            </a:endParaRPr>
          </a:p>
        </p:txBody>
      </p:sp>
      <p:sp>
        <p:nvSpPr>
          <p:cNvPr id="3" name="Marcador de contenido 2"/>
          <p:cNvSpPr>
            <a:spLocks noGrp="1"/>
          </p:cNvSpPr>
          <p:nvPr>
            <p:ph idx="1"/>
          </p:nvPr>
        </p:nvSpPr>
        <p:spPr/>
        <p:txBody>
          <a:bodyPr/>
          <a:lstStyle/>
          <a:p>
            <a:r>
              <a:rPr lang="es-MX" dirty="0" smtClean="0"/>
              <a:t>Son las partes estáticas de un modelo y representan conceptos o cosas materiales.</a:t>
            </a:r>
          </a:p>
          <a:p>
            <a:r>
              <a:rPr lang="es-MX" dirty="0" smtClean="0"/>
              <a:t>Se manejan actualmente seis diagramas estructurales de los cuales el diagrama de clases es el punto medular para analizar a profundidad.</a:t>
            </a:r>
          </a:p>
          <a:p>
            <a:endParaRPr lang="es-MX" dirty="0"/>
          </a:p>
          <a:p>
            <a:endParaRPr lang="es-MX" dirty="0" smtClean="0">
              <a:solidFill>
                <a:srgbClr val="0070C0"/>
              </a:solidFill>
            </a:endParaRPr>
          </a:p>
          <a:p>
            <a:endParaRPr lang="es-MX" dirty="0"/>
          </a:p>
        </p:txBody>
      </p:sp>
      <p:graphicFrame>
        <p:nvGraphicFramePr>
          <p:cNvPr id="5" name="Tabla 4"/>
          <p:cNvGraphicFramePr>
            <a:graphicFrameLocks noGrp="1"/>
          </p:cNvGraphicFramePr>
          <p:nvPr>
            <p:extLst>
              <p:ext uri="{D42A27DB-BD31-4B8C-83A1-F6EECF244321}">
                <p14:modId xmlns:p14="http://schemas.microsoft.com/office/powerpoint/2010/main" val="1864792269"/>
              </p:ext>
            </p:extLst>
          </p:nvPr>
        </p:nvGraphicFramePr>
        <p:xfrm>
          <a:off x="1347536" y="2967789"/>
          <a:ext cx="9577138" cy="3333237"/>
        </p:xfrm>
        <a:graphic>
          <a:graphicData uri="http://schemas.openxmlformats.org/drawingml/2006/table">
            <a:tbl>
              <a:tblPr firstRow="1" bandRow="1">
                <a:tableStyleId>{5C22544A-7EE6-4342-B048-85BDC9FD1C3A}</a:tableStyleId>
              </a:tblPr>
              <a:tblGrid>
                <a:gridCol w="4788569">
                  <a:extLst>
                    <a:ext uri="{9D8B030D-6E8A-4147-A177-3AD203B41FA5}">
                      <a16:colId xmlns:a16="http://schemas.microsoft.com/office/drawing/2014/main" val="1295976308"/>
                    </a:ext>
                  </a:extLst>
                </a:gridCol>
                <a:gridCol w="4788569">
                  <a:extLst>
                    <a:ext uri="{9D8B030D-6E8A-4147-A177-3AD203B41FA5}">
                      <a16:colId xmlns:a16="http://schemas.microsoft.com/office/drawing/2014/main" val="2241284810"/>
                    </a:ext>
                  </a:extLst>
                </a:gridCol>
              </a:tblGrid>
              <a:tr h="4331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smtClean="0">
                          <a:solidFill>
                            <a:schemeClr val="tx1"/>
                          </a:solidFill>
                        </a:rPr>
                        <a:t>CLASE</a:t>
                      </a:r>
                      <a:endParaRPr lang="es-MX" dirty="0"/>
                    </a:p>
                  </a:txBody>
                  <a:tcPr/>
                </a:tc>
                <a:tc>
                  <a:txBody>
                    <a:bodyPr/>
                    <a:lstStyle/>
                    <a:p>
                      <a:r>
                        <a:rPr lang="es-MX" b="1" dirty="0" smtClean="0">
                          <a:solidFill>
                            <a:schemeClr val="tx1"/>
                          </a:solidFill>
                        </a:rPr>
                        <a:t>REPRESENTACIÓN GRÁFICA</a:t>
                      </a:r>
                      <a:endParaRPr lang="es-MX" b="1" dirty="0">
                        <a:solidFill>
                          <a:schemeClr val="tx1"/>
                        </a:solidFill>
                      </a:endParaRPr>
                    </a:p>
                  </a:txBody>
                  <a:tcPr/>
                </a:tc>
                <a:extLst>
                  <a:ext uri="{0D108BD9-81ED-4DB2-BD59-A6C34878D82A}">
                    <a16:rowId xmlns:a16="http://schemas.microsoft.com/office/drawing/2014/main" val="798749172"/>
                  </a:ext>
                </a:extLst>
              </a:tr>
              <a:tr h="290010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dirty="0" smtClean="0">
                          <a:solidFill>
                            <a:schemeClr val="tx1"/>
                          </a:solidFill>
                        </a:rPr>
                        <a:t>Es una descripción de un conjunto de objetos que comparten los mismos atributos, operaciones, métodos, relaciones y comportamiento[</a:t>
                      </a:r>
                      <a:r>
                        <a:rPr lang="es-MX" dirty="0" err="1" smtClean="0">
                          <a:solidFill>
                            <a:schemeClr val="tx1"/>
                          </a:solidFill>
                        </a:rPr>
                        <a:t>Rumbaugh</a:t>
                      </a:r>
                      <a:r>
                        <a:rPr lang="es-MX" dirty="0" smtClean="0">
                          <a:solidFill>
                            <a:schemeClr val="tx1"/>
                          </a:solidFill>
                        </a:rPr>
                        <a:t>]. Se representa gráficamente por un rectángulo, que incluye su nombre, atributos y operaciones .</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s-MX" dirty="0" smtClean="0">
                        <a:solidFill>
                          <a:schemeClr val="tx1"/>
                        </a:solidFill>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s-MX" dirty="0" smtClean="0">
                          <a:solidFill>
                            <a:schemeClr val="tx1"/>
                          </a:solidFill>
                        </a:rPr>
                        <a:t>En UML, una clase define la estructura común</a:t>
                      </a:r>
                      <a:r>
                        <a:rPr lang="es-MX" baseline="0" dirty="0" smtClean="0">
                          <a:solidFill>
                            <a:schemeClr val="tx1"/>
                          </a:solidFill>
                        </a:rPr>
                        <a:t> de un conjunto de objetos y permite la construcción de objetos, que son instancias de esas clases.</a:t>
                      </a:r>
                      <a:endParaRPr lang="es-MX" dirty="0"/>
                    </a:p>
                  </a:txBody>
                  <a:tcPr/>
                </a:tc>
                <a:tc>
                  <a:txBody>
                    <a:bodyPr/>
                    <a:lstStyle/>
                    <a:p>
                      <a:endParaRPr lang="es-MX" dirty="0"/>
                    </a:p>
                  </a:txBody>
                  <a:tcPr/>
                </a:tc>
                <a:extLst>
                  <a:ext uri="{0D108BD9-81ED-4DB2-BD59-A6C34878D82A}">
                    <a16:rowId xmlns:a16="http://schemas.microsoft.com/office/drawing/2014/main" val="3467787729"/>
                  </a:ext>
                </a:extLst>
              </a:tr>
            </a:tbl>
          </a:graphicData>
        </a:graphic>
      </p:graphicFrame>
      <p:pic>
        <p:nvPicPr>
          <p:cNvPr id="7" name="Picture 2" descr="C:\Users\carlos\Pictures\clase1.jpg"/>
          <p:cNvPicPr>
            <a:picLocks noChangeAspect="1" noChangeArrowheads="1"/>
          </p:cNvPicPr>
          <p:nvPr/>
        </p:nvPicPr>
        <p:blipFill>
          <a:blip r:embed="rId2" cstate="print"/>
          <a:srcRect/>
          <a:stretch>
            <a:fillRect/>
          </a:stretch>
        </p:blipFill>
        <p:spPr bwMode="auto">
          <a:xfrm>
            <a:off x="6625389" y="3793629"/>
            <a:ext cx="3609474" cy="2522505"/>
          </a:xfrm>
          <a:prstGeom prst="rect">
            <a:avLst/>
          </a:prstGeom>
          <a:noFill/>
        </p:spPr>
      </p:pic>
    </p:spTree>
    <p:extLst>
      <p:ext uri="{BB962C8B-B14F-4D97-AF65-F5344CB8AC3E}">
        <p14:creationId xmlns:p14="http://schemas.microsoft.com/office/powerpoint/2010/main" val="33010675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solidFill>
                  <a:srgbClr val="0070C0"/>
                </a:solidFill>
              </a:rPr>
              <a:t>Ejemplos de clases</a:t>
            </a:r>
            <a:endParaRPr lang="es-MX" dirty="0">
              <a:solidFill>
                <a:srgbClr val="0070C0"/>
              </a:solidFill>
            </a:endParaRPr>
          </a:p>
        </p:txBody>
      </p:sp>
      <p:pic>
        <p:nvPicPr>
          <p:cNvPr id="4" name="Marcador de contenido 3"/>
          <p:cNvPicPr>
            <a:picLocks noGrp="1" noChangeAspect="1"/>
          </p:cNvPicPr>
          <p:nvPr>
            <p:ph idx="1"/>
          </p:nvPr>
        </p:nvPicPr>
        <p:blipFill>
          <a:blip r:embed="rId2"/>
          <a:stretch>
            <a:fillRect/>
          </a:stretch>
        </p:blipFill>
        <p:spPr>
          <a:xfrm>
            <a:off x="882316" y="1913561"/>
            <a:ext cx="3368842" cy="4342860"/>
          </a:xfrm>
          <a:prstGeom prst="rect">
            <a:avLst/>
          </a:prstGeom>
        </p:spPr>
      </p:pic>
      <p:pic>
        <p:nvPicPr>
          <p:cNvPr id="6" name="Imagen 5"/>
          <p:cNvPicPr>
            <a:picLocks noChangeAspect="1"/>
          </p:cNvPicPr>
          <p:nvPr/>
        </p:nvPicPr>
        <p:blipFill>
          <a:blip r:embed="rId3"/>
          <a:stretch>
            <a:fillRect/>
          </a:stretch>
        </p:blipFill>
        <p:spPr>
          <a:xfrm>
            <a:off x="4507832" y="2051384"/>
            <a:ext cx="3304672" cy="4076700"/>
          </a:xfrm>
          <a:prstGeom prst="rect">
            <a:avLst/>
          </a:prstGeom>
        </p:spPr>
      </p:pic>
      <p:pic>
        <p:nvPicPr>
          <p:cNvPr id="7" name="Imagen 6"/>
          <p:cNvPicPr>
            <a:picLocks noChangeAspect="1"/>
          </p:cNvPicPr>
          <p:nvPr/>
        </p:nvPicPr>
        <p:blipFill>
          <a:blip r:embed="rId4"/>
          <a:stretch>
            <a:fillRect/>
          </a:stretch>
        </p:blipFill>
        <p:spPr>
          <a:xfrm>
            <a:off x="8277725" y="2051384"/>
            <a:ext cx="3208421" cy="3114174"/>
          </a:xfrm>
          <a:prstGeom prst="rect">
            <a:avLst/>
          </a:prstGeom>
        </p:spPr>
      </p:pic>
    </p:spTree>
    <p:extLst>
      <p:ext uri="{BB962C8B-B14F-4D97-AF65-F5344CB8AC3E}">
        <p14:creationId xmlns:p14="http://schemas.microsoft.com/office/powerpoint/2010/main" val="6224513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solidFill>
                  <a:srgbClr val="0070C0"/>
                </a:solidFill>
              </a:rPr>
              <a:t>Términos y conceptos</a:t>
            </a:r>
            <a:endParaRPr lang="es-MX" dirty="0">
              <a:solidFill>
                <a:srgbClr val="0070C0"/>
              </a:solidFill>
            </a:endParaRPr>
          </a:p>
        </p:txBody>
      </p:sp>
      <p:sp>
        <p:nvSpPr>
          <p:cNvPr id="3" name="Marcador de contenido 2"/>
          <p:cNvSpPr>
            <a:spLocks noGrp="1"/>
          </p:cNvSpPr>
          <p:nvPr>
            <p:ph idx="1"/>
          </p:nvPr>
        </p:nvSpPr>
        <p:spPr/>
        <p:txBody>
          <a:bodyPr/>
          <a:lstStyle/>
          <a:p>
            <a:pPr>
              <a:buFont typeface="Wingdings" panose="05000000000000000000" pitchFamily="2" charset="2"/>
              <a:buChar char="Ø"/>
            </a:pPr>
            <a:r>
              <a:rPr lang="es-MX" dirty="0" smtClean="0"/>
              <a:t>Cada clase debe tener un nombre que la distinga de otras clases y además debe ser púnico dentro del paquete que lo contiene.</a:t>
            </a:r>
          </a:p>
          <a:p>
            <a:pPr>
              <a:buFont typeface="Wingdings" panose="05000000000000000000" pitchFamily="2" charset="2"/>
              <a:buChar char="Ø"/>
            </a:pPr>
            <a:r>
              <a:rPr lang="es-MX" dirty="0" smtClean="0"/>
              <a:t>Las clases son plantillas que nos permiten modelar.</a:t>
            </a:r>
          </a:p>
          <a:p>
            <a:pPr>
              <a:buFont typeface="Wingdings" panose="05000000000000000000" pitchFamily="2" charset="2"/>
              <a:buChar char="Ø"/>
            </a:pPr>
            <a:endParaRPr lang="es-MX" dirty="0"/>
          </a:p>
        </p:txBody>
      </p:sp>
      <p:pic>
        <p:nvPicPr>
          <p:cNvPr id="4" name="Imagen 3"/>
          <p:cNvPicPr>
            <a:picLocks noChangeAspect="1"/>
          </p:cNvPicPr>
          <p:nvPr/>
        </p:nvPicPr>
        <p:blipFill>
          <a:blip r:embed="rId2"/>
          <a:stretch>
            <a:fillRect/>
          </a:stretch>
        </p:blipFill>
        <p:spPr>
          <a:xfrm>
            <a:off x="1219701" y="3169234"/>
            <a:ext cx="2614362" cy="3031144"/>
          </a:xfrm>
          <a:prstGeom prst="rect">
            <a:avLst/>
          </a:prstGeom>
        </p:spPr>
      </p:pic>
      <p:sp>
        <p:nvSpPr>
          <p:cNvPr id="5" name="CuadroTexto 4"/>
          <p:cNvSpPr txBox="1"/>
          <p:nvPr/>
        </p:nvSpPr>
        <p:spPr>
          <a:xfrm>
            <a:off x="3956484" y="3392145"/>
            <a:ext cx="8186325" cy="2585323"/>
          </a:xfrm>
          <a:prstGeom prst="rect">
            <a:avLst/>
          </a:prstGeom>
          <a:noFill/>
        </p:spPr>
        <p:txBody>
          <a:bodyPr wrap="square" rtlCol="0">
            <a:spAutoFit/>
          </a:bodyPr>
          <a:lstStyle/>
          <a:p>
            <a:r>
              <a:rPr lang="es-MX" b="1" u="sng" dirty="0" smtClean="0">
                <a:solidFill>
                  <a:srgbClr val="0070C0"/>
                </a:solidFill>
              </a:rPr>
              <a:t>Atributos</a:t>
            </a:r>
          </a:p>
          <a:p>
            <a:r>
              <a:rPr lang="es-MX" dirty="0" smtClean="0"/>
              <a:t>Es una propiedad de una clase identificada con un nombre, que describe un rango de valores que pueden tomar las instancias de la propiedad. </a:t>
            </a:r>
          </a:p>
          <a:p>
            <a:endParaRPr lang="es-MX" dirty="0" smtClean="0"/>
          </a:p>
          <a:p>
            <a:r>
              <a:rPr lang="es-MX" dirty="0" smtClean="0"/>
              <a:t>Una clase puede tener cualquier número de atributos.</a:t>
            </a:r>
          </a:p>
          <a:p>
            <a:endParaRPr lang="es-MX" dirty="0" smtClean="0"/>
          </a:p>
          <a:p>
            <a:r>
              <a:rPr lang="es-MX" dirty="0" smtClean="0"/>
              <a:t>Un atributo representa una propiedad compartida por todos los objetos de la clase.</a:t>
            </a:r>
          </a:p>
          <a:p>
            <a:endParaRPr lang="es-MX" dirty="0"/>
          </a:p>
          <a:p>
            <a:r>
              <a:rPr lang="es-MX" dirty="0" smtClean="0"/>
              <a:t>Un atributo puede especificar indicando un valor por defecto.</a:t>
            </a:r>
            <a:endParaRPr lang="es-MX" dirty="0"/>
          </a:p>
        </p:txBody>
      </p:sp>
    </p:spTree>
    <p:extLst>
      <p:ext uri="{BB962C8B-B14F-4D97-AF65-F5344CB8AC3E}">
        <p14:creationId xmlns:p14="http://schemas.microsoft.com/office/powerpoint/2010/main" val="145829821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799</TotalTime>
  <Words>1152</Words>
  <Application>Microsoft Office PowerPoint</Application>
  <PresentationFormat>Panorámica</PresentationFormat>
  <Paragraphs>96</Paragraphs>
  <Slides>15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Calibri</vt:lpstr>
      <vt:lpstr>Calibri Light</vt:lpstr>
      <vt:lpstr>Wingdings</vt:lpstr>
      <vt:lpstr>Retrospección</vt:lpstr>
      <vt:lpstr>UML  El Lenguaje Unificado de Modelado</vt:lpstr>
      <vt:lpstr>UML</vt:lpstr>
      <vt:lpstr>¿Porqué Modelar?</vt:lpstr>
      <vt:lpstr>Ventajas del Modelado</vt:lpstr>
      <vt:lpstr>¿Dónde puede utilizarse UML?</vt:lpstr>
      <vt:lpstr>Elementos de UML</vt:lpstr>
      <vt:lpstr>Elementos Estructurales</vt:lpstr>
      <vt:lpstr>Ejemplos de clases</vt:lpstr>
      <vt:lpstr>Términos y conceptos</vt:lpstr>
      <vt:lpstr>Términos y conceptos</vt:lpstr>
      <vt:lpstr>Instancia</vt:lpstr>
      <vt:lpstr>Clases Abstractas</vt:lpstr>
      <vt:lpstr>Ejercicio 1</vt:lpstr>
      <vt:lpstr>Ejercicio 2</vt:lpstr>
      <vt:lpstr>Ejercicio 3</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  El Lenguaje Unificado de Modelado</dc:title>
  <dc:creator>carlos armando ríos acevedo</dc:creator>
  <cp:lastModifiedBy>carlos armando ríos acevedo</cp:lastModifiedBy>
  <cp:revision>37</cp:revision>
  <dcterms:created xsi:type="dcterms:W3CDTF">2018-12-04T23:45:19Z</dcterms:created>
  <dcterms:modified xsi:type="dcterms:W3CDTF">2020-01-06T13:27:28Z</dcterms:modified>
</cp:coreProperties>
</file>