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72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0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9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4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65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78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54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4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7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11917E-C289-436F-B3CF-BA6BCD670327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FAAFE6-EF38-4519-AF68-EFBAD043D3E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sz="8800" dirty="0" smtClean="0">
                <a:solidFill>
                  <a:schemeClr val="accent2"/>
                </a:solidFill>
              </a:rPr>
              <a:t>UML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/>
                </a:solidFill>
              </a:rPr>
              <a:t>(Relaciones)</a:t>
            </a:r>
            <a:br>
              <a:rPr lang="es-MX" dirty="0" smtClean="0">
                <a:solidFill>
                  <a:schemeClr val="accent2"/>
                </a:solidFill>
              </a:rPr>
            </a:br>
            <a:r>
              <a:rPr lang="es-MX" dirty="0" smtClean="0"/>
              <a:t>El Lenguaje Unificado de Modelado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Mtro. Carlos armando ríos acevedo</a:t>
            </a:r>
          </a:p>
          <a:p>
            <a:r>
              <a:rPr lang="es-MX" smtClean="0"/>
              <a:t>Primavera </a:t>
            </a:r>
            <a:r>
              <a:rPr lang="es-MX" smtClean="0"/>
              <a:t>2020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3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Agregación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Una asociación normal entre dos clases representa una relación estructural entre iguales, es decir, ambas están en el mismo nivel.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Modelar una relación “TODO/PARTE” , en la cual una clase representa una cosa grande (“todo”), que consta de elementos más pequeños (las “partes”).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Las partes pueden formar partes de distintos agregados.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2" y="4030829"/>
            <a:ext cx="4819650" cy="14395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3612938"/>
            <a:ext cx="5076825" cy="1352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5019675"/>
            <a:ext cx="4143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Composición(Relación más fuerte)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Es una relación más fuerte.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El tiempo de vida de un objeto está condicionado por el tiempo de vida del objeto que lo incluye.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98698"/>
            <a:ext cx="4105275" cy="1571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6" y="4570323"/>
            <a:ext cx="6119211" cy="17556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653" y="3079071"/>
            <a:ext cx="4239027" cy="30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Ejemplos</a:t>
            </a:r>
            <a:endParaRPr lang="es-MX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ttps://luisperis.com/wp-content/uploads/2017/06/diagrama-cl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48" y="1129144"/>
            <a:ext cx="7621443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Ejemplos</a:t>
            </a:r>
            <a:endParaRPr lang="es-MX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1304492"/>
            <a:ext cx="7748155" cy="47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Polimorfismo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Es la acción de construir varios métodos con el mismo nombre, pero con la relación a la clase a que pertenece cada uno, con comportamientos diferentes.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 capacidad de llevar un mismo mensaje a objetos de diferentes clases.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Comportamientos diferentes, asociados a objetos distintos, pueden compartir el mismo nombre, al llamarlos por ese nombre se utilizará el comportamiento correspondiente al objeto que esté usando.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09" y="3721768"/>
            <a:ext cx="6523623" cy="26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Visibilidad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 visibilidad de una característica específica indica si puede ser utilizada por otros clasificadores. En UML existen cuatro niveles de visibilidad.</a:t>
            </a:r>
          </a:p>
          <a:p>
            <a:pPr marL="0" indent="0" algn="just">
              <a:buNone/>
            </a:pP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27188"/>
              </p:ext>
            </p:extLst>
          </p:nvPr>
        </p:nvGraphicFramePr>
        <p:xfrm>
          <a:off x="1097280" y="2676802"/>
          <a:ext cx="10549287" cy="3483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41">
                  <a:extLst>
                    <a:ext uri="{9D8B030D-6E8A-4147-A177-3AD203B41FA5}">
                      <a16:colId xmlns:a16="http://schemas.microsoft.com/office/drawing/2014/main" val="21630255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7365253"/>
                    </a:ext>
                  </a:extLst>
                </a:gridCol>
                <a:gridCol w="8438146">
                  <a:extLst>
                    <a:ext uri="{9D8B030D-6E8A-4147-A177-3AD203B41FA5}">
                      <a16:colId xmlns:a16="http://schemas.microsoft.com/office/drawing/2014/main" val="2516841863"/>
                    </a:ext>
                  </a:extLst>
                </a:gridCol>
              </a:tblGrid>
              <a:tr h="696673">
                <a:tc>
                  <a:txBody>
                    <a:bodyPr/>
                    <a:lstStyle/>
                    <a:p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Nivel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16123"/>
                  </a:ext>
                </a:extLst>
              </a:tr>
              <a:tr h="696673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Public</a:t>
                      </a:r>
                      <a:r>
                        <a:rPr lang="es-MX" dirty="0" smtClean="0"/>
                        <a:t> (+)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Cualquier</a:t>
                      </a:r>
                      <a:r>
                        <a:rPr lang="es-MX" baseline="0" dirty="0" smtClean="0"/>
                        <a:t> clasificador externo con visibilidad hacia el clasificador dado puede utilizar característica.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2944"/>
                  </a:ext>
                </a:extLst>
              </a:tr>
              <a:tr h="696673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Protected</a:t>
                      </a:r>
                      <a:r>
                        <a:rPr lang="es-MX" dirty="0" smtClean="0"/>
                        <a:t> (#)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Cualquier Descendiente del clasificador puede utilizar la característica; se específica precediéndola del símbolo #.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45412"/>
                  </a:ext>
                </a:extLst>
              </a:tr>
              <a:tr h="696673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Private</a:t>
                      </a:r>
                      <a:r>
                        <a:rPr lang="es-MX" dirty="0" smtClean="0"/>
                        <a:t> (-)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Sólo el propio clasificador puede utilizar característica.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24697"/>
                  </a:ext>
                </a:extLst>
              </a:tr>
              <a:tr h="696673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Package</a:t>
                      </a:r>
                      <a:r>
                        <a:rPr lang="es-MX" dirty="0" smtClean="0"/>
                        <a:t> (~)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Sólo los clasificadores</a:t>
                      </a:r>
                      <a:r>
                        <a:rPr lang="es-MX" baseline="0" dirty="0" smtClean="0"/>
                        <a:t> declarados en el mismo paquete pueden utilizar la </a:t>
                      </a:r>
                      <a:r>
                        <a:rPr lang="es-MX" baseline="0" dirty="0" err="1" smtClean="0"/>
                        <a:t>caracerística</a:t>
                      </a:r>
                      <a:r>
                        <a:rPr lang="es-MX" baseline="0" dirty="0" smtClean="0"/>
                        <a:t>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0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6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Visibilidad (Ejemplo)</a:t>
            </a:r>
            <a:endParaRPr lang="es-MX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94" y="2049629"/>
            <a:ext cx="4936457" cy="40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Encapsulamiento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Cuando se especifica la visibilidad de las características de un clasificador, normalmente se ocultan los detalles de implementación y se muestra sólo aquellas necesarias para llevar a cabo las responsabilidades de la abstracción.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El encapsulamiento es la base del ocultamiento de información, esencial para construir sistemas sólidos y flexibles. Si no se adorna explícitamente una característica con un símbolo de visibilidad, por lo general se puede asumir que es pública. Aunque en el caso del lenguaje de C++ es comportamiento será privado.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Significa reunir a todos los elementos que pueden considerarse pertenecientes a una misma entidad, al mismo nivel de abstracción. Esto permite la cohesión de los componentes del sistema.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95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RELACIONES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Las clases casi nunca se encuentran aisladas.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 mayoría colaboran entre sí.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Una relación es una conexión entre elementos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Gráficamente, una relación se representa como una línea.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En el modelado orientado a objetos hay tres tipos de relaciones importantes: </a:t>
            </a:r>
            <a:r>
              <a:rPr lang="es-MX" b="1" dirty="0" smtClean="0"/>
              <a:t>dependencias</a:t>
            </a:r>
            <a:r>
              <a:rPr lang="es-MX" dirty="0" smtClean="0"/>
              <a:t>, que representan relaciones de uso entre clases, </a:t>
            </a:r>
            <a:r>
              <a:rPr lang="es-MX" b="1" dirty="0" smtClean="0"/>
              <a:t>generalizaciones</a:t>
            </a:r>
            <a:r>
              <a:rPr lang="es-MX" dirty="0" smtClean="0"/>
              <a:t>, que conectan clases generales con sus especializaciones, y </a:t>
            </a:r>
            <a:r>
              <a:rPr lang="es-MX" b="1" dirty="0" smtClean="0"/>
              <a:t>asociaciones</a:t>
            </a:r>
            <a:r>
              <a:rPr lang="es-MX" dirty="0" smtClean="0"/>
              <a:t>, que representan relaciones estructurales entre objetos.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53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Dependencias (relación de uso)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Una dependencia es una relación de uso que declara que un elemento utiliza la información y los servicios de otro elemento, pero no necesariamente  a la inversa.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Gráficamente , una dependencia se representa como una línea discontinua dirigida hacia el elemento del cual se depende.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Relación(más débil que una asociación) 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84420"/>
            <a:ext cx="4667250" cy="2505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684419"/>
            <a:ext cx="4648200" cy="15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Asociación (conexión entre clases)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Una asociación es una relación estructural que especifica que los objetos de un elemento están conectados con los objetos de otro.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También es válido que ambos extremos de una asociación estén conectados a la misma clase.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Una asociación que conecta dos clases se dice </a:t>
            </a:r>
            <a:r>
              <a:rPr lang="es-MX" b="1" dirty="0" smtClean="0"/>
              <a:t>binaria</a:t>
            </a:r>
            <a:r>
              <a:rPr lang="es-MX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Las asociaciones que conectan más de dos clases se les llama asociaciones </a:t>
            </a:r>
            <a:r>
              <a:rPr lang="es-MX" b="1" dirty="0" smtClean="0"/>
              <a:t>n-arias</a:t>
            </a: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98" y="4072378"/>
            <a:ext cx="3852418" cy="17967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072378"/>
            <a:ext cx="6330215" cy="20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2"/>
                </a:solidFill>
              </a:rPr>
              <a:t>M</a:t>
            </a:r>
            <a:r>
              <a:rPr lang="es-MX" dirty="0" smtClean="0">
                <a:solidFill>
                  <a:schemeClr val="accent2"/>
                </a:solidFill>
              </a:rPr>
              <a:t>ultiplicidad</a:t>
            </a:r>
            <a:endParaRPr lang="es-MX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883122"/>
            <a:ext cx="6256421" cy="44113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89" y="2685547"/>
            <a:ext cx="4276725" cy="19666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320589" y="4827026"/>
            <a:ext cx="575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Un empleado puede trabajar para ninguna o varias empresas.</a:t>
            </a:r>
          </a:p>
          <a:p>
            <a:r>
              <a:rPr lang="es-MX" sz="1600" dirty="0" smtClean="0"/>
              <a:t>En una empresa trabajan uno o más empleados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4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3936" y="286603"/>
            <a:ext cx="4321743" cy="1450757"/>
          </a:xfrm>
        </p:spPr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Multiplicidad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3936" y="1845734"/>
            <a:ext cx="4321743" cy="402336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 multiplicidad se escribe  como una expresión con un valor mínimo y un valor máximo, que pueden ser iguales; se utilizan dos puntos consecutivos para separar ambos valores.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Se puede indicar una multiplicidad de exactamente uno (1), cero o uno (0..1), muchos (0..*), o uno o más (1..*). Se puede dar un rango de enteros como (2..5).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Cada asociación tiene dos multiplicidades (una para cada extremo de la relación)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5" y="160422"/>
            <a:ext cx="6124575" cy="6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Generalización/especialización (relaciones de herencia)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Una generalización es una relación entre un elemento general (llamado superclase p padre) y un caso más específico de ese elemento (llamado subclase o hijo).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 generalización se llama a veces relación “es-un-tipo-de”.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Un hijo hereda las propiedades de sus padres, especialmente sus atributos y operaciones.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La subclase hijo a menudo suele ser más grande que la clase padre.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Gráficamente, la generalización se representa como una línea dirigida continua, con una gran punta de flecha vacía, apuntando al padre.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21" y="4346091"/>
            <a:ext cx="4952248" cy="19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Tipos de Herencia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806215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accent2"/>
                </a:solidFill>
              </a:rPr>
              <a:t>Herencia Simple</a:t>
            </a:r>
          </a:p>
          <a:p>
            <a:pPr marL="0" indent="0" algn="just">
              <a:buNone/>
            </a:pPr>
            <a:r>
              <a:rPr lang="es-MX" dirty="0" smtClean="0"/>
              <a:t>Una clase tiene una sola superclase directa.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endParaRPr lang="es-MX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accent2"/>
                </a:solidFill>
              </a:rPr>
              <a:t>Herencia Múltiple</a:t>
            </a:r>
          </a:p>
          <a:p>
            <a:pPr marL="0" indent="0" algn="just">
              <a:buNone/>
            </a:pPr>
            <a:r>
              <a:rPr lang="es-MX" dirty="0" smtClean="0"/>
              <a:t>Una clase tiene varias superclases directas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84" y="1336307"/>
            <a:ext cx="4844716" cy="1987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4" y="3468326"/>
            <a:ext cx="4722796" cy="26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6344"/>
          </a:xfrm>
        </p:spPr>
        <p:txBody>
          <a:bodyPr/>
          <a:lstStyle/>
          <a:p>
            <a:r>
              <a:rPr lang="es-MX" dirty="0" smtClean="0">
                <a:solidFill>
                  <a:schemeClr val="accent2"/>
                </a:solidFill>
              </a:rPr>
              <a:t>Generalización (Ejemplos)</a:t>
            </a:r>
            <a:endParaRPr lang="es-MX" dirty="0">
              <a:solidFill>
                <a:schemeClr val="accent2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622"/>
            <a:ext cx="2233166" cy="46361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66" y="1379622"/>
            <a:ext cx="5900181" cy="49292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63" y="1379622"/>
            <a:ext cx="4292516" cy="31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2195</TotalTime>
  <Words>827</Words>
  <Application>Microsoft Office PowerPoint</Application>
  <PresentationFormat>Panorámica</PresentationFormat>
  <Paragraphs>75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Retrospección</vt:lpstr>
      <vt:lpstr>UML (Relaciones) El Lenguaje Unificado de Modelado</vt:lpstr>
      <vt:lpstr>RELACIONES</vt:lpstr>
      <vt:lpstr>Dependencias (relación de uso)</vt:lpstr>
      <vt:lpstr>Asociación (conexión entre clases)</vt:lpstr>
      <vt:lpstr>Multiplicidad</vt:lpstr>
      <vt:lpstr>Multiplicidad</vt:lpstr>
      <vt:lpstr>Generalización/especialización (relaciones de herencia)</vt:lpstr>
      <vt:lpstr>Tipos de Herencia</vt:lpstr>
      <vt:lpstr>Generalización (Ejemplos)</vt:lpstr>
      <vt:lpstr>Agregación</vt:lpstr>
      <vt:lpstr>Composición(Relación más fuerte)</vt:lpstr>
      <vt:lpstr>Ejemplos</vt:lpstr>
      <vt:lpstr>Ejemplos</vt:lpstr>
      <vt:lpstr>Polimorfismo</vt:lpstr>
      <vt:lpstr>Visibilidad</vt:lpstr>
      <vt:lpstr>Visibilidad (Ejemplo)</vt:lpstr>
      <vt:lpstr>Encapsulamiento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 El Lenguaje Unificado de Modelado</dc:title>
  <dc:creator>carlos armando ríos acevedo</dc:creator>
  <cp:lastModifiedBy>carlos armando ríos acevedo</cp:lastModifiedBy>
  <cp:revision>53</cp:revision>
  <dcterms:created xsi:type="dcterms:W3CDTF">2018-12-04T23:45:19Z</dcterms:created>
  <dcterms:modified xsi:type="dcterms:W3CDTF">2020-01-06T13:27:52Z</dcterms:modified>
</cp:coreProperties>
</file>