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78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1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45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82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16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62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42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47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4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83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49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ABFF-F96F-41C3-B27C-CF175033F497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46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Estadística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Carlos Armando Ríos Acevedo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70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Gráficas para datos categóricos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89661" cy="20405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084"/>
            <a:ext cx="5397190" cy="20467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167" y="2053891"/>
            <a:ext cx="5504764" cy="35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737" y="0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Gráfica para datos cuantitativos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897" y="662486"/>
            <a:ext cx="10515600" cy="2063297"/>
          </a:xfrm>
        </p:spPr>
        <p:txBody>
          <a:bodyPr/>
          <a:lstStyle/>
          <a:p>
            <a:pPr algn="just"/>
            <a:r>
              <a:rPr lang="es-MX" dirty="0" smtClean="0"/>
              <a:t>Las gráficas de </a:t>
            </a:r>
            <a:r>
              <a:rPr lang="es-MX" b="1" i="1" u="sng" dirty="0" smtClean="0">
                <a:solidFill>
                  <a:srgbClr val="002060"/>
                </a:solidFill>
              </a:rPr>
              <a:t>pastel y gráficas de barras</a:t>
            </a:r>
            <a:r>
              <a:rPr lang="es-MX" dirty="0" smtClean="0"/>
              <a:t>, sirven para describir los datos, usando la cantidad medida en cada categoría. La gráfica de pastel muestra la forma en que está distribuida la cantidad total entre las categorías y la gráfica de barras usa la altura de la barra para mostrar la cantidad de una categoría en particular.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" y="2725784"/>
            <a:ext cx="5581650" cy="1524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19" y="2598970"/>
            <a:ext cx="4281624" cy="213849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899" y="4249784"/>
            <a:ext cx="4083638" cy="25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8532" y="112577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Gráficas de Líneas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79" y="705396"/>
            <a:ext cx="11919857" cy="247323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Cuando una variable cuantitativa se registra en el tiempo a intervalos igualmente </a:t>
            </a:r>
            <a:r>
              <a:rPr lang="es-MX" dirty="0" smtClean="0"/>
              <a:t>espaciados (por </a:t>
            </a:r>
            <a:r>
              <a:rPr lang="es-MX" dirty="0"/>
              <a:t>ejemplo diario, semanal, mensual, trimestral o anual), el conjunto de </a:t>
            </a:r>
            <a:r>
              <a:rPr lang="es-MX" dirty="0" smtClean="0"/>
              <a:t>datos forma </a:t>
            </a:r>
            <a:r>
              <a:rPr lang="es-MX" dirty="0"/>
              <a:t>una </a:t>
            </a:r>
            <a:r>
              <a:rPr lang="es-MX" b="1" i="1" u="sng" dirty="0">
                <a:solidFill>
                  <a:srgbClr val="002060"/>
                </a:solidFill>
              </a:rPr>
              <a:t>serie de tiempo</a:t>
            </a:r>
            <a:r>
              <a:rPr lang="es-MX" dirty="0"/>
              <a:t>. Los datos de una serie de tiempo se presentan con más </a:t>
            </a:r>
            <a:r>
              <a:rPr lang="es-MX" dirty="0" smtClean="0"/>
              <a:t>efectividad en </a:t>
            </a:r>
            <a:r>
              <a:rPr lang="es-MX" dirty="0"/>
              <a:t>una </a:t>
            </a:r>
            <a:r>
              <a:rPr lang="es-MX" b="1" i="1" u="sng" dirty="0">
                <a:solidFill>
                  <a:srgbClr val="002060"/>
                </a:solidFill>
              </a:rPr>
              <a:t>gráfica de líneas </a:t>
            </a:r>
            <a:r>
              <a:rPr lang="es-MX" dirty="0"/>
              <a:t>con el tiempo como eje horizontal. La idea es tratar </a:t>
            </a:r>
            <a:r>
              <a:rPr lang="es-MX" dirty="0" smtClean="0"/>
              <a:t>de distinguir </a:t>
            </a:r>
            <a:r>
              <a:rPr lang="es-MX" dirty="0"/>
              <a:t>un patrón o </a:t>
            </a:r>
            <a:r>
              <a:rPr lang="es-MX" b="1" i="1" u="sng" dirty="0">
                <a:solidFill>
                  <a:srgbClr val="002060"/>
                </a:solidFill>
              </a:rPr>
              <a:t>tendencia</a:t>
            </a:r>
            <a:r>
              <a:rPr lang="es-MX" b="1" dirty="0"/>
              <a:t> </a:t>
            </a:r>
            <a:r>
              <a:rPr lang="es-MX" dirty="0"/>
              <a:t>que sea probable de continuar en el futuro y luego </a:t>
            </a:r>
            <a:r>
              <a:rPr lang="es-MX" dirty="0" smtClean="0"/>
              <a:t>usar ese </a:t>
            </a:r>
            <a:r>
              <a:rPr lang="es-MX" dirty="0"/>
              <a:t>patrón para hacer predicciones precisas para el futuro inmediato.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2726191"/>
            <a:ext cx="4953000" cy="904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51" y="3742099"/>
            <a:ext cx="7553325" cy="29146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283338" y="3901440"/>
            <a:ext cx="2400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u="sng" dirty="0" smtClean="0"/>
              <a:t>Nota: hay que tener </a:t>
            </a:r>
          </a:p>
          <a:p>
            <a:pPr algn="just"/>
            <a:r>
              <a:rPr lang="es-MX" b="1" u="sng" dirty="0" smtClean="0"/>
              <a:t>cuidado en una gráfica de líneas, cuando el eje</a:t>
            </a:r>
          </a:p>
          <a:p>
            <a:pPr algn="just"/>
            <a:r>
              <a:rPr lang="es-MX" b="1" u="sng" smtClean="0"/>
              <a:t>“Y” </a:t>
            </a:r>
            <a:r>
              <a:rPr lang="es-MX" b="1" u="sng" dirty="0" smtClean="0"/>
              <a:t>sea un intervalo muy grande, porque puede ocasionar el efecto de una tendencia.</a:t>
            </a:r>
            <a:endParaRPr lang="es-MX" b="1" u="sng" dirty="0"/>
          </a:p>
        </p:txBody>
      </p:sp>
    </p:spTree>
    <p:extLst>
      <p:ext uri="{BB962C8B-B14F-4D97-AF65-F5344CB8AC3E}">
        <p14:creationId xmlns:p14="http://schemas.microsoft.com/office/powerpoint/2010/main" val="5096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8532" y="112577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Gráficas de </a:t>
            </a:r>
            <a:r>
              <a:rPr lang="es-MX" dirty="0" smtClean="0"/>
              <a:t>Puntos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79" y="705396"/>
            <a:ext cx="11919857" cy="2473233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Muchos conjuntos de datos cuantitativos están formados de números que no se </a:t>
            </a:r>
            <a:r>
              <a:rPr lang="es-MX" dirty="0" smtClean="0"/>
              <a:t>pueden separar </a:t>
            </a:r>
            <a:r>
              <a:rPr lang="es-MX" dirty="0"/>
              <a:t>fácilmente en categorías o intervalos. Entonces se hace necesaria una </a:t>
            </a:r>
            <a:r>
              <a:rPr lang="es-MX" dirty="0" smtClean="0"/>
              <a:t>forma diferente </a:t>
            </a:r>
            <a:r>
              <a:rPr lang="es-MX" dirty="0"/>
              <a:t>de graficar este tipo de datos.</a:t>
            </a:r>
          </a:p>
          <a:p>
            <a:r>
              <a:rPr lang="es-MX" dirty="0"/>
              <a:t>La gráfica más sencilla para datos cuantitativos es la </a:t>
            </a:r>
            <a:r>
              <a:rPr lang="es-MX" b="1" i="1" u="sng" dirty="0">
                <a:solidFill>
                  <a:srgbClr val="002060"/>
                </a:solidFill>
              </a:rPr>
              <a:t>gráfica de puntos</a:t>
            </a:r>
            <a:endParaRPr lang="es-MX" i="1" u="sng" dirty="0">
              <a:solidFill>
                <a:srgbClr val="00206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60" y="2495550"/>
            <a:ext cx="84391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3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Gráfica de tallo y hoja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6943" y="1198608"/>
            <a:ext cx="10515600" cy="1553301"/>
          </a:xfrm>
        </p:spPr>
        <p:txBody>
          <a:bodyPr>
            <a:normAutofit lnSpcReduction="10000"/>
          </a:bodyPr>
          <a:lstStyle/>
          <a:p>
            <a:r>
              <a:rPr lang="es-MX" dirty="0"/>
              <a:t>Otra forma sencilla de exhibir la distribución de un conjunto de datos cuantitativos es </a:t>
            </a:r>
            <a:r>
              <a:rPr lang="es-MX" dirty="0" smtClean="0"/>
              <a:t>la </a:t>
            </a:r>
            <a:r>
              <a:rPr lang="es-MX" b="1" i="1" u="sng" dirty="0" smtClean="0">
                <a:solidFill>
                  <a:srgbClr val="002060"/>
                </a:solidFill>
              </a:rPr>
              <a:t>gráfica </a:t>
            </a:r>
            <a:r>
              <a:rPr lang="es-MX" b="1" i="1" u="sng" dirty="0">
                <a:solidFill>
                  <a:srgbClr val="002060"/>
                </a:solidFill>
              </a:rPr>
              <a:t>de tallo y hoja</a:t>
            </a:r>
            <a:r>
              <a:rPr lang="es-MX" dirty="0"/>
              <a:t>. Esta gráfica presenta una exhibición gráfica de los datos </a:t>
            </a:r>
            <a:r>
              <a:rPr lang="es-MX" dirty="0" smtClean="0"/>
              <a:t>usando los </a:t>
            </a:r>
            <a:r>
              <a:rPr lang="es-MX" dirty="0"/>
              <a:t>valores numéricos reales de cada punto de datos.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9" y="2751908"/>
            <a:ext cx="9555826" cy="38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5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Gráfica de tallo y hoja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16" y="992778"/>
            <a:ext cx="10117183" cy="55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8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Introducción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2753"/>
          </a:xfrm>
        </p:spPr>
        <p:txBody>
          <a:bodyPr/>
          <a:lstStyle/>
          <a:p>
            <a:pPr algn="just"/>
            <a:r>
              <a:rPr lang="es-MX" b="1" i="1" u="sng" dirty="0" smtClean="0">
                <a:solidFill>
                  <a:schemeClr val="accent5">
                    <a:lumMod val="50000"/>
                  </a:schemeClr>
                </a:solidFill>
              </a:rPr>
              <a:t>La estadística </a:t>
            </a:r>
            <a:r>
              <a:rPr lang="es-MX" dirty="0" smtClean="0"/>
              <a:t>es una rama de las matemáticas que tiene aplicaciones en todas las áreas de nuestra vida.</a:t>
            </a:r>
          </a:p>
          <a:p>
            <a:pPr algn="just"/>
            <a:r>
              <a:rPr lang="es-MX" dirty="0" smtClean="0"/>
              <a:t>Tratamos de describir o pronosticar el comportamiento de la población con base en información obtenida de una muestra representativa de esa población.</a:t>
            </a:r>
          </a:p>
          <a:p>
            <a:pPr algn="just"/>
            <a:r>
              <a:rPr lang="es-MX" dirty="0" smtClean="0"/>
              <a:t>La </a:t>
            </a:r>
            <a:r>
              <a:rPr lang="es-MX" b="1" i="1" u="sng" dirty="0" smtClean="0">
                <a:solidFill>
                  <a:schemeClr val="accent5">
                    <a:lumMod val="50000"/>
                  </a:schemeClr>
                </a:solidFill>
              </a:rPr>
              <a:t>muestra</a:t>
            </a:r>
            <a:r>
              <a:rPr lang="es-MX" dirty="0" smtClean="0"/>
              <a:t> se toma de un cuerpo de mediciones más grande llamado </a:t>
            </a:r>
            <a:r>
              <a:rPr lang="es-MX" b="1" i="1" u="sng" dirty="0" smtClean="0">
                <a:solidFill>
                  <a:schemeClr val="accent5">
                    <a:lumMod val="50000"/>
                  </a:schemeClr>
                </a:solidFill>
              </a:rPr>
              <a:t>población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36" y="4509654"/>
            <a:ext cx="4273262" cy="22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5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Estadística Descriptiva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</a:t>
            </a:r>
            <a:r>
              <a:rPr lang="es-MX" b="1" i="1" u="sng" dirty="0" smtClean="0">
                <a:solidFill>
                  <a:schemeClr val="accent5">
                    <a:lumMod val="50000"/>
                  </a:schemeClr>
                </a:solidFill>
              </a:rPr>
              <a:t>estadística descriptiva </a:t>
            </a:r>
            <a:r>
              <a:rPr lang="es-MX" dirty="0" smtClean="0"/>
              <a:t>está formada por procedimientos empleados para resumir y describir las características importantes de un conjunto de mediciones.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Por ejemplo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Entrevistar a todos mexicanos que habitan el país, y preguntar sobre sus preferencias electorales(el costo es demasiado elevado).</a:t>
            </a: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392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Estadística Inferencial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</a:t>
            </a:r>
            <a:r>
              <a:rPr lang="es-MX" b="1" i="1" u="sng" dirty="0" smtClean="0">
                <a:solidFill>
                  <a:schemeClr val="accent5">
                    <a:lumMod val="50000"/>
                  </a:schemeClr>
                </a:solidFill>
              </a:rPr>
              <a:t>estadística inferencial </a:t>
            </a:r>
            <a:r>
              <a:rPr lang="es-MX" dirty="0" smtClean="0"/>
              <a:t>está formada por procedimientos empleados para hacer inferencias acerca de las características poblacionales, a partir de información contenida en una muestra sacada de la población.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El objetivo de la estadística inferencial es hacer inferencias (sacar conclusiones, hacer predicciones, tomar decisiones) acerca de las características de una población a partir de información contenida en una muestra.</a:t>
            </a: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94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Pasos necesarios para alcanzar el objetivo de la estadística inferencial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s-MX" dirty="0" smtClean="0"/>
              <a:t>Especifique las preguntas a contestar e identifique la población de interés.(identificar a los votantes posibles del distrito).</a:t>
            </a:r>
          </a:p>
          <a:p>
            <a:pPr marL="514350" indent="-514350">
              <a:buAutoNum type="arabicPeriod"/>
            </a:pPr>
            <a:r>
              <a:rPr lang="es-MX" dirty="0" smtClean="0"/>
              <a:t>Decida cómo seleccionar la muestra, “diseño del experimento”. (tratar de equilibrar los estados del país donde se realiza la muestra).</a:t>
            </a:r>
          </a:p>
          <a:p>
            <a:pPr marL="514350" indent="-514350">
              <a:buAutoNum type="arabicPeriod"/>
            </a:pPr>
            <a:r>
              <a:rPr lang="es-MX" dirty="0" smtClean="0"/>
              <a:t>Seleccione la muestra y analice la información muestral ( teorema de </a:t>
            </a:r>
            <a:r>
              <a:rPr lang="es-MX" dirty="0"/>
              <a:t>B</a:t>
            </a:r>
            <a:r>
              <a:rPr lang="es-MX" dirty="0" smtClean="0"/>
              <a:t>ayes, árboles de decisión, etc..).</a:t>
            </a:r>
          </a:p>
          <a:p>
            <a:pPr marL="514350" indent="-514350">
              <a:buAutoNum type="arabicPeriod"/>
            </a:pPr>
            <a:r>
              <a:rPr lang="es-MX" dirty="0" smtClean="0"/>
              <a:t>Use la información del paso 3 para hacer una inferencia acerca de la población.</a:t>
            </a:r>
          </a:p>
          <a:p>
            <a:pPr marL="514350" indent="-514350">
              <a:buAutoNum type="arabicPeriod"/>
            </a:pPr>
            <a:r>
              <a:rPr lang="es-MX" dirty="0" smtClean="0"/>
              <a:t>Determine la confiabilidad de la inferencia(reducir el % de error </a:t>
            </a:r>
            <a:r>
              <a:rPr lang="es-MX" smtClean="0"/>
              <a:t>al estimar).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530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 y Datos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Una </a:t>
            </a:r>
            <a:r>
              <a:rPr lang="es-MX" b="1" i="1" u="sng" dirty="0" smtClean="0">
                <a:solidFill>
                  <a:srgbClr val="002060"/>
                </a:solidFill>
              </a:rPr>
              <a:t>variable</a:t>
            </a:r>
            <a:r>
              <a:rPr lang="es-MX" dirty="0" smtClean="0"/>
              <a:t> es una característica que cambia o varía con el tiempo y/o para diferentes personas u objetos bajo consideración.</a:t>
            </a:r>
          </a:p>
          <a:p>
            <a:pPr marL="0" indent="0">
              <a:buNone/>
            </a:pPr>
            <a:r>
              <a:rPr lang="es-MX" dirty="0" smtClean="0"/>
              <a:t>Por ejemplo la temperatura de una persona, edad, peso, estatura, ingreso económico, etc..</a:t>
            </a:r>
          </a:p>
          <a:p>
            <a:r>
              <a:rPr lang="es-MX" dirty="0" smtClean="0"/>
              <a:t>Una </a:t>
            </a:r>
            <a:r>
              <a:rPr lang="es-MX" b="1" i="1" u="sng" dirty="0" smtClean="0">
                <a:solidFill>
                  <a:srgbClr val="002060"/>
                </a:solidFill>
              </a:rPr>
              <a:t>unidad experimental </a:t>
            </a:r>
            <a:r>
              <a:rPr lang="es-MX" dirty="0" smtClean="0"/>
              <a:t>es el individuo u objeto en el que se mide una variable. Resulta una sola medición o datos cuando una variable se mide  en realidad en una unidad experimental.</a:t>
            </a:r>
          </a:p>
          <a:p>
            <a:r>
              <a:rPr lang="es-MX" dirty="0" smtClean="0"/>
              <a:t>Una </a:t>
            </a:r>
            <a:r>
              <a:rPr lang="es-MX" b="1" i="1" u="sng" dirty="0" smtClean="0">
                <a:solidFill>
                  <a:srgbClr val="002060"/>
                </a:solidFill>
              </a:rPr>
              <a:t>población</a:t>
            </a:r>
            <a:r>
              <a:rPr lang="es-MX" dirty="0" smtClean="0"/>
              <a:t> es el conjunto de mediciones de interés para el investigador.</a:t>
            </a:r>
          </a:p>
          <a:p>
            <a:r>
              <a:rPr lang="es-MX" dirty="0" smtClean="0"/>
              <a:t>Una </a:t>
            </a:r>
            <a:r>
              <a:rPr lang="es-MX" b="1" i="1" u="sng" dirty="0" smtClean="0">
                <a:solidFill>
                  <a:srgbClr val="002060"/>
                </a:solidFill>
              </a:rPr>
              <a:t>muestra</a:t>
            </a:r>
            <a:r>
              <a:rPr lang="es-MX" dirty="0" smtClean="0"/>
              <a:t> es un subconjunto de mediciones seleccionado de la población de interés.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349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Variables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b="1" i="1" u="sng" dirty="0" smtClean="0">
                <a:solidFill>
                  <a:srgbClr val="002060"/>
                </a:solidFill>
              </a:rPr>
              <a:t>Una variable cualitativa </a:t>
            </a:r>
            <a:r>
              <a:rPr lang="es-MX" dirty="0" smtClean="0"/>
              <a:t>mide una cualidad o característica de una unidad experimental. Por ejemplo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L</a:t>
            </a:r>
            <a:r>
              <a:rPr lang="es-MX" dirty="0" smtClean="0"/>
              <a:t>a afiliación política: demócrata, republicano, independiente.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Clasificación de gusto: </a:t>
            </a:r>
            <a:r>
              <a:rPr lang="es-MX" dirty="0"/>
              <a:t>e</a:t>
            </a:r>
            <a:r>
              <a:rPr lang="es-MX" dirty="0" smtClean="0"/>
              <a:t>xcelente, bueno, regular, malo.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Color de un dulce: café, amarillo, rojo, anaranjado, verde o azul.</a:t>
            </a:r>
          </a:p>
          <a:p>
            <a:r>
              <a:rPr lang="es-MX" b="1" i="1" u="sng" dirty="0" smtClean="0">
                <a:solidFill>
                  <a:srgbClr val="002060"/>
                </a:solidFill>
              </a:rPr>
              <a:t>Una variable cuantitativa</a:t>
            </a:r>
            <a:r>
              <a:rPr lang="es-MX" dirty="0" smtClean="0"/>
              <a:t> mide una cantidad numérica en cada unidad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Tasa preferencial de interés.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Número de pasajeros de un vuelo.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Peso de un paquete.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34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Variables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b="1" i="1" u="sng" dirty="0" smtClean="0">
                <a:solidFill>
                  <a:srgbClr val="002060"/>
                </a:solidFill>
              </a:rPr>
              <a:t>Una variable discreta </a:t>
            </a:r>
            <a:r>
              <a:rPr lang="es-MX" dirty="0" smtClean="0"/>
              <a:t> puede tomar sólo un número finito o contable de valores. Por ejemplo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Número de miembros de una familia.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Número de llantas defectuosas devueltas.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Número de ventas de autos nuevos.</a:t>
            </a:r>
          </a:p>
          <a:p>
            <a:r>
              <a:rPr lang="es-MX" b="1" i="1" u="sng" dirty="0" smtClean="0">
                <a:solidFill>
                  <a:srgbClr val="002060"/>
                </a:solidFill>
              </a:rPr>
              <a:t>Una variable continua</a:t>
            </a:r>
            <a:r>
              <a:rPr lang="es-MX" dirty="0" smtClean="0"/>
              <a:t> puede tomar infinitamente muchos valores correspondientes a los puntos en un intervalo de recta.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Estatura.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Peso.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Tiempo.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Distancia.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453" y="4364518"/>
            <a:ext cx="6034588" cy="22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074" y="57862"/>
            <a:ext cx="10515600" cy="1325563"/>
          </a:xfrm>
        </p:spPr>
        <p:txBody>
          <a:bodyPr/>
          <a:lstStyle/>
          <a:p>
            <a:r>
              <a:rPr lang="es-MX" dirty="0" smtClean="0"/>
              <a:t>Gráficas para datos categóricos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1987" y="1316037"/>
            <a:ext cx="10515600" cy="4351338"/>
          </a:xfrm>
        </p:spPr>
        <p:txBody>
          <a:bodyPr/>
          <a:lstStyle/>
          <a:p>
            <a:r>
              <a:rPr lang="es-MX" dirty="0" smtClean="0"/>
              <a:t>La </a:t>
            </a:r>
            <a:r>
              <a:rPr lang="es-MX" b="1" dirty="0" smtClean="0"/>
              <a:t>frecuencia</a:t>
            </a:r>
            <a:r>
              <a:rPr lang="es-MX" dirty="0" smtClean="0"/>
              <a:t> o número de mediciones en cada categoría.</a:t>
            </a:r>
          </a:p>
          <a:p>
            <a:r>
              <a:rPr lang="es-MX" dirty="0" smtClean="0"/>
              <a:t>La </a:t>
            </a:r>
            <a:r>
              <a:rPr lang="es-MX" b="1" dirty="0" smtClean="0"/>
              <a:t>frecuencia  relativa </a:t>
            </a:r>
            <a:r>
              <a:rPr lang="es-MX" dirty="0" smtClean="0"/>
              <a:t>o proporción de mediciones en cada categoría.</a:t>
            </a:r>
          </a:p>
          <a:p>
            <a:r>
              <a:rPr lang="es-MX" dirty="0" smtClean="0"/>
              <a:t>El </a:t>
            </a:r>
            <a:r>
              <a:rPr lang="es-MX" b="1" dirty="0" smtClean="0"/>
              <a:t>porcentaje</a:t>
            </a:r>
            <a:r>
              <a:rPr lang="es-MX" dirty="0" smtClean="0"/>
              <a:t> de mediciones en cada categoría.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31" y="3573879"/>
            <a:ext cx="6528032" cy="22814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737" y="4572000"/>
            <a:ext cx="3371850" cy="2190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975" y="2545159"/>
            <a:ext cx="3158612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859</Words>
  <Application>Microsoft Office PowerPoint</Application>
  <PresentationFormat>Panorámica</PresentationFormat>
  <Paragraphs>65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Estadística</vt:lpstr>
      <vt:lpstr>Introducción</vt:lpstr>
      <vt:lpstr>Estadística Descriptiva</vt:lpstr>
      <vt:lpstr>Estadística Inferencial</vt:lpstr>
      <vt:lpstr>Pasos necesarios para alcanzar el objetivo de la estadística inferencial</vt:lpstr>
      <vt:lpstr>Variables y Datos</vt:lpstr>
      <vt:lpstr>Tipos de Variables</vt:lpstr>
      <vt:lpstr>Tipos de Variables</vt:lpstr>
      <vt:lpstr>Gráficas para datos categóricos</vt:lpstr>
      <vt:lpstr>Gráficas para datos categóricos</vt:lpstr>
      <vt:lpstr>Gráfica para datos cuantitativos</vt:lpstr>
      <vt:lpstr>Gráficas de Líneas</vt:lpstr>
      <vt:lpstr>Gráficas de Puntos</vt:lpstr>
      <vt:lpstr>Gráfica de tallo y hoja</vt:lpstr>
      <vt:lpstr>Gráfica de tallo y hoja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</dc:title>
  <dc:creator>carlos armando ríos acevedo</dc:creator>
  <cp:lastModifiedBy>carlos armando ríos acevedo</cp:lastModifiedBy>
  <cp:revision>18</cp:revision>
  <dcterms:created xsi:type="dcterms:W3CDTF">2019-04-19T16:42:47Z</dcterms:created>
  <dcterms:modified xsi:type="dcterms:W3CDTF">2019-04-22T03:30:07Z</dcterms:modified>
</cp:coreProperties>
</file>