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6" r:id="rId11"/>
    <p:sldId id="264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ABFF-F96F-41C3-B27C-CF175033F497}" type="datetimeFigureOut">
              <a:rPr lang="es-MX" smtClean="0"/>
              <a:t>10/05/2019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4ECC-45E0-47D7-A35F-B948028446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678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ABFF-F96F-41C3-B27C-CF175033F497}" type="datetimeFigureOut">
              <a:rPr lang="es-MX" smtClean="0"/>
              <a:t>10/05/2019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4ECC-45E0-47D7-A35F-B948028446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816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ABFF-F96F-41C3-B27C-CF175033F497}" type="datetimeFigureOut">
              <a:rPr lang="es-MX" smtClean="0"/>
              <a:t>10/05/2019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4ECC-45E0-47D7-A35F-B948028446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545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ABFF-F96F-41C3-B27C-CF175033F497}" type="datetimeFigureOut">
              <a:rPr lang="es-MX" smtClean="0"/>
              <a:t>10/05/2019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4ECC-45E0-47D7-A35F-B948028446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782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ABFF-F96F-41C3-B27C-CF175033F497}" type="datetimeFigureOut">
              <a:rPr lang="es-MX" smtClean="0"/>
              <a:t>10/05/2019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4ECC-45E0-47D7-A35F-B948028446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16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ABFF-F96F-41C3-B27C-CF175033F497}" type="datetimeFigureOut">
              <a:rPr lang="es-MX" smtClean="0"/>
              <a:t>10/05/2019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4ECC-45E0-47D7-A35F-B948028446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262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ABFF-F96F-41C3-B27C-CF175033F497}" type="datetimeFigureOut">
              <a:rPr lang="es-MX" smtClean="0"/>
              <a:t>10/05/2019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4ECC-45E0-47D7-A35F-B948028446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242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ABFF-F96F-41C3-B27C-CF175033F497}" type="datetimeFigureOut">
              <a:rPr lang="es-MX" smtClean="0"/>
              <a:t>10/05/2019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4ECC-45E0-47D7-A35F-B948028446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47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ABFF-F96F-41C3-B27C-CF175033F497}" type="datetimeFigureOut">
              <a:rPr lang="es-MX" smtClean="0"/>
              <a:t>10/05/2019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4ECC-45E0-47D7-A35F-B948028446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84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ABFF-F96F-41C3-B27C-CF175033F497}" type="datetimeFigureOut">
              <a:rPr lang="es-MX" smtClean="0"/>
              <a:t>10/05/2019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4ECC-45E0-47D7-A35F-B948028446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483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ABFF-F96F-41C3-B27C-CF175033F497}" type="datetimeFigureOut">
              <a:rPr lang="es-MX" smtClean="0"/>
              <a:t>10/05/2019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4ECC-45E0-47D7-A35F-B948028446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649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4ABFF-F96F-41C3-B27C-CF175033F497}" type="datetimeFigureOut">
              <a:rPr lang="es-MX" smtClean="0"/>
              <a:t>10/05/2019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34ECC-45E0-47D7-A35F-B948028446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646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disfrutalasmatematicas.com/datos/desviacion-estanda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/>
              <a:t>DESCRIPCIÓN </a:t>
            </a:r>
            <a:r>
              <a:rPr lang="es-MX" b="1" dirty="0" smtClean="0"/>
              <a:t>DE UN CONJUNTO DE DATOS CON MEDIDAS NUMÉRICAS</a:t>
            </a:r>
            <a:endParaRPr lang="es-MX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Carlos Armando Ríos Acevedo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470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401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Varianza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9634" y="940526"/>
            <a:ext cx="11014166" cy="5677988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dirty="0"/>
              <a:t>Como las desviaciones en la segunda columna de la tabla contienen información </a:t>
            </a:r>
            <a:r>
              <a:rPr lang="es-MX" dirty="0" smtClean="0"/>
              <a:t>sobre variabilidad</a:t>
            </a:r>
            <a:r>
              <a:rPr lang="es-MX" dirty="0"/>
              <a:t>, una forma para combinar las cinco desviaciones en una medida </a:t>
            </a:r>
            <a:r>
              <a:rPr lang="es-MX" dirty="0" smtClean="0"/>
              <a:t>numérica es </a:t>
            </a:r>
            <a:r>
              <a:rPr lang="es-MX" dirty="0"/>
              <a:t>promediarlas. Desafortunadamente, el promedio no funcionará porque algunas de </a:t>
            </a:r>
            <a:r>
              <a:rPr lang="es-MX" dirty="0" smtClean="0"/>
              <a:t>las desviaciones </a:t>
            </a:r>
            <a:r>
              <a:rPr lang="es-MX" dirty="0"/>
              <a:t>son positivas, algunas son negativas y la suma es siempre cero (a </a:t>
            </a:r>
            <a:r>
              <a:rPr lang="es-MX" dirty="0" smtClean="0"/>
              <a:t>menos que </a:t>
            </a:r>
            <a:r>
              <a:rPr lang="es-MX" dirty="0"/>
              <a:t>errores redondeados se hayan introducido en los cálculos). Observe que las </a:t>
            </a:r>
            <a:r>
              <a:rPr lang="es-MX" dirty="0" smtClean="0"/>
              <a:t>desviaciones en </a:t>
            </a:r>
            <a:r>
              <a:rPr lang="es-MX" dirty="0"/>
              <a:t>la segunda columna de la tabla 2.1 suman cero.</a:t>
            </a:r>
          </a:p>
          <a:p>
            <a:pPr algn="just"/>
            <a:r>
              <a:rPr lang="es-MX" dirty="0"/>
              <a:t>Otra posibilidad sería no hacer caso de los signos de las desviaciones y calcular </a:t>
            </a:r>
            <a:r>
              <a:rPr lang="es-MX" dirty="0" smtClean="0"/>
              <a:t>el promedio </a:t>
            </a:r>
            <a:r>
              <a:rPr lang="es-MX" dirty="0"/>
              <a:t>de sus valores absolutos.† Este método se ha usado como medida de </a:t>
            </a:r>
            <a:r>
              <a:rPr lang="es-MX" dirty="0" smtClean="0"/>
              <a:t>variabilidad en </a:t>
            </a:r>
            <a:r>
              <a:rPr lang="es-MX" dirty="0"/>
              <a:t>el análisis exploratorio de datos y en el análisis de datos de series de tiempo.</a:t>
            </a:r>
          </a:p>
          <a:p>
            <a:pPr algn="just"/>
            <a:r>
              <a:rPr lang="es-MX" dirty="0"/>
              <a:t>Preferimos, no obstante, superar la dificultad causada por los signos de las </a:t>
            </a:r>
            <a:r>
              <a:rPr lang="es-MX" dirty="0" smtClean="0"/>
              <a:t>desviaciones </a:t>
            </a:r>
            <a:r>
              <a:rPr lang="es-MX" dirty="0"/>
              <a:t>al trabajar con su suma de cuadrados. De la suma de desviaciones cuadradas, se </a:t>
            </a:r>
            <a:r>
              <a:rPr lang="es-MX" dirty="0" smtClean="0"/>
              <a:t>calcula una </a:t>
            </a:r>
            <a:r>
              <a:rPr lang="es-MX" dirty="0"/>
              <a:t>sola medida llamada </a:t>
            </a:r>
            <a:r>
              <a:rPr lang="es-MX" b="1" dirty="0" smtClean="0">
                <a:solidFill>
                  <a:srgbClr val="0070C0"/>
                </a:solidFill>
              </a:rPr>
              <a:t>varianza.</a:t>
            </a:r>
            <a:endParaRPr lang="es-MX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56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Varianza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4280"/>
            <a:ext cx="10515600" cy="534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1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6349" y="791845"/>
            <a:ext cx="2671354" cy="1515925"/>
          </a:xfrm>
        </p:spPr>
        <p:txBody>
          <a:bodyPr>
            <a:normAutofit/>
          </a:bodyPr>
          <a:lstStyle/>
          <a:p>
            <a:r>
              <a:rPr lang="es-MX" dirty="0" smtClean="0"/>
              <a:t>Desviación Estándar</a:t>
            </a:r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471487"/>
            <a:ext cx="8643122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3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Desviación Estándar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94" y="940526"/>
            <a:ext cx="11301749" cy="539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6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281"/>
          </a:xfrm>
        </p:spPr>
        <p:txBody>
          <a:bodyPr/>
          <a:lstStyle/>
          <a:p>
            <a:pPr algn="ctr"/>
            <a:r>
              <a:rPr lang="es-MX" dirty="0" smtClean="0"/>
              <a:t>Notación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628" y="1034937"/>
            <a:ext cx="11371999" cy="547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0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 </a:t>
            </a:r>
            <a:r>
              <a:rPr lang="es-MX" dirty="0">
                <a:hlinkClick r:id="rId2"/>
              </a:rPr>
              <a:t>https://www.disfrutalasmatematicas.com/datos/desviacion-estandar.html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42" y="1101225"/>
            <a:ext cx="9525952" cy="3209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085" y="4311150"/>
            <a:ext cx="8818109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Introducción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47538"/>
            <a:ext cx="10515600" cy="5420840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Las gráficas sirven para describir la forma básica de la distribución de los datos; sin embargo, presentan limitaciones.</a:t>
            </a:r>
          </a:p>
          <a:p>
            <a:pPr algn="just"/>
            <a:r>
              <a:rPr lang="es-MX" dirty="0" smtClean="0"/>
              <a:t>Por </a:t>
            </a:r>
            <a:r>
              <a:rPr lang="es-MX" dirty="0"/>
              <a:t>ejemplo, supongamos que desea usar un histograma muestral </a:t>
            </a:r>
            <a:r>
              <a:rPr lang="es-MX" dirty="0" smtClean="0"/>
              <a:t>para hacer </a:t>
            </a:r>
            <a:r>
              <a:rPr lang="es-MX" dirty="0"/>
              <a:t>inferencias acerca de un histograma poblacional. ¿Cómo puede medir las </a:t>
            </a:r>
            <a:r>
              <a:rPr lang="es-MX" dirty="0" smtClean="0"/>
              <a:t>similitudes y </a:t>
            </a:r>
            <a:r>
              <a:rPr lang="es-MX" dirty="0"/>
              <a:t>diferencias entre los dos histogramas en alguna forma concreta? Si son </a:t>
            </a:r>
            <a:r>
              <a:rPr lang="es-MX" dirty="0" smtClean="0"/>
              <a:t>idénticas, podría </a:t>
            </a:r>
            <a:r>
              <a:rPr lang="es-MX" dirty="0"/>
              <a:t>usted decir que son las mismas, pero, si son diferentes, es difícil describir el </a:t>
            </a:r>
            <a:r>
              <a:rPr lang="es-MX" dirty="0" smtClean="0"/>
              <a:t>grado de </a:t>
            </a:r>
            <a:r>
              <a:rPr lang="es-MX" dirty="0"/>
              <a:t>diferencia.</a:t>
            </a:r>
            <a:r>
              <a:rPr lang="es-MX" dirty="0" smtClean="0"/>
              <a:t> </a:t>
            </a:r>
          </a:p>
          <a:p>
            <a:r>
              <a:rPr lang="es-MX" dirty="0" smtClean="0"/>
              <a:t>Las </a:t>
            </a:r>
            <a:r>
              <a:rPr lang="es-MX" b="1" dirty="0"/>
              <a:t>medidas numéricas</a:t>
            </a:r>
            <a:r>
              <a:rPr lang="es-MX" dirty="0"/>
              <a:t>, </a:t>
            </a:r>
            <a:r>
              <a:rPr lang="es-MX" dirty="0" smtClean="0"/>
              <a:t>se pueden calcular </a:t>
            </a:r>
            <a:r>
              <a:rPr lang="es-MX" dirty="0"/>
              <a:t>para una muestra o una población de mediciones. Se pueden usar los </a:t>
            </a:r>
            <a:r>
              <a:rPr lang="es-MX" dirty="0" smtClean="0"/>
              <a:t>datos para </a:t>
            </a:r>
            <a:r>
              <a:rPr lang="es-MX" dirty="0"/>
              <a:t>calcular un conjunto de </a:t>
            </a:r>
            <a:r>
              <a:rPr lang="es-MX" i="1" dirty="0"/>
              <a:t>números </a:t>
            </a:r>
            <a:r>
              <a:rPr lang="es-MX" dirty="0"/>
              <a:t>que llevarán una buena imagen mental de </a:t>
            </a:r>
            <a:r>
              <a:rPr lang="es-MX" dirty="0" smtClean="0"/>
              <a:t>la distribución de </a:t>
            </a:r>
            <a:r>
              <a:rPr lang="es-MX" dirty="0"/>
              <a:t>frecuencia.</a:t>
            </a:r>
          </a:p>
        </p:txBody>
      </p:sp>
    </p:spTree>
    <p:extLst>
      <p:ext uri="{BB962C8B-B14F-4D97-AF65-F5344CB8AC3E}">
        <p14:creationId xmlns:p14="http://schemas.microsoft.com/office/powerpoint/2010/main" val="223155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Definiciones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Las mediciones descriptivas numéricas asociadas con una población </a:t>
            </a:r>
            <a:r>
              <a:rPr lang="es-MX" dirty="0" smtClean="0"/>
              <a:t>de mediciones </a:t>
            </a:r>
            <a:r>
              <a:rPr lang="es-MX" dirty="0"/>
              <a:t>se llaman </a:t>
            </a:r>
            <a:r>
              <a:rPr lang="es-MX" b="1" i="1" u="sng" dirty="0">
                <a:solidFill>
                  <a:schemeClr val="accent5">
                    <a:lumMod val="50000"/>
                  </a:schemeClr>
                </a:solidFill>
              </a:rPr>
              <a:t>parámetros</a:t>
            </a:r>
            <a:r>
              <a:rPr lang="es-MX" dirty="0"/>
              <a:t>; las calculadas a partir de mediciones </a:t>
            </a:r>
            <a:r>
              <a:rPr lang="es-MX" dirty="0" smtClean="0"/>
              <a:t>muestrales reciben </a:t>
            </a:r>
            <a:r>
              <a:rPr lang="es-MX" dirty="0"/>
              <a:t>el nombre de </a:t>
            </a:r>
            <a:r>
              <a:rPr lang="es-MX" b="1" i="1" u="sng" dirty="0">
                <a:solidFill>
                  <a:schemeClr val="accent5">
                    <a:lumMod val="50000"/>
                  </a:schemeClr>
                </a:solidFill>
              </a:rPr>
              <a:t>estadísticas</a:t>
            </a:r>
            <a:r>
              <a:rPr lang="es-MX" dirty="0" smtClean="0"/>
              <a:t>. </a:t>
            </a:r>
          </a:p>
          <a:p>
            <a:pPr algn="just"/>
            <a:endParaRPr lang="es-MX" dirty="0"/>
          </a:p>
          <a:p>
            <a:pPr algn="just"/>
            <a:r>
              <a:rPr lang="es-MX" dirty="0" smtClean="0"/>
              <a:t>La </a:t>
            </a:r>
            <a:r>
              <a:rPr lang="es-MX" b="1" i="1" u="sng" dirty="0" smtClean="0">
                <a:solidFill>
                  <a:schemeClr val="accent5">
                    <a:lumMod val="50000"/>
                  </a:schemeClr>
                </a:solidFill>
              </a:rPr>
              <a:t>media aritmética o promedio</a:t>
            </a:r>
            <a:r>
              <a:rPr lang="es-MX" dirty="0" smtClean="0"/>
              <a:t> de un conjunto de n mediciones es igual a la suma de las mediciones divida entre n.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 smtClean="0"/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117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8411" y="122218"/>
            <a:ext cx="10515600" cy="773112"/>
          </a:xfrm>
        </p:spPr>
        <p:txBody>
          <a:bodyPr/>
          <a:lstStyle/>
          <a:p>
            <a:r>
              <a:rPr lang="es-MX" dirty="0" smtClean="0"/>
              <a:t>La media aritmética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591" y="984335"/>
            <a:ext cx="5502193" cy="150169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229" y="674772"/>
            <a:ext cx="4448174" cy="106040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4608" y="1652775"/>
            <a:ext cx="3277350" cy="104724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411" y="2486026"/>
            <a:ext cx="9733547" cy="414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2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La mediana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10654"/>
            <a:ext cx="10515600" cy="123524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La </a:t>
            </a:r>
            <a:r>
              <a:rPr lang="es-MX" b="1" i="1" u="sng" dirty="0" smtClean="0">
                <a:solidFill>
                  <a:schemeClr val="accent5">
                    <a:lumMod val="50000"/>
                  </a:schemeClr>
                </a:solidFill>
              </a:rPr>
              <a:t>mediana m</a:t>
            </a:r>
            <a:r>
              <a:rPr lang="es-MX" dirty="0" smtClean="0"/>
              <a:t> de un conjunto de n mediciones es el valor de x que cae en la posición media cuando las mediciones son ordenadas de menor a mayor.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53" y="2063917"/>
            <a:ext cx="10507579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6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2768" y="0"/>
            <a:ext cx="10515600" cy="789907"/>
          </a:xfrm>
        </p:spPr>
        <p:txBody>
          <a:bodyPr/>
          <a:lstStyle/>
          <a:p>
            <a:r>
              <a:rPr lang="es-MX" dirty="0" smtClean="0"/>
              <a:t>La moda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4379" y="641684"/>
            <a:ext cx="11662609" cy="2614863"/>
          </a:xfrm>
        </p:spPr>
        <p:txBody>
          <a:bodyPr>
            <a:normAutofit lnSpcReduction="10000"/>
          </a:bodyPr>
          <a:lstStyle/>
          <a:p>
            <a:r>
              <a:rPr lang="es-MX" dirty="0"/>
              <a:t>La </a:t>
            </a:r>
            <a:r>
              <a:rPr lang="es-MX" b="1" i="1" u="sng" dirty="0">
                <a:solidFill>
                  <a:schemeClr val="accent5">
                    <a:lumMod val="50000"/>
                  </a:schemeClr>
                </a:solidFill>
              </a:rPr>
              <a:t>moda</a:t>
            </a:r>
            <a:r>
              <a:rPr lang="es-MX" b="1" dirty="0"/>
              <a:t> </a:t>
            </a:r>
            <a:r>
              <a:rPr lang="es-MX" dirty="0"/>
              <a:t>es la categoría que se presenta con más frecuencia o el </a:t>
            </a:r>
            <a:r>
              <a:rPr lang="es-MX" dirty="0" smtClean="0"/>
              <a:t>valor de </a:t>
            </a:r>
            <a:r>
              <a:rPr lang="es-MX" i="1" dirty="0"/>
              <a:t>x </a:t>
            </a:r>
            <a:r>
              <a:rPr lang="es-MX" dirty="0"/>
              <a:t>que se presenta con más frecuencia. Cuando las mediciones en una variable </a:t>
            </a:r>
            <a:r>
              <a:rPr lang="es-MX" dirty="0" smtClean="0"/>
              <a:t>continua se </a:t>
            </a:r>
            <a:r>
              <a:rPr lang="es-MX" dirty="0"/>
              <a:t>han agrupado como histograma de frecuencia o de frecuencia relativa, la </a:t>
            </a:r>
            <a:r>
              <a:rPr lang="es-MX" dirty="0" smtClean="0"/>
              <a:t>clase con </a:t>
            </a:r>
            <a:r>
              <a:rPr lang="es-MX" dirty="0"/>
              <a:t>el pico más alto o frecuencia se llama </a:t>
            </a:r>
            <a:r>
              <a:rPr lang="es-MX" b="1" i="1" u="sng" dirty="0">
                <a:solidFill>
                  <a:schemeClr val="accent5">
                    <a:lumMod val="50000"/>
                  </a:schemeClr>
                </a:solidFill>
              </a:rPr>
              <a:t>clase modal</a:t>
            </a:r>
            <a:r>
              <a:rPr lang="es-MX" dirty="0"/>
              <a:t>, y el punto medio de esa clase </a:t>
            </a:r>
            <a:r>
              <a:rPr lang="es-MX" dirty="0" smtClean="0"/>
              <a:t>se toma </a:t>
            </a:r>
            <a:r>
              <a:rPr lang="es-MX" dirty="0"/>
              <a:t>como la moda</a:t>
            </a:r>
            <a:r>
              <a:rPr lang="es-MX" dirty="0" smtClean="0"/>
              <a:t>. </a:t>
            </a:r>
            <a:r>
              <a:rPr lang="es-MX" dirty="0"/>
              <a:t>La moda por lo general se usa para describir conjuntos grandes de datos, mientras </a:t>
            </a:r>
            <a:r>
              <a:rPr lang="es-MX" dirty="0" smtClean="0"/>
              <a:t>que la </a:t>
            </a:r>
            <a:r>
              <a:rPr lang="es-MX" dirty="0"/>
              <a:t>media y la mediana se usan para conjuntos de datos grandes y pequeños.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69" y="3256547"/>
            <a:ext cx="9500936" cy="341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8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r>
              <a:rPr lang="es-MX" dirty="0" smtClean="0"/>
              <a:t>Medidas de Variabilidad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207317"/>
            <a:ext cx="10996749" cy="3138260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Los conjuntos de datos pueden tener el mismo centro pero con aspecto diferente por </a:t>
            </a:r>
            <a:r>
              <a:rPr lang="es-MX" dirty="0" smtClean="0"/>
              <a:t>la forma </a:t>
            </a:r>
            <a:r>
              <a:rPr lang="es-MX" dirty="0"/>
              <a:t>en que los números se </a:t>
            </a:r>
            <a:r>
              <a:rPr lang="es-MX" i="1" dirty="0"/>
              <a:t>dispersan </a:t>
            </a:r>
            <a:r>
              <a:rPr lang="es-MX" dirty="0"/>
              <a:t>desde el </a:t>
            </a:r>
            <a:r>
              <a:rPr lang="es-MX" dirty="0" smtClean="0"/>
              <a:t>centro.</a:t>
            </a:r>
          </a:p>
          <a:p>
            <a:pPr algn="just"/>
            <a:r>
              <a:rPr lang="es-MX" dirty="0"/>
              <a:t>La </a:t>
            </a:r>
            <a:r>
              <a:rPr lang="es-MX" b="1" dirty="0"/>
              <a:t>variabilidad </a:t>
            </a:r>
            <a:r>
              <a:rPr lang="es-MX" dirty="0"/>
              <a:t>o </a:t>
            </a:r>
            <a:r>
              <a:rPr lang="es-MX" b="1" dirty="0"/>
              <a:t>dispersión </a:t>
            </a:r>
            <a:r>
              <a:rPr lang="es-MX" dirty="0"/>
              <a:t>es una muy importante característica de datos</a:t>
            </a:r>
            <a:r>
              <a:rPr lang="es-MX" dirty="0" smtClean="0"/>
              <a:t>.</a:t>
            </a:r>
          </a:p>
          <a:p>
            <a:pPr marL="0" indent="0" algn="just">
              <a:buNone/>
            </a:pPr>
            <a:r>
              <a:rPr lang="es-MX" dirty="0" smtClean="0"/>
              <a:t>Por ejemplo: </a:t>
            </a:r>
            <a:r>
              <a:rPr lang="es-MX" dirty="0"/>
              <a:t>Considere las dos </a:t>
            </a:r>
            <a:r>
              <a:rPr lang="es-MX" dirty="0" smtClean="0"/>
              <a:t>distribuciones que </a:t>
            </a:r>
            <a:r>
              <a:rPr lang="es-MX" dirty="0"/>
              <a:t>se muestran en la </a:t>
            </a:r>
            <a:r>
              <a:rPr lang="es-MX" dirty="0" smtClean="0"/>
              <a:t>figura .Ambas </a:t>
            </a:r>
            <a:r>
              <a:rPr lang="es-MX" dirty="0"/>
              <a:t>distribuciones están centradas en </a:t>
            </a:r>
            <a:r>
              <a:rPr lang="es-MX" i="1" dirty="0"/>
              <a:t>x </a:t>
            </a:r>
            <a:r>
              <a:rPr lang="es-MX" dirty="0" smtClean="0"/>
              <a:t>= 4</a:t>
            </a:r>
            <a:r>
              <a:rPr lang="es-MX" dirty="0"/>
              <a:t>, </a:t>
            </a:r>
            <a:r>
              <a:rPr lang="es-MX" dirty="0" smtClean="0"/>
              <a:t>pero hay </a:t>
            </a:r>
            <a:r>
              <a:rPr lang="es-MX" dirty="0"/>
              <a:t>una gran diferencia en la forma en que las mediciones se dispersan o </a:t>
            </a:r>
            <a:r>
              <a:rPr lang="es-MX" i="1" dirty="0"/>
              <a:t>varían</a:t>
            </a:r>
            <a:r>
              <a:rPr lang="es-MX" dirty="0"/>
              <a:t>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936" y="4206240"/>
            <a:ext cx="60769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5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822"/>
          </a:xfrm>
        </p:spPr>
        <p:txBody>
          <a:bodyPr/>
          <a:lstStyle/>
          <a:p>
            <a:r>
              <a:rPr lang="es-MX" dirty="0" smtClean="0"/>
              <a:t>El rango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6674" y="1122949"/>
            <a:ext cx="11405937" cy="3577388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La </a:t>
            </a:r>
            <a:r>
              <a:rPr lang="es-MX" b="1" i="1" u="sng" dirty="0">
                <a:solidFill>
                  <a:schemeClr val="accent5">
                    <a:lumMod val="50000"/>
                  </a:schemeClr>
                </a:solidFill>
              </a:rPr>
              <a:t>variabilidad </a:t>
            </a:r>
            <a:r>
              <a:rPr lang="es-MX" b="1" i="1" dirty="0"/>
              <a:t>o</a:t>
            </a:r>
            <a:r>
              <a:rPr lang="es-MX" b="1" i="1" u="sng" dirty="0">
                <a:solidFill>
                  <a:schemeClr val="accent5">
                    <a:lumMod val="50000"/>
                  </a:schemeClr>
                </a:solidFill>
              </a:rPr>
              <a:t> dispersión </a:t>
            </a:r>
            <a:r>
              <a:rPr lang="es-MX" dirty="0"/>
              <a:t>es una muy importante característica de datos. </a:t>
            </a:r>
            <a:r>
              <a:rPr lang="es-MX" dirty="0" smtClean="0"/>
              <a:t>Por ejemplo</a:t>
            </a:r>
            <a:r>
              <a:rPr lang="es-MX" dirty="0"/>
              <a:t>, si usted fabrica tornillos, la variación extrema en los diámetros de los </a:t>
            </a:r>
            <a:r>
              <a:rPr lang="es-MX" dirty="0" smtClean="0"/>
              <a:t>tornillos causaría </a:t>
            </a:r>
            <a:r>
              <a:rPr lang="es-MX" dirty="0"/>
              <a:t>un alto porcentaje de productos defectuosos</a:t>
            </a:r>
            <a:r>
              <a:rPr lang="es-MX" dirty="0" smtClean="0"/>
              <a:t>.</a:t>
            </a:r>
          </a:p>
          <a:p>
            <a:pPr marL="0" indent="0" algn="just">
              <a:buNone/>
            </a:pPr>
            <a:endParaRPr lang="es-MX" dirty="0" smtClean="0"/>
          </a:p>
          <a:p>
            <a:r>
              <a:rPr lang="es-MX" dirty="0"/>
              <a:t>El </a:t>
            </a:r>
            <a:r>
              <a:rPr lang="es-MX" b="1" i="1" u="sng" dirty="0">
                <a:solidFill>
                  <a:schemeClr val="accent5">
                    <a:lumMod val="50000"/>
                  </a:schemeClr>
                </a:solidFill>
              </a:rPr>
              <a:t>rango, R</a:t>
            </a:r>
            <a:r>
              <a:rPr lang="es-MX" dirty="0"/>
              <a:t>, de un conjunto de </a:t>
            </a:r>
            <a:r>
              <a:rPr lang="es-MX" i="1" dirty="0"/>
              <a:t>n </a:t>
            </a:r>
            <a:r>
              <a:rPr lang="es-MX" dirty="0"/>
              <a:t>mediciones se </a:t>
            </a:r>
            <a:r>
              <a:rPr lang="es-MX" dirty="0" smtClean="0"/>
              <a:t>define </a:t>
            </a:r>
            <a:r>
              <a:rPr lang="es-MX" dirty="0"/>
              <a:t>como la </a:t>
            </a:r>
            <a:r>
              <a:rPr lang="es-MX" dirty="0" smtClean="0"/>
              <a:t>diferencia entre </a:t>
            </a:r>
            <a:r>
              <a:rPr lang="es-MX" dirty="0"/>
              <a:t>la medición más grande y la más pequeña.</a:t>
            </a:r>
          </a:p>
        </p:txBody>
      </p:sp>
    </p:spTree>
    <p:extLst>
      <p:ext uri="{BB962C8B-B14F-4D97-AF65-F5344CB8AC3E}">
        <p14:creationId xmlns:p14="http://schemas.microsoft.com/office/powerpoint/2010/main" val="197807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6424" y="365125"/>
            <a:ext cx="3448594" cy="1325563"/>
          </a:xfrm>
        </p:spPr>
        <p:txBody>
          <a:bodyPr/>
          <a:lstStyle/>
          <a:p>
            <a:r>
              <a:rPr lang="es-MX" dirty="0" smtClean="0"/>
              <a:t>Desviaciones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121" y="100839"/>
            <a:ext cx="8401867" cy="657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2388</TotalTime>
  <Words>647</Words>
  <Application>Microsoft Office PowerPoint</Application>
  <PresentationFormat>Panorámica</PresentationFormat>
  <Paragraphs>34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DESCRIPCIÓN DE UN CONJUNTO DE DATOS CON MEDIDAS NUMÉRICAS</vt:lpstr>
      <vt:lpstr>Introducción</vt:lpstr>
      <vt:lpstr>Definiciones</vt:lpstr>
      <vt:lpstr>La media aritmética</vt:lpstr>
      <vt:lpstr>La mediana</vt:lpstr>
      <vt:lpstr>La moda</vt:lpstr>
      <vt:lpstr>Medidas de Variabilidad</vt:lpstr>
      <vt:lpstr>El rango</vt:lpstr>
      <vt:lpstr>Desviaciones</vt:lpstr>
      <vt:lpstr>Varianza</vt:lpstr>
      <vt:lpstr>Varianza</vt:lpstr>
      <vt:lpstr>Desviación Estándar</vt:lpstr>
      <vt:lpstr>Desviación Estándar</vt:lpstr>
      <vt:lpstr>Notación</vt:lpstr>
      <vt:lpstr> https://www.disfrutalasmatematicas.com/datos/desviacion-estandar.html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Estadística</dc:title>
  <dc:creator>carlos armando ríos acevedo</dc:creator>
  <cp:lastModifiedBy>carlos armando ríos acevedo</cp:lastModifiedBy>
  <cp:revision>35</cp:revision>
  <dcterms:created xsi:type="dcterms:W3CDTF">2019-04-19T16:42:47Z</dcterms:created>
  <dcterms:modified xsi:type="dcterms:W3CDTF">2019-05-10T23:38:37Z</dcterms:modified>
</cp:coreProperties>
</file>