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38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8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2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97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9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6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83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2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4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3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7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AE58-4313-4AAF-B8F4-1576271EFF7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5B67-B64A-4F7B-B5BA-C12840019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8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EL PAPEL DE LA PROBABILIDAD EN ESTADÍSTICA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Carlos Armando Ríos 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437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La probabilidad de un evento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200727"/>
            <a:ext cx="10965873" cy="331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La probabilidad de un evento A </a:t>
            </a:r>
            <a:r>
              <a:rPr lang="es-MX" dirty="0" smtClean="0"/>
              <a:t>es igual a la suma de las probabilidades de los eventos sencillos contenidos en A.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Cada probabilidad debe estar entre 0 y 1.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suma de las probabilidades de todos los eventos sencillos en S igual a 1.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468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álculo de probabilidades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smtClean="0"/>
              <a:t>Lance al aire dos monedas imparciales y registre el resultado. Encuentre la probabilidad de observar exactamente una cara en los dos tiros.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2960400"/>
            <a:ext cx="4836824" cy="36832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14" y="2838450"/>
            <a:ext cx="2790825" cy="1181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792" y="4324325"/>
            <a:ext cx="479843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álculo de probabilidades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091" y="1385455"/>
            <a:ext cx="11076709" cy="479150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Ejemplo:</a:t>
            </a:r>
          </a:p>
          <a:p>
            <a:pPr marL="0" indent="0" algn="just">
              <a:buNone/>
            </a:pPr>
            <a:r>
              <a:rPr lang="es-MX" dirty="0" smtClean="0"/>
              <a:t>Las proporciones de fenotipos sanguíneos A, B, AB y O en la población de todos los de raza caucásica en Estados Unidos se publican como .41, .10, .04 y .45, respectivamente. Si al azar se escoge una persona de este origen étnico en la población, ¿cuál es la probabilidad de que él o ella tengan tipo de sangre A o tipo AB?</a:t>
            </a:r>
          </a:p>
          <a:p>
            <a:pPr marL="0" indent="0" algn="just">
              <a:buNone/>
            </a:pPr>
            <a:r>
              <a:rPr lang="es-MX" dirty="0" smtClean="0"/>
              <a:t>   </a:t>
            </a:r>
            <a:r>
              <a:rPr lang="es-MX" b="1" dirty="0" smtClean="0"/>
              <a:t>P(A)=.41     P(B)=.10      P(AB)=.04       P(O)=.45</a:t>
            </a:r>
          </a:p>
          <a:p>
            <a:pPr marL="0" indent="0" algn="just">
              <a:buNone/>
            </a:pPr>
            <a:r>
              <a:rPr lang="es-MX" dirty="0" smtClean="0"/>
              <a:t>El evento de interés está formado por dos eventos sencillos, de modo que</a:t>
            </a:r>
          </a:p>
          <a:p>
            <a:pPr marL="0" indent="0" algn="just">
              <a:buNone/>
            </a:pPr>
            <a:r>
              <a:rPr lang="es-MX" dirty="0" smtClean="0"/>
              <a:t>       </a:t>
            </a:r>
            <a:r>
              <a:rPr lang="es-MX" b="1" dirty="0" smtClean="0"/>
              <a:t>P(la persona es tipo A o tipo AB) = P(A) + P(AB)</a:t>
            </a:r>
          </a:p>
          <a:p>
            <a:pPr marL="0" indent="0" algn="just">
              <a:buNone/>
            </a:pPr>
            <a:r>
              <a:rPr lang="es-MX" b="1" dirty="0" smtClean="0"/>
              <a:t>                                                                 = .41 +  .04 = .45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312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982" y="92364"/>
            <a:ext cx="10515600" cy="924070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álculo de probabilidades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091" y="858982"/>
            <a:ext cx="11076709" cy="587432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/>
              <a:t>Un plato contiene un dulce amarillo y dos rojos. Usted cierra los ojos, del plato </a:t>
            </a:r>
            <a:r>
              <a:rPr lang="es-MX" dirty="0" smtClean="0"/>
              <a:t>escoge dos </a:t>
            </a:r>
            <a:r>
              <a:rPr lang="es-MX" dirty="0"/>
              <a:t>dulces, uno por uno y anota sus colores. ¿Cuál es la probabilidad de que </a:t>
            </a:r>
            <a:r>
              <a:rPr lang="es-MX" dirty="0" smtClean="0"/>
              <a:t>ambos dulces </a:t>
            </a:r>
            <a:r>
              <a:rPr lang="es-MX" dirty="0"/>
              <a:t>sean rojos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623" y="2217521"/>
            <a:ext cx="2628900" cy="16573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2" y="3607377"/>
            <a:ext cx="6953250" cy="2857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178" y="4232527"/>
            <a:ext cx="3781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761711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Cálculo de la probabilidad de un evento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963" y="840509"/>
            <a:ext cx="11757891" cy="5800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Recomendaciones en la resolución del cálculo de la probabilidad de un evento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mtClean="0"/>
              <a:t>1. Haga </a:t>
            </a:r>
            <a:r>
              <a:rPr lang="es-MX" dirty="0"/>
              <a:t>una lista de todos los eventos sencillos del espacio muestral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2</a:t>
            </a:r>
            <a:r>
              <a:rPr lang="es-MX" dirty="0"/>
              <a:t>. Asigne una probabilidad apropiada a cada evento simple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3</a:t>
            </a:r>
            <a:r>
              <a:rPr lang="es-MX" dirty="0"/>
              <a:t>. Determine cuáles eventos sencillos resultan en el evento de interés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4</a:t>
            </a:r>
            <a:r>
              <a:rPr lang="es-MX" dirty="0"/>
              <a:t>. Sume las probabilidades de los eventos sencillos que resulten en el evento de</a:t>
            </a:r>
          </a:p>
          <a:p>
            <a:pPr marL="0" indent="0">
              <a:buNone/>
            </a:pPr>
            <a:r>
              <a:rPr lang="es-MX" dirty="0"/>
              <a:t>interés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b="1" dirty="0" smtClean="0"/>
              <a:t>Nota:</a:t>
            </a:r>
          </a:p>
          <a:p>
            <a:pPr marL="0" indent="0">
              <a:buNone/>
            </a:pPr>
            <a:r>
              <a:rPr lang="es-MX" b="1" dirty="0"/>
              <a:t>En su cálculo, usted siempre debe tener cuidado de satisfacer estas dos condiciones:</a:t>
            </a:r>
          </a:p>
          <a:p>
            <a:pPr marL="0" indent="0">
              <a:buNone/>
            </a:pPr>
            <a:r>
              <a:rPr lang="es-MX" b="1" dirty="0"/>
              <a:t>• Incluir todos los eventos sencillos en el mismo espacio.</a:t>
            </a:r>
          </a:p>
          <a:p>
            <a:pPr marL="0" indent="0">
              <a:buNone/>
            </a:pPr>
            <a:r>
              <a:rPr lang="es-MX" b="1" dirty="0"/>
              <a:t>• Asignar probabilidades realistas a los eventos sencillos.</a:t>
            </a: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4156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0418" y="88034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Ejercicios del libro a resolver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ÚTILES DE CONTEO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La regla </a:t>
            </a:r>
            <a:r>
              <a:rPr lang="es-MX" b="1" i="1" u="sng" dirty="0" err="1" smtClean="0">
                <a:solidFill>
                  <a:schemeClr val="accent5">
                    <a:lumMod val="50000"/>
                  </a:schemeClr>
                </a:solidFill>
              </a:rPr>
              <a:t>mn</a:t>
            </a:r>
            <a:endParaRPr lang="es-MX" b="1" i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/>
              <a:t>Considere un experimento que se realiza en dos etapas. Si la primera etapa se </a:t>
            </a:r>
            <a:r>
              <a:rPr lang="es-MX" dirty="0" smtClean="0"/>
              <a:t>puede efectuar </a:t>
            </a:r>
            <a:r>
              <a:rPr lang="es-MX" dirty="0"/>
              <a:t>en </a:t>
            </a:r>
            <a:r>
              <a:rPr lang="es-MX" i="1" dirty="0">
                <a:solidFill>
                  <a:schemeClr val="accent5">
                    <a:lumMod val="50000"/>
                  </a:schemeClr>
                </a:solidFill>
              </a:rPr>
              <a:t>m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formas </a:t>
            </a:r>
            <a:r>
              <a:rPr lang="es-MX" dirty="0"/>
              <a:t>y, para cada una de éstas, la segunda etapa se puede lograr </a:t>
            </a:r>
            <a:r>
              <a:rPr lang="es-MX" dirty="0" smtClean="0"/>
              <a:t>en </a:t>
            </a:r>
            <a:r>
              <a:rPr lang="es-MX" i="1" dirty="0" smtClean="0"/>
              <a:t>n </a:t>
            </a:r>
            <a:r>
              <a:rPr lang="es-MX" dirty="0"/>
              <a:t>formas, entonces hay </a:t>
            </a:r>
            <a:r>
              <a:rPr lang="es-MX" i="1" dirty="0" err="1">
                <a:solidFill>
                  <a:schemeClr val="accent5">
                    <a:lumMod val="50000"/>
                  </a:schemeClr>
                </a:solidFill>
              </a:rPr>
              <a:t>mn</a:t>
            </a:r>
            <a:r>
              <a:rPr lang="es-MX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formas </a:t>
            </a:r>
            <a:r>
              <a:rPr lang="es-MX" dirty="0"/>
              <a:t>para efectuar el experimento.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8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s-MX" u="sng" dirty="0" smtClean="0">
                <a:solidFill>
                  <a:schemeClr val="accent5">
                    <a:lumMod val="50000"/>
                  </a:schemeClr>
                </a:solidFill>
              </a:rPr>
              <a:t>Regla </a:t>
            </a:r>
            <a:r>
              <a:rPr lang="es-MX" u="sng" dirty="0" err="1" smtClean="0">
                <a:solidFill>
                  <a:schemeClr val="accent5">
                    <a:lumMod val="50000"/>
                  </a:schemeClr>
                </a:solidFill>
              </a:rPr>
              <a:t>mn</a:t>
            </a:r>
            <a:endParaRPr lang="es-MX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353092"/>
            <a:ext cx="11037470" cy="36841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5037221"/>
            <a:ext cx="10989846" cy="16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LA REGLA </a:t>
            </a:r>
            <a:r>
              <a:rPr lang="es-MX" b="1" i="1" u="sng" dirty="0" err="1" smtClean="0">
                <a:solidFill>
                  <a:schemeClr val="accent5">
                    <a:lumMod val="50000"/>
                  </a:schemeClr>
                </a:solidFill>
              </a:rPr>
              <a:t>mn</a:t>
            </a:r>
            <a:r>
              <a:rPr lang="es-MX" b="1" i="1" u="sng" dirty="0" smtClean="0">
                <a:solidFill>
                  <a:schemeClr val="accent5">
                    <a:lumMod val="50000"/>
                  </a:schemeClr>
                </a:solidFill>
              </a:rPr>
              <a:t> EXTENDIDA</a:t>
            </a:r>
            <a:endParaRPr lang="es-MX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un experimento se realiza en </a:t>
            </a:r>
            <a:r>
              <a:rPr lang="es-MX" i="1" dirty="0"/>
              <a:t>k </a:t>
            </a:r>
            <a:r>
              <a:rPr lang="es-MX" dirty="0"/>
              <a:t>etapas, con </a:t>
            </a:r>
            <a:r>
              <a:rPr lang="es-MX" i="1" dirty="0"/>
              <a:t>n</a:t>
            </a:r>
            <a:r>
              <a:rPr lang="es-MX" dirty="0"/>
              <a:t>1 formas para efectuar la primera </a:t>
            </a:r>
            <a:r>
              <a:rPr lang="es-MX" dirty="0" smtClean="0"/>
              <a:t>etapa, </a:t>
            </a:r>
            <a:r>
              <a:rPr lang="es-MX" i="1" dirty="0" smtClean="0"/>
              <a:t>n</a:t>
            </a:r>
            <a:r>
              <a:rPr lang="es-MX" dirty="0" smtClean="0"/>
              <a:t>2 </a:t>
            </a:r>
            <a:r>
              <a:rPr lang="es-MX" dirty="0"/>
              <a:t>formas para efectuar la segunda etapa, . . . , y </a:t>
            </a:r>
            <a:r>
              <a:rPr lang="es-MX" i="1" dirty="0" err="1"/>
              <a:t>nk</a:t>
            </a:r>
            <a:r>
              <a:rPr lang="es-MX" i="1" dirty="0"/>
              <a:t> </a:t>
            </a:r>
            <a:r>
              <a:rPr lang="es-MX" dirty="0"/>
              <a:t>formas para efectuar la </a:t>
            </a:r>
            <a:r>
              <a:rPr lang="es-MX" i="1" dirty="0" smtClean="0"/>
              <a:t>k</a:t>
            </a:r>
            <a:r>
              <a:rPr lang="es-MX" dirty="0" smtClean="0"/>
              <a:t>-</a:t>
            </a:r>
            <a:r>
              <a:rPr lang="es-MX" dirty="0" err="1" smtClean="0"/>
              <a:t>ésima</a:t>
            </a:r>
            <a:r>
              <a:rPr lang="es-MX" dirty="0" smtClean="0"/>
              <a:t> etapa</a:t>
            </a:r>
            <a:r>
              <a:rPr lang="es-MX" dirty="0"/>
              <a:t>, entonces el número de formas para efectuar el experimento es</a:t>
            </a:r>
          </a:p>
          <a:p>
            <a:r>
              <a:rPr lang="es-MX" sz="3600" i="1" dirty="0"/>
              <a:t>n</a:t>
            </a:r>
            <a:r>
              <a:rPr lang="es-MX" sz="1600" dirty="0" smtClean="0"/>
              <a:t>1</a:t>
            </a:r>
            <a:r>
              <a:rPr lang="es-MX" sz="3600" i="1" dirty="0" smtClean="0"/>
              <a:t>n</a:t>
            </a:r>
            <a:r>
              <a:rPr lang="es-MX" sz="1600" dirty="0" smtClean="0"/>
              <a:t>2</a:t>
            </a:r>
            <a:r>
              <a:rPr lang="es-MX" sz="3600" i="1" dirty="0" smtClean="0"/>
              <a:t>n</a:t>
            </a:r>
            <a:r>
              <a:rPr lang="es-MX" sz="1800" dirty="0" smtClean="0"/>
              <a:t>3 </a:t>
            </a:r>
            <a:r>
              <a:rPr lang="es-MX" sz="4800" dirty="0" smtClean="0"/>
              <a:t>…</a:t>
            </a:r>
            <a:r>
              <a:rPr lang="es-MX" dirty="0" smtClean="0"/>
              <a:t>    </a:t>
            </a:r>
            <a:r>
              <a:rPr lang="es-MX" sz="4000" i="1" dirty="0" err="1"/>
              <a:t>n</a:t>
            </a:r>
            <a:r>
              <a:rPr lang="es-MX" sz="2400" i="1" dirty="0" err="1"/>
              <a:t>k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77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Conceptos de Probabilidad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probabilidad se emplea como herramienta; permite que usted evalué la confiabilidad de sus conclusiones acerca de la población cuando tenga sólo información muestral.</a:t>
            </a:r>
          </a:p>
          <a:p>
            <a:pPr algn="just"/>
            <a:r>
              <a:rPr lang="es-MX" dirty="0" smtClean="0"/>
              <a:t>Los expertos en estadística usan la probabilidad en dos formas: Cuando la población es conocida, se usa la probabilidad de observar un resultado muestral en particular(</a:t>
            </a:r>
            <a:r>
              <a:rPr lang="es-MX" u="sng" dirty="0" smtClean="0">
                <a:solidFill>
                  <a:schemeClr val="accent1">
                    <a:lumMod val="50000"/>
                  </a:schemeClr>
                </a:solidFill>
              </a:rPr>
              <a:t>Estadística Descriptiva</a:t>
            </a:r>
            <a:r>
              <a:rPr lang="es-MX" dirty="0" smtClean="0"/>
              <a:t>).</a:t>
            </a:r>
          </a:p>
          <a:p>
            <a:pPr algn="just"/>
            <a:r>
              <a:rPr lang="es-MX" dirty="0" smtClean="0"/>
              <a:t>Cuando la población es desconocida y solo se dispone una muestra de esa población se usa para hacer enunciados acerca de la composición de la población, es decir, hacer inferencias estadísticas (</a:t>
            </a:r>
            <a:r>
              <a:rPr lang="es-MX" u="sng" dirty="0" smtClean="0">
                <a:solidFill>
                  <a:schemeClr val="accent1">
                    <a:lumMod val="50000"/>
                  </a:schemeClr>
                </a:solidFill>
              </a:rPr>
              <a:t>Estadística Inferencial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280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Eventos y Espacio Muestral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291" cy="47044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Un </a:t>
            </a:r>
            <a:r>
              <a:rPr lang="es-MX" b="1" u="sng" dirty="0" smtClean="0">
                <a:solidFill>
                  <a:schemeClr val="accent1">
                    <a:lumMod val="50000"/>
                  </a:schemeClr>
                </a:solidFill>
              </a:rPr>
              <a:t>experimento</a:t>
            </a:r>
            <a:r>
              <a:rPr lang="es-MX" dirty="0" smtClean="0"/>
              <a:t> es el proceso mediante el cual se obtiene una observación (o medición).</a:t>
            </a:r>
          </a:p>
          <a:p>
            <a:pPr marL="0" indent="0"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Ejemplos de experimentos: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 smtClean="0"/>
              <a:t>Medir la cantidad de ceniza que expulsa un volcán.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 smtClean="0"/>
              <a:t>Medir la cantidad de lluvia diaria.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 smtClean="0"/>
              <a:t>Medir la cantidad de material anticorrosivo en una placa de acero.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 smtClean="0"/>
              <a:t>Registrar la calificación de un examen.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 smtClean="0"/>
              <a:t>Realizar encuestas de deserción escolar universitario.</a:t>
            </a:r>
          </a:p>
          <a:p>
            <a:pPr marL="0" indent="0"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El conjunto de todos los eventos sencillos se denomina </a:t>
            </a:r>
            <a:r>
              <a:rPr lang="es-MX" b="1" u="sng" dirty="0" smtClean="0">
                <a:solidFill>
                  <a:schemeClr val="accent1">
                    <a:lumMod val="50000"/>
                  </a:schemeClr>
                </a:solidFill>
              </a:rPr>
              <a:t>espacio muestral</a:t>
            </a:r>
            <a:r>
              <a:rPr lang="es-MX" dirty="0" smtClean="0"/>
              <a:t>,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70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Eventos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477818"/>
            <a:ext cx="10762673" cy="5144655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Un </a:t>
            </a:r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evento simple </a:t>
            </a:r>
            <a:r>
              <a:rPr lang="es-MX" dirty="0" smtClean="0"/>
              <a:t>es el resultado que se observa en una sola repetición del experimento.</a:t>
            </a:r>
          </a:p>
          <a:p>
            <a:pPr algn="just"/>
            <a:r>
              <a:rPr lang="es-MX" dirty="0" smtClean="0"/>
              <a:t>Un </a:t>
            </a:r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evento</a:t>
            </a:r>
            <a:r>
              <a:rPr lang="es-MX" dirty="0" smtClean="0"/>
              <a:t> es un conjunto de eventos sencillos.</a:t>
            </a:r>
          </a:p>
          <a:p>
            <a:pPr marL="0" indent="0" algn="just">
              <a:buNone/>
            </a:pPr>
            <a:r>
              <a:rPr lang="es-MX" dirty="0" smtClean="0"/>
              <a:t>Ejemplo:</a:t>
            </a:r>
          </a:p>
          <a:p>
            <a:pPr marL="0" indent="0" algn="just">
              <a:buNone/>
            </a:pPr>
            <a:r>
              <a:rPr lang="es-MX" dirty="0"/>
              <a:t>Podemos </a:t>
            </a:r>
            <a:r>
              <a:rPr lang="es-MX" dirty="0" smtClean="0"/>
              <a:t>definir </a:t>
            </a:r>
            <a:r>
              <a:rPr lang="es-MX" dirty="0"/>
              <a:t>los eventos </a:t>
            </a:r>
            <a:r>
              <a:rPr lang="es-MX" i="1" dirty="0"/>
              <a:t>A </a:t>
            </a:r>
            <a:r>
              <a:rPr lang="es-MX" dirty="0"/>
              <a:t>y </a:t>
            </a:r>
            <a:r>
              <a:rPr lang="es-MX" i="1" dirty="0"/>
              <a:t>B </a:t>
            </a:r>
            <a:r>
              <a:rPr lang="es-MX" dirty="0"/>
              <a:t>para el experimento de lanzar al aire un dado:</a:t>
            </a:r>
          </a:p>
          <a:p>
            <a:pPr marL="0" indent="0" algn="just">
              <a:buNone/>
            </a:pPr>
            <a:r>
              <a:rPr lang="es-MX" i="1" dirty="0" smtClean="0"/>
              <a:t>    </a:t>
            </a:r>
            <a:r>
              <a:rPr lang="es-MX" b="1" i="1" dirty="0" smtClean="0"/>
              <a:t>A</a:t>
            </a:r>
            <a:r>
              <a:rPr lang="es-MX" b="1" dirty="0"/>
              <a:t>: observar un número impar</a:t>
            </a:r>
          </a:p>
          <a:p>
            <a:pPr marL="0" indent="0" algn="just">
              <a:buNone/>
            </a:pPr>
            <a:r>
              <a:rPr lang="es-MX" b="1" i="1" dirty="0" smtClean="0"/>
              <a:t>   B</a:t>
            </a:r>
            <a:r>
              <a:rPr lang="es-MX" b="1" dirty="0"/>
              <a:t>: observar un número menor a 4</a:t>
            </a:r>
          </a:p>
          <a:p>
            <a:pPr marL="0" indent="0" algn="just">
              <a:buNone/>
            </a:pPr>
            <a:r>
              <a:rPr lang="es-MX" dirty="0"/>
              <a:t>Como el evento </a:t>
            </a:r>
            <a:r>
              <a:rPr lang="es-MX" b="1" i="1" dirty="0"/>
              <a:t>A</a:t>
            </a:r>
            <a:r>
              <a:rPr lang="es-MX" i="1" dirty="0"/>
              <a:t> </a:t>
            </a:r>
            <a:r>
              <a:rPr lang="es-MX" dirty="0"/>
              <a:t>se presenta si la cara superior es 1, 3 o 5, es un conjunto de tres </a:t>
            </a:r>
            <a:r>
              <a:rPr lang="es-MX" dirty="0" smtClean="0"/>
              <a:t>eventos sencillos </a:t>
            </a:r>
            <a:r>
              <a:rPr lang="es-MX" dirty="0"/>
              <a:t>y escribimos </a:t>
            </a:r>
            <a:r>
              <a:rPr lang="es-MX" b="1" i="1" dirty="0"/>
              <a:t>A </a:t>
            </a:r>
            <a:r>
              <a:rPr lang="es-MX" b="1" dirty="0"/>
              <a:t> {</a:t>
            </a:r>
            <a:r>
              <a:rPr lang="es-MX" b="1" i="1" dirty="0"/>
              <a:t>E</a:t>
            </a:r>
            <a:r>
              <a:rPr lang="es-MX" b="1" dirty="0"/>
              <a:t>1, </a:t>
            </a:r>
            <a:r>
              <a:rPr lang="es-MX" b="1" i="1" dirty="0"/>
              <a:t>E</a:t>
            </a:r>
            <a:r>
              <a:rPr lang="es-MX" b="1" dirty="0"/>
              <a:t>3, </a:t>
            </a:r>
            <a:r>
              <a:rPr lang="es-MX" b="1" i="1" dirty="0"/>
              <a:t>E</a:t>
            </a:r>
            <a:r>
              <a:rPr lang="es-MX" b="1" dirty="0"/>
              <a:t>5}. </a:t>
            </a:r>
            <a:r>
              <a:rPr lang="es-MX" dirty="0"/>
              <a:t>Del mismo modo, el evento </a:t>
            </a:r>
            <a:r>
              <a:rPr lang="es-MX" b="1" i="1" dirty="0"/>
              <a:t>B</a:t>
            </a:r>
            <a:r>
              <a:rPr lang="es-MX" i="1" dirty="0"/>
              <a:t> </a:t>
            </a:r>
            <a:r>
              <a:rPr lang="es-MX" dirty="0"/>
              <a:t>ocurre si </a:t>
            </a:r>
            <a:r>
              <a:rPr lang="es-MX" dirty="0" smtClean="0"/>
              <a:t>la cara </a:t>
            </a:r>
            <a:r>
              <a:rPr lang="es-MX" dirty="0"/>
              <a:t>superior es 1, 2 o 3 y está </a:t>
            </a:r>
            <a:r>
              <a:rPr lang="es-MX" dirty="0" smtClean="0"/>
              <a:t>definido </a:t>
            </a:r>
            <a:r>
              <a:rPr lang="es-MX" dirty="0"/>
              <a:t>como una serie o conjunto de estos tres </a:t>
            </a:r>
            <a:r>
              <a:rPr lang="es-MX" dirty="0" smtClean="0"/>
              <a:t>eventos sencillos</a:t>
            </a:r>
            <a:r>
              <a:rPr lang="es-MX" dirty="0"/>
              <a:t>: </a:t>
            </a:r>
            <a:r>
              <a:rPr lang="es-MX" b="1" i="1" dirty="0"/>
              <a:t>B </a:t>
            </a:r>
            <a:r>
              <a:rPr lang="es-MX" b="1" dirty="0"/>
              <a:t> {</a:t>
            </a:r>
            <a:r>
              <a:rPr lang="es-MX" b="1" i="1" dirty="0"/>
              <a:t>E</a:t>
            </a:r>
            <a:r>
              <a:rPr lang="es-MX" b="1" dirty="0"/>
              <a:t>1, </a:t>
            </a:r>
            <a:r>
              <a:rPr lang="es-MX" b="1" i="1" dirty="0"/>
              <a:t>E</a:t>
            </a:r>
            <a:r>
              <a:rPr lang="es-MX" b="1" dirty="0"/>
              <a:t>2, </a:t>
            </a:r>
            <a:r>
              <a:rPr lang="es-MX" b="1" i="1" dirty="0"/>
              <a:t>E</a:t>
            </a:r>
            <a:r>
              <a:rPr lang="es-MX" b="1" dirty="0"/>
              <a:t>3}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0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Eventos Mutuamente Excluyentes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477818"/>
            <a:ext cx="10762673" cy="51446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Dos eventos son </a:t>
            </a:r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mutuamente excluyentes </a:t>
            </a:r>
            <a:r>
              <a:rPr lang="es-MX" dirty="0" smtClean="0"/>
              <a:t>si, cuando ocurre un evento, los otros no pueden ocurrir y viceversa.</a:t>
            </a:r>
          </a:p>
          <a:p>
            <a:pPr marL="0" indent="0" algn="just">
              <a:buNone/>
            </a:pPr>
            <a:r>
              <a:rPr lang="es-MX" b="1" i="1" dirty="0" smtClean="0"/>
              <a:t>A</a:t>
            </a:r>
            <a:r>
              <a:rPr lang="es-MX" b="1" dirty="0" smtClean="0"/>
              <a:t>: observar un número impar</a:t>
            </a:r>
          </a:p>
          <a:p>
            <a:pPr marL="0" indent="0" algn="just">
              <a:buNone/>
            </a:pPr>
            <a:r>
              <a:rPr lang="es-MX" b="1" i="1" dirty="0" smtClean="0"/>
              <a:t>B</a:t>
            </a:r>
            <a:r>
              <a:rPr lang="es-MX" b="1" dirty="0" smtClean="0"/>
              <a:t>: observar un número menor a 4</a:t>
            </a:r>
          </a:p>
          <a:p>
            <a:pPr marL="0" indent="0" algn="just">
              <a:buNone/>
            </a:pPr>
            <a:endParaRPr lang="es-MX" dirty="0" smtClean="0"/>
          </a:p>
          <a:p>
            <a:pPr algn="just"/>
            <a:r>
              <a:rPr lang="es-MX" dirty="0"/>
              <a:t>En el experimento de lanzar al aire un dado, los eventos </a:t>
            </a:r>
            <a:r>
              <a:rPr lang="es-MX" i="1" dirty="0"/>
              <a:t>A </a:t>
            </a:r>
            <a:r>
              <a:rPr lang="es-MX" dirty="0"/>
              <a:t>y </a:t>
            </a:r>
            <a:r>
              <a:rPr lang="es-MX" i="1" dirty="0"/>
              <a:t>B </a:t>
            </a:r>
            <a:r>
              <a:rPr lang="es-MX" b="1" i="1" u="sng" dirty="0"/>
              <a:t>no </a:t>
            </a:r>
            <a:r>
              <a:rPr lang="es-MX" b="1" u="sng" dirty="0"/>
              <a:t>son </a:t>
            </a:r>
            <a:r>
              <a:rPr lang="es-MX" b="1" u="sng" dirty="0" smtClean="0"/>
              <a:t>mutuamente excluyentes</a:t>
            </a:r>
            <a:r>
              <a:rPr lang="es-MX" dirty="0"/>
              <a:t>, porque tienen dos resultados en común, si el número de la cara superior </a:t>
            </a:r>
            <a:r>
              <a:rPr lang="es-MX" dirty="0" smtClean="0"/>
              <a:t>del dado </a:t>
            </a:r>
            <a:r>
              <a:rPr lang="es-MX" dirty="0"/>
              <a:t>es 1 o 3</a:t>
            </a:r>
            <a:r>
              <a:rPr lang="es-MX" dirty="0" smtClean="0"/>
              <a:t>.</a:t>
            </a:r>
            <a:r>
              <a:rPr lang="es-MX" dirty="0"/>
              <a:t> Ambos eventos, </a:t>
            </a:r>
            <a:r>
              <a:rPr lang="es-MX" i="1" dirty="0"/>
              <a:t>A </a:t>
            </a:r>
            <a:r>
              <a:rPr lang="es-MX" dirty="0"/>
              <a:t>y </a:t>
            </a:r>
            <a:r>
              <a:rPr lang="es-MX" i="1" dirty="0"/>
              <a:t>B</a:t>
            </a:r>
            <a:r>
              <a:rPr lang="es-MX" dirty="0"/>
              <a:t>, ocurrirán si se observa </a:t>
            </a:r>
            <a:r>
              <a:rPr lang="es-MX" i="1" dirty="0"/>
              <a:t>E</a:t>
            </a:r>
            <a:r>
              <a:rPr lang="es-MX" dirty="0"/>
              <a:t>1 o </a:t>
            </a:r>
            <a:r>
              <a:rPr lang="es-MX" i="1" dirty="0"/>
              <a:t>E</a:t>
            </a:r>
            <a:r>
              <a:rPr lang="es-MX" dirty="0"/>
              <a:t>3 cuando se </a:t>
            </a:r>
            <a:r>
              <a:rPr lang="es-MX" dirty="0" smtClean="0"/>
              <a:t>realiza el experimento.</a:t>
            </a:r>
          </a:p>
          <a:p>
            <a:pPr algn="just"/>
            <a:r>
              <a:rPr lang="es-MX" dirty="0" smtClean="0"/>
              <a:t>En contraste si tuviéramos seis eventos simples E1,E2,E3,E4,E5,E6 representando las caras de un dado, cuando el experimento se realiza una vez, y puede ocurrir uno y sólo uno de estos eventos, la pregunta es: </a:t>
            </a:r>
            <a:r>
              <a:rPr lang="es-MX" b="1" dirty="0" smtClean="0"/>
              <a:t>¿Los eventos son mutuamente excluyentes?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54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Diagrama de </a:t>
            </a: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Venn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espacio muestral </a:t>
            </a:r>
            <a:r>
              <a:rPr lang="es-MX" b="1" dirty="0" smtClean="0"/>
              <a:t>S={E1,E2,E3,E4,E5,E6}, </a:t>
            </a:r>
            <a:r>
              <a:rPr lang="es-MX" dirty="0" smtClean="0"/>
              <a:t>es decir </a:t>
            </a:r>
            <a:r>
              <a:rPr lang="es-MX" b="1" dirty="0" smtClean="0"/>
              <a:t>S={1,2,3,4,5,6}. </a:t>
            </a:r>
            <a:r>
              <a:rPr lang="es-MX" dirty="0" smtClean="0"/>
              <a:t>Los eventos </a:t>
            </a:r>
            <a:r>
              <a:rPr lang="es-MX" b="1" dirty="0" smtClean="0"/>
              <a:t>A={1,3,5} </a:t>
            </a:r>
            <a:r>
              <a:rPr lang="es-MX" dirty="0" smtClean="0"/>
              <a:t>y </a:t>
            </a:r>
            <a:r>
              <a:rPr lang="es-MX" b="1" dirty="0" smtClean="0"/>
              <a:t>B={1,2,3}. </a:t>
            </a:r>
            <a:r>
              <a:rPr lang="es-MX" dirty="0" smtClean="0"/>
              <a:t>Figura 1.0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9" y="2674708"/>
            <a:ext cx="7583487" cy="4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0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Ejemplos de Eventos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1" y="1450109"/>
            <a:ext cx="11259126" cy="4726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u="sng" dirty="0" smtClean="0"/>
              <a:t>Experimento 1:</a:t>
            </a:r>
            <a:r>
              <a:rPr lang="es-MX" dirty="0" smtClean="0"/>
              <a:t> Lanzamos al aire una sola moneda y observamos:</a:t>
            </a:r>
          </a:p>
          <a:p>
            <a:pPr marL="0" indent="0">
              <a:buNone/>
            </a:pPr>
            <a:r>
              <a:rPr lang="es-MX" dirty="0" smtClean="0"/>
              <a:t>E1: observar una cara(H)</a:t>
            </a:r>
          </a:p>
          <a:p>
            <a:pPr marL="0" indent="0">
              <a:buNone/>
            </a:pPr>
            <a:r>
              <a:rPr lang="es-MX" dirty="0" smtClean="0"/>
              <a:t>E2: observar una cruz(T)</a:t>
            </a:r>
          </a:p>
          <a:p>
            <a:pPr marL="0" indent="0">
              <a:buNone/>
            </a:pPr>
            <a:r>
              <a:rPr lang="es-MX" dirty="0" smtClean="0"/>
              <a:t>El espacio muestral es S={E1,E2}, o bien, S={H,T}.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u="sng" dirty="0" smtClean="0"/>
              <a:t>Experimento 2:</a:t>
            </a:r>
            <a:r>
              <a:rPr lang="es-MX" dirty="0" smtClean="0"/>
              <a:t> Registre el tipo de sangre de una persona. Los cuatro resultados mutuamente exclusivos son:</a:t>
            </a:r>
          </a:p>
          <a:p>
            <a:pPr marL="0" indent="0">
              <a:buNone/>
            </a:pPr>
            <a:r>
              <a:rPr lang="es-MX" dirty="0" smtClean="0"/>
              <a:t>E1=sangre tipo A, E2= sangre tipo B, E3=sangre tipo AB, E4=sangre tipo 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El espacio muestral es S={E1,E2,E3,E4}, o S={A,B,AB,O}.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01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47480"/>
            <a:ext cx="10515600" cy="1325563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Diagrama de Árbol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9382" y="1012825"/>
            <a:ext cx="11490036" cy="4907684"/>
          </a:xfrm>
        </p:spPr>
        <p:txBody>
          <a:bodyPr/>
          <a:lstStyle/>
          <a:p>
            <a:pPr algn="just"/>
            <a:r>
              <a:rPr lang="es-MX" dirty="0" smtClean="0"/>
              <a:t>Algunos experimentos se pueden generar en varias etapas. Cada nivel de ramificación sucesivo del árbol corresponde a un paso requerido para generar el resultado final.</a:t>
            </a:r>
          </a:p>
          <a:p>
            <a:pPr marL="0" indent="0" algn="just">
              <a:buNone/>
            </a:pPr>
            <a:r>
              <a:rPr lang="es-MX" dirty="0" smtClean="0"/>
              <a:t>Ejemplo:</a:t>
            </a:r>
          </a:p>
          <a:p>
            <a:pPr marL="0" indent="0" algn="just">
              <a:buNone/>
            </a:pPr>
            <a:r>
              <a:rPr lang="es-MX" dirty="0" smtClean="0"/>
              <a:t>Un técnico médico registra el tipo sanguíneo y factor Rh de una persona. Haga una lista de los eventos sencillos del experimento.</a:t>
            </a:r>
          </a:p>
          <a:p>
            <a:pPr marL="0" indent="0" algn="just">
              <a:buNone/>
            </a:pPr>
            <a:r>
              <a:rPr lang="es-MX" dirty="0" smtClean="0"/>
              <a:t>Solución: el espacio muestral S={A+,A-,B+,B-,AB+,AB-,O+,0-}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4202545"/>
            <a:ext cx="4632325" cy="258618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0800000">
            <a:off x="5514109" y="5079999"/>
            <a:ext cx="1699491" cy="831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7499926" y="5310970"/>
            <a:ext cx="224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DIAGRAMA DE ÁRBOL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6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CÁLCULO DE PROBABILIDADES CON EL USO DE EVENTOS SENCILLOS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145" y="1413164"/>
            <a:ext cx="11776364" cy="53663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La probabilidad de un evento </a:t>
            </a:r>
            <a:r>
              <a:rPr lang="es-MX" b="1" i="1" dirty="0"/>
              <a:t>A</a:t>
            </a:r>
            <a:r>
              <a:rPr lang="es-MX" i="1" dirty="0"/>
              <a:t> </a:t>
            </a:r>
            <a:r>
              <a:rPr lang="es-MX" dirty="0"/>
              <a:t>es una medida de nuestra creencia de que el evento </a:t>
            </a:r>
            <a:r>
              <a:rPr lang="es-MX" b="1" i="1" dirty="0" smtClean="0"/>
              <a:t>A</a:t>
            </a:r>
            <a:r>
              <a:rPr lang="es-MX" i="1" dirty="0" smtClean="0"/>
              <a:t> </a:t>
            </a:r>
            <a:r>
              <a:rPr lang="es-MX" dirty="0" smtClean="0"/>
              <a:t>ocurrirá</a:t>
            </a:r>
            <a:r>
              <a:rPr lang="es-MX" dirty="0"/>
              <a:t>. Una manera práctica de interpretar esta medida es con el concepto de </a:t>
            </a:r>
            <a:r>
              <a:rPr lang="es-MX" b="1" i="1" dirty="0" smtClean="0"/>
              <a:t>frecuencia relativa</a:t>
            </a:r>
            <a:r>
              <a:rPr lang="es-MX" i="1" dirty="0"/>
              <a:t>. </a:t>
            </a:r>
            <a:r>
              <a:rPr lang="es-MX" i="1" dirty="0" smtClean="0"/>
              <a:t>S</a:t>
            </a:r>
            <a:r>
              <a:rPr lang="es-MX" dirty="0" smtClean="0"/>
              <a:t>i </a:t>
            </a:r>
            <a:r>
              <a:rPr lang="es-MX" dirty="0"/>
              <a:t>un experimento se realiza </a:t>
            </a:r>
            <a:r>
              <a:rPr lang="es-MX" i="1" dirty="0"/>
              <a:t>n </a:t>
            </a:r>
            <a:r>
              <a:rPr lang="es-MX" dirty="0"/>
              <a:t>veces, </a:t>
            </a:r>
            <a:r>
              <a:rPr lang="es-MX" dirty="0" smtClean="0"/>
              <a:t>entonces la </a:t>
            </a:r>
            <a:r>
              <a:rPr lang="es-MX" dirty="0"/>
              <a:t>frecuencia relativa de un suceso particular, por ejemplo </a:t>
            </a:r>
            <a:r>
              <a:rPr lang="es-MX" i="1" dirty="0"/>
              <a:t>A</a:t>
            </a:r>
            <a:r>
              <a:rPr lang="es-MX" dirty="0"/>
              <a:t>, </a:t>
            </a:r>
            <a:r>
              <a:rPr lang="es-MX" dirty="0" smtClean="0"/>
              <a:t>es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donde la frecuencia es el número de veces que ocurrió el evento </a:t>
            </a:r>
            <a:r>
              <a:rPr lang="es-MX" i="1" dirty="0"/>
              <a:t>A</a:t>
            </a:r>
            <a:r>
              <a:rPr lang="es-MX" dirty="0"/>
              <a:t>. Si hacemos que </a:t>
            </a:r>
            <a:r>
              <a:rPr lang="es-MX" dirty="0" smtClean="0"/>
              <a:t>el número </a:t>
            </a:r>
            <a:r>
              <a:rPr lang="es-MX" i="1" dirty="0"/>
              <a:t>n </a:t>
            </a:r>
            <a:r>
              <a:rPr lang="es-MX" dirty="0"/>
              <a:t>de repeticiones del experimento se haga cada vez más grande </a:t>
            </a:r>
            <a:r>
              <a:rPr lang="es-MX" dirty="0" smtClean="0"/>
              <a:t>                 , en última </a:t>
            </a:r>
            <a:r>
              <a:rPr lang="es-MX" dirty="0"/>
              <a:t>instancia se genera toda la población. En ésta, la frecuencia relativa del evento </a:t>
            </a:r>
            <a:r>
              <a:rPr lang="es-MX" i="1" dirty="0" smtClean="0"/>
              <a:t>A </a:t>
            </a:r>
            <a:r>
              <a:rPr lang="es-MX" dirty="0" smtClean="0"/>
              <a:t>se define </a:t>
            </a:r>
            <a:r>
              <a:rPr lang="es-MX" dirty="0"/>
              <a:t>como la </a:t>
            </a:r>
            <a:r>
              <a:rPr lang="es-MX" b="1" dirty="0"/>
              <a:t>probabilidad del evento </a:t>
            </a:r>
            <a:r>
              <a:rPr lang="es-MX" b="1" i="1" dirty="0"/>
              <a:t>A</a:t>
            </a:r>
            <a:r>
              <a:rPr lang="es-MX" dirty="0"/>
              <a:t>; esto es</a:t>
            </a:r>
            <a:r>
              <a:rPr lang="es-MX" dirty="0" smtClean="0"/>
              <a:t>,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Como </a:t>
            </a:r>
            <a:r>
              <a:rPr lang="es-MX" i="1" dirty="0"/>
              <a:t>P</a:t>
            </a:r>
            <a:r>
              <a:rPr lang="es-MX" dirty="0"/>
              <a:t>(</a:t>
            </a:r>
            <a:r>
              <a:rPr lang="es-MX" i="1" dirty="0"/>
              <a:t>A</a:t>
            </a:r>
            <a:r>
              <a:rPr lang="es-MX" dirty="0"/>
              <a:t>) se comporta como una frecuencia relativa, </a:t>
            </a:r>
            <a:r>
              <a:rPr lang="es-MX" i="1" dirty="0"/>
              <a:t>P</a:t>
            </a:r>
            <a:r>
              <a:rPr lang="es-MX" dirty="0"/>
              <a:t>(</a:t>
            </a:r>
            <a:r>
              <a:rPr lang="es-MX" i="1" dirty="0"/>
              <a:t>A</a:t>
            </a:r>
            <a:r>
              <a:rPr lang="es-MX" dirty="0"/>
              <a:t>) debe ser una proporción</a:t>
            </a:r>
          </a:p>
          <a:p>
            <a:pPr marL="0" indent="0">
              <a:buNone/>
            </a:pPr>
            <a:r>
              <a:rPr lang="es-MX" dirty="0"/>
              <a:t>que se encuentre entre 0 y 1; </a:t>
            </a:r>
            <a:r>
              <a:rPr lang="es-MX" i="1" dirty="0" smtClean="0"/>
              <a:t>P</a:t>
            </a:r>
            <a:r>
              <a:rPr lang="es-MX" dirty="0" smtClean="0"/>
              <a:t>(</a:t>
            </a:r>
            <a:r>
              <a:rPr lang="es-MX" i="1" dirty="0" smtClean="0"/>
              <a:t>A</a:t>
            </a:r>
            <a:r>
              <a:rPr lang="es-MX" dirty="0" smtClean="0"/>
              <a:t>)=0 </a:t>
            </a:r>
            <a:r>
              <a:rPr lang="es-MX" dirty="0"/>
              <a:t>si el evento </a:t>
            </a:r>
            <a:r>
              <a:rPr lang="es-MX" i="1" dirty="0"/>
              <a:t>A </a:t>
            </a:r>
            <a:r>
              <a:rPr lang="es-MX" dirty="0"/>
              <a:t>nunca ocurre, y </a:t>
            </a:r>
            <a:r>
              <a:rPr lang="es-MX" i="1" dirty="0" smtClean="0"/>
              <a:t>P</a:t>
            </a:r>
            <a:r>
              <a:rPr lang="es-MX" dirty="0" smtClean="0"/>
              <a:t>(</a:t>
            </a:r>
            <a:r>
              <a:rPr lang="es-MX" i="1" dirty="0" smtClean="0"/>
              <a:t>A</a:t>
            </a:r>
            <a:r>
              <a:rPr lang="es-MX" dirty="0" smtClean="0"/>
              <a:t>)=1 si el </a:t>
            </a:r>
            <a:r>
              <a:rPr lang="es-MX" dirty="0"/>
              <a:t>evento </a:t>
            </a:r>
            <a:r>
              <a:rPr lang="es-MX" i="1" dirty="0"/>
              <a:t>A </a:t>
            </a:r>
            <a:r>
              <a:rPr lang="es-MX" dirty="0"/>
              <a:t>siempre ocurre. Cuanto más cercano sea </a:t>
            </a:r>
            <a:r>
              <a:rPr lang="es-MX" i="1" dirty="0"/>
              <a:t>P</a:t>
            </a:r>
            <a:r>
              <a:rPr lang="es-MX" dirty="0"/>
              <a:t>(</a:t>
            </a:r>
            <a:r>
              <a:rPr lang="es-MX" i="1" dirty="0"/>
              <a:t>A</a:t>
            </a:r>
            <a:r>
              <a:rPr lang="es-MX" dirty="0"/>
              <a:t>) a 1, es más probable que </a:t>
            </a:r>
            <a:r>
              <a:rPr lang="es-MX" i="1" dirty="0" smtClean="0"/>
              <a:t>A </a:t>
            </a:r>
            <a:r>
              <a:rPr lang="es-MX" dirty="0" smtClean="0"/>
              <a:t>ocurra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09" y="2643043"/>
            <a:ext cx="4568536" cy="666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51" y="4688030"/>
            <a:ext cx="3516457" cy="7521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761" y="3584574"/>
            <a:ext cx="10477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1344</Words>
  <Application>Microsoft Office PowerPoint</Application>
  <PresentationFormat>Panorámica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EL PAPEL DE LA PROBABILIDAD EN ESTADÍSTICA</vt:lpstr>
      <vt:lpstr>Conceptos de Probabilidad</vt:lpstr>
      <vt:lpstr>Eventos y Espacio Muestral</vt:lpstr>
      <vt:lpstr>Eventos</vt:lpstr>
      <vt:lpstr>Eventos Mutuamente Excluyentes</vt:lpstr>
      <vt:lpstr>Diagrama de Venn</vt:lpstr>
      <vt:lpstr>Ejemplos de Eventos</vt:lpstr>
      <vt:lpstr>Diagrama de Árbol</vt:lpstr>
      <vt:lpstr>CÁLCULO DE PROBABILIDADES CON EL USO DE EVENTOS SENCILLOS</vt:lpstr>
      <vt:lpstr>La probabilidad de un evento</vt:lpstr>
      <vt:lpstr>Cálculo de probabilidades</vt:lpstr>
      <vt:lpstr>Cálculo de probabilidades</vt:lpstr>
      <vt:lpstr>Cálculo de probabilidades</vt:lpstr>
      <vt:lpstr>Cálculo de la probabilidad de un evento</vt:lpstr>
      <vt:lpstr>Ejercicios del libro a resolver</vt:lpstr>
      <vt:lpstr>REGLAS ÚTILES DE CONTEO</vt:lpstr>
      <vt:lpstr>Regla mn</vt:lpstr>
      <vt:lpstr>LA REGLA mn EXTENDIDA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PAPEL DE LA PROBABILIDAD EN ESTADÍSTICA</dc:title>
  <dc:creator>carlos armando ríos acevedo</dc:creator>
  <cp:lastModifiedBy>carlos armando ríos acevedo</cp:lastModifiedBy>
  <cp:revision>21</cp:revision>
  <dcterms:created xsi:type="dcterms:W3CDTF">2019-04-18T15:33:46Z</dcterms:created>
  <dcterms:modified xsi:type="dcterms:W3CDTF">2019-04-24T23:57:39Z</dcterms:modified>
</cp:coreProperties>
</file>