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2" r:id="rId6"/>
    <p:sldId id="263" r:id="rId7"/>
    <p:sldId id="264" r:id="rId8"/>
    <p:sldId id="265" r:id="rId9"/>
    <p:sldId id="266" r:id="rId10"/>
    <p:sldId id="268" r:id="rId11"/>
    <p:sldId id="269" r:id="rId12"/>
    <p:sldId id="270" r:id="rId13"/>
    <p:sldId id="271" r:id="rId14"/>
    <p:sldId id="274" r:id="rId15"/>
    <p:sldId id="272" r:id="rId16"/>
    <p:sldId id="273" r:id="rId17"/>
    <p:sldId id="261" r:id="rId18"/>
    <p:sldId id="267" r:id="rId19"/>
    <p:sldId id="275" r:id="rId20"/>
    <p:sldId id="276" r:id="rId21"/>
    <p:sldId id="277" r:id="rId22"/>
    <p:sldId id="278" r:id="rId23"/>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MX"/>
          </a:p>
        </p:txBody>
      </p:sp>
      <p:sp>
        <p:nvSpPr>
          <p:cNvPr id="4" name="Marcador de fecha 3"/>
          <p:cNvSpPr>
            <a:spLocks noGrp="1"/>
          </p:cNvSpPr>
          <p:nvPr>
            <p:ph type="dt" sz="half" idx="10"/>
          </p:nvPr>
        </p:nvSpPr>
        <p:spPr/>
        <p:txBody>
          <a:bodyPr/>
          <a:lstStyle/>
          <a:p>
            <a:fld id="{F8D3F4AF-1F64-487B-881F-9E764474F250}" type="datetimeFigureOut">
              <a:rPr lang="es-MX" smtClean="0"/>
              <a:t>23/05/2019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F6648AE0-EC01-4A38-815F-B1EC22181EC2}" type="slidenum">
              <a:rPr lang="es-MX" smtClean="0"/>
              <a:t>‹Nº›</a:t>
            </a:fld>
            <a:endParaRPr lang="es-MX"/>
          </a:p>
        </p:txBody>
      </p:sp>
    </p:spTree>
    <p:extLst>
      <p:ext uri="{BB962C8B-B14F-4D97-AF65-F5344CB8AC3E}">
        <p14:creationId xmlns:p14="http://schemas.microsoft.com/office/powerpoint/2010/main" val="1215474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F8D3F4AF-1F64-487B-881F-9E764474F250}" type="datetimeFigureOut">
              <a:rPr lang="es-MX" smtClean="0"/>
              <a:t>23/05/2019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F6648AE0-EC01-4A38-815F-B1EC22181EC2}" type="slidenum">
              <a:rPr lang="es-MX" smtClean="0"/>
              <a:t>‹Nº›</a:t>
            </a:fld>
            <a:endParaRPr lang="es-MX"/>
          </a:p>
        </p:txBody>
      </p:sp>
    </p:spTree>
    <p:extLst>
      <p:ext uri="{BB962C8B-B14F-4D97-AF65-F5344CB8AC3E}">
        <p14:creationId xmlns:p14="http://schemas.microsoft.com/office/powerpoint/2010/main" val="1745227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F8D3F4AF-1F64-487B-881F-9E764474F250}" type="datetimeFigureOut">
              <a:rPr lang="es-MX" smtClean="0"/>
              <a:t>23/05/2019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F6648AE0-EC01-4A38-815F-B1EC22181EC2}" type="slidenum">
              <a:rPr lang="es-MX" smtClean="0"/>
              <a:t>‹Nº›</a:t>
            </a:fld>
            <a:endParaRPr lang="es-MX"/>
          </a:p>
        </p:txBody>
      </p:sp>
    </p:spTree>
    <p:extLst>
      <p:ext uri="{BB962C8B-B14F-4D97-AF65-F5344CB8AC3E}">
        <p14:creationId xmlns:p14="http://schemas.microsoft.com/office/powerpoint/2010/main" val="1357740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F8D3F4AF-1F64-487B-881F-9E764474F250}" type="datetimeFigureOut">
              <a:rPr lang="es-MX" smtClean="0"/>
              <a:t>23/05/2019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F6648AE0-EC01-4A38-815F-B1EC22181EC2}" type="slidenum">
              <a:rPr lang="es-MX" smtClean="0"/>
              <a:t>‹Nº›</a:t>
            </a:fld>
            <a:endParaRPr lang="es-MX"/>
          </a:p>
        </p:txBody>
      </p:sp>
    </p:spTree>
    <p:extLst>
      <p:ext uri="{BB962C8B-B14F-4D97-AF65-F5344CB8AC3E}">
        <p14:creationId xmlns:p14="http://schemas.microsoft.com/office/powerpoint/2010/main" val="2531065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F8D3F4AF-1F64-487B-881F-9E764474F250}" type="datetimeFigureOut">
              <a:rPr lang="es-MX" smtClean="0"/>
              <a:t>23/05/2019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F6648AE0-EC01-4A38-815F-B1EC22181EC2}" type="slidenum">
              <a:rPr lang="es-MX" smtClean="0"/>
              <a:t>‹Nº›</a:t>
            </a:fld>
            <a:endParaRPr lang="es-MX"/>
          </a:p>
        </p:txBody>
      </p:sp>
    </p:spTree>
    <p:extLst>
      <p:ext uri="{BB962C8B-B14F-4D97-AF65-F5344CB8AC3E}">
        <p14:creationId xmlns:p14="http://schemas.microsoft.com/office/powerpoint/2010/main" val="4178635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p:txBody>
          <a:bodyPr/>
          <a:lstStyle/>
          <a:p>
            <a:fld id="{F8D3F4AF-1F64-487B-881F-9E764474F250}" type="datetimeFigureOut">
              <a:rPr lang="es-MX" smtClean="0"/>
              <a:t>23/05/2019</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F6648AE0-EC01-4A38-815F-B1EC22181EC2}" type="slidenum">
              <a:rPr lang="es-MX" smtClean="0"/>
              <a:t>‹Nº›</a:t>
            </a:fld>
            <a:endParaRPr lang="es-MX"/>
          </a:p>
        </p:txBody>
      </p:sp>
    </p:spTree>
    <p:extLst>
      <p:ext uri="{BB962C8B-B14F-4D97-AF65-F5344CB8AC3E}">
        <p14:creationId xmlns:p14="http://schemas.microsoft.com/office/powerpoint/2010/main" val="203310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Marcador de fecha 6"/>
          <p:cNvSpPr>
            <a:spLocks noGrp="1"/>
          </p:cNvSpPr>
          <p:nvPr>
            <p:ph type="dt" sz="half" idx="10"/>
          </p:nvPr>
        </p:nvSpPr>
        <p:spPr/>
        <p:txBody>
          <a:bodyPr/>
          <a:lstStyle/>
          <a:p>
            <a:fld id="{F8D3F4AF-1F64-487B-881F-9E764474F250}" type="datetimeFigureOut">
              <a:rPr lang="es-MX" smtClean="0"/>
              <a:t>23/05/2019</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F6648AE0-EC01-4A38-815F-B1EC22181EC2}" type="slidenum">
              <a:rPr lang="es-MX" smtClean="0"/>
              <a:t>‹Nº›</a:t>
            </a:fld>
            <a:endParaRPr lang="es-MX"/>
          </a:p>
        </p:txBody>
      </p:sp>
    </p:spTree>
    <p:extLst>
      <p:ext uri="{BB962C8B-B14F-4D97-AF65-F5344CB8AC3E}">
        <p14:creationId xmlns:p14="http://schemas.microsoft.com/office/powerpoint/2010/main" val="2127801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fecha 2"/>
          <p:cNvSpPr>
            <a:spLocks noGrp="1"/>
          </p:cNvSpPr>
          <p:nvPr>
            <p:ph type="dt" sz="half" idx="10"/>
          </p:nvPr>
        </p:nvSpPr>
        <p:spPr/>
        <p:txBody>
          <a:bodyPr/>
          <a:lstStyle/>
          <a:p>
            <a:fld id="{F8D3F4AF-1F64-487B-881F-9E764474F250}" type="datetimeFigureOut">
              <a:rPr lang="es-MX" smtClean="0"/>
              <a:t>23/05/2019</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F6648AE0-EC01-4A38-815F-B1EC22181EC2}" type="slidenum">
              <a:rPr lang="es-MX" smtClean="0"/>
              <a:t>‹Nº›</a:t>
            </a:fld>
            <a:endParaRPr lang="es-MX"/>
          </a:p>
        </p:txBody>
      </p:sp>
    </p:spTree>
    <p:extLst>
      <p:ext uri="{BB962C8B-B14F-4D97-AF65-F5344CB8AC3E}">
        <p14:creationId xmlns:p14="http://schemas.microsoft.com/office/powerpoint/2010/main" val="3693310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F8D3F4AF-1F64-487B-881F-9E764474F250}" type="datetimeFigureOut">
              <a:rPr lang="es-MX" smtClean="0"/>
              <a:t>23/05/2019</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F6648AE0-EC01-4A38-815F-B1EC22181EC2}" type="slidenum">
              <a:rPr lang="es-MX" smtClean="0"/>
              <a:t>‹Nº›</a:t>
            </a:fld>
            <a:endParaRPr lang="es-MX"/>
          </a:p>
        </p:txBody>
      </p:sp>
    </p:spTree>
    <p:extLst>
      <p:ext uri="{BB962C8B-B14F-4D97-AF65-F5344CB8AC3E}">
        <p14:creationId xmlns:p14="http://schemas.microsoft.com/office/powerpoint/2010/main" val="2488792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F8D3F4AF-1F64-487B-881F-9E764474F250}" type="datetimeFigureOut">
              <a:rPr lang="es-MX" smtClean="0"/>
              <a:t>23/05/2019</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F6648AE0-EC01-4A38-815F-B1EC22181EC2}" type="slidenum">
              <a:rPr lang="es-MX" smtClean="0"/>
              <a:t>‹Nº›</a:t>
            </a:fld>
            <a:endParaRPr lang="es-MX"/>
          </a:p>
        </p:txBody>
      </p:sp>
    </p:spTree>
    <p:extLst>
      <p:ext uri="{BB962C8B-B14F-4D97-AF65-F5344CB8AC3E}">
        <p14:creationId xmlns:p14="http://schemas.microsoft.com/office/powerpoint/2010/main" val="3217923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F8D3F4AF-1F64-487B-881F-9E764474F250}" type="datetimeFigureOut">
              <a:rPr lang="es-MX" smtClean="0"/>
              <a:t>23/05/2019</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F6648AE0-EC01-4A38-815F-B1EC22181EC2}" type="slidenum">
              <a:rPr lang="es-MX" smtClean="0"/>
              <a:t>‹Nº›</a:t>
            </a:fld>
            <a:endParaRPr lang="es-MX"/>
          </a:p>
        </p:txBody>
      </p:sp>
    </p:spTree>
    <p:extLst>
      <p:ext uri="{BB962C8B-B14F-4D97-AF65-F5344CB8AC3E}">
        <p14:creationId xmlns:p14="http://schemas.microsoft.com/office/powerpoint/2010/main" val="124599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D3F4AF-1F64-487B-881F-9E764474F250}" type="datetimeFigureOut">
              <a:rPr lang="es-MX" smtClean="0"/>
              <a:t>23/05/2019</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648AE0-EC01-4A38-815F-B1EC22181EC2}" type="slidenum">
              <a:rPr lang="es-MX" smtClean="0"/>
              <a:t>‹Nº›</a:t>
            </a:fld>
            <a:endParaRPr lang="es-MX"/>
          </a:p>
        </p:txBody>
      </p:sp>
    </p:spTree>
    <p:extLst>
      <p:ext uri="{BB962C8B-B14F-4D97-AF65-F5344CB8AC3E}">
        <p14:creationId xmlns:p14="http://schemas.microsoft.com/office/powerpoint/2010/main" val="42762636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en.wikipedia.org/wiki/Indonesian_names#Indonesian_naming_syste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en.wikipedia.org/wiki/Date_format_by_country"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ata.buenosaires.gob.ar/" TargetMode="External"/><Relationship Id="rId2" Type="http://schemas.openxmlformats.org/officeDocument/2006/relationships/hyperlink" Target="https://es.schoolofdata.org/guia-quartz/" TargetMode="External"/><Relationship Id="rId1" Type="http://schemas.openxmlformats.org/officeDocument/2006/relationships/slideLayout" Target="../slideLayouts/slideLayout2.xml"/><Relationship Id="rId6" Type="http://schemas.openxmlformats.org/officeDocument/2006/relationships/hyperlink" Target="http://datos.gob.cl/dataset?tags=Dataset" TargetMode="External"/><Relationship Id="rId5" Type="http://schemas.openxmlformats.org/officeDocument/2006/relationships/hyperlink" Target="https://datos.gob.mx/busca/dataset?organization=inegi" TargetMode="External"/><Relationship Id="rId4" Type="http://schemas.openxmlformats.org/officeDocument/2006/relationships/hyperlink" Target="https://datahub.io/"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deustoformacion.com/blog/programacion-diseno-web/que-son-datasets-dataframes-big-dat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www.kdnuggets.com/datasets/" TargetMode="External"/><Relationship Id="rId13" Type="http://schemas.openxmlformats.org/officeDocument/2006/relationships/hyperlink" Target="http://lib.stat.cmu.edu/DASL/Reference/defstory.html" TargetMode="External"/><Relationship Id="rId18" Type="http://schemas.openxmlformats.org/officeDocument/2006/relationships/hyperlink" Target="http://sourceforge.net/projects/ibmquestdatagen/" TargetMode="External"/><Relationship Id="rId3" Type="http://schemas.openxmlformats.org/officeDocument/2006/relationships/hyperlink" Target="http://archive.ics.uci.edu/ml/" TargetMode="External"/><Relationship Id="rId7" Type="http://schemas.openxmlformats.org/officeDocument/2006/relationships/hyperlink" Target="http://lib.stat.cmu.edu/datasets/" TargetMode="External"/><Relationship Id="rId12" Type="http://schemas.openxmlformats.org/officeDocument/2006/relationships/hyperlink" Target="http://lib.stat.cmu.edu/DASL/Reference/defdatafile.html" TargetMode="External"/><Relationship Id="rId17" Type="http://schemas.openxmlformats.org/officeDocument/2006/relationships/hyperlink" Target="http://www.norc.org/GSS+Website/Download/SPSS+Format/" TargetMode="External"/><Relationship Id="rId2" Type="http://schemas.openxmlformats.org/officeDocument/2006/relationships/hyperlink" Target="http://www.researchpipeline.com/mediawiki/index.php?title=Main_Page" TargetMode="External"/><Relationship Id="rId16" Type="http://schemas.openxmlformats.org/officeDocument/2006/relationships/hyperlink" Target="http://www.icpsr.umich.edu/NACJD/archive.html" TargetMode="External"/><Relationship Id="rId20" Type="http://schemas.openxmlformats.org/officeDocument/2006/relationships/hyperlink" Target="http://www.inf.ed.ac.uk/teaching/courses/dme/html/datasets0405.html" TargetMode="External"/><Relationship Id="rId1" Type="http://schemas.openxmlformats.org/officeDocument/2006/relationships/slideLayout" Target="../slideLayouts/slideLayout2.xml"/><Relationship Id="rId6" Type="http://schemas.openxmlformats.org/officeDocument/2006/relationships/hyperlink" Target="http://robjhyndman.com/TSDL/" TargetMode="External"/><Relationship Id="rId11" Type="http://schemas.openxmlformats.org/officeDocument/2006/relationships/hyperlink" Target="http://lib.stat.cmu.edu/DASL/" TargetMode="External"/><Relationship Id="rId5" Type="http://schemas.openxmlformats.org/officeDocument/2006/relationships/hyperlink" Target="http://www.stat.ucla.edu/data/" TargetMode="External"/><Relationship Id="rId15" Type="http://schemas.openxmlformats.org/officeDocument/2006/relationships/hyperlink" Target="http://3stages.org/idata/" TargetMode="External"/><Relationship Id="rId10" Type="http://schemas.openxmlformats.org/officeDocument/2006/relationships/hyperlink" Target="http://infochimps.com/" TargetMode="External"/><Relationship Id="rId19" Type="http://schemas.openxmlformats.org/officeDocument/2006/relationships/hyperlink" Target="http://www.customers-dna.com/index.php?option=com_virtuemart&amp;page=shop.browse&amp;category_id=2&amp;Itemid=53" TargetMode="External"/><Relationship Id="rId4" Type="http://schemas.openxmlformats.org/officeDocument/2006/relationships/hyperlink" Target="http://archive.ics.uci.edu/ml/datasets.html" TargetMode="External"/><Relationship Id="rId9" Type="http://schemas.openxmlformats.org/officeDocument/2006/relationships/hyperlink" Target="http://vision.ai.uiuc.edu/mhyang/face-detection-survey.html" TargetMode="External"/><Relationship Id="rId14" Type="http://schemas.openxmlformats.org/officeDocument/2006/relationships/hyperlink" Target="http://www.dartmouth.edu/~chance/teaching_aids/data.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s.wikipedia.org/wiki/Null_Island" TargetMode="External"/><Relationship Id="rId2" Type="http://schemas.openxmlformats.org/officeDocument/2006/relationships/hyperlink" Target="https://es.wikipedia.org/wiki/Tiempo_Unix"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OpenRefine/OpenRefine/wiki/Clustering" TargetMode="External"/><Relationship Id="rId2" Type="http://schemas.openxmlformats.org/officeDocument/2006/relationships/hyperlink" Target="http://openrefine.org/" TargetMode="External"/><Relationship Id="rId1" Type="http://schemas.openxmlformats.org/officeDocument/2006/relationships/slideLayout" Target="../slideLayouts/slideLayout2.xml"/><Relationship Id="rId5" Type="http://schemas.openxmlformats.org/officeDocument/2006/relationships/hyperlink" Target="https://github.com/Quartz/bad-data-guide#provenance-is-not-documented" TargetMode="External"/><Relationship Id="rId4" Type="http://schemas.openxmlformats.org/officeDocument/2006/relationships/hyperlink" Target="https://github.com/OpenRefine/OpenRefine/wiki/Exporter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Conjunto de Datos(</a:t>
            </a:r>
            <a:r>
              <a:rPr lang="es-MX" dirty="0" err="1" smtClean="0"/>
              <a:t>Dataset</a:t>
            </a:r>
            <a:r>
              <a:rPr lang="es-MX" dirty="0" smtClean="0"/>
              <a:t>)</a:t>
            </a:r>
            <a:endParaRPr lang="es-MX" dirty="0"/>
          </a:p>
        </p:txBody>
      </p:sp>
      <p:sp>
        <p:nvSpPr>
          <p:cNvPr id="3" name="Subtítulo 2"/>
          <p:cNvSpPr>
            <a:spLocks noGrp="1"/>
          </p:cNvSpPr>
          <p:nvPr>
            <p:ph type="subTitle" idx="1"/>
          </p:nvPr>
        </p:nvSpPr>
        <p:spPr/>
        <p:txBody>
          <a:bodyPr/>
          <a:lstStyle/>
          <a:p>
            <a:r>
              <a:rPr lang="es-MX" dirty="0" smtClean="0"/>
              <a:t>Carlos Armando Ríos Acevedo</a:t>
            </a:r>
            <a:endParaRPr lang="es-MX" dirty="0"/>
          </a:p>
        </p:txBody>
      </p:sp>
    </p:spTree>
    <p:extLst>
      <p:ext uri="{BB962C8B-B14F-4D97-AF65-F5344CB8AC3E}">
        <p14:creationId xmlns:p14="http://schemas.microsoft.com/office/powerpoint/2010/main" val="4018124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661570"/>
          </a:xfrm>
        </p:spPr>
        <p:txBody>
          <a:bodyPr>
            <a:normAutofit fontScale="90000"/>
          </a:bodyPr>
          <a:lstStyle/>
          <a:p>
            <a:r>
              <a:rPr lang="es-MX" dirty="0" smtClean="0"/>
              <a:t>Guía </a:t>
            </a:r>
            <a:r>
              <a:rPr lang="es-MX" dirty="0"/>
              <a:t>Quartz</a:t>
            </a:r>
          </a:p>
        </p:txBody>
      </p:sp>
      <p:sp>
        <p:nvSpPr>
          <p:cNvPr id="3" name="Marcador de contenido 2"/>
          <p:cNvSpPr>
            <a:spLocks noGrp="1"/>
          </p:cNvSpPr>
          <p:nvPr>
            <p:ph idx="1"/>
          </p:nvPr>
        </p:nvSpPr>
        <p:spPr>
          <a:xfrm>
            <a:off x="352926" y="1026696"/>
            <a:ext cx="11470106" cy="5534525"/>
          </a:xfrm>
        </p:spPr>
        <p:txBody>
          <a:bodyPr>
            <a:normAutofit/>
          </a:bodyPr>
          <a:lstStyle/>
          <a:p>
            <a:pPr algn="just"/>
            <a:r>
              <a:rPr lang="es-MX" b="1" dirty="0"/>
              <a:t>El orden de las palabras es inconsistente</a:t>
            </a:r>
          </a:p>
          <a:p>
            <a:pPr algn="just"/>
            <a:r>
              <a:rPr lang="es-MX" dirty="0"/>
              <a:t>¿Entres tus datos están nombres de Oriente Medio o Asia del Este? ¿Estás seguro de que los apellidos están en los mismos lugares? ¿Existe cualquier posibilidad de que alguien en tu set de datos </a:t>
            </a:r>
            <a:r>
              <a:rPr lang="es-MX" dirty="0">
                <a:hlinkClick r:id="rId2"/>
              </a:rPr>
              <a:t>use un </a:t>
            </a:r>
            <a:r>
              <a:rPr lang="es-MX" dirty="0" err="1">
                <a:hlinkClick r:id="rId2"/>
              </a:rPr>
              <a:t>monónimo</a:t>
            </a:r>
            <a:r>
              <a:rPr lang="es-MX" dirty="0"/>
              <a:t>?</a:t>
            </a:r>
          </a:p>
          <a:p>
            <a:pPr algn="just"/>
            <a:r>
              <a:rPr lang="es-MX" dirty="0"/>
              <a:t>Estas son la clase de cosas en que se equivocan habitualmente quienes hacen datos. Si estás trabajando con una lista de nombres éticamente diversos –que es prácticamente cualquier lista de nombres– entonces deberías hacer al menos una revisión somera antes de asumir que tomar en cuenta las primeras columnas nombre y apellido te dará algo que es apropiado publicar.</a:t>
            </a:r>
          </a:p>
        </p:txBody>
      </p:sp>
    </p:spTree>
    <p:extLst>
      <p:ext uri="{BB962C8B-B14F-4D97-AF65-F5344CB8AC3E}">
        <p14:creationId xmlns:p14="http://schemas.microsoft.com/office/powerpoint/2010/main" val="2491591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661570"/>
          </a:xfrm>
        </p:spPr>
        <p:txBody>
          <a:bodyPr>
            <a:normAutofit fontScale="90000"/>
          </a:bodyPr>
          <a:lstStyle/>
          <a:p>
            <a:r>
              <a:rPr lang="es-MX" dirty="0" smtClean="0"/>
              <a:t>Guía </a:t>
            </a:r>
            <a:r>
              <a:rPr lang="es-MX" dirty="0"/>
              <a:t>Quartz</a:t>
            </a:r>
          </a:p>
        </p:txBody>
      </p:sp>
      <p:sp>
        <p:nvSpPr>
          <p:cNvPr id="3" name="Marcador de contenido 2"/>
          <p:cNvSpPr>
            <a:spLocks noGrp="1"/>
          </p:cNvSpPr>
          <p:nvPr>
            <p:ph idx="1"/>
          </p:nvPr>
        </p:nvSpPr>
        <p:spPr>
          <a:xfrm>
            <a:off x="352926" y="1026696"/>
            <a:ext cx="11470106" cy="5534525"/>
          </a:xfrm>
        </p:spPr>
        <p:txBody>
          <a:bodyPr>
            <a:normAutofit/>
          </a:bodyPr>
          <a:lstStyle/>
          <a:p>
            <a:r>
              <a:rPr lang="es-MX" b="1" dirty="0"/>
              <a:t>Formatos de fecha inconsistentes</a:t>
            </a:r>
          </a:p>
          <a:p>
            <a:r>
              <a:rPr lang="es-MX" dirty="0"/>
              <a:t>¿Qué fecha es en septiembre?:</a:t>
            </a:r>
          </a:p>
          <a:p>
            <a:r>
              <a:rPr lang="es-MX" dirty="0"/>
              <a:t>10/9/15</a:t>
            </a:r>
          </a:p>
          <a:p>
            <a:r>
              <a:rPr lang="es-MX" dirty="0"/>
              <a:t>9/10/15</a:t>
            </a:r>
          </a:p>
          <a:p>
            <a:r>
              <a:rPr lang="es-MX" dirty="0"/>
              <a:t>Si la primera fue escrita por un latinoamericano o europeo y la segunda por un estadunidense, entonces </a:t>
            </a:r>
            <a:r>
              <a:rPr lang="es-MX" dirty="0">
                <a:hlinkClick r:id="rId2"/>
              </a:rPr>
              <a:t>ambas lo son</a:t>
            </a:r>
            <a:r>
              <a:rPr lang="es-MX" dirty="0"/>
              <a:t>. Si no conoces la historia de los datos no puedes estar seguro. Averigua de dónde provinieron tus datos y cerciórate de que fue creada por personas del mismo continente.</a:t>
            </a:r>
          </a:p>
          <a:p>
            <a:r>
              <a:rPr lang="es-MX" dirty="0"/>
              <a:t>Datos ingresados por humanos</a:t>
            </a:r>
          </a:p>
          <a:p>
            <a:r>
              <a:rPr lang="es-MX" dirty="0"/>
              <a:t>Origen de los datos no está documentado</a:t>
            </a:r>
          </a:p>
          <a:p>
            <a:pPr algn="just"/>
            <a:endParaRPr lang="es-MX" dirty="0"/>
          </a:p>
        </p:txBody>
      </p:sp>
    </p:spTree>
    <p:extLst>
      <p:ext uri="{BB962C8B-B14F-4D97-AF65-F5344CB8AC3E}">
        <p14:creationId xmlns:p14="http://schemas.microsoft.com/office/powerpoint/2010/main" val="4122261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661570"/>
          </a:xfrm>
        </p:spPr>
        <p:txBody>
          <a:bodyPr>
            <a:normAutofit fontScale="90000"/>
          </a:bodyPr>
          <a:lstStyle/>
          <a:p>
            <a:r>
              <a:rPr lang="es-MX" dirty="0" smtClean="0"/>
              <a:t>Guía </a:t>
            </a:r>
            <a:r>
              <a:rPr lang="es-MX" dirty="0"/>
              <a:t>Quartz</a:t>
            </a:r>
          </a:p>
        </p:txBody>
      </p:sp>
      <p:sp>
        <p:nvSpPr>
          <p:cNvPr id="3" name="Marcador de contenido 2"/>
          <p:cNvSpPr>
            <a:spLocks noGrp="1"/>
          </p:cNvSpPr>
          <p:nvPr>
            <p:ph idx="1"/>
          </p:nvPr>
        </p:nvSpPr>
        <p:spPr>
          <a:xfrm>
            <a:off x="352926" y="1026696"/>
            <a:ext cx="11470106" cy="5534525"/>
          </a:xfrm>
        </p:spPr>
        <p:txBody>
          <a:bodyPr>
            <a:normAutofit lnSpcReduction="10000"/>
          </a:bodyPr>
          <a:lstStyle/>
          <a:p>
            <a:pPr algn="just"/>
            <a:r>
              <a:rPr lang="es-MX" b="1" dirty="0"/>
              <a:t>Las unidades no están especificadas.</a:t>
            </a:r>
          </a:p>
          <a:p>
            <a:pPr marL="0" indent="0" algn="just">
              <a:buNone/>
            </a:pPr>
            <a:r>
              <a:rPr lang="es-MX" dirty="0"/>
              <a:t>Ni el peso ni el costo transmiten ningún tipo de información sobre la unidad de medida. No te apresures a asumir que los datos producidos en Estados Unidos están en libras y dólares. Los datos científicos a menudo están en sistema métrico decimal. Algunos precios extranjeros pueden estar en su propia moneda local. Si los datos no explicitan sus unidades, regresa a tu fuente y hállalos. Incluso si explicita sus unidades, </a:t>
            </a:r>
            <a:r>
              <a:rPr lang="es-MX" dirty="0" err="1"/>
              <a:t>manténte</a:t>
            </a:r>
            <a:r>
              <a:rPr lang="es-MX" dirty="0"/>
              <a:t> prevenido sobre significados que puedan haber cambiado con el tiempo. Un peso en 2010 no es un peso de hoy. Y una tonelada corta no es una tonelada imperial ni una tonelada, a secas.</a:t>
            </a:r>
          </a:p>
          <a:p>
            <a:pPr algn="just"/>
            <a:r>
              <a:rPr lang="es-MX" dirty="0"/>
              <a:t>Ver también:</a:t>
            </a:r>
          </a:p>
          <a:p>
            <a:pPr algn="just"/>
            <a:r>
              <a:rPr lang="es-MX" dirty="0"/>
              <a:t>Los nombres de los campos son ambiguos</a:t>
            </a:r>
          </a:p>
          <a:p>
            <a:pPr algn="just"/>
            <a:r>
              <a:rPr lang="es-MX" dirty="0"/>
              <a:t>La inflación distorsiona los datos</a:t>
            </a:r>
          </a:p>
          <a:p>
            <a:pPr algn="just"/>
            <a:endParaRPr lang="es-MX" dirty="0"/>
          </a:p>
        </p:txBody>
      </p:sp>
    </p:spTree>
    <p:extLst>
      <p:ext uri="{BB962C8B-B14F-4D97-AF65-F5344CB8AC3E}">
        <p14:creationId xmlns:p14="http://schemas.microsoft.com/office/powerpoint/2010/main" val="4179806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661570"/>
          </a:xfrm>
        </p:spPr>
        <p:txBody>
          <a:bodyPr>
            <a:normAutofit fontScale="90000"/>
          </a:bodyPr>
          <a:lstStyle/>
          <a:p>
            <a:r>
              <a:rPr lang="es-MX" dirty="0" smtClean="0"/>
              <a:t>Guía </a:t>
            </a:r>
            <a:r>
              <a:rPr lang="es-MX" dirty="0"/>
              <a:t>Quartz</a:t>
            </a:r>
          </a:p>
        </p:txBody>
      </p:sp>
      <p:sp>
        <p:nvSpPr>
          <p:cNvPr id="3" name="Marcador de contenido 2"/>
          <p:cNvSpPr>
            <a:spLocks noGrp="1"/>
          </p:cNvSpPr>
          <p:nvPr>
            <p:ph idx="1"/>
          </p:nvPr>
        </p:nvSpPr>
        <p:spPr>
          <a:xfrm>
            <a:off x="352926" y="1026696"/>
            <a:ext cx="11470106" cy="5534525"/>
          </a:xfrm>
        </p:spPr>
        <p:txBody>
          <a:bodyPr>
            <a:normAutofit fontScale="92500" lnSpcReduction="20000"/>
          </a:bodyPr>
          <a:lstStyle/>
          <a:p>
            <a:pPr algn="just"/>
            <a:r>
              <a:rPr lang="es-MX" b="1" dirty="0"/>
              <a:t>Las categorías fueron mal elegidas</a:t>
            </a:r>
          </a:p>
          <a:p>
            <a:pPr marL="0" indent="0" algn="just">
              <a:buNone/>
            </a:pPr>
            <a:r>
              <a:rPr lang="es-MX" dirty="0"/>
              <a:t>Ten cuidado con valores que se supone validen como verdadero o falso, pero que no lo hagan. Este es usualmente el caso con encuestas donde el que la gente se rehúse a contestar o no dio respuesta se incluyan como valores válidos y con significado.</a:t>
            </a:r>
          </a:p>
          <a:p>
            <a:pPr marL="0" indent="0" algn="just">
              <a:buNone/>
            </a:pPr>
            <a:r>
              <a:rPr lang="es-MX" dirty="0"/>
              <a:t>Otro problema común es el uso de cualquier tipo de categoría. Si las categorías en un set de datos son un montón de países y “otros” ¿eso qué significa? ¿Significa que la persona que compiló los datos no sabía la respuesta correcta? ¿Estaban en aguas internacionales? ¿Expatriados, refugiados?</a:t>
            </a:r>
          </a:p>
          <a:p>
            <a:pPr marL="0" indent="0" algn="just">
              <a:buNone/>
            </a:pPr>
            <a:r>
              <a:rPr lang="es-MX" dirty="0"/>
              <a:t>Las malas categorías también pueden excluir datos artificialmente. Este es frecuentemente el caso con estadísticas de crimen. El FBI ha definido el crimen de violación en una variedad de maneras a lo largo del tiempo. De hecho, han hecho tan mal trabajo categorizando la violación que muchos criminólogos arguyen que esas estadísticas ni siquiera deberían ser usadas. Una mala definición puede significar que un crimen sea contabilizado en una categoría distinta a la que esperas o que no sea contabilizada del todo. </a:t>
            </a:r>
            <a:r>
              <a:rPr lang="es-MX" dirty="0" smtClean="0"/>
              <a:t>Mantente </a:t>
            </a:r>
            <a:r>
              <a:rPr lang="es-MX" dirty="0"/>
              <a:t>excepcionalmente prevenido sobre este problema cuando trabajes con temas donde las definiciones tienden a ser arbitrarias, tal como ocurre con la raza o etnicidad.</a:t>
            </a:r>
          </a:p>
          <a:p>
            <a:pPr algn="just"/>
            <a:endParaRPr lang="es-MX" dirty="0"/>
          </a:p>
        </p:txBody>
      </p:sp>
    </p:spTree>
    <p:extLst>
      <p:ext uri="{BB962C8B-B14F-4D97-AF65-F5344CB8AC3E}">
        <p14:creationId xmlns:p14="http://schemas.microsoft.com/office/powerpoint/2010/main" val="1470381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661570"/>
          </a:xfrm>
        </p:spPr>
        <p:txBody>
          <a:bodyPr>
            <a:normAutofit fontScale="90000"/>
          </a:bodyPr>
          <a:lstStyle/>
          <a:p>
            <a:r>
              <a:rPr lang="es-MX" dirty="0" smtClean="0"/>
              <a:t>Guía </a:t>
            </a:r>
            <a:r>
              <a:rPr lang="es-MX" dirty="0"/>
              <a:t>Quartz</a:t>
            </a:r>
          </a:p>
        </p:txBody>
      </p:sp>
      <p:sp>
        <p:nvSpPr>
          <p:cNvPr id="3" name="Marcador de contenido 2"/>
          <p:cNvSpPr>
            <a:spLocks noGrp="1"/>
          </p:cNvSpPr>
          <p:nvPr>
            <p:ph idx="1"/>
          </p:nvPr>
        </p:nvSpPr>
        <p:spPr>
          <a:xfrm>
            <a:off x="352926" y="1026696"/>
            <a:ext cx="11470106" cy="5534525"/>
          </a:xfrm>
        </p:spPr>
        <p:txBody>
          <a:bodyPr>
            <a:normAutofit/>
          </a:bodyPr>
          <a:lstStyle/>
          <a:p>
            <a:pPr algn="just"/>
            <a:r>
              <a:rPr lang="es-MX" b="1" dirty="0"/>
              <a:t>Los nombres de los campos son ambiguos</a:t>
            </a:r>
          </a:p>
          <a:p>
            <a:pPr algn="just"/>
            <a:r>
              <a:rPr lang="es-MX" dirty="0"/>
              <a:t>¿Qué es una residencia? ¿Es el lugar donde vive alguien o el lugar donde paga sus impuestos? ¿Es una ciudad o un condado? Los nombres de los campos en las bases de datos nunca son tan específicos como nos gustaría, pero es necesario especial cuidado con aquellos que obviamente significan dos o más cosas. Incluso si infieres válidamente lo que esos datos se supone signifiquen, esa </a:t>
            </a:r>
            <a:r>
              <a:rPr lang="es-MX" dirty="0" smtClean="0"/>
              <a:t>ambigüedad </a:t>
            </a:r>
            <a:r>
              <a:rPr lang="es-MX" dirty="0"/>
              <a:t>pudo haber causado que la persona que compiló los datos haya ingresado el valor incorrecto.</a:t>
            </a:r>
          </a:p>
          <a:p>
            <a:pPr algn="just"/>
            <a:endParaRPr lang="es-MX" dirty="0"/>
          </a:p>
        </p:txBody>
      </p:sp>
    </p:spTree>
    <p:extLst>
      <p:ext uri="{BB962C8B-B14F-4D97-AF65-F5344CB8AC3E}">
        <p14:creationId xmlns:p14="http://schemas.microsoft.com/office/powerpoint/2010/main" val="1922342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661570"/>
          </a:xfrm>
        </p:spPr>
        <p:txBody>
          <a:bodyPr>
            <a:normAutofit fontScale="90000"/>
          </a:bodyPr>
          <a:lstStyle/>
          <a:p>
            <a:r>
              <a:rPr lang="es-MX" dirty="0" smtClean="0"/>
              <a:t>Guía </a:t>
            </a:r>
            <a:r>
              <a:rPr lang="es-MX" dirty="0"/>
              <a:t>Quartz</a:t>
            </a:r>
          </a:p>
        </p:txBody>
      </p:sp>
      <p:sp>
        <p:nvSpPr>
          <p:cNvPr id="3" name="Marcador de contenido 2"/>
          <p:cNvSpPr>
            <a:spLocks noGrp="1"/>
          </p:cNvSpPr>
          <p:nvPr>
            <p:ph idx="1"/>
          </p:nvPr>
        </p:nvSpPr>
        <p:spPr>
          <a:xfrm>
            <a:off x="352926" y="1026696"/>
            <a:ext cx="11470106" cy="5534525"/>
          </a:xfrm>
        </p:spPr>
        <p:txBody>
          <a:bodyPr>
            <a:normAutofit fontScale="92500" lnSpcReduction="10000"/>
          </a:bodyPr>
          <a:lstStyle/>
          <a:p>
            <a:pPr algn="just"/>
            <a:r>
              <a:rPr lang="es-MX" b="1" dirty="0"/>
              <a:t>El origen de los datos no fue documentado</a:t>
            </a:r>
          </a:p>
          <a:p>
            <a:pPr marL="0" indent="0" algn="just">
              <a:buNone/>
            </a:pPr>
            <a:r>
              <a:rPr lang="es-MX" dirty="0"/>
              <a:t>Los datos son creados por una variedad de individuos y organizaciones que incluyen empresas, gobiernos, </a:t>
            </a:r>
            <a:r>
              <a:rPr lang="es-MX" dirty="0" err="1"/>
              <a:t>OSCs</a:t>
            </a:r>
            <a:r>
              <a:rPr lang="es-MX" dirty="0"/>
              <a:t> y gente loca con teorías insostenibles. Los datos son reunidos en muchas maneras diferentes, las cuales incluyen encuestas, sensores y satélites. Puede ser escrita en máquina o garabateada a mano. Saber de dónde provienen tus datos puede darte abrirte enormemente la percepción sobre sus límites.</a:t>
            </a:r>
          </a:p>
          <a:p>
            <a:pPr marL="0" indent="0" algn="just">
              <a:buNone/>
            </a:pPr>
            <a:r>
              <a:rPr lang="es-MX" dirty="0"/>
              <a:t>Los datos de encuestas, por ejemplo, rara vez son exhaustivos. Los sensores tienen diferencias en precisión. Los gobiernos usualmente no están inclinados a dar información sin sesgos. Los datos de una zona de guerra pueden tener un sesgo geográfico importante debido al peligro de cruzar líneas de combate. Para empeorar esta situación, estas fuentes distintas entre sí están habitualmente encadenadas. Los </a:t>
            </a:r>
            <a:r>
              <a:rPr lang="es-MX" dirty="0" smtClean="0"/>
              <a:t>analistas </a:t>
            </a:r>
            <a:r>
              <a:rPr lang="es-MX" dirty="0"/>
              <a:t>de políticas públicas frecuentemente redistribuyen los datos que obtienen de gobiernos. Los datos que fueron escritos por una doctora pueden haber sido tecleados por un </a:t>
            </a:r>
            <a:r>
              <a:rPr lang="es-MX" dirty="0" smtClean="0"/>
              <a:t>enfermero. </a:t>
            </a:r>
            <a:r>
              <a:rPr lang="es-MX" dirty="0"/>
              <a:t>Cada paso de esa cadena es una oportunidad para el error. Sabe siempre de dónde vienen tus datos.</a:t>
            </a:r>
          </a:p>
        </p:txBody>
      </p:sp>
    </p:spTree>
    <p:extLst>
      <p:ext uri="{BB962C8B-B14F-4D97-AF65-F5344CB8AC3E}">
        <p14:creationId xmlns:p14="http://schemas.microsoft.com/office/powerpoint/2010/main" val="4290019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Actividad</a:t>
            </a:r>
            <a:endParaRPr lang="es-MX" dirty="0"/>
          </a:p>
        </p:txBody>
      </p:sp>
      <p:sp>
        <p:nvSpPr>
          <p:cNvPr id="3" name="Marcador de contenido 2"/>
          <p:cNvSpPr>
            <a:spLocks noGrp="1"/>
          </p:cNvSpPr>
          <p:nvPr>
            <p:ph idx="1"/>
          </p:nvPr>
        </p:nvSpPr>
        <p:spPr/>
        <p:txBody>
          <a:bodyPr>
            <a:normAutofit lnSpcReduction="10000"/>
          </a:bodyPr>
          <a:lstStyle/>
          <a:p>
            <a:r>
              <a:rPr lang="es-MX" dirty="0" smtClean="0"/>
              <a:t>Terminar de leer la guía </a:t>
            </a:r>
            <a:r>
              <a:rPr lang="es-MX" dirty="0" err="1" smtClean="0"/>
              <a:t>Quartz</a:t>
            </a:r>
            <a:r>
              <a:rPr lang="es-MX" dirty="0" smtClean="0"/>
              <a:t>: Limpieza de datos de un </a:t>
            </a:r>
            <a:r>
              <a:rPr lang="es-MX" dirty="0" err="1" smtClean="0"/>
              <a:t>dataset</a:t>
            </a:r>
            <a:r>
              <a:rPr lang="es-MX" dirty="0" smtClean="0"/>
              <a:t>, en la liga: </a:t>
            </a:r>
            <a:r>
              <a:rPr lang="es-MX" dirty="0">
                <a:hlinkClick r:id="rId2"/>
              </a:rPr>
              <a:t>https://es.schoolofdata.org/guia-quartz</a:t>
            </a:r>
            <a:r>
              <a:rPr lang="es-MX" dirty="0" smtClean="0">
                <a:hlinkClick r:id="rId2"/>
              </a:rPr>
              <a:t>/</a:t>
            </a:r>
            <a:endParaRPr lang="es-MX" dirty="0" smtClean="0"/>
          </a:p>
          <a:p>
            <a:r>
              <a:rPr lang="es-MX" dirty="0" smtClean="0"/>
              <a:t>Analizar un </a:t>
            </a:r>
            <a:r>
              <a:rPr lang="es-MX" dirty="0" err="1" smtClean="0"/>
              <a:t>dataset</a:t>
            </a:r>
            <a:r>
              <a:rPr lang="es-MX" dirty="0" smtClean="0"/>
              <a:t> abierto y describir algunas características encontradas en el mismo y trabajar en equipo para descubrir ambigüedades e inconsistencias.</a:t>
            </a:r>
          </a:p>
          <a:p>
            <a:r>
              <a:rPr lang="es-MX" dirty="0" smtClean="0"/>
              <a:t>Por ejemplo tenemos el </a:t>
            </a:r>
            <a:r>
              <a:rPr lang="es-MX" dirty="0" err="1" smtClean="0"/>
              <a:t>dataset</a:t>
            </a:r>
            <a:r>
              <a:rPr lang="es-MX" dirty="0" smtClean="0"/>
              <a:t> de buenos aires</a:t>
            </a:r>
          </a:p>
          <a:p>
            <a:r>
              <a:rPr lang="es-MX" dirty="0">
                <a:hlinkClick r:id="rId3"/>
              </a:rPr>
              <a:t>https://data.buenosaires.gob.ar</a:t>
            </a:r>
            <a:r>
              <a:rPr lang="es-MX" dirty="0" smtClean="0">
                <a:hlinkClick r:id="rId3"/>
              </a:rPr>
              <a:t>/</a:t>
            </a:r>
            <a:endParaRPr lang="es-MX" dirty="0" smtClean="0"/>
          </a:p>
          <a:p>
            <a:r>
              <a:rPr lang="es-MX" dirty="0">
                <a:hlinkClick r:id="rId4"/>
              </a:rPr>
              <a:t>https://datahub.io</a:t>
            </a:r>
            <a:r>
              <a:rPr lang="es-MX" dirty="0" smtClean="0">
                <a:hlinkClick r:id="rId4"/>
              </a:rPr>
              <a:t>/</a:t>
            </a:r>
            <a:endParaRPr lang="es-MX" dirty="0" smtClean="0"/>
          </a:p>
          <a:p>
            <a:r>
              <a:rPr lang="es-MX" dirty="0">
                <a:hlinkClick r:id="rId5"/>
              </a:rPr>
              <a:t>https://</a:t>
            </a:r>
            <a:r>
              <a:rPr lang="es-MX" dirty="0" smtClean="0">
                <a:hlinkClick r:id="rId5"/>
              </a:rPr>
              <a:t>datos.gob.mx/busca/dataset?organization=inegi</a:t>
            </a:r>
            <a:endParaRPr lang="es-MX" dirty="0" smtClean="0"/>
          </a:p>
          <a:p>
            <a:r>
              <a:rPr lang="es-MX" dirty="0">
                <a:hlinkClick r:id="rId6"/>
              </a:rPr>
              <a:t>http://datos.gob.cl/dataset?tags=Dataset</a:t>
            </a:r>
            <a:endParaRPr lang="es-MX" dirty="0"/>
          </a:p>
        </p:txBody>
      </p:sp>
    </p:spTree>
    <p:extLst>
      <p:ext uri="{BB962C8B-B14F-4D97-AF65-F5344CB8AC3E}">
        <p14:creationId xmlns:p14="http://schemas.microsoft.com/office/powerpoint/2010/main" val="20467199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Ejemplos de Lectura de un Dataset con la función </a:t>
            </a:r>
            <a:r>
              <a:rPr lang="es-MX" dirty="0" err="1" smtClean="0"/>
              <a:t>read_csv</a:t>
            </a:r>
            <a:r>
              <a:rPr lang="es-MX" dirty="0" smtClean="0"/>
              <a:t> de pandas en </a:t>
            </a:r>
            <a:r>
              <a:rPr lang="es-MX" dirty="0" err="1" smtClean="0"/>
              <a:t>Jupyter</a:t>
            </a:r>
            <a:endParaRPr lang="es-MX" dirty="0"/>
          </a:p>
        </p:txBody>
      </p:sp>
    </p:spTree>
    <p:extLst>
      <p:ext uri="{BB962C8B-B14F-4D97-AF65-F5344CB8AC3E}">
        <p14:creationId xmlns:p14="http://schemas.microsoft.com/office/powerpoint/2010/main" val="2539311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Práctica 3</a:t>
            </a:r>
            <a:endParaRPr lang="es-MX" dirty="0"/>
          </a:p>
        </p:txBody>
      </p:sp>
      <p:sp>
        <p:nvSpPr>
          <p:cNvPr id="3" name="Marcador de contenido 2"/>
          <p:cNvSpPr>
            <a:spLocks noGrp="1"/>
          </p:cNvSpPr>
          <p:nvPr>
            <p:ph idx="1"/>
          </p:nvPr>
        </p:nvSpPr>
        <p:spPr/>
        <p:txBody>
          <a:bodyPr/>
          <a:lstStyle/>
          <a:p>
            <a:r>
              <a:rPr lang="es-MX" dirty="0" smtClean="0"/>
              <a:t>Utilizando la herramienta de Open Refine de Google, analizar un dataset y realizar proceso de refinamiento a la guía de “</a:t>
            </a:r>
            <a:r>
              <a:rPr lang="es-MX" dirty="0" err="1" smtClean="0"/>
              <a:t>Quartz</a:t>
            </a:r>
            <a:r>
              <a:rPr lang="es-MX" u="sng" dirty="0" smtClean="0"/>
              <a:t>”,</a:t>
            </a:r>
            <a:r>
              <a:rPr lang="es-MX" dirty="0" smtClean="0"/>
              <a:t> ¿Cuáles fueron los pasos realizados?</a:t>
            </a:r>
          </a:p>
          <a:p>
            <a:pPr marL="0" indent="0">
              <a:buNone/>
            </a:pPr>
            <a:endParaRPr lang="es-MX" dirty="0"/>
          </a:p>
        </p:txBody>
      </p:sp>
    </p:spTree>
    <p:extLst>
      <p:ext uri="{BB962C8B-B14F-4D97-AF65-F5344CB8AC3E}">
        <p14:creationId xmlns:p14="http://schemas.microsoft.com/office/powerpoint/2010/main" val="2924247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549275"/>
          </a:xfrm>
        </p:spPr>
        <p:txBody>
          <a:bodyPr>
            <a:normAutofit fontScale="90000"/>
          </a:bodyPr>
          <a:lstStyle/>
          <a:p>
            <a:r>
              <a:rPr lang="es-MX" dirty="0" smtClean="0"/>
              <a:t>Diagramas de Dispersión</a:t>
            </a:r>
            <a:endParaRPr lang="es-MX" dirty="0"/>
          </a:p>
        </p:txBody>
      </p:sp>
      <p:sp>
        <p:nvSpPr>
          <p:cNvPr id="3" name="Marcador de contenido 2"/>
          <p:cNvSpPr>
            <a:spLocks noGrp="1"/>
          </p:cNvSpPr>
          <p:nvPr>
            <p:ph idx="1"/>
          </p:nvPr>
        </p:nvSpPr>
        <p:spPr>
          <a:xfrm>
            <a:off x="838200" y="914400"/>
            <a:ext cx="10515600" cy="2486526"/>
          </a:xfrm>
        </p:spPr>
        <p:txBody>
          <a:bodyPr/>
          <a:lstStyle/>
          <a:p>
            <a:pPr algn="just"/>
            <a:r>
              <a:rPr lang="es-MX" dirty="0"/>
              <a:t>Los Diagramas de Dispersión o Gráficos de Correlación permiten estudiar la relación entre 2 variables. Dadas 2 variables X e Y, se dice que existe una correlación entre ambas si cada vez que aumenta el valor de X aumenta proporcionalmente el valor de Y (Correlación positiva) o si cada vez que aumenta el valor de X disminuye en igual proporción el valor de Y (Correlación negativa). </a:t>
            </a:r>
          </a:p>
        </p:txBody>
      </p:sp>
      <p:pic>
        <p:nvPicPr>
          <p:cNvPr id="4" name="Imagen 3"/>
          <p:cNvPicPr>
            <a:picLocks noChangeAspect="1"/>
          </p:cNvPicPr>
          <p:nvPr/>
        </p:nvPicPr>
        <p:blipFill>
          <a:blip r:embed="rId2"/>
          <a:stretch>
            <a:fillRect/>
          </a:stretch>
        </p:blipFill>
        <p:spPr>
          <a:xfrm>
            <a:off x="2005263" y="3400926"/>
            <a:ext cx="7235741" cy="3475719"/>
          </a:xfrm>
          <a:prstGeom prst="rect">
            <a:avLst/>
          </a:prstGeom>
        </p:spPr>
      </p:pic>
    </p:spTree>
    <p:extLst>
      <p:ext uri="{BB962C8B-B14F-4D97-AF65-F5344CB8AC3E}">
        <p14:creationId xmlns:p14="http://schemas.microsoft.com/office/powerpoint/2010/main" val="25257665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43019"/>
            <a:ext cx="10515600" cy="817563"/>
          </a:xfrm>
        </p:spPr>
        <p:txBody>
          <a:bodyPr/>
          <a:lstStyle/>
          <a:p>
            <a:r>
              <a:rPr lang="es-MX" dirty="0" smtClean="0"/>
              <a:t>¿Qué es un dataset?</a:t>
            </a:r>
            <a:endParaRPr lang="es-MX" dirty="0"/>
          </a:p>
        </p:txBody>
      </p:sp>
      <p:sp>
        <p:nvSpPr>
          <p:cNvPr id="3" name="Marcador de contenido 2"/>
          <p:cNvSpPr>
            <a:spLocks noGrp="1"/>
          </p:cNvSpPr>
          <p:nvPr>
            <p:ph idx="1"/>
          </p:nvPr>
        </p:nvSpPr>
        <p:spPr>
          <a:xfrm>
            <a:off x="424873" y="960583"/>
            <a:ext cx="11416145" cy="5551054"/>
          </a:xfrm>
        </p:spPr>
        <p:txBody>
          <a:bodyPr>
            <a:normAutofit fontScale="92500"/>
          </a:bodyPr>
          <a:lstStyle/>
          <a:p>
            <a:pPr algn="just"/>
            <a:r>
              <a:rPr lang="es-MX" dirty="0"/>
              <a:t>El </a:t>
            </a:r>
            <a:r>
              <a:rPr lang="es-MX" b="1" dirty="0">
                <a:solidFill>
                  <a:schemeClr val="accent5">
                    <a:lumMod val="75000"/>
                  </a:schemeClr>
                </a:solidFill>
              </a:rPr>
              <a:t>término dataset</a:t>
            </a:r>
            <a:r>
              <a:rPr lang="es-MX" dirty="0"/>
              <a:t> en sí es un término extranjero, un anglicismo, que hemos incorporado a nuestra lengua como un término más en los países hispanohablantes. Su traducción a nuestra lengua sería </a:t>
            </a:r>
            <a:r>
              <a:rPr lang="es-MX" b="1" dirty="0"/>
              <a:t>conjunto de datos </a:t>
            </a:r>
            <a:r>
              <a:rPr lang="es-MX" dirty="0"/>
              <a:t>y es una colección de datos habitualmente tabulada</a:t>
            </a:r>
            <a:r>
              <a:rPr lang="es-MX" dirty="0" smtClean="0"/>
              <a:t>.</a:t>
            </a:r>
          </a:p>
          <a:p>
            <a:pPr algn="just"/>
            <a:r>
              <a:rPr lang="es-MX" dirty="0" smtClean="0"/>
              <a:t>Un </a:t>
            </a:r>
            <a:r>
              <a:rPr lang="es-MX" dirty="0"/>
              <a:t>conjunto de datos o dataset corresponde a los </a:t>
            </a:r>
            <a:r>
              <a:rPr lang="es-MX" b="1" dirty="0">
                <a:solidFill>
                  <a:schemeClr val="accent5">
                    <a:lumMod val="75000"/>
                  </a:schemeClr>
                </a:solidFill>
              </a:rPr>
              <a:t>contenidos de una única tabla de base de datos o una única matriz de datos de estadística</a:t>
            </a:r>
            <a:r>
              <a:rPr lang="es-MX" dirty="0"/>
              <a:t>, donde cada columna de la tabla representa una variable en particular, y cada fila representa a un miembro determinado del conjunto de datos que estamos tratando. En un conjunto de datos o dataset tenemos todos los valores que puede tener cada una de las variables, como por ejemplo la altura y el peso de un objeto, que corresponden a cada miembro del conjunto de datos. Cada uno de estos valores se conoce con el nombre de dato. El conjunto de datos puede incluir datos para uno o más miembros en función de su número de filas</a:t>
            </a:r>
            <a:r>
              <a:rPr lang="es-MX" dirty="0" smtClean="0"/>
              <a:t>.</a:t>
            </a:r>
          </a:p>
          <a:p>
            <a:pPr algn="just"/>
            <a:r>
              <a:rPr lang="es-MX" dirty="0"/>
              <a:t>El dataset</a:t>
            </a:r>
            <a:r>
              <a:rPr lang="es-MX" b="1" dirty="0"/>
              <a:t> incluye </a:t>
            </a:r>
            <a:r>
              <a:rPr lang="es-MX" dirty="0"/>
              <a:t>también las</a:t>
            </a:r>
            <a:r>
              <a:rPr lang="es-MX" b="1" dirty="0"/>
              <a:t> </a:t>
            </a:r>
            <a:r>
              <a:rPr lang="es-MX" b="1" dirty="0">
                <a:solidFill>
                  <a:schemeClr val="accent5">
                    <a:lumMod val="75000"/>
                  </a:schemeClr>
                </a:solidFill>
              </a:rPr>
              <a:t>relaciones entre las tablas</a:t>
            </a:r>
            <a:r>
              <a:rPr lang="es-MX" dirty="0"/>
              <a:t> que contienen los datos.</a:t>
            </a:r>
          </a:p>
        </p:txBody>
      </p:sp>
    </p:spTree>
    <p:extLst>
      <p:ext uri="{BB962C8B-B14F-4D97-AF65-F5344CB8AC3E}">
        <p14:creationId xmlns:p14="http://schemas.microsoft.com/office/powerpoint/2010/main" val="17920718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40535"/>
            <a:ext cx="10515600" cy="485107"/>
          </a:xfrm>
        </p:spPr>
        <p:txBody>
          <a:bodyPr>
            <a:normAutofit fontScale="90000"/>
          </a:bodyPr>
          <a:lstStyle/>
          <a:p>
            <a:r>
              <a:rPr lang="es-MX" dirty="0" smtClean="0"/>
              <a:t>Un ejemplo</a:t>
            </a:r>
            <a:endParaRPr lang="es-MX" dirty="0"/>
          </a:p>
        </p:txBody>
      </p:sp>
      <p:sp>
        <p:nvSpPr>
          <p:cNvPr id="3" name="Marcador de contenido 2"/>
          <p:cNvSpPr>
            <a:spLocks noGrp="1"/>
          </p:cNvSpPr>
          <p:nvPr>
            <p:ph idx="1"/>
          </p:nvPr>
        </p:nvSpPr>
        <p:spPr>
          <a:xfrm>
            <a:off x="272716" y="753979"/>
            <a:ext cx="11081084" cy="1365175"/>
          </a:xfrm>
        </p:spPr>
        <p:txBody>
          <a:bodyPr>
            <a:normAutofit fontScale="92500" lnSpcReduction="10000"/>
          </a:bodyPr>
          <a:lstStyle/>
          <a:p>
            <a:pPr algn="just"/>
            <a:r>
              <a:rPr lang="es-MX" dirty="0"/>
              <a:t>Supongamos que tenemos un grupo de personas adultas de sexo masculino. Para cada persona se mide la altura en metros (Variable X) y el peso en kilogramos (Variable Y). Es decir, para cada persona tendremos un par de valores X, Y que son la altura y el peso de dicha persona: </a:t>
            </a:r>
          </a:p>
        </p:txBody>
      </p:sp>
      <p:pic>
        <p:nvPicPr>
          <p:cNvPr id="6" name="Imagen 5"/>
          <p:cNvPicPr>
            <a:picLocks noChangeAspect="1"/>
          </p:cNvPicPr>
          <p:nvPr/>
        </p:nvPicPr>
        <p:blipFill>
          <a:blip r:embed="rId2"/>
          <a:stretch>
            <a:fillRect/>
          </a:stretch>
        </p:blipFill>
        <p:spPr>
          <a:xfrm>
            <a:off x="641684" y="1973179"/>
            <a:ext cx="10202779" cy="4780547"/>
          </a:xfrm>
          <a:prstGeom prst="rect">
            <a:avLst/>
          </a:prstGeom>
        </p:spPr>
      </p:pic>
    </p:spTree>
    <p:extLst>
      <p:ext uri="{BB962C8B-B14F-4D97-AF65-F5344CB8AC3E}">
        <p14:creationId xmlns:p14="http://schemas.microsoft.com/office/powerpoint/2010/main" val="2276379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565316"/>
          </a:xfrm>
        </p:spPr>
        <p:txBody>
          <a:bodyPr>
            <a:normAutofit fontScale="90000"/>
          </a:bodyPr>
          <a:lstStyle/>
          <a:p>
            <a:r>
              <a:rPr lang="es-MX" b="1" dirty="0" smtClean="0"/>
              <a:t>Histograma</a:t>
            </a:r>
            <a:endParaRPr lang="es-MX" b="1" dirty="0"/>
          </a:p>
        </p:txBody>
      </p:sp>
      <p:sp>
        <p:nvSpPr>
          <p:cNvPr id="3" name="Marcador de contenido 2"/>
          <p:cNvSpPr>
            <a:spLocks noGrp="1"/>
          </p:cNvSpPr>
          <p:nvPr>
            <p:ph idx="1"/>
          </p:nvPr>
        </p:nvSpPr>
        <p:spPr>
          <a:xfrm>
            <a:off x="256674" y="1106905"/>
            <a:ext cx="11097126" cy="5374106"/>
          </a:xfrm>
        </p:spPr>
        <p:txBody>
          <a:bodyPr>
            <a:normAutofit fontScale="92500" lnSpcReduction="20000"/>
          </a:bodyPr>
          <a:lstStyle/>
          <a:p>
            <a:pPr marL="0" indent="0" algn="just">
              <a:buNone/>
            </a:pPr>
            <a:r>
              <a:rPr lang="es-MX" b="1" dirty="0"/>
              <a:t>¿Qué es</a:t>
            </a:r>
            <a:r>
              <a:rPr lang="es-MX" b="1" dirty="0" smtClean="0"/>
              <a:t>?</a:t>
            </a:r>
          </a:p>
          <a:p>
            <a:pPr marL="0" indent="0" algn="just">
              <a:buNone/>
            </a:pPr>
            <a:r>
              <a:rPr lang="es-MX" dirty="0" smtClean="0"/>
              <a:t> </a:t>
            </a:r>
            <a:r>
              <a:rPr lang="es-MX" dirty="0"/>
              <a:t>Es una gráfica de la distribución de un conjunto de datos. Es un tipo especial de gráfica de barras, en la cual una barra va pegada a la otra, es decir no hay espacio entre las barras. Cada barra representa un subconjunto de los datos</a:t>
            </a:r>
            <a:r>
              <a:rPr lang="es-MX" dirty="0" smtClean="0"/>
              <a:t>.</a:t>
            </a:r>
          </a:p>
          <a:p>
            <a:pPr marL="0" indent="0" algn="just">
              <a:buNone/>
            </a:pPr>
            <a:endParaRPr lang="es-MX" dirty="0"/>
          </a:p>
          <a:p>
            <a:pPr marL="0" indent="0" algn="just">
              <a:buNone/>
            </a:pPr>
            <a:r>
              <a:rPr lang="es-MX" b="1" dirty="0" smtClean="0"/>
              <a:t>¿</a:t>
            </a:r>
            <a:r>
              <a:rPr lang="es-MX" b="1" dirty="0"/>
              <a:t>Qué muestra el histograma</a:t>
            </a:r>
            <a:r>
              <a:rPr lang="es-MX" b="1" dirty="0" smtClean="0"/>
              <a:t>?</a:t>
            </a:r>
          </a:p>
          <a:p>
            <a:pPr marL="0" indent="0" algn="just">
              <a:buNone/>
            </a:pPr>
            <a:r>
              <a:rPr lang="es-MX" dirty="0" smtClean="0"/>
              <a:t> </a:t>
            </a:r>
            <a:r>
              <a:rPr lang="es-MX" dirty="0"/>
              <a:t>Un histograma muestra la acumulación </a:t>
            </a:r>
            <a:r>
              <a:rPr lang="es-MX" dirty="0" smtClean="0"/>
              <a:t>o </a:t>
            </a:r>
            <a:r>
              <a:rPr lang="es-MX" dirty="0"/>
              <a:t>tendencia, la variabilidad o dispersión y la forma de la distribución. </a:t>
            </a:r>
            <a:endParaRPr lang="es-MX" dirty="0" smtClean="0"/>
          </a:p>
          <a:p>
            <a:pPr marL="0" indent="0" algn="just">
              <a:buNone/>
            </a:pPr>
            <a:endParaRPr lang="es-MX" dirty="0"/>
          </a:p>
          <a:p>
            <a:pPr marL="0" indent="0" algn="just">
              <a:buNone/>
            </a:pPr>
            <a:r>
              <a:rPr lang="es-MX" b="1" dirty="0"/>
              <a:t>¿Para qué tipo de variable se usa</a:t>
            </a:r>
            <a:r>
              <a:rPr lang="es-MX" b="1" dirty="0" smtClean="0"/>
              <a:t>?</a:t>
            </a:r>
          </a:p>
          <a:p>
            <a:pPr marL="0" indent="0" algn="just">
              <a:buNone/>
            </a:pPr>
            <a:r>
              <a:rPr lang="es-MX" dirty="0" smtClean="0"/>
              <a:t> Un </a:t>
            </a:r>
            <a:r>
              <a:rPr lang="es-MX" dirty="0"/>
              <a:t>histograma es una gráfica adecuada para representar variables continuas, aunque también se puede usar para variables discretas. Es decir, mediante un histograma se puede mostrar gráficamente la distribución de una variable cuantitativa o numérica. </a:t>
            </a:r>
            <a:endParaRPr lang="es-MX" dirty="0" smtClean="0"/>
          </a:p>
          <a:p>
            <a:pPr marL="0" indent="0" algn="just">
              <a:buNone/>
            </a:pPr>
            <a:r>
              <a:rPr lang="es-MX" dirty="0"/>
              <a:t>Los datos se deben agrupar en intervalos de igual tamaño, llamados clases. </a:t>
            </a:r>
          </a:p>
        </p:txBody>
      </p:sp>
    </p:spTree>
    <p:extLst>
      <p:ext uri="{BB962C8B-B14F-4D97-AF65-F5344CB8AC3E}">
        <p14:creationId xmlns:p14="http://schemas.microsoft.com/office/powerpoint/2010/main" val="651870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40535"/>
            <a:ext cx="10515600" cy="485107"/>
          </a:xfrm>
        </p:spPr>
        <p:txBody>
          <a:bodyPr>
            <a:normAutofit fontScale="90000"/>
          </a:bodyPr>
          <a:lstStyle/>
          <a:p>
            <a:r>
              <a:rPr lang="es-MX" dirty="0" smtClean="0"/>
              <a:t>Un ejemplo</a:t>
            </a:r>
            <a:endParaRPr lang="es-MX" dirty="0"/>
          </a:p>
        </p:txBody>
      </p:sp>
      <p:sp>
        <p:nvSpPr>
          <p:cNvPr id="3" name="Marcador de contenido 2"/>
          <p:cNvSpPr>
            <a:spLocks noGrp="1"/>
          </p:cNvSpPr>
          <p:nvPr>
            <p:ph idx="1"/>
          </p:nvPr>
        </p:nvSpPr>
        <p:spPr>
          <a:xfrm>
            <a:off x="272716" y="753979"/>
            <a:ext cx="11081084" cy="1365175"/>
          </a:xfrm>
        </p:spPr>
        <p:txBody>
          <a:bodyPr>
            <a:normAutofit/>
          </a:bodyPr>
          <a:lstStyle/>
          <a:p>
            <a:pPr algn="just"/>
            <a:r>
              <a:rPr lang="es-MX" dirty="0"/>
              <a:t>Supongamos que tenemos un grupo de personas adultas de sexo masculino. Para cada persona se mide </a:t>
            </a:r>
            <a:r>
              <a:rPr lang="es-MX" dirty="0" smtClean="0"/>
              <a:t>el </a:t>
            </a:r>
            <a:r>
              <a:rPr lang="es-MX" dirty="0"/>
              <a:t>peso en kilogramos (Variable </a:t>
            </a:r>
            <a:r>
              <a:rPr lang="es-MX" dirty="0" smtClean="0"/>
              <a:t>X): </a:t>
            </a:r>
            <a:endParaRPr lang="es-MX" dirty="0"/>
          </a:p>
        </p:txBody>
      </p:sp>
      <p:pic>
        <p:nvPicPr>
          <p:cNvPr id="4" name="Imagen 3"/>
          <p:cNvPicPr>
            <a:picLocks noChangeAspect="1"/>
          </p:cNvPicPr>
          <p:nvPr/>
        </p:nvPicPr>
        <p:blipFill>
          <a:blip r:embed="rId2"/>
          <a:stretch>
            <a:fillRect/>
          </a:stretch>
        </p:blipFill>
        <p:spPr>
          <a:xfrm>
            <a:off x="657726" y="1621505"/>
            <a:ext cx="9930063" cy="4962525"/>
          </a:xfrm>
          <a:prstGeom prst="rect">
            <a:avLst/>
          </a:prstGeom>
        </p:spPr>
      </p:pic>
    </p:spTree>
    <p:extLst>
      <p:ext uri="{BB962C8B-B14F-4D97-AF65-F5344CB8AC3E}">
        <p14:creationId xmlns:p14="http://schemas.microsoft.com/office/powerpoint/2010/main" val="25337984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43019"/>
            <a:ext cx="10515600" cy="817563"/>
          </a:xfrm>
        </p:spPr>
        <p:txBody>
          <a:bodyPr/>
          <a:lstStyle/>
          <a:p>
            <a:r>
              <a:rPr lang="es-MX" dirty="0" smtClean="0"/>
              <a:t>¿Qué es un </a:t>
            </a:r>
            <a:r>
              <a:rPr lang="es-MX" dirty="0" err="1" smtClean="0"/>
              <a:t>dataframe</a:t>
            </a:r>
            <a:r>
              <a:rPr lang="es-MX" dirty="0" smtClean="0"/>
              <a:t>?</a:t>
            </a:r>
            <a:endParaRPr lang="es-MX" dirty="0"/>
          </a:p>
        </p:txBody>
      </p:sp>
      <p:sp>
        <p:nvSpPr>
          <p:cNvPr id="3" name="Marcador de contenido 2"/>
          <p:cNvSpPr>
            <a:spLocks noGrp="1"/>
          </p:cNvSpPr>
          <p:nvPr>
            <p:ph idx="1"/>
          </p:nvPr>
        </p:nvSpPr>
        <p:spPr>
          <a:xfrm>
            <a:off x="424873" y="960583"/>
            <a:ext cx="11416145" cy="5551054"/>
          </a:xfrm>
        </p:spPr>
        <p:txBody>
          <a:bodyPr>
            <a:normAutofit fontScale="92500" lnSpcReduction="10000"/>
          </a:bodyPr>
          <a:lstStyle/>
          <a:p>
            <a:pPr algn="just"/>
            <a:r>
              <a:rPr lang="es-MX" dirty="0"/>
              <a:t>El término </a:t>
            </a:r>
            <a:r>
              <a:rPr lang="es-MX" dirty="0" err="1"/>
              <a:t>dataframe</a:t>
            </a:r>
            <a:r>
              <a:rPr lang="es-MX" dirty="0"/>
              <a:t>, al igual que el término dataset, es un término extranjero que hemos incorporado en nuestra lengua y que</a:t>
            </a:r>
            <a:r>
              <a:rPr lang="es-MX" b="1" dirty="0"/>
              <a:t> no tiene una traducción exacta</a:t>
            </a:r>
            <a:r>
              <a:rPr lang="es-MX" dirty="0"/>
              <a:t>. Podríamos como hoja de datos o marco de datos.  Los </a:t>
            </a:r>
            <a:r>
              <a:rPr lang="es-MX" dirty="0" err="1"/>
              <a:t>dataframes</a:t>
            </a:r>
            <a:r>
              <a:rPr lang="es-MX" dirty="0"/>
              <a:t> son una</a:t>
            </a:r>
            <a:r>
              <a:rPr lang="es-MX" b="1" dirty="0"/>
              <a:t> </a:t>
            </a:r>
            <a:r>
              <a:rPr lang="es-MX" b="1" dirty="0">
                <a:solidFill>
                  <a:schemeClr val="accent5">
                    <a:lumMod val="75000"/>
                  </a:schemeClr>
                </a:solidFill>
              </a:rPr>
              <a:t>clase de objetos especial</a:t>
            </a:r>
            <a:r>
              <a:rPr lang="es-MX" dirty="0"/>
              <a:t> en el lenguaje de programación R. </a:t>
            </a:r>
          </a:p>
          <a:p>
            <a:pPr algn="just"/>
            <a:r>
              <a:rPr lang="es-MX" dirty="0"/>
              <a:t>Este tipo de organización de datos se utiliza normalmente cuando se </a:t>
            </a:r>
            <a:r>
              <a:rPr lang="es-MX" b="1" dirty="0"/>
              <a:t>realiza un estudio estadístico sobre los objetos</a:t>
            </a:r>
            <a:r>
              <a:rPr lang="es-MX" dirty="0"/>
              <a:t> de una muestra, </a:t>
            </a:r>
            <a:r>
              <a:rPr lang="es-MX" b="1" dirty="0"/>
              <a:t>la información y los datos</a:t>
            </a:r>
            <a:r>
              <a:rPr lang="es-MX" dirty="0"/>
              <a:t> de la muestra se organizan en un </a:t>
            </a:r>
            <a:r>
              <a:rPr lang="es-MX" dirty="0" err="1"/>
              <a:t>dataframe</a:t>
            </a:r>
            <a:r>
              <a:rPr lang="es-MX" dirty="0"/>
              <a:t>. </a:t>
            </a:r>
            <a:r>
              <a:rPr lang="es-MX" b="1" dirty="0">
                <a:solidFill>
                  <a:schemeClr val="accent5">
                    <a:lumMod val="75000"/>
                  </a:schemeClr>
                </a:solidFill>
              </a:rPr>
              <a:t>Se organizan en una hoja de datos</a:t>
            </a:r>
            <a:r>
              <a:rPr lang="es-MX" dirty="0"/>
              <a:t>, en los que cada fila corresponde a un objeto de la muestra y cada columna a una variable. Esta característica de organización de datos es la misma que en los </a:t>
            </a:r>
            <a:r>
              <a:rPr lang="es-MX" dirty="0" err="1"/>
              <a:t>datasets</a:t>
            </a:r>
            <a:r>
              <a:rPr lang="es-MX" dirty="0"/>
              <a:t>.</a:t>
            </a:r>
          </a:p>
          <a:p>
            <a:pPr algn="just"/>
            <a:r>
              <a:rPr lang="es-MX" dirty="0"/>
              <a:t>Si hablamos de la </a:t>
            </a:r>
            <a:r>
              <a:rPr lang="es-MX" b="1" dirty="0"/>
              <a:t>estructura</a:t>
            </a:r>
            <a:r>
              <a:rPr lang="es-MX" dirty="0"/>
              <a:t> de un </a:t>
            </a:r>
            <a:r>
              <a:rPr lang="es-MX" dirty="0" err="1"/>
              <a:t>dataframe</a:t>
            </a:r>
            <a:r>
              <a:rPr lang="es-MX" dirty="0"/>
              <a:t> es muy </a:t>
            </a:r>
            <a:r>
              <a:rPr lang="es-MX" b="1" dirty="0"/>
              <a:t>similar</a:t>
            </a:r>
            <a:r>
              <a:rPr lang="es-MX" dirty="0"/>
              <a:t> a la de una </a:t>
            </a:r>
            <a:r>
              <a:rPr lang="es-MX" b="1" dirty="0">
                <a:solidFill>
                  <a:schemeClr val="accent5">
                    <a:lumMod val="75000"/>
                  </a:schemeClr>
                </a:solidFill>
              </a:rPr>
              <a:t>matriz</a:t>
            </a:r>
            <a:r>
              <a:rPr lang="es-MX" dirty="0"/>
              <a:t>. Pero en una matriz solamente se admiten valores numéricos, a diferencia de la matriz, en un </a:t>
            </a:r>
            <a:r>
              <a:rPr lang="es-MX" dirty="0" err="1"/>
              <a:t>dataframe</a:t>
            </a:r>
            <a:r>
              <a:rPr lang="es-MX" dirty="0"/>
              <a:t> se puede incluir también datos alfanuméricos en su contenido. </a:t>
            </a:r>
            <a:endParaRPr lang="es-MX" dirty="0" smtClean="0"/>
          </a:p>
          <a:p>
            <a:pPr algn="just"/>
            <a:r>
              <a:rPr lang="es-MX" dirty="0" smtClean="0">
                <a:hlinkClick r:id="rId2"/>
              </a:rPr>
              <a:t>https://www.deustoformacion.com/blog/programacion-diseno-web/que-son-datasets-dataframes-big-data</a:t>
            </a:r>
            <a:endParaRPr lang="es-MX" dirty="0"/>
          </a:p>
          <a:p>
            <a:pPr algn="just"/>
            <a:endParaRPr lang="es-MX" dirty="0"/>
          </a:p>
        </p:txBody>
      </p:sp>
    </p:spTree>
    <p:extLst>
      <p:ext uri="{BB962C8B-B14F-4D97-AF65-F5344CB8AC3E}">
        <p14:creationId xmlns:p14="http://schemas.microsoft.com/office/powerpoint/2010/main" val="27514552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632402"/>
          </a:xfrm>
        </p:spPr>
        <p:txBody>
          <a:bodyPr>
            <a:normAutofit/>
          </a:bodyPr>
          <a:lstStyle/>
          <a:p>
            <a:r>
              <a:rPr lang="es-MX" sz="3200" dirty="0" err="1" smtClean="0"/>
              <a:t>Datasets</a:t>
            </a:r>
            <a:r>
              <a:rPr lang="es-MX" sz="3200" dirty="0" smtClean="0"/>
              <a:t> gratuitos para Data </a:t>
            </a:r>
            <a:r>
              <a:rPr lang="es-MX" sz="3200" dirty="0" err="1" smtClean="0"/>
              <a:t>Mining</a:t>
            </a:r>
            <a:r>
              <a:rPr lang="es-MX" sz="3200" dirty="0" smtClean="0"/>
              <a:t> y Machine </a:t>
            </a:r>
            <a:r>
              <a:rPr lang="es-MX" sz="3200" dirty="0" err="1" smtClean="0"/>
              <a:t>Learning</a:t>
            </a:r>
            <a:endParaRPr lang="es-MX" sz="3200" dirty="0"/>
          </a:p>
        </p:txBody>
      </p:sp>
      <p:sp>
        <p:nvSpPr>
          <p:cNvPr id="5" name="Marcador de contenido 4"/>
          <p:cNvSpPr>
            <a:spLocks noGrp="1"/>
          </p:cNvSpPr>
          <p:nvPr>
            <p:ph idx="1"/>
          </p:nvPr>
        </p:nvSpPr>
        <p:spPr>
          <a:xfrm>
            <a:off x="323273" y="997528"/>
            <a:ext cx="11462327" cy="5578763"/>
          </a:xfrm>
        </p:spPr>
        <p:txBody>
          <a:bodyPr>
            <a:normAutofit fontScale="32500" lnSpcReduction="20000"/>
          </a:bodyPr>
          <a:lstStyle/>
          <a:p>
            <a:r>
              <a:rPr lang="es-MX" dirty="0" err="1">
                <a:hlinkClick r:id="rId2"/>
              </a:rPr>
              <a:t>Research</a:t>
            </a:r>
            <a:r>
              <a:rPr lang="es-MX" dirty="0">
                <a:hlinkClick r:id="rId2"/>
              </a:rPr>
              <a:t> </a:t>
            </a:r>
            <a:r>
              <a:rPr lang="es-MX" dirty="0" err="1">
                <a:hlinkClick r:id="rId2"/>
              </a:rPr>
              <a:t>Pipeline’s</a:t>
            </a:r>
            <a:r>
              <a:rPr lang="es-MX" dirty="0"/>
              <a:t/>
            </a:r>
            <a:br>
              <a:rPr lang="es-MX" dirty="0"/>
            </a:br>
            <a:r>
              <a:rPr lang="es-MX" dirty="0"/>
              <a:t>Un sitio/wiki con enlaces a </a:t>
            </a:r>
            <a:r>
              <a:rPr lang="es-MX" dirty="0" err="1"/>
              <a:t>datasets</a:t>
            </a:r>
            <a:r>
              <a:rPr lang="es-MX" dirty="0"/>
              <a:t> de variados tópicos.</a:t>
            </a:r>
          </a:p>
          <a:p>
            <a:r>
              <a:rPr lang="es-MX" dirty="0">
                <a:hlinkClick r:id="rId3"/>
              </a:rPr>
              <a:t>UCI Machine </a:t>
            </a:r>
            <a:r>
              <a:rPr lang="es-MX" dirty="0" err="1">
                <a:hlinkClick r:id="rId3"/>
              </a:rPr>
              <a:t>Learning</a:t>
            </a:r>
            <a:r>
              <a:rPr lang="es-MX" dirty="0">
                <a:hlinkClick r:id="rId3"/>
              </a:rPr>
              <a:t> </a:t>
            </a:r>
            <a:r>
              <a:rPr lang="es-MX" dirty="0" err="1">
                <a:hlinkClick r:id="rId3"/>
              </a:rPr>
              <a:t>Repository</a:t>
            </a:r>
            <a:r>
              <a:rPr lang="es-MX" dirty="0"/>
              <a:t/>
            </a:r>
            <a:br>
              <a:rPr lang="es-MX" dirty="0"/>
            </a:br>
            <a:r>
              <a:rPr lang="es-MX" dirty="0"/>
              <a:t>Repositorio de datos del Center </a:t>
            </a:r>
            <a:r>
              <a:rPr lang="es-MX" dirty="0" err="1"/>
              <a:t>for</a:t>
            </a:r>
            <a:r>
              <a:rPr lang="es-MX" dirty="0"/>
              <a:t> Machine </a:t>
            </a:r>
            <a:r>
              <a:rPr lang="es-MX" dirty="0" err="1"/>
              <a:t>Learning</a:t>
            </a:r>
            <a:r>
              <a:rPr lang="es-MX" dirty="0"/>
              <a:t> and </a:t>
            </a:r>
            <a:r>
              <a:rPr lang="es-MX" dirty="0" err="1"/>
              <a:t>Intelligent</a:t>
            </a:r>
            <a:r>
              <a:rPr lang="es-MX" dirty="0"/>
              <a:t> </a:t>
            </a:r>
            <a:r>
              <a:rPr lang="es-MX" dirty="0" err="1"/>
              <a:t>Systems</a:t>
            </a:r>
            <a:r>
              <a:rPr lang="es-MX" dirty="0"/>
              <a:t> de la </a:t>
            </a:r>
            <a:r>
              <a:rPr lang="es-MX" dirty="0" err="1"/>
              <a:t>University</a:t>
            </a:r>
            <a:r>
              <a:rPr lang="es-MX" dirty="0"/>
              <a:t> of California Irvine. Mantiene alrededor de 200 </a:t>
            </a:r>
            <a:r>
              <a:rPr lang="es-MX" dirty="0" err="1"/>
              <a:t>datasets</a:t>
            </a:r>
            <a:r>
              <a:rPr lang="es-MX" dirty="0"/>
              <a:t> para probar algoritmos de Machine </a:t>
            </a:r>
            <a:r>
              <a:rPr lang="es-MX" dirty="0" err="1"/>
              <a:t>Learning</a:t>
            </a:r>
            <a:r>
              <a:rPr lang="es-MX" dirty="0"/>
              <a:t> y Data </a:t>
            </a:r>
            <a:r>
              <a:rPr lang="es-MX" dirty="0" err="1"/>
              <a:t>Mining</a:t>
            </a:r>
            <a:r>
              <a:rPr lang="es-MX" dirty="0"/>
              <a:t>. Puede visualizarse a través de una </a:t>
            </a:r>
            <a:r>
              <a:rPr lang="es-MX" dirty="0">
                <a:hlinkClick r:id="rId4"/>
              </a:rPr>
              <a:t>interfaz de búsqueda</a:t>
            </a:r>
            <a:r>
              <a:rPr lang="es-MX" dirty="0"/>
              <a:t>, que incluye el tipo de análisis para el cual la data es la más apropiada y una explicación del origen de los datos.</a:t>
            </a:r>
          </a:p>
          <a:p>
            <a:r>
              <a:rPr lang="es-MX" dirty="0">
                <a:hlinkClick r:id="rId5"/>
              </a:rPr>
              <a:t>UCLA </a:t>
            </a:r>
            <a:r>
              <a:rPr lang="es-MX" dirty="0" err="1">
                <a:hlinkClick r:id="rId5"/>
              </a:rPr>
              <a:t>Statistics</a:t>
            </a:r>
            <a:r>
              <a:rPr lang="es-MX" dirty="0">
                <a:hlinkClick r:id="rId5"/>
              </a:rPr>
              <a:t> Data Sets</a:t>
            </a:r>
            <a:r>
              <a:rPr lang="es-MX" dirty="0"/>
              <a:t/>
            </a:r>
            <a:br>
              <a:rPr lang="es-MX" dirty="0"/>
            </a:br>
            <a:r>
              <a:rPr lang="es-MX" dirty="0"/>
              <a:t>Se pueden encontrar </a:t>
            </a:r>
            <a:r>
              <a:rPr lang="es-MX" dirty="0" err="1"/>
              <a:t>datasets</a:t>
            </a:r>
            <a:r>
              <a:rPr lang="es-MX" dirty="0"/>
              <a:t> de libros, estadísticas nacionales de las agencias de gobierno de los EE.UU. y archivos de datos de la </a:t>
            </a:r>
            <a:r>
              <a:rPr lang="es-MX" dirty="0" err="1"/>
              <a:t>University</a:t>
            </a:r>
            <a:r>
              <a:rPr lang="es-MX" dirty="0"/>
              <a:t> of California, Los </a:t>
            </a:r>
            <a:r>
              <a:rPr lang="es-MX" dirty="0" err="1"/>
              <a:t>Angeles</a:t>
            </a:r>
            <a:r>
              <a:rPr lang="es-MX" dirty="0"/>
              <a:t>.</a:t>
            </a:r>
          </a:p>
          <a:p>
            <a:r>
              <a:rPr lang="es-MX" dirty="0">
                <a:hlinkClick r:id="rId6"/>
              </a:rPr>
              <a:t>Time Series Data Library</a:t>
            </a:r>
            <a:r>
              <a:rPr lang="es-MX" dirty="0"/>
              <a:t/>
            </a:r>
            <a:br>
              <a:rPr lang="es-MX" dirty="0"/>
            </a:br>
            <a:r>
              <a:rPr lang="es-MX" dirty="0"/>
              <a:t>Colección de alrededor de 800 series de tiempo de diferentes áreas.</a:t>
            </a:r>
          </a:p>
          <a:p>
            <a:r>
              <a:rPr lang="es-MX" dirty="0" err="1">
                <a:hlinkClick r:id="rId7"/>
              </a:rPr>
              <a:t>StatLib</a:t>
            </a:r>
            <a:r>
              <a:rPr lang="es-MX" dirty="0">
                <a:hlinkClick r:id="rId7"/>
              </a:rPr>
              <a:t> – </a:t>
            </a:r>
            <a:r>
              <a:rPr lang="es-MX" dirty="0" err="1">
                <a:hlinkClick r:id="rId7"/>
              </a:rPr>
              <a:t>Datasets</a:t>
            </a:r>
            <a:r>
              <a:rPr lang="es-MX" dirty="0">
                <a:hlinkClick r:id="rId7"/>
              </a:rPr>
              <a:t> Archive</a:t>
            </a:r>
            <a:r>
              <a:rPr lang="es-MX" dirty="0"/>
              <a:t/>
            </a:r>
            <a:br>
              <a:rPr lang="es-MX" dirty="0"/>
            </a:br>
            <a:r>
              <a:rPr lang="es-MX" dirty="0"/>
              <a:t>Repositorio del Departamento de </a:t>
            </a:r>
            <a:r>
              <a:rPr lang="es-MX" dirty="0" err="1"/>
              <a:t>Estadisticas</a:t>
            </a:r>
            <a:r>
              <a:rPr lang="es-MX" dirty="0"/>
              <a:t> de la Carnegie </a:t>
            </a:r>
            <a:r>
              <a:rPr lang="es-MX" dirty="0" err="1"/>
              <a:t>Mellon</a:t>
            </a:r>
            <a:r>
              <a:rPr lang="es-MX" dirty="0"/>
              <a:t> </a:t>
            </a:r>
            <a:r>
              <a:rPr lang="es-MX" dirty="0" err="1"/>
              <a:t>University</a:t>
            </a:r>
            <a:r>
              <a:rPr lang="es-MX" dirty="0"/>
              <a:t>, Pittsburgh. Contiene varios </a:t>
            </a:r>
            <a:r>
              <a:rPr lang="es-MX" dirty="0" err="1"/>
              <a:t>datasets</a:t>
            </a:r>
            <a:r>
              <a:rPr lang="es-MX" dirty="0"/>
              <a:t>, desde muestreo de arsénico hasta la serie mundial.</a:t>
            </a:r>
          </a:p>
          <a:p>
            <a:r>
              <a:rPr lang="es-MX" dirty="0" err="1">
                <a:hlinkClick r:id="rId8"/>
              </a:rPr>
              <a:t>KDnuggets</a:t>
            </a:r>
            <a:r>
              <a:rPr lang="es-MX" dirty="0"/>
              <a:t/>
            </a:r>
            <a:br>
              <a:rPr lang="es-MX" dirty="0"/>
            </a:br>
            <a:r>
              <a:rPr lang="es-MX" dirty="0"/>
              <a:t>La </a:t>
            </a:r>
            <a:r>
              <a:rPr lang="es-MX" dirty="0" err="1"/>
              <a:t>archi</a:t>
            </a:r>
            <a:r>
              <a:rPr lang="es-MX" dirty="0"/>
              <a:t>-conocida comunidad de </a:t>
            </a:r>
            <a:r>
              <a:rPr lang="es-MX" dirty="0" err="1"/>
              <a:t>DataMining</a:t>
            </a:r>
            <a:r>
              <a:rPr lang="es-MX" dirty="0"/>
              <a:t> y </a:t>
            </a:r>
            <a:r>
              <a:rPr lang="es-MX" dirty="0" err="1"/>
              <a:t>Knowledge</a:t>
            </a:r>
            <a:r>
              <a:rPr lang="es-MX" dirty="0"/>
              <a:t> Discovery. Contiene una gran cantidad de enlaces a distintos repositorios de datos.</a:t>
            </a:r>
          </a:p>
          <a:p>
            <a:r>
              <a:rPr lang="es-MX" dirty="0" err="1">
                <a:hlinkClick r:id="rId9"/>
              </a:rPr>
              <a:t>Resources</a:t>
            </a:r>
            <a:r>
              <a:rPr lang="es-MX" dirty="0">
                <a:hlinkClick r:id="rId9"/>
              </a:rPr>
              <a:t> </a:t>
            </a:r>
            <a:r>
              <a:rPr lang="es-MX" dirty="0" err="1">
                <a:hlinkClick r:id="rId9"/>
              </a:rPr>
              <a:t>for</a:t>
            </a:r>
            <a:r>
              <a:rPr lang="es-MX" dirty="0">
                <a:hlinkClick r:id="rId9"/>
              </a:rPr>
              <a:t> </a:t>
            </a:r>
            <a:r>
              <a:rPr lang="es-MX" dirty="0" err="1">
                <a:hlinkClick r:id="rId9"/>
              </a:rPr>
              <a:t>Face</a:t>
            </a:r>
            <a:r>
              <a:rPr lang="es-MX" dirty="0">
                <a:hlinkClick r:id="rId9"/>
              </a:rPr>
              <a:t> </a:t>
            </a:r>
            <a:r>
              <a:rPr lang="es-MX" dirty="0" err="1">
                <a:hlinkClick r:id="rId9"/>
              </a:rPr>
              <a:t>Detection</a:t>
            </a:r>
            <a:r>
              <a:rPr lang="es-MX" dirty="0"/>
              <a:t/>
            </a:r>
            <a:br>
              <a:rPr lang="es-MX" dirty="0"/>
            </a:br>
            <a:r>
              <a:rPr lang="es-MX" dirty="0"/>
              <a:t>Base de datos para probar algoritmos de detección de rostros.</a:t>
            </a:r>
          </a:p>
          <a:p>
            <a:r>
              <a:rPr lang="es-MX" dirty="0" err="1">
                <a:hlinkClick r:id="rId10"/>
              </a:rPr>
              <a:t>Infochimps</a:t>
            </a:r>
            <a:r>
              <a:rPr lang="es-MX" dirty="0"/>
              <a:t/>
            </a:r>
            <a:br>
              <a:rPr lang="es-MX" dirty="0"/>
            </a:br>
            <a:r>
              <a:rPr lang="es-MX" dirty="0"/>
              <a:t>Directorio de búsqueda de datos libres y para la venta. Permite buscar dataset por etiquetas o ver los más populares.</a:t>
            </a:r>
          </a:p>
          <a:p>
            <a:r>
              <a:rPr lang="es-MX" dirty="0" err="1">
                <a:hlinkClick r:id="rId11"/>
              </a:rPr>
              <a:t>The</a:t>
            </a:r>
            <a:r>
              <a:rPr lang="es-MX" dirty="0">
                <a:hlinkClick r:id="rId11"/>
              </a:rPr>
              <a:t> Data and </a:t>
            </a:r>
            <a:r>
              <a:rPr lang="es-MX" dirty="0" err="1">
                <a:hlinkClick r:id="rId11"/>
              </a:rPr>
              <a:t>Story</a:t>
            </a:r>
            <a:r>
              <a:rPr lang="es-MX" dirty="0">
                <a:hlinkClick r:id="rId11"/>
              </a:rPr>
              <a:t> Library (DASL)</a:t>
            </a:r>
            <a:r>
              <a:rPr lang="es-MX" dirty="0"/>
              <a:t/>
            </a:r>
            <a:br>
              <a:rPr lang="es-MX" dirty="0"/>
            </a:br>
            <a:r>
              <a:rPr lang="es-MX" dirty="0"/>
              <a:t>DASL (pronunciada “</a:t>
            </a:r>
            <a:r>
              <a:rPr lang="es-MX" dirty="0" err="1"/>
              <a:t>dazzle</a:t>
            </a:r>
            <a:r>
              <a:rPr lang="es-MX" dirty="0"/>
              <a:t>”) es una </a:t>
            </a:r>
            <a:r>
              <a:rPr lang="es-MX" dirty="0" err="1"/>
              <a:t>bibilioteca</a:t>
            </a:r>
            <a:r>
              <a:rPr lang="es-MX" dirty="0"/>
              <a:t> online de archivos llamados </a:t>
            </a:r>
            <a:r>
              <a:rPr lang="es-MX" dirty="0" err="1">
                <a:hlinkClick r:id="rId12"/>
              </a:rPr>
              <a:t>dafiles</a:t>
            </a:r>
            <a:r>
              <a:rPr lang="es-MX" dirty="0"/>
              <a:t> y</a:t>
            </a:r>
            <a:r>
              <a:rPr lang="es-MX" dirty="0">
                <a:hlinkClick r:id="rId13"/>
              </a:rPr>
              <a:t> </a:t>
            </a:r>
            <a:r>
              <a:rPr lang="es-MX" dirty="0" err="1">
                <a:hlinkClick r:id="rId13"/>
              </a:rPr>
              <a:t>story</a:t>
            </a:r>
            <a:r>
              <a:rPr lang="es-MX" dirty="0"/>
              <a:t> de la Central Michigan </a:t>
            </a:r>
            <a:r>
              <a:rPr lang="es-MX" dirty="0" err="1"/>
              <a:t>University</a:t>
            </a:r>
            <a:r>
              <a:rPr lang="es-MX" dirty="0"/>
              <a:t> que ilustra el uso de métodos estadísticos básicos. Contiene una búsqueda por tópico o método estadístico.</a:t>
            </a:r>
          </a:p>
          <a:p>
            <a:r>
              <a:rPr lang="es-MX" dirty="0">
                <a:hlinkClick r:id="rId14"/>
              </a:rPr>
              <a:t>CHANCE Data Sets</a:t>
            </a:r>
            <a:r>
              <a:rPr lang="es-MX" dirty="0"/>
              <a:t/>
            </a:r>
            <a:br>
              <a:rPr lang="es-MX" dirty="0"/>
            </a:br>
            <a:r>
              <a:rPr lang="es-MX" dirty="0"/>
              <a:t>Contiene una serie de data sets delimitados por tabuladores del </a:t>
            </a:r>
            <a:r>
              <a:rPr lang="es-MX" dirty="0" err="1"/>
              <a:t>Dartmouth</a:t>
            </a:r>
            <a:r>
              <a:rPr lang="es-MX" dirty="0"/>
              <a:t> </a:t>
            </a:r>
            <a:r>
              <a:rPr lang="es-MX" dirty="0" err="1"/>
              <a:t>College</a:t>
            </a:r>
            <a:r>
              <a:rPr lang="es-MX" dirty="0"/>
              <a:t> para revisar conceptos fundamentales de estadísticas en el contexto de problemas del mundo real.</a:t>
            </a:r>
          </a:p>
          <a:p>
            <a:r>
              <a:rPr lang="es-MX" dirty="0">
                <a:hlinkClick r:id="rId15"/>
              </a:rPr>
              <a:t>Data </a:t>
            </a:r>
            <a:r>
              <a:rPr lang="es-MX" dirty="0" err="1">
                <a:hlinkClick r:id="rId15"/>
              </a:rPr>
              <a:t>on</a:t>
            </a:r>
            <a:r>
              <a:rPr lang="es-MX" dirty="0">
                <a:hlinkClick r:id="rId15"/>
              </a:rPr>
              <a:t> </a:t>
            </a:r>
            <a:r>
              <a:rPr lang="es-MX" dirty="0" err="1">
                <a:hlinkClick r:id="rId15"/>
              </a:rPr>
              <a:t>the</a:t>
            </a:r>
            <a:r>
              <a:rPr lang="es-MX" dirty="0">
                <a:hlinkClick r:id="rId15"/>
              </a:rPr>
              <a:t> Net</a:t>
            </a:r>
            <a:r>
              <a:rPr lang="es-MX" dirty="0"/>
              <a:t/>
            </a:r>
            <a:br>
              <a:rPr lang="es-MX" dirty="0"/>
            </a:br>
            <a:r>
              <a:rPr lang="es-MX" dirty="0"/>
              <a:t>Directorio de datos de la </a:t>
            </a:r>
            <a:r>
              <a:rPr lang="es-MX" dirty="0" err="1"/>
              <a:t>University</a:t>
            </a:r>
            <a:r>
              <a:rPr lang="es-MX" dirty="0"/>
              <a:t> of California, San Diego (UCSD) que permite buscar y acceder a más de 360 sitios con datos para descargar.</a:t>
            </a:r>
          </a:p>
          <a:p>
            <a:r>
              <a:rPr lang="es-MX" dirty="0" err="1">
                <a:hlinkClick r:id="rId16"/>
              </a:rPr>
              <a:t>National</a:t>
            </a:r>
            <a:r>
              <a:rPr lang="es-MX" dirty="0">
                <a:hlinkClick r:id="rId16"/>
              </a:rPr>
              <a:t> Archive of Criminal </a:t>
            </a:r>
            <a:r>
              <a:rPr lang="es-MX" dirty="0" err="1">
                <a:hlinkClick r:id="rId16"/>
              </a:rPr>
              <a:t>Justice</a:t>
            </a:r>
            <a:r>
              <a:rPr lang="es-MX" dirty="0">
                <a:hlinkClick r:id="rId16"/>
              </a:rPr>
              <a:t> Data</a:t>
            </a:r>
            <a:r>
              <a:rPr lang="es-MX" dirty="0"/>
              <a:t/>
            </a:r>
            <a:br>
              <a:rPr lang="es-MX" dirty="0"/>
            </a:br>
            <a:r>
              <a:rPr lang="es-MX" dirty="0"/>
              <a:t>Archivo que permite navegar o buscar conjuntos de datos sobre delincuencia y justicia en el NACJD</a:t>
            </a:r>
          </a:p>
          <a:p>
            <a:r>
              <a:rPr lang="es-MX" dirty="0">
                <a:hlinkClick r:id="rId17"/>
              </a:rPr>
              <a:t>General Social </a:t>
            </a:r>
            <a:r>
              <a:rPr lang="es-MX" dirty="0" err="1">
                <a:hlinkClick r:id="rId17"/>
              </a:rPr>
              <a:t>Survey</a:t>
            </a:r>
            <a:r>
              <a:rPr lang="es-MX" dirty="0">
                <a:hlinkClick r:id="rId17"/>
              </a:rPr>
              <a:t> (GSS)</a:t>
            </a:r>
            <a:r>
              <a:rPr lang="es-MX" dirty="0"/>
              <a:t/>
            </a:r>
            <a:br>
              <a:rPr lang="es-MX" dirty="0"/>
            </a:br>
            <a:r>
              <a:rPr lang="es-MX" dirty="0"/>
              <a:t>La encuesta social general o General Social </a:t>
            </a:r>
            <a:r>
              <a:rPr lang="es-MX" dirty="0" err="1"/>
              <a:t>Survey</a:t>
            </a:r>
            <a:r>
              <a:rPr lang="es-MX" dirty="0"/>
              <a:t> (GSS) anual del </a:t>
            </a:r>
            <a:r>
              <a:rPr lang="es-MX" dirty="0" err="1"/>
              <a:t>National</a:t>
            </a:r>
            <a:r>
              <a:rPr lang="es-MX" dirty="0"/>
              <a:t> </a:t>
            </a:r>
            <a:r>
              <a:rPr lang="es-MX" dirty="0" err="1"/>
              <a:t>Opinion</a:t>
            </a:r>
            <a:r>
              <a:rPr lang="es-MX" dirty="0"/>
              <a:t> </a:t>
            </a:r>
            <a:r>
              <a:rPr lang="es-MX" dirty="0" err="1"/>
              <a:t>Research</a:t>
            </a:r>
            <a:r>
              <a:rPr lang="es-MX" dirty="0"/>
              <a:t> Center (NORC) de la </a:t>
            </a:r>
            <a:r>
              <a:rPr lang="es-MX" dirty="0" err="1"/>
              <a:t>University</a:t>
            </a:r>
            <a:r>
              <a:rPr lang="es-MX" dirty="0"/>
              <a:t> of Chicago.  Contiene una gran cantidad de variables que abordan cuestiones demográficas y de actitud, además de temas de interés.</a:t>
            </a:r>
          </a:p>
          <a:p>
            <a:r>
              <a:rPr lang="es-MX" dirty="0">
                <a:hlinkClick r:id="rId18"/>
              </a:rPr>
              <a:t>IBM </a:t>
            </a:r>
            <a:r>
              <a:rPr lang="es-MX" dirty="0" err="1">
                <a:hlinkClick r:id="rId18"/>
              </a:rPr>
              <a:t>Quest</a:t>
            </a:r>
            <a:r>
              <a:rPr lang="es-MX" dirty="0">
                <a:hlinkClick r:id="rId18"/>
              </a:rPr>
              <a:t> </a:t>
            </a:r>
            <a:r>
              <a:rPr lang="es-MX" dirty="0" err="1">
                <a:hlinkClick r:id="rId18"/>
              </a:rPr>
              <a:t>Synthetic</a:t>
            </a:r>
            <a:r>
              <a:rPr lang="es-MX" dirty="0">
                <a:hlinkClick r:id="rId18"/>
              </a:rPr>
              <a:t> Data </a:t>
            </a:r>
            <a:r>
              <a:rPr lang="es-MX" dirty="0" err="1">
                <a:hlinkClick r:id="rId18"/>
              </a:rPr>
              <a:t>Generator</a:t>
            </a:r>
            <a:r>
              <a:rPr lang="es-MX" dirty="0"/>
              <a:t/>
            </a:r>
            <a:br>
              <a:rPr lang="es-MX" dirty="0"/>
            </a:br>
            <a:r>
              <a:rPr lang="es-MX" dirty="0"/>
              <a:t>Código C++ para generar datos sintéticos para análisis de reglas de asociación, patrones secuenciales y clasificación.</a:t>
            </a:r>
          </a:p>
          <a:p>
            <a:r>
              <a:rPr lang="es-MX" dirty="0" err="1">
                <a:hlinkClick r:id="rId19"/>
              </a:rPr>
              <a:t>Datasets</a:t>
            </a:r>
            <a:r>
              <a:rPr lang="es-MX" dirty="0">
                <a:hlinkClick r:id="rId19"/>
              </a:rPr>
              <a:t> gratis de </a:t>
            </a:r>
            <a:r>
              <a:rPr lang="es-MX" dirty="0" err="1">
                <a:hlinkClick r:id="rId19"/>
              </a:rPr>
              <a:t>Customers</a:t>
            </a:r>
            <a:r>
              <a:rPr lang="es-MX" dirty="0">
                <a:hlinkClick r:id="rId19"/>
              </a:rPr>
              <a:t> DNA</a:t>
            </a:r>
            <a:r>
              <a:rPr lang="es-MX" dirty="0"/>
              <a:t/>
            </a:r>
            <a:br>
              <a:rPr lang="es-MX" dirty="0"/>
            </a:br>
            <a:r>
              <a:rPr lang="es-MX" dirty="0"/>
              <a:t>Si necesitas datos para probar tu proyecto de data </a:t>
            </a:r>
            <a:r>
              <a:rPr lang="es-MX" dirty="0" err="1"/>
              <a:t>mining</a:t>
            </a:r>
            <a:r>
              <a:rPr lang="es-MX" dirty="0"/>
              <a:t>, la empresa </a:t>
            </a:r>
            <a:r>
              <a:rPr lang="es-MX" dirty="0" err="1"/>
              <a:t>Customers</a:t>
            </a:r>
            <a:r>
              <a:rPr lang="es-MX" dirty="0"/>
              <a:t> DNA ofrece la descarga de valiosos </a:t>
            </a:r>
            <a:r>
              <a:rPr lang="es-MX" dirty="0" err="1"/>
              <a:t>datasets</a:t>
            </a:r>
            <a:r>
              <a:rPr lang="es-MX" dirty="0"/>
              <a:t> de múltiples industrias. Algunos </a:t>
            </a:r>
            <a:r>
              <a:rPr lang="es-MX" dirty="0" err="1"/>
              <a:t>datasets</a:t>
            </a:r>
            <a:r>
              <a:rPr lang="es-MX" dirty="0"/>
              <a:t> son gratis (registrándose) y otros los puedes comprar </a:t>
            </a:r>
            <a:r>
              <a:rPr lang="es-MX" dirty="0" err="1"/>
              <a:t>via</a:t>
            </a:r>
            <a:r>
              <a:rPr lang="es-MX" dirty="0"/>
              <a:t> </a:t>
            </a:r>
            <a:r>
              <a:rPr lang="es-MX" dirty="0" err="1"/>
              <a:t>Paypal</a:t>
            </a:r>
            <a:r>
              <a:rPr lang="es-MX" dirty="0"/>
              <a:t>.</a:t>
            </a:r>
          </a:p>
          <a:p>
            <a:r>
              <a:rPr lang="es-MX" dirty="0" err="1">
                <a:hlinkClick r:id="rId20"/>
              </a:rPr>
              <a:t>Datasets</a:t>
            </a:r>
            <a:r>
              <a:rPr lang="es-MX" dirty="0">
                <a:hlinkClick r:id="rId20"/>
              </a:rPr>
              <a:t> </a:t>
            </a:r>
            <a:r>
              <a:rPr lang="es-MX" dirty="0" err="1">
                <a:hlinkClick r:id="rId20"/>
              </a:rPr>
              <a:t>for</a:t>
            </a:r>
            <a:r>
              <a:rPr lang="es-MX" dirty="0">
                <a:hlinkClick r:id="rId20"/>
              </a:rPr>
              <a:t> Data </a:t>
            </a:r>
            <a:r>
              <a:rPr lang="es-MX" dirty="0" err="1">
                <a:hlinkClick r:id="rId20"/>
              </a:rPr>
              <a:t>Mining</a:t>
            </a:r>
            <a:r>
              <a:rPr lang="es-MX" dirty="0"/>
              <a:t/>
            </a:r>
            <a:br>
              <a:rPr lang="es-MX" dirty="0"/>
            </a:br>
            <a:r>
              <a:rPr lang="es-MX" dirty="0"/>
              <a:t>Listado de </a:t>
            </a:r>
            <a:r>
              <a:rPr lang="es-MX" dirty="0" err="1"/>
              <a:t>datasets</a:t>
            </a:r>
            <a:r>
              <a:rPr lang="es-MX" dirty="0"/>
              <a:t> seleccionado por la Universidad de Edinburgh para proyectos de Data </a:t>
            </a:r>
            <a:r>
              <a:rPr lang="es-MX" dirty="0" err="1"/>
              <a:t>Mining</a:t>
            </a:r>
            <a:r>
              <a:rPr lang="es-MX" dirty="0"/>
              <a:t> y Exploración.</a:t>
            </a:r>
          </a:p>
          <a:p>
            <a:endParaRPr lang="es-MX" dirty="0"/>
          </a:p>
        </p:txBody>
      </p:sp>
    </p:spTree>
    <p:extLst>
      <p:ext uri="{BB962C8B-B14F-4D97-AF65-F5344CB8AC3E}">
        <p14:creationId xmlns:p14="http://schemas.microsoft.com/office/powerpoint/2010/main" val="15832293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709696"/>
          </a:xfrm>
        </p:spPr>
        <p:txBody>
          <a:bodyPr/>
          <a:lstStyle/>
          <a:p>
            <a:r>
              <a:rPr lang="es-MX" dirty="0" smtClean="0"/>
              <a:t>¿Qué pasa si faltan valores del Dataset?</a:t>
            </a:r>
            <a:endParaRPr lang="es-MX" dirty="0"/>
          </a:p>
        </p:txBody>
      </p:sp>
      <p:sp>
        <p:nvSpPr>
          <p:cNvPr id="3" name="Marcador de contenido 2"/>
          <p:cNvSpPr>
            <a:spLocks noGrp="1"/>
          </p:cNvSpPr>
          <p:nvPr>
            <p:ph idx="1"/>
          </p:nvPr>
        </p:nvSpPr>
        <p:spPr/>
        <p:txBody>
          <a:bodyPr>
            <a:normAutofit fontScale="92500" lnSpcReduction="20000"/>
          </a:bodyPr>
          <a:lstStyle/>
          <a:p>
            <a:pPr algn="just"/>
            <a:r>
              <a:rPr lang="es-MX" dirty="0" smtClean="0"/>
              <a:t>La guía Quartz: Limpieza de datos, fue originalmente escrita por Christopher </a:t>
            </a:r>
            <a:r>
              <a:rPr lang="es-MX" dirty="0" err="1" smtClean="0"/>
              <a:t>Groskopf</a:t>
            </a:r>
            <a:r>
              <a:rPr lang="es-MX" dirty="0" smtClean="0"/>
              <a:t> para la </a:t>
            </a:r>
            <a:r>
              <a:rPr lang="es-MX" dirty="0" smtClean="0"/>
              <a:t>revista </a:t>
            </a:r>
            <a:r>
              <a:rPr lang="es-MX" dirty="0" smtClean="0"/>
              <a:t>Quartz.</a:t>
            </a:r>
          </a:p>
          <a:p>
            <a:pPr marL="0" indent="0" algn="just">
              <a:buNone/>
            </a:pPr>
            <a:r>
              <a:rPr lang="es-MX" b="1" dirty="0"/>
              <a:t>Problemas que tu fuente debería resolver</a:t>
            </a:r>
          </a:p>
          <a:p>
            <a:pPr algn="just"/>
            <a:r>
              <a:rPr lang="es-MX" b="1" dirty="0"/>
              <a:t>Valores faltantes</a:t>
            </a:r>
          </a:p>
          <a:p>
            <a:pPr marL="0" indent="0" algn="just">
              <a:buNone/>
            </a:pPr>
            <a:r>
              <a:rPr lang="es-MX" dirty="0"/>
              <a:t>Cuidado con los valores en blanco o “</a:t>
            </a:r>
            <a:r>
              <a:rPr lang="es-MX" i="1" dirty="0" err="1"/>
              <a:t>null</a:t>
            </a:r>
            <a:r>
              <a:rPr lang="es-MX" dirty="0"/>
              <a:t>” en cualquier </a:t>
            </a:r>
            <a:r>
              <a:rPr lang="es-MX" i="1" dirty="0"/>
              <a:t>dataset</a:t>
            </a:r>
            <a:r>
              <a:rPr lang="es-MX" dirty="0"/>
              <a:t>, a menos que estés seguro de lo que significan. Si los datos son anuales, ¿el dato para ese año no fue levantado? ¿Si es una encuesta, algún encuestado se rehusó a contestar la pregunta?</a:t>
            </a:r>
          </a:p>
          <a:p>
            <a:pPr marL="0" indent="0" algn="just">
              <a:buNone/>
            </a:pPr>
            <a:r>
              <a:rPr lang="es-MX" dirty="0"/>
              <a:t>En cualquier momento en que estés trabajando con datos faltantes deberías preguntarte: “¿conozco el significado de la ausencia de este valor?” Si la respuesta es negativa, deberías preguntarle a tu fuente</a:t>
            </a:r>
            <a:r>
              <a:rPr lang="es-MX" dirty="0" smtClean="0"/>
              <a:t>.</a:t>
            </a:r>
          </a:p>
          <a:p>
            <a:pPr marL="0" indent="0" algn="just">
              <a:buNone/>
            </a:pPr>
            <a:r>
              <a:rPr lang="es-MX" dirty="0" smtClean="0"/>
              <a:t>NOTA: usando el diagrama de Pareto el 80% está en limpieza y 20% en modelización</a:t>
            </a:r>
            <a:r>
              <a:rPr lang="es-MX" u="sng" dirty="0" smtClean="0"/>
              <a:t>.</a:t>
            </a:r>
            <a:endParaRPr lang="es-MX" dirty="0"/>
          </a:p>
          <a:p>
            <a:pPr algn="just"/>
            <a:endParaRPr lang="es-MX" dirty="0"/>
          </a:p>
        </p:txBody>
      </p:sp>
    </p:spTree>
    <p:extLst>
      <p:ext uri="{BB962C8B-B14F-4D97-AF65-F5344CB8AC3E}">
        <p14:creationId xmlns:p14="http://schemas.microsoft.com/office/powerpoint/2010/main" val="11928447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661570"/>
          </a:xfrm>
        </p:spPr>
        <p:txBody>
          <a:bodyPr>
            <a:normAutofit fontScale="90000"/>
          </a:bodyPr>
          <a:lstStyle/>
          <a:p>
            <a:r>
              <a:rPr lang="es-MX" dirty="0" smtClean="0"/>
              <a:t>Guía </a:t>
            </a:r>
            <a:r>
              <a:rPr lang="es-MX" dirty="0"/>
              <a:t>Quartz</a:t>
            </a:r>
          </a:p>
        </p:txBody>
      </p:sp>
      <p:sp>
        <p:nvSpPr>
          <p:cNvPr id="3" name="Marcador de contenido 2"/>
          <p:cNvSpPr>
            <a:spLocks noGrp="1"/>
          </p:cNvSpPr>
          <p:nvPr>
            <p:ph idx="1"/>
          </p:nvPr>
        </p:nvSpPr>
        <p:spPr>
          <a:xfrm>
            <a:off x="352926" y="1026696"/>
            <a:ext cx="11470106" cy="5534525"/>
          </a:xfrm>
        </p:spPr>
        <p:txBody>
          <a:bodyPr>
            <a:normAutofit fontScale="92500" lnSpcReduction="10000"/>
          </a:bodyPr>
          <a:lstStyle/>
          <a:p>
            <a:pPr algn="just"/>
            <a:r>
              <a:rPr lang="es-MX" b="1" dirty="0"/>
              <a:t>Hay datos faltantes que fueron reemplazados con ceros</a:t>
            </a:r>
          </a:p>
          <a:p>
            <a:pPr marL="0" indent="0" algn="just">
              <a:buNone/>
            </a:pPr>
            <a:r>
              <a:rPr lang="es-MX" dirty="0"/>
              <a:t>Peor que un dato faltante es el uso de un valor arbitrario en su lugar. Esto puede ser el resultado de un humano que no esté pensando en las consecuencias de ese uso o puede suceder como resultado de un proceso automatizado que simplemente no sabe cómo manejar valores nulos. En cualquier caso, si ves ceros en una serie de números deberías preguntarte si esos valores corresponden realmente al número 0 o más bien, corresponden al significado “nada”. (-1 también se usa a veces así). Si no estás seguro, pregúntale a tu fuente.</a:t>
            </a:r>
          </a:p>
          <a:p>
            <a:pPr marL="0" indent="0" algn="just">
              <a:buNone/>
            </a:pPr>
            <a:r>
              <a:rPr lang="es-MX" dirty="0"/>
              <a:t>La misma precaución debería valer para otros valores no-numéricos donde un 0 pueda ser representado de otra manera. Por ejemplo, un falso 0 para una fecha suele ser representado como 1970-01-01T00:00:00Z o 1969-12-31T24:59:59Z, que es el </a:t>
            </a:r>
            <a:r>
              <a:rPr lang="es-MX" dirty="0">
                <a:hlinkClick r:id="rId2"/>
              </a:rPr>
              <a:t>comienzo del registro de tiempo en Unix</a:t>
            </a:r>
            <a:r>
              <a:rPr lang="es-MX" dirty="0"/>
              <a:t>. Un falso 0 para una ubicación puede ser representado como 0°00’00.0″N+0°00’00.0″E o simplemente 0°N 0°E, que es un punto en el Océano Atlántico justo al sur de Ghana, frecuentemente llamado </a:t>
            </a:r>
            <a:r>
              <a:rPr lang="es-MX" dirty="0" err="1">
                <a:hlinkClick r:id="rId3"/>
              </a:rPr>
              <a:t>Null</a:t>
            </a:r>
            <a:r>
              <a:rPr lang="es-MX" dirty="0">
                <a:hlinkClick r:id="rId3"/>
              </a:rPr>
              <a:t> Island</a:t>
            </a:r>
            <a:r>
              <a:rPr lang="es-MX" dirty="0"/>
              <a:t>.</a:t>
            </a:r>
          </a:p>
          <a:p>
            <a:pPr algn="just"/>
            <a:endParaRPr lang="es-MX" dirty="0"/>
          </a:p>
        </p:txBody>
      </p:sp>
    </p:spTree>
    <p:extLst>
      <p:ext uri="{BB962C8B-B14F-4D97-AF65-F5344CB8AC3E}">
        <p14:creationId xmlns:p14="http://schemas.microsoft.com/office/powerpoint/2010/main" val="12248756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661570"/>
          </a:xfrm>
        </p:spPr>
        <p:txBody>
          <a:bodyPr>
            <a:normAutofit fontScale="90000"/>
          </a:bodyPr>
          <a:lstStyle/>
          <a:p>
            <a:r>
              <a:rPr lang="es-MX" dirty="0" smtClean="0"/>
              <a:t>Guía </a:t>
            </a:r>
            <a:r>
              <a:rPr lang="es-MX" dirty="0"/>
              <a:t>Quartz</a:t>
            </a:r>
          </a:p>
        </p:txBody>
      </p:sp>
      <p:sp>
        <p:nvSpPr>
          <p:cNvPr id="3" name="Marcador de contenido 2"/>
          <p:cNvSpPr>
            <a:spLocks noGrp="1"/>
          </p:cNvSpPr>
          <p:nvPr>
            <p:ph idx="1"/>
          </p:nvPr>
        </p:nvSpPr>
        <p:spPr>
          <a:xfrm>
            <a:off x="352926" y="1026696"/>
            <a:ext cx="11470106" cy="5534525"/>
          </a:xfrm>
        </p:spPr>
        <p:txBody>
          <a:bodyPr>
            <a:normAutofit/>
          </a:bodyPr>
          <a:lstStyle/>
          <a:p>
            <a:pPr algn="just"/>
            <a:r>
              <a:rPr lang="es-MX" b="1" dirty="0"/>
              <a:t>Faltan datos que sabes deberían estar ahí</a:t>
            </a:r>
          </a:p>
          <a:p>
            <a:pPr marL="0" indent="0" algn="just">
              <a:buNone/>
            </a:pPr>
            <a:r>
              <a:rPr lang="es-MX" dirty="0"/>
              <a:t>A veces hacen falta datos y no lo puedes saber simplemente </a:t>
            </a:r>
            <a:r>
              <a:rPr lang="es-MX" dirty="0" smtClean="0"/>
              <a:t>con el</a:t>
            </a:r>
            <a:r>
              <a:rPr lang="es-MX" dirty="0"/>
              <a:t> </a:t>
            </a:r>
            <a:r>
              <a:rPr lang="es-MX" i="1" dirty="0"/>
              <a:t>dataset</a:t>
            </a:r>
            <a:r>
              <a:rPr lang="es-MX" dirty="0"/>
              <a:t> mismo. Pero aún así puedes saberlo porque sabes de qué se supone que son los datos. Si tienes un </a:t>
            </a:r>
            <a:r>
              <a:rPr lang="es-MX" i="1" dirty="0"/>
              <a:t>dataset </a:t>
            </a:r>
            <a:r>
              <a:rPr lang="es-MX" dirty="0"/>
              <a:t>que cubre Estados Unidos de América entonces puedes asegurarte de que los 50 estados están representados. (Y no olvides los territorios, 50 no es el número correcto si no incluyes Puerto Rico). Si estás trabajando con un </a:t>
            </a:r>
            <a:r>
              <a:rPr lang="es-MX" i="1" dirty="0"/>
              <a:t>dataset </a:t>
            </a:r>
            <a:r>
              <a:rPr lang="es-MX" dirty="0"/>
              <a:t>de jugadores de béisbol asegúrate de que tiene el número de equipos que tú esperas. Verifica que unos pocos jugadores que tú conozcas estén incluidos. Confía en tu intuición si algo parece faltar y vuelve a verificar con tu fuente. El universo de tus datos puede ser más pequeño de lo que tú crees.</a:t>
            </a:r>
          </a:p>
          <a:p>
            <a:pPr algn="just"/>
            <a:endParaRPr lang="es-MX" dirty="0"/>
          </a:p>
        </p:txBody>
      </p:sp>
    </p:spTree>
    <p:extLst>
      <p:ext uri="{BB962C8B-B14F-4D97-AF65-F5344CB8AC3E}">
        <p14:creationId xmlns:p14="http://schemas.microsoft.com/office/powerpoint/2010/main" val="514476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661570"/>
          </a:xfrm>
        </p:spPr>
        <p:txBody>
          <a:bodyPr>
            <a:normAutofit fontScale="90000"/>
          </a:bodyPr>
          <a:lstStyle/>
          <a:p>
            <a:r>
              <a:rPr lang="es-MX" dirty="0" smtClean="0"/>
              <a:t>Guía </a:t>
            </a:r>
            <a:r>
              <a:rPr lang="es-MX" dirty="0"/>
              <a:t>Quartz</a:t>
            </a:r>
          </a:p>
        </p:txBody>
      </p:sp>
      <p:sp>
        <p:nvSpPr>
          <p:cNvPr id="3" name="Marcador de contenido 2"/>
          <p:cNvSpPr>
            <a:spLocks noGrp="1"/>
          </p:cNvSpPr>
          <p:nvPr>
            <p:ph idx="1"/>
          </p:nvPr>
        </p:nvSpPr>
        <p:spPr>
          <a:xfrm>
            <a:off x="352926" y="1026696"/>
            <a:ext cx="11470106" cy="5534525"/>
          </a:xfrm>
        </p:spPr>
        <p:txBody>
          <a:bodyPr>
            <a:normAutofit/>
          </a:bodyPr>
          <a:lstStyle/>
          <a:p>
            <a:pPr algn="just"/>
            <a:r>
              <a:rPr lang="es-MX" b="1" dirty="0"/>
              <a:t>Filas o valores que están duplicados</a:t>
            </a:r>
          </a:p>
          <a:p>
            <a:pPr marL="0" indent="0" algn="just">
              <a:buNone/>
            </a:pPr>
            <a:r>
              <a:rPr lang="es-MX" dirty="0"/>
              <a:t>Si la misma fila aparece en tu </a:t>
            </a:r>
            <a:r>
              <a:rPr lang="es-MX" i="1" dirty="0"/>
              <a:t>dataset </a:t>
            </a:r>
            <a:r>
              <a:rPr lang="es-MX" dirty="0"/>
              <a:t>más de una vez, deberías averiguar por qué. A veces no necesita ser una fila entera. Algunos datos de financiamiento de campañas incluyen “correcciones” que usan los mismos identificadores únicos que la transacción original. Si no sabías eso, entonces cualquier cálculo que hayas hecho con los datos sería incorrecto. Si hay algo que parezca debe ser único, verifica que lo sea. Si descubres que no lo es, pregunta a tu fuente por qué.</a:t>
            </a:r>
          </a:p>
        </p:txBody>
      </p:sp>
    </p:spTree>
    <p:extLst>
      <p:ext uri="{BB962C8B-B14F-4D97-AF65-F5344CB8AC3E}">
        <p14:creationId xmlns:p14="http://schemas.microsoft.com/office/powerpoint/2010/main" val="816371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661570"/>
          </a:xfrm>
        </p:spPr>
        <p:txBody>
          <a:bodyPr>
            <a:normAutofit fontScale="90000"/>
          </a:bodyPr>
          <a:lstStyle/>
          <a:p>
            <a:r>
              <a:rPr lang="es-MX" dirty="0" smtClean="0"/>
              <a:t>Guía </a:t>
            </a:r>
            <a:r>
              <a:rPr lang="es-MX" dirty="0"/>
              <a:t>Quartz</a:t>
            </a:r>
          </a:p>
        </p:txBody>
      </p:sp>
      <p:sp>
        <p:nvSpPr>
          <p:cNvPr id="3" name="Marcador de contenido 2"/>
          <p:cNvSpPr>
            <a:spLocks noGrp="1"/>
          </p:cNvSpPr>
          <p:nvPr>
            <p:ph idx="1"/>
          </p:nvPr>
        </p:nvSpPr>
        <p:spPr>
          <a:xfrm>
            <a:off x="352926" y="1026696"/>
            <a:ext cx="11470106" cy="5534525"/>
          </a:xfrm>
        </p:spPr>
        <p:txBody>
          <a:bodyPr>
            <a:normAutofit fontScale="92500" lnSpcReduction="10000"/>
          </a:bodyPr>
          <a:lstStyle/>
          <a:p>
            <a:pPr algn="just"/>
            <a:r>
              <a:rPr lang="es-MX" b="1" dirty="0"/>
              <a:t>La ortografía es inconsistente</a:t>
            </a:r>
          </a:p>
          <a:p>
            <a:pPr marL="0" indent="0" algn="just">
              <a:buNone/>
            </a:pPr>
            <a:r>
              <a:rPr lang="es-MX" dirty="0"/>
              <a:t>Los dedazos son una de las maneras más obvias de saber si los datos se compilaron a mano. No sólo te fijes en los nombres de la gente, ese es uno de los sitios donde más difícil es hallar dedazos. En lugar de esto, busca lugares donde los nombres de estados o ciudades no sean consistentes. (Los Angelos es un error muy común).</a:t>
            </a:r>
          </a:p>
          <a:p>
            <a:pPr marL="0" indent="0" algn="just">
              <a:buNone/>
            </a:pPr>
            <a:r>
              <a:rPr lang="es-MX" dirty="0"/>
              <a:t>Si encuentras errores de este tipo, puedes estar seguro de que los datos fueron compilados o editados a mano y esa es razón suficiente para guardar cierto escepticismo. Los datos editados a mano son los más proclives a fallas. Esto no significa que no deberías usarlos pero entonces deberías corregirlos manualmente o publicarlos como errores en tu reporte.</a:t>
            </a:r>
          </a:p>
          <a:p>
            <a:pPr marL="0" indent="0" algn="just">
              <a:buNone/>
            </a:pPr>
            <a:r>
              <a:rPr lang="es-MX" dirty="0"/>
              <a:t>La herramienta de </a:t>
            </a:r>
            <a:r>
              <a:rPr lang="es-MX" dirty="0">
                <a:hlinkClick r:id="rId2"/>
              </a:rPr>
              <a:t>Open Refine</a:t>
            </a:r>
            <a:r>
              <a:rPr lang="es-MX" dirty="0"/>
              <a:t> para </a:t>
            </a:r>
            <a:r>
              <a:rPr lang="es-MX" dirty="0">
                <a:hlinkClick r:id="rId3"/>
              </a:rPr>
              <a:t>agrupar texto</a:t>
            </a:r>
            <a:r>
              <a:rPr lang="es-MX" dirty="0"/>
              <a:t> puede ayudarte a hacer ese proceso sencillo y eficiente al sugerir coincidencias cercanas entre valores inconsistentes en una columna (por ejemplo, igualando Los Angelos con Los </a:t>
            </a:r>
            <a:r>
              <a:rPr lang="es-MX" dirty="0" smtClean="0"/>
              <a:t>Ángeles). </a:t>
            </a:r>
            <a:r>
              <a:rPr lang="es-MX" dirty="0"/>
              <a:t>Cerciórate, no obstante, de </a:t>
            </a:r>
            <a:r>
              <a:rPr lang="es-MX" dirty="0">
                <a:hlinkClick r:id="rId4"/>
              </a:rPr>
              <a:t>documentar los cambios que haces</a:t>
            </a:r>
            <a:r>
              <a:rPr lang="es-MX" dirty="0"/>
              <a:t>, de modo que garantices un </a:t>
            </a:r>
            <a:r>
              <a:rPr lang="es-MX" dirty="0">
                <a:hlinkClick r:id="rId5"/>
              </a:rPr>
              <a:t>buen origen de los </a:t>
            </a:r>
            <a:r>
              <a:rPr lang="es-MX" dirty="0" smtClean="0">
                <a:hlinkClick r:id="rId5"/>
              </a:rPr>
              <a:t>datos</a:t>
            </a:r>
            <a:r>
              <a:rPr lang="es-MX" dirty="0"/>
              <a:t>.</a:t>
            </a:r>
          </a:p>
        </p:txBody>
      </p:sp>
    </p:spTree>
    <p:extLst>
      <p:ext uri="{BB962C8B-B14F-4D97-AF65-F5344CB8AC3E}">
        <p14:creationId xmlns:p14="http://schemas.microsoft.com/office/powerpoint/2010/main" val="229494502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1397</TotalTime>
  <Words>1603</Words>
  <Application>Microsoft Office PowerPoint</Application>
  <PresentationFormat>Panorámica</PresentationFormat>
  <Paragraphs>107</Paragraphs>
  <Slides>22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22</vt:i4>
      </vt:variant>
    </vt:vector>
  </HeadingPairs>
  <TitlesOfParts>
    <vt:vector size="26" baseType="lpstr">
      <vt:lpstr>Arial</vt:lpstr>
      <vt:lpstr>Calibri</vt:lpstr>
      <vt:lpstr>Calibri Light</vt:lpstr>
      <vt:lpstr>Tema de Office</vt:lpstr>
      <vt:lpstr>Conjunto de Datos(Dataset)</vt:lpstr>
      <vt:lpstr>¿Qué es un dataset?</vt:lpstr>
      <vt:lpstr>¿Qué es un dataframe?</vt:lpstr>
      <vt:lpstr>Datasets gratuitos para Data Mining y Machine Learning</vt:lpstr>
      <vt:lpstr>¿Qué pasa si faltan valores del Dataset?</vt:lpstr>
      <vt:lpstr>Guía Quartz</vt:lpstr>
      <vt:lpstr>Guía Quartz</vt:lpstr>
      <vt:lpstr>Guía Quartz</vt:lpstr>
      <vt:lpstr>Guía Quartz</vt:lpstr>
      <vt:lpstr>Guía Quartz</vt:lpstr>
      <vt:lpstr>Guía Quartz</vt:lpstr>
      <vt:lpstr>Guía Quartz</vt:lpstr>
      <vt:lpstr>Guía Quartz</vt:lpstr>
      <vt:lpstr>Guía Quartz</vt:lpstr>
      <vt:lpstr>Guía Quartz</vt:lpstr>
      <vt:lpstr>Actividad</vt:lpstr>
      <vt:lpstr>Ejemplos de Lectura de un Dataset con la función read_csv de pandas en Jupyter</vt:lpstr>
      <vt:lpstr>Práctica 3</vt:lpstr>
      <vt:lpstr>Diagramas de Dispersión</vt:lpstr>
      <vt:lpstr>Un ejemplo</vt:lpstr>
      <vt:lpstr>Histograma</vt:lpstr>
      <vt:lpstr>Un ejemplo</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Conjunto de Datos(Dataset)</dc:title>
  <dc:creator>carlos armando ríos acevedo</dc:creator>
  <cp:lastModifiedBy>carlos armando ríos acevedo</cp:lastModifiedBy>
  <cp:revision>22</cp:revision>
  <dcterms:created xsi:type="dcterms:W3CDTF">2019-05-01T17:55:09Z</dcterms:created>
  <dcterms:modified xsi:type="dcterms:W3CDTF">2019-05-23T22:27:49Z</dcterms:modified>
</cp:coreProperties>
</file>