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62" y="7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MX"/>
          </a:p>
        </p:txBody>
      </p:sp>
      <p:sp>
        <p:nvSpPr>
          <p:cNvPr id="4" name="Marcador de fecha 3"/>
          <p:cNvSpPr>
            <a:spLocks noGrp="1"/>
          </p:cNvSpPr>
          <p:nvPr>
            <p:ph type="dt" sz="half" idx="10"/>
          </p:nvPr>
        </p:nvSpPr>
        <p:spPr/>
        <p:txBody>
          <a:bodyPr/>
          <a:lstStyle/>
          <a:p>
            <a:fld id="{17CEBD72-0D8F-4A4F-9EB0-867FD481ED51}" type="datetimeFigureOut">
              <a:rPr lang="es-MX" smtClean="0"/>
              <a:t>08/05/2019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CA9B50A0-4CFB-4246-9A8C-AAB2938653FA}" type="slidenum">
              <a:rPr lang="es-MX" smtClean="0"/>
              <a:t>‹Nº›</a:t>
            </a:fld>
            <a:endParaRPr lang="es-MX"/>
          </a:p>
        </p:txBody>
      </p:sp>
    </p:spTree>
    <p:extLst>
      <p:ext uri="{BB962C8B-B14F-4D97-AF65-F5344CB8AC3E}">
        <p14:creationId xmlns:p14="http://schemas.microsoft.com/office/powerpoint/2010/main" val="2750835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17CEBD72-0D8F-4A4F-9EB0-867FD481ED51}" type="datetimeFigureOut">
              <a:rPr lang="es-MX" smtClean="0"/>
              <a:t>08/05/2019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CA9B50A0-4CFB-4246-9A8C-AAB2938653FA}" type="slidenum">
              <a:rPr lang="es-MX" smtClean="0"/>
              <a:t>‹Nº›</a:t>
            </a:fld>
            <a:endParaRPr lang="es-MX"/>
          </a:p>
        </p:txBody>
      </p:sp>
    </p:spTree>
    <p:extLst>
      <p:ext uri="{BB962C8B-B14F-4D97-AF65-F5344CB8AC3E}">
        <p14:creationId xmlns:p14="http://schemas.microsoft.com/office/powerpoint/2010/main" val="328445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17CEBD72-0D8F-4A4F-9EB0-867FD481ED51}" type="datetimeFigureOut">
              <a:rPr lang="es-MX" smtClean="0"/>
              <a:t>08/05/2019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CA9B50A0-4CFB-4246-9A8C-AAB2938653FA}" type="slidenum">
              <a:rPr lang="es-MX" smtClean="0"/>
              <a:t>‹Nº›</a:t>
            </a:fld>
            <a:endParaRPr lang="es-MX"/>
          </a:p>
        </p:txBody>
      </p:sp>
    </p:spTree>
    <p:extLst>
      <p:ext uri="{BB962C8B-B14F-4D97-AF65-F5344CB8AC3E}">
        <p14:creationId xmlns:p14="http://schemas.microsoft.com/office/powerpoint/2010/main" val="870023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17CEBD72-0D8F-4A4F-9EB0-867FD481ED51}" type="datetimeFigureOut">
              <a:rPr lang="es-MX" smtClean="0"/>
              <a:t>08/05/2019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CA9B50A0-4CFB-4246-9A8C-AAB2938653FA}" type="slidenum">
              <a:rPr lang="es-MX" smtClean="0"/>
              <a:t>‹Nº›</a:t>
            </a:fld>
            <a:endParaRPr lang="es-MX"/>
          </a:p>
        </p:txBody>
      </p:sp>
    </p:spTree>
    <p:extLst>
      <p:ext uri="{BB962C8B-B14F-4D97-AF65-F5344CB8AC3E}">
        <p14:creationId xmlns:p14="http://schemas.microsoft.com/office/powerpoint/2010/main" val="3598880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17CEBD72-0D8F-4A4F-9EB0-867FD481ED51}" type="datetimeFigureOut">
              <a:rPr lang="es-MX" smtClean="0"/>
              <a:t>08/05/2019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CA9B50A0-4CFB-4246-9A8C-AAB2938653FA}" type="slidenum">
              <a:rPr lang="es-MX" smtClean="0"/>
              <a:t>‹Nº›</a:t>
            </a:fld>
            <a:endParaRPr lang="es-MX"/>
          </a:p>
        </p:txBody>
      </p:sp>
    </p:spTree>
    <p:extLst>
      <p:ext uri="{BB962C8B-B14F-4D97-AF65-F5344CB8AC3E}">
        <p14:creationId xmlns:p14="http://schemas.microsoft.com/office/powerpoint/2010/main" val="2134019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17CEBD72-0D8F-4A4F-9EB0-867FD481ED51}" type="datetimeFigureOut">
              <a:rPr lang="es-MX" smtClean="0"/>
              <a:t>08/05/2019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CA9B50A0-4CFB-4246-9A8C-AAB2938653FA}" type="slidenum">
              <a:rPr lang="es-MX" smtClean="0"/>
              <a:t>‹Nº›</a:t>
            </a:fld>
            <a:endParaRPr lang="es-MX"/>
          </a:p>
        </p:txBody>
      </p:sp>
    </p:spTree>
    <p:extLst>
      <p:ext uri="{BB962C8B-B14F-4D97-AF65-F5344CB8AC3E}">
        <p14:creationId xmlns:p14="http://schemas.microsoft.com/office/powerpoint/2010/main" val="469833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17CEBD72-0D8F-4A4F-9EB0-867FD481ED51}" type="datetimeFigureOut">
              <a:rPr lang="es-MX" smtClean="0"/>
              <a:t>08/05/2019</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CA9B50A0-4CFB-4246-9A8C-AAB2938653FA}" type="slidenum">
              <a:rPr lang="es-MX" smtClean="0"/>
              <a:t>‹Nº›</a:t>
            </a:fld>
            <a:endParaRPr lang="es-MX"/>
          </a:p>
        </p:txBody>
      </p:sp>
    </p:spTree>
    <p:extLst>
      <p:ext uri="{BB962C8B-B14F-4D97-AF65-F5344CB8AC3E}">
        <p14:creationId xmlns:p14="http://schemas.microsoft.com/office/powerpoint/2010/main" val="2585834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17CEBD72-0D8F-4A4F-9EB0-867FD481ED51}" type="datetimeFigureOut">
              <a:rPr lang="es-MX" smtClean="0"/>
              <a:t>08/05/2019</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CA9B50A0-4CFB-4246-9A8C-AAB2938653FA}" type="slidenum">
              <a:rPr lang="es-MX" smtClean="0"/>
              <a:t>‹Nº›</a:t>
            </a:fld>
            <a:endParaRPr lang="es-MX"/>
          </a:p>
        </p:txBody>
      </p:sp>
    </p:spTree>
    <p:extLst>
      <p:ext uri="{BB962C8B-B14F-4D97-AF65-F5344CB8AC3E}">
        <p14:creationId xmlns:p14="http://schemas.microsoft.com/office/powerpoint/2010/main" val="3749871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7CEBD72-0D8F-4A4F-9EB0-867FD481ED51}" type="datetimeFigureOut">
              <a:rPr lang="es-MX" smtClean="0"/>
              <a:t>08/05/2019</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CA9B50A0-4CFB-4246-9A8C-AAB2938653FA}" type="slidenum">
              <a:rPr lang="es-MX" smtClean="0"/>
              <a:t>‹Nº›</a:t>
            </a:fld>
            <a:endParaRPr lang="es-MX"/>
          </a:p>
        </p:txBody>
      </p:sp>
    </p:spTree>
    <p:extLst>
      <p:ext uri="{BB962C8B-B14F-4D97-AF65-F5344CB8AC3E}">
        <p14:creationId xmlns:p14="http://schemas.microsoft.com/office/powerpoint/2010/main" val="829374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17CEBD72-0D8F-4A4F-9EB0-867FD481ED51}" type="datetimeFigureOut">
              <a:rPr lang="es-MX" smtClean="0"/>
              <a:t>08/05/2019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CA9B50A0-4CFB-4246-9A8C-AAB2938653FA}" type="slidenum">
              <a:rPr lang="es-MX" smtClean="0"/>
              <a:t>‹Nº›</a:t>
            </a:fld>
            <a:endParaRPr lang="es-MX"/>
          </a:p>
        </p:txBody>
      </p:sp>
    </p:spTree>
    <p:extLst>
      <p:ext uri="{BB962C8B-B14F-4D97-AF65-F5344CB8AC3E}">
        <p14:creationId xmlns:p14="http://schemas.microsoft.com/office/powerpoint/2010/main" val="3860140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17CEBD72-0D8F-4A4F-9EB0-867FD481ED51}" type="datetimeFigureOut">
              <a:rPr lang="es-MX" smtClean="0"/>
              <a:t>08/05/2019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CA9B50A0-4CFB-4246-9A8C-AAB2938653FA}" type="slidenum">
              <a:rPr lang="es-MX" smtClean="0"/>
              <a:t>‹Nº›</a:t>
            </a:fld>
            <a:endParaRPr lang="es-MX"/>
          </a:p>
        </p:txBody>
      </p:sp>
    </p:spTree>
    <p:extLst>
      <p:ext uri="{BB962C8B-B14F-4D97-AF65-F5344CB8AC3E}">
        <p14:creationId xmlns:p14="http://schemas.microsoft.com/office/powerpoint/2010/main" val="493341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CEBD72-0D8F-4A4F-9EB0-867FD481ED51}" type="datetimeFigureOut">
              <a:rPr lang="es-MX" smtClean="0"/>
              <a:t>08/05/2019</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9B50A0-4CFB-4246-9A8C-AAB2938653FA}" type="slidenum">
              <a:rPr lang="es-MX" smtClean="0"/>
              <a:t>‹Nº›</a:t>
            </a:fld>
            <a:endParaRPr lang="es-MX"/>
          </a:p>
        </p:txBody>
      </p:sp>
    </p:spTree>
    <p:extLst>
      <p:ext uri="{BB962C8B-B14F-4D97-AF65-F5344CB8AC3E}">
        <p14:creationId xmlns:p14="http://schemas.microsoft.com/office/powerpoint/2010/main" val="2160915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3.14financialcontents.com/data-wrangl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Data </a:t>
            </a:r>
            <a:r>
              <a:rPr lang="es-MX" dirty="0" err="1" smtClean="0"/>
              <a:t>Wrangling</a:t>
            </a:r>
            <a:endParaRPr lang="es-MX" dirty="0"/>
          </a:p>
        </p:txBody>
      </p:sp>
      <p:sp>
        <p:nvSpPr>
          <p:cNvPr id="3" name="Subtítulo 2"/>
          <p:cNvSpPr>
            <a:spLocks noGrp="1"/>
          </p:cNvSpPr>
          <p:nvPr>
            <p:ph type="subTitle" idx="1"/>
          </p:nvPr>
        </p:nvSpPr>
        <p:spPr/>
        <p:txBody>
          <a:bodyPr/>
          <a:lstStyle/>
          <a:p>
            <a:r>
              <a:rPr lang="es-MX" dirty="0" smtClean="0"/>
              <a:t>Carlos Armando Ríos Acevedo</a:t>
            </a:r>
            <a:endParaRPr lang="es-MX" dirty="0"/>
          </a:p>
        </p:txBody>
      </p:sp>
    </p:spTree>
    <p:extLst>
      <p:ext uri="{BB962C8B-B14F-4D97-AF65-F5344CB8AC3E}">
        <p14:creationId xmlns:p14="http://schemas.microsoft.com/office/powerpoint/2010/main" val="1904134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Data </a:t>
            </a:r>
            <a:r>
              <a:rPr lang="es-MX" dirty="0" err="1" smtClean="0"/>
              <a:t>Wrangling</a:t>
            </a:r>
            <a:r>
              <a:rPr lang="es-MX" dirty="0" smtClean="0"/>
              <a:t> “La cirugía de los Datos”</a:t>
            </a:r>
            <a:endParaRPr lang="es-MX" dirty="0"/>
          </a:p>
        </p:txBody>
      </p:sp>
      <p:sp>
        <p:nvSpPr>
          <p:cNvPr id="3" name="Marcador de contenido 2"/>
          <p:cNvSpPr>
            <a:spLocks noGrp="1"/>
          </p:cNvSpPr>
          <p:nvPr>
            <p:ph idx="1"/>
          </p:nvPr>
        </p:nvSpPr>
        <p:spPr>
          <a:xfrm>
            <a:off x="838200" y="2034171"/>
            <a:ext cx="10515600" cy="4351338"/>
          </a:xfrm>
        </p:spPr>
        <p:txBody>
          <a:bodyPr>
            <a:normAutofit lnSpcReduction="10000"/>
          </a:bodyPr>
          <a:lstStyle/>
          <a:p>
            <a:pPr algn="just"/>
            <a:r>
              <a:rPr lang="es-MX" dirty="0" smtClean="0"/>
              <a:t>Es el proceso de transformar y mapear datos de un </a:t>
            </a:r>
            <a:r>
              <a:rPr lang="es-MX" dirty="0" err="1" smtClean="0"/>
              <a:t>dataset</a:t>
            </a:r>
            <a:r>
              <a:rPr lang="es-MX" dirty="0" smtClean="0"/>
              <a:t> </a:t>
            </a:r>
            <a:r>
              <a:rPr lang="es-MX" dirty="0" err="1" smtClean="0"/>
              <a:t>row</a:t>
            </a:r>
            <a:r>
              <a:rPr lang="es-MX" dirty="0" smtClean="0"/>
              <a:t> (en bruto) en otro formato con la intención de hacerlo más apropiado y valioso con una finalidad de análisis. Un </a:t>
            </a:r>
            <a:r>
              <a:rPr lang="es-MX" b="1" dirty="0" smtClean="0"/>
              <a:t>data </a:t>
            </a:r>
            <a:r>
              <a:rPr lang="es-MX" b="1" dirty="0" err="1" smtClean="0"/>
              <a:t>wrangler</a:t>
            </a:r>
            <a:r>
              <a:rPr lang="es-MX" b="1" dirty="0"/>
              <a:t> </a:t>
            </a:r>
            <a:r>
              <a:rPr lang="es-MX" dirty="0" smtClean="0"/>
              <a:t>es una persona que realiza estas operaciones de transformación.</a:t>
            </a:r>
          </a:p>
          <a:p>
            <a:pPr algn="just"/>
            <a:r>
              <a:rPr lang="es-MX" dirty="0" smtClean="0"/>
              <a:t>Esto puede incluir: visualización de datos, agregación de datos, entrenamiento de un modelo estadístico, etc.. La oscilación de datos es un proceso que sigue un conjunto de pasos que inicia extrayendo los datos de una forma cruda del origen de datos. Dividiendo los datos en bruto usando algoritmos( clasificación, regresión, asociación, etc.. ) depositando el resultado en un sistema de almacenamiento </a:t>
            </a:r>
            <a:r>
              <a:rPr lang="es-MX" dirty="0"/>
              <a:t>p</a:t>
            </a:r>
            <a:r>
              <a:rPr lang="es-MX" dirty="0" smtClean="0"/>
              <a:t>ara su uso posterior.</a:t>
            </a:r>
            <a:endParaRPr lang="es-MX" dirty="0"/>
          </a:p>
        </p:txBody>
      </p:sp>
    </p:spTree>
    <p:extLst>
      <p:ext uri="{BB962C8B-B14F-4D97-AF65-F5344CB8AC3E}">
        <p14:creationId xmlns:p14="http://schemas.microsoft.com/office/powerpoint/2010/main" val="3136941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Data </a:t>
            </a:r>
            <a:r>
              <a:rPr lang="es-MX" b="1" dirty="0" err="1" smtClean="0"/>
              <a:t>Wrangling</a:t>
            </a:r>
            <a:r>
              <a:rPr lang="es-MX" b="1" dirty="0" smtClean="0"/>
              <a:t/>
            </a:r>
            <a:br>
              <a:rPr lang="es-MX" b="1" dirty="0" smtClean="0"/>
            </a:br>
            <a:endParaRPr lang="es-MX" dirty="0"/>
          </a:p>
        </p:txBody>
      </p:sp>
      <p:sp>
        <p:nvSpPr>
          <p:cNvPr id="3" name="Marcador de contenido 2"/>
          <p:cNvSpPr>
            <a:spLocks noGrp="1"/>
          </p:cNvSpPr>
          <p:nvPr>
            <p:ph idx="1"/>
          </p:nvPr>
        </p:nvSpPr>
        <p:spPr/>
        <p:txBody>
          <a:bodyPr>
            <a:normAutofit fontScale="92500" lnSpcReduction="10000"/>
          </a:bodyPr>
          <a:lstStyle/>
          <a:p>
            <a:pPr algn="just"/>
            <a:r>
              <a:rPr lang="es-MX" dirty="0" smtClean="0"/>
              <a:t>Los </a:t>
            </a:r>
            <a:r>
              <a:rPr lang="es-MX" dirty="0"/>
              <a:t>expertos en datos dedican el 80% de su jornada laboral a lo que en el sector se conoce como </a:t>
            </a:r>
            <a:r>
              <a:rPr lang="es-MX" i="1" dirty="0"/>
              <a:t>trabajo de bedel</a:t>
            </a:r>
            <a:r>
              <a:rPr lang="es-MX" dirty="0"/>
              <a:t> (</a:t>
            </a:r>
            <a:r>
              <a:rPr lang="es-MX" i="1" dirty="0"/>
              <a:t>data </a:t>
            </a:r>
            <a:r>
              <a:rPr lang="es-MX" i="1" dirty="0" err="1"/>
              <a:t>janitor</a:t>
            </a:r>
            <a:r>
              <a:rPr lang="es-MX" i="1" dirty="0"/>
              <a:t> </a:t>
            </a:r>
            <a:r>
              <a:rPr lang="es-MX" i="1" dirty="0" err="1"/>
              <a:t>work</a:t>
            </a:r>
            <a:r>
              <a:rPr lang="es-MX" dirty="0"/>
              <a:t>). El tiempo dedicado al análisis o la toma de decisiones se reduce al mínimo por las exigencias de una tarea tan ingrata como imprescindible: la limpieza de datos. La solución pasa por los sistemas de data </a:t>
            </a:r>
            <a:r>
              <a:rPr lang="es-MX" dirty="0" err="1"/>
              <a:t>wrangling</a:t>
            </a:r>
            <a:r>
              <a:rPr lang="es-MX" dirty="0"/>
              <a:t>, que automatizan el proceso de preparación de la información.</a:t>
            </a:r>
          </a:p>
          <a:p>
            <a:pPr algn="just"/>
            <a:r>
              <a:rPr lang="es-MX" dirty="0"/>
              <a:t>Data </a:t>
            </a:r>
            <a:r>
              <a:rPr lang="es-MX" dirty="0" err="1"/>
              <a:t>wrangling</a:t>
            </a:r>
            <a:r>
              <a:rPr lang="es-MX" dirty="0"/>
              <a:t> es el proceso de transformar datos brutos (</a:t>
            </a:r>
            <a:r>
              <a:rPr lang="es-MX" i="1" dirty="0" err="1"/>
              <a:t>raw</a:t>
            </a:r>
            <a:r>
              <a:rPr lang="es-MX" i="1" dirty="0"/>
              <a:t> data</a:t>
            </a:r>
            <a:r>
              <a:rPr lang="es-MX" dirty="0"/>
              <a:t>) en información lista para su análisis. El valor de los datos es incuestionable. Sí se puede cuestionar, sin embargo, cuánto valen unos datos brutos que están incompletos, contienen errores o no resultan accesibles. Las soluciones de data </a:t>
            </a:r>
            <a:r>
              <a:rPr lang="es-MX" dirty="0" err="1"/>
              <a:t>wrangling</a:t>
            </a:r>
            <a:r>
              <a:rPr lang="es-MX" dirty="0"/>
              <a:t> resultan imprescindibles si queremos convertir el valor potencial de nuestros datos en valor real.</a:t>
            </a:r>
          </a:p>
          <a:p>
            <a:pPr algn="just"/>
            <a:endParaRPr lang="es-MX" dirty="0"/>
          </a:p>
        </p:txBody>
      </p:sp>
    </p:spTree>
    <p:extLst>
      <p:ext uri="{BB962C8B-B14F-4D97-AF65-F5344CB8AC3E}">
        <p14:creationId xmlns:p14="http://schemas.microsoft.com/office/powerpoint/2010/main" val="3612827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Proceso de data </a:t>
            </a:r>
            <a:r>
              <a:rPr lang="es-MX" b="1" dirty="0" err="1"/>
              <a:t>wrangling</a:t>
            </a:r>
            <a:r>
              <a:rPr lang="es-MX" b="1" dirty="0"/>
              <a:t/>
            </a:r>
            <a:br>
              <a:rPr lang="es-MX" b="1" dirty="0"/>
            </a:br>
            <a:endParaRPr lang="es-MX" dirty="0"/>
          </a:p>
        </p:txBody>
      </p:sp>
      <p:sp>
        <p:nvSpPr>
          <p:cNvPr id="3" name="Marcador de contenido 2"/>
          <p:cNvSpPr>
            <a:spLocks noGrp="1"/>
          </p:cNvSpPr>
          <p:nvPr>
            <p:ph idx="1"/>
          </p:nvPr>
        </p:nvSpPr>
        <p:spPr>
          <a:xfrm>
            <a:off x="838200" y="1106905"/>
            <a:ext cx="10515600" cy="5470358"/>
          </a:xfrm>
        </p:spPr>
        <p:txBody>
          <a:bodyPr>
            <a:normAutofit fontScale="92500" lnSpcReduction="10000"/>
          </a:bodyPr>
          <a:lstStyle/>
          <a:p>
            <a:pPr algn="just"/>
            <a:r>
              <a:rPr lang="es-MX" dirty="0"/>
              <a:t>Cada vez somos capaces de disponer de mayores cantidades de datos. A medida que aumenta la cantidad de información, lo hace también su variedad. Las colecciones de datos provienen de diferentes fuentes, están estructuradas de forma heterogénea o directamente carecen de organización. </a:t>
            </a:r>
            <a:r>
              <a:rPr lang="es-MX" dirty="0" smtClean="0"/>
              <a:t>Las </a:t>
            </a:r>
            <a:r>
              <a:rPr lang="es-MX" dirty="0"/>
              <a:t>soluciones de data </a:t>
            </a:r>
            <a:r>
              <a:rPr lang="es-MX" dirty="0" err="1"/>
              <a:t>wrangling</a:t>
            </a:r>
            <a:r>
              <a:rPr lang="es-MX" dirty="0"/>
              <a:t> permiten limpiar esa información y presentarla en un formato unificado.</a:t>
            </a:r>
          </a:p>
          <a:p>
            <a:pPr marL="0" indent="0" algn="just">
              <a:buNone/>
            </a:pPr>
            <a:r>
              <a:rPr lang="es-MX" dirty="0"/>
              <a:t>El proceso incluye los siguientes pasos:</a:t>
            </a:r>
          </a:p>
          <a:p>
            <a:pPr algn="just"/>
            <a:r>
              <a:rPr lang="es-MX" dirty="0"/>
              <a:t>Identificación de errores</a:t>
            </a:r>
          </a:p>
          <a:p>
            <a:pPr algn="just"/>
            <a:r>
              <a:rPr lang="es-MX" dirty="0"/>
              <a:t>Detección de información incompleta</a:t>
            </a:r>
          </a:p>
          <a:p>
            <a:pPr algn="just"/>
            <a:r>
              <a:rPr lang="es-MX" dirty="0"/>
              <a:t>Corrección de inconsistencias</a:t>
            </a:r>
          </a:p>
          <a:p>
            <a:pPr algn="just"/>
            <a:r>
              <a:rPr lang="es-MX" dirty="0"/>
              <a:t>Eliminación de duplicidades</a:t>
            </a:r>
          </a:p>
          <a:p>
            <a:pPr algn="just"/>
            <a:r>
              <a:rPr lang="es-MX" dirty="0"/>
              <a:t>Estructuración homogénea</a:t>
            </a:r>
          </a:p>
          <a:p>
            <a:pPr marL="0" indent="0" algn="just">
              <a:buNone/>
            </a:pPr>
            <a:r>
              <a:rPr lang="es-MX" dirty="0"/>
              <a:t>Como resultado ofrecemos unos datos ya preparados para su análisis o consumo.</a:t>
            </a:r>
          </a:p>
          <a:p>
            <a:pPr algn="just"/>
            <a:endParaRPr lang="es-MX" dirty="0"/>
          </a:p>
        </p:txBody>
      </p:sp>
    </p:spTree>
    <p:extLst>
      <p:ext uri="{BB962C8B-B14F-4D97-AF65-F5344CB8AC3E}">
        <p14:creationId xmlns:p14="http://schemas.microsoft.com/office/powerpoint/2010/main" val="3818514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597401"/>
          </a:xfrm>
        </p:spPr>
        <p:txBody>
          <a:bodyPr>
            <a:normAutofit fontScale="90000"/>
          </a:bodyPr>
          <a:lstStyle/>
          <a:p>
            <a:r>
              <a:rPr lang="es-MX" b="1" dirty="0"/>
              <a:t>Beneficios del data </a:t>
            </a:r>
            <a:r>
              <a:rPr lang="es-MX" b="1" dirty="0" err="1"/>
              <a:t>wrangling</a:t>
            </a:r>
            <a:r>
              <a:rPr lang="es-MX" b="1" dirty="0"/>
              <a:t/>
            </a:r>
            <a:br>
              <a:rPr lang="es-MX" b="1" dirty="0"/>
            </a:br>
            <a:endParaRPr lang="es-MX" dirty="0"/>
          </a:p>
        </p:txBody>
      </p:sp>
      <p:sp>
        <p:nvSpPr>
          <p:cNvPr id="3" name="Marcador de contenido 2"/>
          <p:cNvSpPr>
            <a:spLocks noGrp="1"/>
          </p:cNvSpPr>
          <p:nvPr>
            <p:ph idx="1"/>
          </p:nvPr>
        </p:nvSpPr>
        <p:spPr>
          <a:xfrm>
            <a:off x="256674" y="962526"/>
            <a:ext cx="11646568" cy="5214437"/>
          </a:xfrm>
        </p:spPr>
        <p:txBody>
          <a:bodyPr>
            <a:normAutofit lnSpcReduction="10000"/>
          </a:bodyPr>
          <a:lstStyle/>
          <a:p>
            <a:pPr marL="0" indent="0" algn="just">
              <a:buNone/>
            </a:pPr>
            <a:r>
              <a:rPr lang="es-MX" dirty="0"/>
              <a:t>Si aplicamos un buen sistema de data </a:t>
            </a:r>
            <a:r>
              <a:rPr lang="es-MX" dirty="0" err="1"/>
              <a:t>wrangling</a:t>
            </a:r>
            <a:r>
              <a:rPr lang="es-MX" dirty="0"/>
              <a:t> dispondremos de información que cumple con tres cualidades imprescindibles:</a:t>
            </a:r>
          </a:p>
          <a:p>
            <a:pPr algn="just"/>
            <a:r>
              <a:rPr lang="es-MX" b="1" dirty="0"/>
              <a:t>Consistencia: </a:t>
            </a:r>
            <a:r>
              <a:rPr lang="es-MX" dirty="0"/>
              <a:t>El proceso de limpieza corrige los valores referenciados de forma distinta, elimina las duplicidades y unifica la estructuración de la información. Sin esta consistencia, resulta imposible realizar comparaciones, análisis o predicciones.</a:t>
            </a:r>
          </a:p>
          <a:p>
            <a:pPr algn="just"/>
            <a:r>
              <a:rPr lang="es-MX" b="1" dirty="0"/>
              <a:t>Fiabilidad: </a:t>
            </a:r>
            <a:r>
              <a:rPr lang="es-MX" dirty="0"/>
              <a:t>Para basar decisiones en datos, es imprescindible garantizar que estos sean fiables. El data </a:t>
            </a:r>
            <a:r>
              <a:rPr lang="es-MX" dirty="0" err="1"/>
              <a:t>wrangling</a:t>
            </a:r>
            <a:r>
              <a:rPr lang="es-MX" dirty="0"/>
              <a:t> permite mejorar los procesos de verificación de los datos, eliminando valores erróneos, referencias inválidas, campos incompletos o información obsoleta.</a:t>
            </a:r>
          </a:p>
          <a:p>
            <a:pPr algn="just"/>
            <a:r>
              <a:rPr lang="es-MX" b="1" dirty="0"/>
              <a:t>Accesibilidad: </a:t>
            </a:r>
            <a:r>
              <a:rPr lang="es-MX" dirty="0"/>
              <a:t>La unificación permite el acceso a la totalidad de la información y abre la puerta al máximo aprovechamiento del potencial de nuestros datos.</a:t>
            </a:r>
          </a:p>
          <a:p>
            <a:pPr algn="just"/>
            <a:endParaRPr lang="es-MX" dirty="0"/>
          </a:p>
        </p:txBody>
      </p:sp>
    </p:spTree>
    <p:extLst>
      <p:ext uri="{BB962C8B-B14F-4D97-AF65-F5344CB8AC3E}">
        <p14:creationId xmlns:p14="http://schemas.microsoft.com/office/powerpoint/2010/main" val="2230228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597401"/>
          </a:xfrm>
        </p:spPr>
        <p:txBody>
          <a:bodyPr>
            <a:normAutofit fontScale="90000"/>
          </a:bodyPr>
          <a:lstStyle/>
          <a:p>
            <a:r>
              <a:rPr lang="es-MX" b="1" dirty="0"/>
              <a:t>Beneficios del data </a:t>
            </a:r>
            <a:r>
              <a:rPr lang="es-MX" b="1" dirty="0" err="1"/>
              <a:t>wrangling</a:t>
            </a:r>
            <a:r>
              <a:rPr lang="es-MX" b="1" dirty="0"/>
              <a:t/>
            </a:r>
            <a:br>
              <a:rPr lang="es-MX" b="1" dirty="0"/>
            </a:br>
            <a:endParaRPr lang="es-MX" dirty="0"/>
          </a:p>
        </p:txBody>
      </p:sp>
      <p:sp>
        <p:nvSpPr>
          <p:cNvPr id="3" name="Marcador de contenido 2"/>
          <p:cNvSpPr>
            <a:spLocks noGrp="1"/>
          </p:cNvSpPr>
          <p:nvPr>
            <p:ph idx="1"/>
          </p:nvPr>
        </p:nvSpPr>
        <p:spPr>
          <a:xfrm>
            <a:off x="256674" y="962526"/>
            <a:ext cx="11646568" cy="5614737"/>
          </a:xfrm>
        </p:spPr>
        <p:txBody>
          <a:bodyPr>
            <a:normAutofit lnSpcReduction="10000"/>
          </a:bodyPr>
          <a:lstStyle/>
          <a:p>
            <a:pPr marL="0" indent="0" algn="just">
              <a:buNone/>
            </a:pPr>
            <a:r>
              <a:rPr lang="es-MX" dirty="0"/>
              <a:t>Además de mejorar la calidad de la información, un buen sistema de data </a:t>
            </a:r>
            <a:r>
              <a:rPr lang="es-MX" dirty="0" err="1"/>
              <a:t>wrangling</a:t>
            </a:r>
            <a:r>
              <a:rPr lang="es-MX" dirty="0"/>
              <a:t> permite también mejorar la eficiencia de las empresas:</a:t>
            </a:r>
          </a:p>
          <a:p>
            <a:pPr algn="just"/>
            <a:r>
              <a:rPr lang="es-MX" b="1" dirty="0"/>
              <a:t>Ahorro de tiempo</a:t>
            </a:r>
            <a:r>
              <a:rPr lang="es-MX" dirty="0"/>
              <a:t>: La automatización agiliza los procesos de limpieza y preparación de datos.</a:t>
            </a:r>
          </a:p>
          <a:p>
            <a:pPr algn="just"/>
            <a:r>
              <a:rPr lang="es-MX" b="1" dirty="0"/>
              <a:t>Aprovechamiento de los recursos humanos</a:t>
            </a:r>
            <a:r>
              <a:rPr lang="es-MX" dirty="0"/>
              <a:t>: El uso de sistemas de data </a:t>
            </a:r>
            <a:r>
              <a:rPr lang="es-MX" dirty="0" err="1"/>
              <a:t>wrangling</a:t>
            </a:r>
            <a:r>
              <a:rPr lang="es-MX" dirty="0"/>
              <a:t> libera a los expertos de las tareas automáticas y les permite centrarse en las funciones en las que pueden otorgar mayor valor.</a:t>
            </a:r>
          </a:p>
          <a:p>
            <a:pPr algn="just"/>
            <a:r>
              <a:rPr lang="es-MX" dirty="0"/>
              <a:t>Mejora de las decisiones: La disponibilidad de más información, proveniente de diferentes fuentes y accesible de forma rápida, redunda en la capacidad de toma de decisiones.</a:t>
            </a:r>
          </a:p>
          <a:p>
            <a:pPr marL="0" indent="0" algn="just">
              <a:buNone/>
            </a:pPr>
            <a:r>
              <a:rPr lang="es-MX" dirty="0"/>
              <a:t>Con el data </a:t>
            </a:r>
            <a:r>
              <a:rPr lang="es-MX" dirty="0" err="1"/>
              <a:t>wrangling</a:t>
            </a:r>
            <a:r>
              <a:rPr lang="es-MX" dirty="0"/>
              <a:t> no finaliza el proceso de gestión de datos, pero es un paso imprescindible para aprovechar el auténtico potencial de la información.</a:t>
            </a:r>
          </a:p>
          <a:p>
            <a:pPr algn="just"/>
            <a:r>
              <a:rPr lang="es-MX" dirty="0" smtClean="0">
                <a:hlinkClick r:id="rId2"/>
              </a:rPr>
              <a:t>http://www.3.14financialcontents.com/data-wrangling/</a:t>
            </a:r>
            <a:endParaRPr lang="es-MX" dirty="0"/>
          </a:p>
        </p:txBody>
      </p:sp>
    </p:spTree>
    <p:extLst>
      <p:ext uri="{BB962C8B-B14F-4D97-AF65-F5344CB8AC3E}">
        <p14:creationId xmlns:p14="http://schemas.microsoft.com/office/powerpoint/2010/main" val="360937671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219</Words>
  <Application>Microsoft Office PowerPoint</Application>
  <PresentationFormat>Panorámica</PresentationFormat>
  <Paragraphs>29</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Calibri Light</vt:lpstr>
      <vt:lpstr>Tema de Office</vt:lpstr>
      <vt:lpstr>Data Wrangling</vt:lpstr>
      <vt:lpstr>Data Wrangling “La cirugía de los Datos”</vt:lpstr>
      <vt:lpstr>Data Wrangling </vt:lpstr>
      <vt:lpstr>Proceso de data wrangling </vt:lpstr>
      <vt:lpstr>Beneficios del data wrangling </vt:lpstr>
      <vt:lpstr>Beneficios del data wrangling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Wrangling</dc:title>
  <dc:creator>carlos armando ríos acevedo</dc:creator>
  <cp:lastModifiedBy>carlos armando ríos acevedo</cp:lastModifiedBy>
  <cp:revision>4</cp:revision>
  <dcterms:created xsi:type="dcterms:W3CDTF">2019-05-05T19:14:09Z</dcterms:created>
  <dcterms:modified xsi:type="dcterms:W3CDTF">2019-05-08T23:51:44Z</dcterms:modified>
</cp:coreProperties>
</file>