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 id="263" r:id="rId9"/>
    <p:sldId id="267" r:id="rId10"/>
    <p:sldId id="264" r:id="rId11"/>
    <p:sldId id="265" r:id="rId12"/>
    <p:sldId id="266" r:id="rId13"/>
    <p:sldId id="269" r:id="rId14"/>
    <p:sldId id="270" r:id="rId15"/>
    <p:sldId id="271" r:id="rId16"/>
    <p:sldId id="268"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908B2ED3-3C41-44C3-A3D6-02BBF1E166CB}">
          <p14:sldIdLst>
            <p14:sldId id="256"/>
            <p14:sldId id="257"/>
            <p14:sldId id="258"/>
            <p14:sldId id="260"/>
            <p14:sldId id="261"/>
            <p14:sldId id="259"/>
            <p14:sldId id="262"/>
            <p14:sldId id="263"/>
            <p14:sldId id="267"/>
            <p14:sldId id="264"/>
            <p14:sldId id="265"/>
            <p14:sldId id="266"/>
            <p14:sldId id="269"/>
            <p14:sldId id="270"/>
            <p14:sldId id="271"/>
          </p14:sldIdLst>
        </p14:section>
        <p14:section name="Sección sin título" id="{D87E5E80-E0AA-439E-8649-4C4B3F2F7CE7}">
          <p14:sldIdLst>
            <p14:sldId id="268"/>
            <p14:sldId id="272"/>
            <p14:sldId id="273"/>
            <p14:sldId id="274"/>
            <p14:sldId id="275"/>
            <p14:sldId id="276"/>
            <p14:sldId id="277"/>
            <p14:sldId id="278"/>
            <p14:sldId id="279"/>
          </p14:sldIdLst>
        </p14:section>
        <p14:section name="Sección sin título" id="{07176015-BDBB-48B7-84F3-07A7E594B5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62"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MX"/>
          </a:p>
        </p:txBody>
      </p:sp>
      <p:sp>
        <p:nvSpPr>
          <p:cNvPr id="4" name="Marcador de fecha 3"/>
          <p:cNvSpPr>
            <a:spLocks noGrp="1"/>
          </p:cNvSpPr>
          <p:nvPr>
            <p:ph type="dt" sz="half" idx="10"/>
          </p:nvPr>
        </p:nvSpPr>
        <p:spPr/>
        <p:txBody>
          <a:bodyPr/>
          <a:lstStyle/>
          <a:p>
            <a:fld id="{8AF64C95-21FF-4750-9BE7-32A83ADFC9E4}" type="datetimeFigureOut">
              <a:rPr lang="es-MX" smtClean="0"/>
              <a:t>04/05/2019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B550620-E6B8-4FC0-B8FD-ADDCFFB11416}" type="slidenum">
              <a:rPr lang="es-MX" smtClean="0"/>
              <a:t>‹Nº›</a:t>
            </a:fld>
            <a:endParaRPr lang="es-MX"/>
          </a:p>
        </p:txBody>
      </p:sp>
    </p:spTree>
    <p:extLst>
      <p:ext uri="{BB962C8B-B14F-4D97-AF65-F5344CB8AC3E}">
        <p14:creationId xmlns:p14="http://schemas.microsoft.com/office/powerpoint/2010/main" val="158226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AF64C95-21FF-4750-9BE7-32A83ADFC9E4}" type="datetimeFigureOut">
              <a:rPr lang="es-MX" smtClean="0"/>
              <a:t>04/05/2019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B550620-E6B8-4FC0-B8FD-ADDCFFB11416}" type="slidenum">
              <a:rPr lang="es-MX" smtClean="0"/>
              <a:t>‹Nº›</a:t>
            </a:fld>
            <a:endParaRPr lang="es-MX"/>
          </a:p>
        </p:txBody>
      </p:sp>
    </p:spTree>
    <p:extLst>
      <p:ext uri="{BB962C8B-B14F-4D97-AF65-F5344CB8AC3E}">
        <p14:creationId xmlns:p14="http://schemas.microsoft.com/office/powerpoint/2010/main" val="12491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AF64C95-21FF-4750-9BE7-32A83ADFC9E4}" type="datetimeFigureOut">
              <a:rPr lang="es-MX" smtClean="0"/>
              <a:t>04/05/2019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B550620-E6B8-4FC0-B8FD-ADDCFFB11416}" type="slidenum">
              <a:rPr lang="es-MX" smtClean="0"/>
              <a:t>‹Nº›</a:t>
            </a:fld>
            <a:endParaRPr lang="es-MX"/>
          </a:p>
        </p:txBody>
      </p:sp>
    </p:spTree>
    <p:extLst>
      <p:ext uri="{BB962C8B-B14F-4D97-AF65-F5344CB8AC3E}">
        <p14:creationId xmlns:p14="http://schemas.microsoft.com/office/powerpoint/2010/main" val="343662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AF64C95-21FF-4750-9BE7-32A83ADFC9E4}" type="datetimeFigureOut">
              <a:rPr lang="es-MX" smtClean="0"/>
              <a:t>04/05/2019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B550620-E6B8-4FC0-B8FD-ADDCFFB11416}" type="slidenum">
              <a:rPr lang="es-MX" smtClean="0"/>
              <a:t>‹Nº›</a:t>
            </a:fld>
            <a:endParaRPr lang="es-MX"/>
          </a:p>
        </p:txBody>
      </p:sp>
    </p:spTree>
    <p:extLst>
      <p:ext uri="{BB962C8B-B14F-4D97-AF65-F5344CB8AC3E}">
        <p14:creationId xmlns:p14="http://schemas.microsoft.com/office/powerpoint/2010/main" val="51587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8AF64C95-21FF-4750-9BE7-32A83ADFC9E4}" type="datetimeFigureOut">
              <a:rPr lang="es-MX" smtClean="0"/>
              <a:t>04/05/2019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B550620-E6B8-4FC0-B8FD-ADDCFFB11416}" type="slidenum">
              <a:rPr lang="es-MX" smtClean="0"/>
              <a:t>‹Nº›</a:t>
            </a:fld>
            <a:endParaRPr lang="es-MX"/>
          </a:p>
        </p:txBody>
      </p:sp>
    </p:spTree>
    <p:extLst>
      <p:ext uri="{BB962C8B-B14F-4D97-AF65-F5344CB8AC3E}">
        <p14:creationId xmlns:p14="http://schemas.microsoft.com/office/powerpoint/2010/main" val="904197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8AF64C95-21FF-4750-9BE7-32A83ADFC9E4}" type="datetimeFigureOut">
              <a:rPr lang="es-MX" smtClean="0"/>
              <a:t>04/05/2019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B550620-E6B8-4FC0-B8FD-ADDCFFB11416}" type="slidenum">
              <a:rPr lang="es-MX" smtClean="0"/>
              <a:t>‹Nº›</a:t>
            </a:fld>
            <a:endParaRPr lang="es-MX"/>
          </a:p>
        </p:txBody>
      </p:sp>
    </p:spTree>
    <p:extLst>
      <p:ext uri="{BB962C8B-B14F-4D97-AF65-F5344CB8AC3E}">
        <p14:creationId xmlns:p14="http://schemas.microsoft.com/office/powerpoint/2010/main" val="26884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8AF64C95-21FF-4750-9BE7-32A83ADFC9E4}" type="datetimeFigureOut">
              <a:rPr lang="es-MX" smtClean="0"/>
              <a:t>04/05/2019</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9B550620-E6B8-4FC0-B8FD-ADDCFFB11416}" type="slidenum">
              <a:rPr lang="es-MX" smtClean="0"/>
              <a:t>‹Nº›</a:t>
            </a:fld>
            <a:endParaRPr lang="es-MX"/>
          </a:p>
        </p:txBody>
      </p:sp>
    </p:spTree>
    <p:extLst>
      <p:ext uri="{BB962C8B-B14F-4D97-AF65-F5344CB8AC3E}">
        <p14:creationId xmlns:p14="http://schemas.microsoft.com/office/powerpoint/2010/main" val="3731695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8AF64C95-21FF-4750-9BE7-32A83ADFC9E4}" type="datetimeFigureOut">
              <a:rPr lang="es-MX" smtClean="0"/>
              <a:t>04/05/2019</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9B550620-E6B8-4FC0-B8FD-ADDCFFB11416}" type="slidenum">
              <a:rPr lang="es-MX" smtClean="0"/>
              <a:t>‹Nº›</a:t>
            </a:fld>
            <a:endParaRPr lang="es-MX"/>
          </a:p>
        </p:txBody>
      </p:sp>
    </p:spTree>
    <p:extLst>
      <p:ext uri="{BB962C8B-B14F-4D97-AF65-F5344CB8AC3E}">
        <p14:creationId xmlns:p14="http://schemas.microsoft.com/office/powerpoint/2010/main" val="1498965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AF64C95-21FF-4750-9BE7-32A83ADFC9E4}" type="datetimeFigureOut">
              <a:rPr lang="es-MX" smtClean="0"/>
              <a:t>04/05/2019</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9B550620-E6B8-4FC0-B8FD-ADDCFFB11416}" type="slidenum">
              <a:rPr lang="es-MX" smtClean="0"/>
              <a:t>‹Nº›</a:t>
            </a:fld>
            <a:endParaRPr lang="es-MX"/>
          </a:p>
        </p:txBody>
      </p:sp>
    </p:spTree>
    <p:extLst>
      <p:ext uri="{BB962C8B-B14F-4D97-AF65-F5344CB8AC3E}">
        <p14:creationId xmlns:p14="http://schemas.microsoft.com/office/powerpoint/2010/main" val="929191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8AF64C95-21FF-4750-9BE7-32A83ADFC9E4}" type="datetimeFigureOut">
              <a:rPr lang="es-MX" smtClean="0"/>
              <a:t>04/05/2019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B550620-E6B8-4FC0-B8FD-ADDCFFB11416}" type="slidenum">
              <a:rPr lang="es-MX" smtClean="0"/>
              <a:t>‹Nº›</a:t>
            </a:fld>
            <a:endParaRPr lang="es-MX"/>
          </a:p>
        </p:txBody>
      </p:sp>
    </p:spTree>
    <p:extLst>
      <p:ext uri="{BB962C8B-B14F-4D97-AF65-F5344CB8AC3E}">
        <p14:creationId xmlns:p14="http://schemas.microsoft.com/office/powerpoint/2010/main" val="2911159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8AF64C95-21FF-4750-9BE7-32A83ADFC9E4}" type="datetimeFigureOut">
              <a:rPr lang="es-MX" smtClean="0"/>
              <a:t>04/05/2019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B550620-E6B8-4FC0-B8FD-ADDCFFB11416}" type="slidenum">
              <a:rPr lang="es-MX" smtClean="0"/>
              <a:t>‹Nº›</a:t>
            </a:fld>
            <a:endParaRPr lang="es-MX"/>
          </a:p>
        </p:txBody>
      </p:sp>
    </p:spTree>
    <p:extLst>
      <p:ext uri="{BB962C8B-B14F-4D97-AF65-F5344CB8AC3E}">
        <p14:creationId xmlns:p14="http://schemas.microsoft.com/office/powerpoint/2010/main" val="1153911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4C95-21FF-4750-9BE7-32A83ADFC9E4}" type="datetimeFigureOut">
              <a:rPr lang="es-MX" smtClean="0"/>
              <a:t>04/05/2019</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550620-E6B8-4FC0-B8FD-ADDCFFB11416}" type="slidenum">
              <a:rPr lang="es-MX" smtClean="0"/>
              <a:t>‹Nº›</a:t>
            </a:fld>
            <a:endParaRPr lang="es-MX"/>
          </a:p>
        </p:txBody>
      </p:sp>
    </p:spTree>
    <p:extLst>
      <p:ext uri="{BB962C8B-B14F-4D97-AF65-F5344CB8AC3E}">
        <p14:creationId xmlns:p14="http://schemas.microsoft.com/office/powerpoint/2010/main" val="3880574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sorayapaniagua.com/2012/03/27/la-gran-apuesta-de-coca-cola-por-los-modelos-predictivo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iposicionamientoweb.es/como-optimizar-el-ctr-desde-las-serps/" TargetMode="External"/><Relationship Id="rId2" Type="http://schemas.openxmlformats.org/officeDocument/2006/relationships/hyperlink" Target="https://es.wikipedia.org/wiki/P%C3%A1gina_de_resultados_del_buscado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forbes.com.mx/como-hacer-que-los-datos-hablen-y-se-transformen-en-exitos/" TargetMode="External"/><Relationship Id="rId2" Type="http://schemas.openxmlformats.org/officeDocument/2006/relationships/hyperlink" Target="http://www.sonypictures.com/movies/moneybal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jpeg"/><Relationship Id="rId3" Type="http://schemas.openxmlformats.org/officeDocument/2006/relationships/image" Target="../media/image8.jpeg"/><Relationship Id="rId7" Type="http://schemas.openxmlformats.org/officeDocument/2006/relationships/image" Target="../media/image12.jpg"/><Relationship Id="rId12" Type="http://schemas.openxmlformats.org/officeDocument/2006/relationships/image" Target="../media/image17.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jpeg"/><Relationship Id="rId9" Type="http://schemas.openxmlformats.org/officeDocument/2006/relationships/image" Target="../media/image14.pn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Minería de Datos</a:t>
            </a:r>
            <a:endParaRPr lang="es-MX" dirty="0"/>
          </a:p>
        </p:txBody>
      </p:sp>
      <p:sp>
        <p:nvSpPr>
          <p:cNvPr id="3" name="Subtítulo 2"/>
          <p:cNvSpPr>
            <a:spLocks noGrp="1"/>
          </p:cNvSpPr>
          <p:nvPr>
            <p:ph type="subTitle" idx="1"/>
          </p:nvPr>
        </p:nvSpPr>
        <p:spPr/>
        <p:txBody>
          <a:bodyPr/>
          <a:lstStyle/>
          <a:p>
            <a:r>
              <a:rPr lang="es-MX" dirty="0" smtClean="0"/>
              <a:t>Carlos Armando Ríos Acevedo</a:t>
            </a:r>
            <a:endParaRPr lang="es-MX" dirty="0"/>
          </a:p>
        </p:txBody>
      </p:sp>
    </p:spTree>
    <p:extLst>
      <p:ext uri="{BB962C8B-B14F-4D97-AF65-F5344CB8AC3E}">
        <p14:creationId xmlns:p14="http://schemas.microsoft.com/office/powerpoint/2010/main" val="3431326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Análisis Predictivo</a:t>
            </a:r>
            <a:endParaRPr lang="es-MX" dirty="0"/>
          </a:p>
        </p:txBody>
      </p:sp>
      <p:sp>
        <p:nvSpPr>
          <p:cNvPr id="3" name="Marcador de contenido 2"/>
          <p:cNvSpPr>
            <a:spLocks noGrp="1"/>
          </p:cNvSpPr>
          <p:nvPr>
            <p:ph idx="1"/>
          </p:nvPr>
        </p:nvSpPr>
        <p:spPr/>
        <p:txBody>
          <a:bodyPr/>
          <a:lstStyle/>
          <a:p>
            <a:pPr algn="just"/>
            <a:r>
              <a:rPr lang="es-MX" dirty="0"/>
              <a:t>En un principio puede parecer que el análisis predictivo es lo mismo que hacer un pronóstico (que hace predicciones a un nivel macroscópico), pero se trata de algo completamente distinto. Mientras que un pronóstico puede predecir cuántos helados se van a vender el mes que viene, el análisis predictivo puede indicar qué individuos es más probable que se coman un helado. Esta información, si se utiliza de la forma correcta, supone un cambio radical en el juego, ya que permite orientar los esfuerzos para ser más productivos en la consecución de los objetivos.</a:t>
            </a:r>
          </a:p>
        </p:txBody>
      </p:sp>
    </p:spTree>
    <p:extLst>
      <p:ext uri="{BB962C8B-B14F-4D97-AF65-F5344CB8AC3E}">
        <p14:creationId xmlns:p14="http://schemas.microsoft.com/office/powerpoint/2010/main" val="917678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Análisis Predictivo</a:t>
            </a:r>
            <a:endParaRPr lang="es-MX" dirty="0"/>
          </a:p>
        </p:txBody>
      </p:sp>
      <p:sp>
        <p:nvSpPr>
          <p:cNvPr id="3" name="Marcador de contenido 2"/>
          <p:cNvSpPr>
            <a:spLocks noGrp="1"/>
          </p:cNvSpPr>
          <p:nvPr>
            <p:ph idx="1"/>
          </p:nvPr>
        </p:nvSpPr>
        <p:spPr/>
        <p:txBody>
          <a:bodyPr>
            <a:normAutofit lnSpcReduction="10000"/>
          </a:bodyPr>
          <a:lstStyle/>
          <a:p>
            <a:pPr algn="just"/>
            <a:r>
              <a:rPr lang="es-MX" dirty="0"/>
              <a:t>Para llevar a cabo el análisis predictivo es indispensable disponer de una considerable cantidad de datos, tanto actuales como pasados, para poder establecer patrones de comportamiento y así inducir conocimiento. Por ejemplo, en el caso comentado en el párrafo anterior, acerca de quién es más probable que se coma un helado, si se cruzan datos acerca de la temperatura registrada, la época del año y si es fin de semana o festivo se puede inferir qué perfil de persona comerá helado. Este proceso se realiza gracias al aprendizaje computacional. Los ordenadores pueden “aprender” de manera autónoma y de esta forma desarrollar nuevo conocimiento y capacidades, para ello basta con proporcionarles el más potente y gran recurso natural de la sociedad moderna: los datos.</a:t>
            </a:r>
          </a:p>
        </p:txBody>
      </p:sp>
    </p:spTree>
    <p:extLst>
      <p:ext uri="{BB962C8B-B14F-4D97-AF65-F5344CB8AC3E}">
        <p14:creationId xmlns:p14="http://schemas.microsoft.com/office/powerpoint/2010/main" val="1830371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Práctica 1</a:t>
            </a:r>
            <a:endParaRPr lang="es-MX" dirty="0"/>
          </a:p>
        </p:txBody>
      </p:sp>
      <p:sp>
        <p:nvSpPr>
          <p:cNvPr id="3" name="Marcador de contenido 2"/>
          <p:cNvSpPr>
            <a:spLocks noGrp="1"/>
          </p:cNvSpPr>
          <p:nvPr>
            <p:ph idx="1"/>
          </p:nvPr>
        </p:nvSpPr>
        <p:spPr/>
        <p:txBody>
          <a:bodyPr/>
          <a:lstStyle/>
          <a:p>
            <a:r>
              <a:rPr lang="es-MX" dirty="0" smtClean="0"/>
              <a:t>Reunirse en grupos de 4 personas.</a:t>
            </a:r>
          </a:p>
          <a:p>
            <a:r>
              <a:rPr lang="es-MX" dirty="0" smtClean="0"/>
              <a:t>Leer el documento de “Análisis Predictivo”</a:t>
            </a:r>
          </a:p>
          <a:p>
            <a:r>
              <a:rPr lang="es-MX" dirty="0" smtClean="0"/>
              <a:t>Exponer sobre el tema.</a:t>
            </a:r>
            <a:endParaRPr lang="es-MX" dirty="0"/>
          </a:p>
        </p:txBody>
      </p:sp>
    </p:spTree>
    <p:extLst>
      <p:ext uri="{BB962C8B-B14F-4D97-AF65-F5344CB8AC3E}">
        <p14:creationId xmlns:p14="http://schemas.microsoft.com/office/powerpoint/2010/main" val="42211904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es el aprendizaje supervisado?</a:t>
            </a:r>
            <a:endParaRPr lang="es-MX" dirty="0"/>
          </a:p>
        </p:txBody>
      </p:sp>
      <p:sp>
        <p:nvSpPr>
          <p:cNvPr id="3" name="Marcador de contenido 2"/>
          <p:cNvSpPr>
            <a:spLocks noGrp="1"/>
          </p:cNvSpPr>
          <p:nvPr>
            <p:ph idx="1"/>
          </p:nvPr>
        </p:nvSpPr>
        <p:spPr/>
        <p:txBody>
          <a:bodyPr/>
          <a:lstStyle/>
          <a:p>
            <a:pPr algn="just"/>
            <a:r>
              <a:rPr lang="es-MX" dirty="0"/>
              <a:t>El aprendizaje supervisado es uno de los métodos asociados con el aprendizaje automático que implica la asignación de </a:t>
            </a:r>
            <a:r>
              <a:rPr lang="es-MX" b="1" i="1" u="sng" dirty="0">
                <a:solidFill>
                  <a:schemeClr val="accent5">
                    <a:lumMod val="50000"/>
                  </a:schemeClr>
                </a:solidFill>
              </a:rPr>
              <a:t>datos etiquetados</a:t>
            </a:r>
            <a:r>
              <a:rPr lang="es-MX" dirty="0"/>
              <a:t> para que se pueda deducir un determinado patrón o función a partir de esos datos. Vale la pena señalar que el aprendizaje supervisado implica la asignación de un </a:t>
            </a:r>
            <a:r>
              <a:rPr lang="es-MX" b="1" i="1" u="sng" dirty="0">
                <a:solidFill>
                  <a:schemeClr val="accent5">
                    <a:lumMod val="50000"/>
                  </a:schemeClr>
                </a:solidFill>
              </a:rPr>
              <a:t>objeto de entrada</a:t>
            </a:r>
            <a:r>
              <a:rPr lang="es-MX" dirty="0"/>
              <a:t>, un vector, mientras que, al mismo tiempo, anticipa el valor de salida más deseado, que se conoce principalmente como la señal de supervisión. La propiedad final del aprendizaje supervisado es que </a:t>
            </a:r>
            <a:r>
              <a:rPr lang="es-MX" b="1" i="1" dirty="0">
                <a:solidFill>
                  <a:schemeClr val="accent5">
                    <a:lumMod val="50000"/>
                  </a:schemeClr>
                </a:solidFill>
              </a:rPr>
              <a:t>los datos de entrada son conocidos y etiquetados adecuadamente.</a:t>
            </a:r>
          </a:p>
        </p:txBody>
      </p:sp>
    </p:spTree>
    <p:extLst>
      <p:ext uri="{BB962C8B-B14F-4D97-AF65-F5344CB8AC3E}">
        <p14:creationId xmlns:p14="http://schemas.microsoft.com/office/powerpoint/2010/main" val="34620546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es el aprendizaje no supervisado?</a:t>
            </a:r>
            <a:endParaRPr lang="es-MX" dirty="0"/>
          </a:p>
        </p:txBody>
      </p:sp>
      <p:sp>
        <p:nvSpPr>
          <p:cNvPr id="3" name="Marcador de contenido 2"/>
          <p:cNvSpPr>
            <a:spLocks noGrp="1"/>
          </p:cNvSpPr>
          <p:nvPr>
            <p:ph idx="1"/>
          </p:nvPr>
        </p:nvSpPr>
        <p:spPr/>
        <p:txBody>
          <a:bodyPr/>
          <a:lstStyle/>
          <a:p>
            <a:pPr algn="just"/>
            <a:r>
              <a:rPr lang="es-MX" dirty="0"/>
              <a:t>El aprendizaje no supervisado es el segundo método de algoritmo de aprendizaje automático donde las inferencias se obtienen de datos de entrada sin etiqueta. </a:t>
            </a:r>
            <a:r>
              <a:rPr lang="es-MX" b="1" i="1" u="sng" dirty="0">
                <a:solidFill>
                  <a:schemeClr val="accent5">
                    <a:lumMod val="50000"/>
                  </a:schemeClr>
                </a:solidFill>
              </a:rPr>
              <a:t>El objetivo del aprendizaje no supervisado es determinar los patrones ocultos o la agrupación en datos de datos no etiquetados</a:t>
            </a:r>
            <a:r>
              <a:rPr lang="es-MX" dirty="0"/>
              <a:t>. Se usa principalmente en el análisis de datos exploratorios. Uno de los caracteres definitorios del aprendizaje no supervisado es que tanto la entrada como la salida no se conocen.</a:t>
            </a:r>
          </a:p>
        </p:txBody>
      </p:sp>
    </p:spTree>
    <p:extLst>
      <p:ext uri="{BB962C8B-B14F-4D97-AF65-F5344CB8AC3E}">
        <p14:creationId xmlns:p14="http://schemas.microsoft.com/office/powerpoint/2010/main" val="229396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807893"/>
          </a:xfrm>
        </p:spPr>
        <p:txBody>
          <a:bodyPr>
            <a:normAutofit/>
          </a:bodyPr>
          <a:lstStyle/>
          <a:p>
            <a:r>
              <a:rPr lang="es-MX" sz="3200" dirty="0" smtClean="0"/>
              <a:t>Diferencias del aprendizaje supervisado y  no supervisado</a:t>
            </a:r>
            <a:endParaRPr lang="es-MX" sz="3200" dirty="0"/>
          </a:p>
        </p:txBody>
      </p:sp>
      <p:pic>
        <p:nvPicPr>
          <p:cNvPr id="6" name="Marcador de contenido 5"/>
          <p:cNvPicPr>
            <a:picLocks noGrp="1" noChangeAspect="1"/>
          </p:cNvPicPr>
          <p:nvPr>
            <p:ph idx="1"/>
          </p:nvPr>
        </p:nvPicPr>
        <p:blipFill>
          <a:blip r:embed="rId2"/>
          <a:stretch>
            <a:fillRect/>
          </a:stretch>
        </p:blipFill>
        <p:spPr>
          <a:xfrm>
            <a:off x="782319" y="1071419"/>
            <a:ext cx="10195243" cy="5504872"/>
          </a:xfrm>
          <a:prstGeom prst="rect">
            <a:avLst/>
          </a:prstGeom>
        </p:spPr>
      </p:pic>
    </p:spTree>
    <p:extLst>
      <p:ext uri="{BB962C8B-B14F-4D97-AF65-F5344CB8AC3E}">
        <p14:creationId xmlns:p14="http://schemas.microsoft.com/office/powerpoint/2010/main" val="17619599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00257"/>
          </a:xfrm>
        </p:spPr>
        <p:txBody>
          <a:bodyPr/>
          <a:lstStyle/>
          <a:p>
            <a:r>
              <a:rPr lang="es-MX" dirty="0" smtClean="0"/>
              <a:t>Aprendizaje supervisado y no supervisado</a:t>
            </a:r>
            <a:endParaRPr lang="es-MX" dirty="0"/>
          </a:p>
        </p:txBody>
      </p:sp>
      <p:pic>
        <p:nvPicPr>
          <p:cNvPr id="4" name="Marcador de contenido 3"/>
          <p:cNvPicPr>
            <a:picLocks noGrp="1" noChangeAspect="1"/>
          </p:cNvPicPr>
          <p:nvPr>
            <p:ph idx="1"/>
          </p:nvPr>
        </p:nvPicPr>
        <p:blipFill>
          <a:blip r:embed="rId2"/>
          <a:stretch>
            <a:fillRect/>
          </a:stretch>
        </p:blipFill>
        <p:spPr>
          <a:xfrm>
            <a:off x="1256146" y="1265382"/>
            <a:ext cx="9365672" cy="5531636"/>
          </a:xfrm>
          <a:prstGeom prst="rect">
            <a:avLst/>
          </a:prstGeom>
        </p:spPr>
      </p:pic>
    </p:spTree>
    <p:extLst>
      <p:ext uri="{BB962C8B-B14F-4D97-AF65-F5344CB8AC3E}">
        <p14:creationId xmlns:p14="http://schemas.microsoft.com/office/powerpoint/2010/main" val="804766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3600" dirty="0" smtClean="0"/>
              <a:t>Sectores donde se utilizan los análisis predictivos</a:t>
            </a:r>
            <a:endParaRPr lang="es-MX" sz="3600" dirty="0"/>
          </a:p>
        </p:txBody>
      </p:sp>
      <p:sp>
        <p:nvSpPr>
          <p:cNvPr id="3" name="Marcador de contenido 2"/>
          <p:cNvSpPr>
            <a:spLocks noGrp="1"/>
          </p:cNvSpPr>
          <p:nvPr>
            <p:ph idx="1"/>
          </p:nvPr>
        </p:nvSpPr>
        <p:spPr/>
        <p:txBody>
          <a:bodyPr>
            <a:normAutofit fontScale="85000" lnSpcReduction="20000"/>
          </a:bodyPr>
          <a:lstStyle/>
          <a:p>
            <a:r>
              <a:rPr lang="es-MX" dirty="0" smtClean="0"/>
              <a:t>Bancos</a:t>
            </a:r>
          </a:p>
          <a:p>
            <a:r>
              <a:rPr lang="es-MX" dirty="0" smtClean="0"/>
              <a:t>Redes Sociales</a:t>
            </a:r>
          </a:p>
          <a:p>
            <a:r>
              <a:rPr lang="es-MX" dirty="0" smtClean="0"/>
              <a:t>Compra/Venta</a:t>
            </a:r>
          </a:p>
          <a:p>
            <a:r>
              <a:rPr lang="es-MX" dirty="0" smtClean="0"/>
              <a:t>Transporte</a:t>
            </a:r>
          </a:p>
          <a:p>
            <a:r>
              <a:rPr lang="es-MX" dirty="0" smtClean="0"/>
              <a:t>Recursos Humanos</a:t>
            </a:r>
          </a:p>
          <a:p>
            <a:r>
              <a:rPr lang="es-MX" dirty="0" smtClean="0"/>
              <a:t>Sanidad</a:t>
            </a:r>
          </a:p>
          <a:p>
            <a:r>
              <a:rPr lang="es-MX" dirty="0" smtClean="0"/>
              <a:t>Seguridad</a:t>
            </a:r>
          </a:p>
          <a:p>
            <a:r>
              <a:rPr lang="es-MX" dirty="0" smtClean="0"/>
              <a:t>Educación</a:t>
            </a:r>
          </a:p>
          <a:p>
            <a:r>
              <a:rPr lang="es-MX" dirty="0" smtClean="0"/>
              <a:t>Viaje y logística</a:t>
            </a:r>
          </a:p>
          <a:p>
            <a:r>
              <a:rPr lang="es-MX" dirty="0" smtClean="0"/>
              <a:t>E-Commerce</a:t>
            </a:r>
          </a:p>
          <a:p>
            <a:r>
              <a:rPr lang="es-MX" dirty="0" smtClean="0"/>
              <a:t>Casas de Apuestas</a:t>
            </a:r>
            <a:endParaRPr lang="es-MX" dirty="0"/>
          </a:p>
        </p:txBody>
      </p:sp>
    </p:spTree>
    <p:extLst>
      <p:ext uri="{BB962C8B-B14F-4D97-AF65-F5344CB8AC3E}">
        <p14:creationId xmlns:p14="http://schemas.microsoft.com/office/powerpoint/2010/main" val="1080498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01254" y="106507"/>
            <a:ext cx="10515600" cy="660111"/>
          </a:xfrm>
        </p:spPr>
        <p:txBody>
          <a:bodyPr>
            <a:normAutofit fontScale="90000"/>
          </a:bodyPr>
          <a:lstStyle/>
          <a:p>
            <a:r>
              <a:rPr lang="es-MX" dirty="0" smtClean="0"/>
              <a:t>Diagrama de </a:t>
            </a:r>
            <a:r>
              <a:rPr lang="es-MX" dirty="0" err="1" smtClean="0"/>
              <a:t>Venn</a:t>
            </a:r>
            <a:r>
              <a:rPr lang="es-MX" dirty="0" smtClean="0"/>
              <a:t> de Data </a:t>
            </a:r>
            <a:r>
              <a:rPr lang="es-MX" dirty="0" err="1" smtClean="0"/>
              <a:t>Science</a:t>
            </a:r>
            <a:endParaRPr lang="es-MX" dirty="0"/>
          </a:p>
        </p:txBody>
      </p:sp>
      <p:pic>
        <p:nvPicPr>
          <p:cNvPr id="1026" name="Picture 2" descr="Resultado de imagen para diagrama de venn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10" y="975447"/>
            <a:ext cx="11665526" cy="5657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5124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604693"/>
          </a:xfrm>
        </p:spPr>
        <p:txBody>
          <a:bodyPr>
            <a:normAutofit fontScale="90000"/>
          </a:bodyPr>
          <a:lstStyle/>
          <a:p>
            <a:r>
              <a:rPr lang="es-MX" dirty="0" smtClean="0"/>
              <a:t>Áreas de los modelos predictivos</a:t>
            </a:r>
            <a:endParaRPr lang="es-MX" dirty="0"/>
          </a:p>
        </p:txBody>
      </p:sp>
      <p:sp>
        <p:nvSpPr>
          <p:cNvPr id="4" name="Rectángulo 3"/>
          <p:cNvSpPr/>
          <p:nvPr/>
        </p:nvSpPr>
        <p:spPr>
          <a:xfrm>
            <a:off x="838199" y="1182254"/>
            <a:ext cx="5322455" cy="2124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5400" dirty="0" smtClean="0"/>
              <a:t>Estadística</a:t>
            </a:r>
            <a:endParaRPr lang="es-MX" sz="5400" dirty="0"/>
          </a:p>
        </p:txBody>
      </p:sp>
      <p:sp>
        <p:nvSpPr>
          <p:cNvPr id="5" name="Marcador de contenido 4"/>
          <p:cNvSpPr>
            <a:spLocks noGrp="1"/>
          </p:cNvSpPr>
          <p:nvPr>
            <p:ph idx="1"/>
          </p:nvPr>
        </p:nvSpPr>
        <p:spPr>
          <a:xfrm>
            <a:off x="6160653" y="1173163"/>
            <a:ext cx="5322455" cy="213345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s-MX" sz="5400" dirty="0" smtClean="0"/>
              <a:t>Algoritmia</a:t>
            </a:r>
            <a:endParaRPr lang="es-MX" sz="5400" dirty="0"/>
          </a:p>
        </p:txBody>
      </p:sp>
      <p:sp>
        <p:nvSpPr>
          <p:cNvPr id="6" name="Rectángulo 5"/>
          <p:cNvSpPr/>
          <p:nvPr/>
        </p:nvSpPr>
        <p:spPr>
          <a:xfrm>
            <a:off x="838199" y="3306617"/>
            <a:ext cx="5322455" cy="212436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5400" dirty="0" smtClean="0"/>
              <a:t>Herramientas y técnicas</a:t>
            </a:r>
            <a:endParaRPr lang="es-MX" sz="5400" dirty="0"/>
          </a:p>
        </p:txBody>
      </p:sp>
      <p:sp>
        <p:nvSpPr>
          <p:cNvPr id="7" name="Rectángulo 6"/>
          <p:cNvSpPr/>
          <p:nvPr/>
        </p:nvSpPr>
        <p:spPr>
          <a:xfrm>
            <a:off x="6160654" y="3315708"/>
            <a:ext cx="5322455" cy="212436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5400" dirty="0" smtClean="0"/>
              <a:t>Contexto Empresarial</a:t>
            </a:r>
            <a:endParaRPr lang="es-MX" sz="5400" dirty="0"/>
          </a:p>
        </p:txBody>
      </p:sp>
    </p:spTree>
    <p:extLst>
      <p:ext uri="{BB962C8B-B14F-4D97-AF65-F5344CB8AC3E}">
        <p14:creationId xmlns:p14="http://schemas.microsoft.com/office/powerpoint/2010/main" val="137896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i="1" u="sng" dirty="0" smtClean="0">
                <a:solidFill>
                  <a:schemeClr val="accent5">
                    <a:lumMod val="50000"/>
                  </a:schemeClr>
                </a:solidFill>
              </a:rPr>
              <a:t>Conceptos de Minería de Datos</a:t>
            </a:r>
            <a:endParaRPr lang="es-MX" b="1" i="1" u="sng" dirty="0">
              <a:solidFill>
                <a:schemeClr val="accent5">
                  <a:lumMod val="50000"/>
                </a:schemeClr>
              </a:solidFill>
            </a:endParaRPr>
          </a:p>
        </p:txBody>
      </p:sp>
      <p:sp>
        <p:nvSpPr>
          <p:cNvPr id="3" name="Marcador de contenido 2"/>
          <p:cNvSpPr>
            <a:spLocks noGrp="1"/>
          </p:cNvSpPr>
          <p:nvPr>
            <p:ph idx="1"/>
          </p:nvPr>
        </p:nvSpPr>
        <p:spPr>
          <a:xfrm>
            <a:off x="320842" y="1825625"/>
            <a:ext cx="11502190" cy="4351338"/>
          </a:xfrm>
        </p:spPr>
        <p:txBody>
          <a:bodyPr>
            <a:normAutofit lnSpcReduction="10000"/>
          </a:bodyPr>
          <a:lstStyle/>
          <a:p>
            <a:pPr algn="just"/>
            <a:r>
              <a:rPr lang="es-MX" dirty="0" smtClean="0"/>
              <a:t>Vivimos  en la era de los datos, donde los dispositivos de almacenamiento son utilizados en nuestra sociedad, la ciencia, ingeniería, medicina, negocios, internet de las cosas, etc. </a:t>
            </a:r>
          </a:p>
          <a:p>
            <a:pPr algn="just"/>
            <a:r>
              <a:rPr lang="es-MX" dirty="0" smtClean="0"/>
              <a:t>Las empresas mundiales generan conjuntos de datos gigantescos, que incluyen transacciones de ventas, acciones de registros comerciales, descripciones de productos, promociones de ventas, perfiles de empresa y rendimiento. Por ejemplo Wal-Mart, maneja cientos de millones de transacciones por semana en miles de sucursales alrededor del mundo.</a:t>
            </a:r>
          </a:p>
          <a:p>
            <a:pPr algn="just"/>
            <a:r>
              <a:rPr lang="es-MX" dirty="0" smtClean="0"/>
              <a:t>La abundancia de datos, junto con la necesidad de análisis de herramientas potentes, se ha descrito como una </a:t>
            </a:r>
            <a:r>
              <a:rPr lang="es-MX" b="1" i="1" u="sng" dirty="0" smtClean="0">
                <a:solidFill>
                  <a:schemeClr val="accent5">
                    <a:lumMod val="50000"/>
                  </a:schemeClr>
                </a:solidFill>
              </a:rPr>
              <a:t>situación rica en datos, pero pobre en información (tumbas de datos).</a:t>
            </a:r>
            <a:endParaRPr lang="es-MX" b="1" i="1" u="sng" dirty="0">
              <a:solidFill>
                <a:schemeClr val="accent5">
                  <a:lumMod val="50000"/>
                </a:schemeClr>
              </a:solidFill>
            </a:endParaRPr>
          </a:p>
        </p:txBody>
      </p:sp>
    </p:spTree>
    <p:extLst>
      <p:ext uri="{BB962C8B-B14F-4D97-AF65-F5344CB8AC3E}">
        <p14:creationId xmlns:p14="http://schemas.microsoft.com/office/powerpoint/2010/main" val="1946716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 de Modelos Predictivos</a:t>
            </a:r>
            <a:endParaRPr lang="es-MX" dirty="0"/>
          </a:p>
        </p:txBody>
      </p:sp>
      <p:sp>
        <p:nvSpPr>
          <p:cNvPr id="3" name="Marcador de contenido 2"/>
          <p:cNvSpPr>
            <a:spLocks noGrp="1"/>
          </p:cNvSpPr>
          <p:nvPr>
            <p:ph idx="1"/>
          </p:nvPr>
        </p:nvSpPr>
        <p:spPr>
          <a:xfrm>
            <a:off x="360218" y="1376218"/>
            <a:ext cx="11388437" cy="5292437"/>
          </a:xfrm>
        </p:spPr>
        <p:txBody>
          <a:bodyPr>
            <a:normAutofit fontScale="85000" lnSpcReduction="20000"/>
          </a:bodyPr>
          <a:lstStyle/>
          <a:p>
            <a:pPr algn="just"/>
            <a:r>
              <a:rPr lang="es-MX" dirty="0" smtClean="0"/>
              <a:t>Coca Cola Company</a:t>
            </a:r>
          </a:p>
          <a:p>
            <a:pPr marL="0" indent="0" algn="just">
              <a:buNone/>
            </a:pPr>
            <a:r>
              <a:rPr lang="es-MX" i="1" dirty="0"/>
              <a:t>“Nos interesa modelizar  porque nos interesa entender,  diagnosticar, saber de dónde vienen nuestras ventas o los factores que han influido… Los modelos permiten prever y si lo juntamos con la capacidad que tienen de entender lo que está pasando, podemos utilizar los modelos para planificar. Hay otra potente razón para modelizar y es el dinero que invertimos en publicidad. Nosotros utilizamos los modelos para mejorar la productividad de nuestras acciones de marketing. A través de la diagnosis podemos  mover los recursos de un lado para otro según la productividad </a:t>
            </a:r>
            <a:r>
              <a:rPr lang="es-MX" i="1" dirty="0" smtClean="0"/>
              <a:t>”.</a:t>
            </a:r>
          </a:p>
          <a:p>
            <a:pPr marL="0" indent="0" algn="just">
              <a:buNone/>
            </a:pPr>
            <a:endParaRPr lang="es-MX" i="1" dirty="0" smtClean="0"/>
          </a:p>
          <a:p>
            <a:pPr marL="0" indent="0" algn="just">
              <a:buNone/>
            </a:pPr>
            <a:r>
              <a:rPr lang="es-MX" i="1" dirty="0"/>
              <a:t>“Los modelos nos ayudan  a redimensionar la aportación de cada uno y a poner a cada uno en su sitio. Los modelos favorecen la comunicación objetiva. Ya no se trata de decir que el año pasado hizo calor y por eso vendimos más. No,  vamos a ver cuánto más calor hizo y lo vamos a cuantificar. Por lo tanto se terminó la diatriba de uno dice hizo calor, el otro dice es mi marketing”</a:t>
            </a:r>
            <a:endParaRPr lang="es-MX" i="1" dirty="0" smtClean="0"/>
          </a:p>
          <a:p>
            <a:pPr marL="0" indent="0" algn="just">
              <a:buNone/>
            </a:pPr>
            <a:endParaRPr lang="es-MX" i="1" dirty="0" smtClean="0"/>
          </a:p>
          <a:p>
            <a:pPr marL="0" indent="0" algn="just">
              <a:buNone/>
            </a:pPr>
            <a:r>
              <a:rPr lang="es-MX" dirty="0">
                <a:hlinkClick r:id="rId2"/>
              </a:rPr>
              <a:t>https://www.sorayapaniagua.com/2012/03/27/la-gran-apuesta-de-coca-cola-por-los-modelos-predictivos/</a:t>
            </a:r>
            <a:endParaRPr lang="es-MX" dirty="0"/>
          </a:p>
        </p:txBody>
      </p:sp>
    </p:spTree>
    <p:extLst>
      <p:ext uri="{BB962C8B-B14F-4D97-AF65-F5344CB8AC3E}">
        <p14:creationId xmlns:p14="http://schemas.microsoft.com/office/powerpoint/2010/main" val="13543769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 de Modelos Predictivos</a:t>
            </a:r>
            <a:endParaRPr lang="es-MX" dirty="0"/>
          </a:p>
        </p:txBody>
      </p:sp>
      <p:sp>
        <p:nvSpPr>
          <p:cNvPr id="3" name="Marcador de contenido 2"/>
          <p:cNvSpPr>
            <a:spLocks noGrp="1"/>
          </p:cNvSpPr>
          <p:nvPr>
            <p:ph idx="1"/>
          </p:nvPr>
        </p:nvSpPr>
        <p:spPr>
          <a:xfrm>
            <a:off x="360218" y="1376218"/>
            <a:ext cx="11388437" cy="5292437"/>
          </a:xfrm>
        </p:spPr>
        <p:txBody>
          <a:bodyPr>
            <a:normAutofit fontScale="92500" lnSpcReduction="20000"/>
          </a:bodyPr>
          <a:lstStyle/>
          <a:p>
            <a:pPr algn="just"/>
            <a:endParaRPr lang="es-MX" dirty="0" smtClean="0"/>
          </a:p>
          <a:p>
            <a:pPr marL="0" indent="0" algn="just">
              <a:buNone/>
            </a:pPr>
            <a:r>
              <a:rPr lang="es-MX" i="1" dirty="0" err="1" smtClean="0"/>
              <a:t>Targeting</a:t>
            </a:r>
            <a:r>
              <a:rPr lang="es-MX" i="1" dirty="0" smtClean="0"/>
              <a:t> de la publicidad</a:t>
            </a:r>
          </a:p>
          <a:p>
            <a:pPr marL="0" indent="0" algn="just">
              <a:buNone/>
            </a:pPr>
            <a:endParaRPr lang="es-MX" i="1" dirty="0"/>
          </a:p>
          <a:p>
            <a:pPr algn="just"/>
            <a:r>
              <a:rPr lang="es-MX" i="1" dirty="0" smtClean="0"/>
              <a:t>Facebook, Google, </a:t>
            </a:r>
            <a:r>
              <a:rPr lang="es-MX" i="1" dirty="0" err="1" smtClean="0"/>
              <a:t>Youtube</a:t>
            </a:r>
            <a:r>
              <a:rPr lang="es-MX" i="1" dirty="0" smtClean="0"/>
              <a:t>…</a:t>
            </a:r>
          </a:p>
          <a:p>
            <a:pPr algn="just"/>
            <a:r>
              <a:rPr lang="es-MX" i="1" dirty="0" smtClean="0"/>
              <a:t>Buscar maximizar el CTR(CLICK THROUGH RATE) y la SERP(</a:t>
            </a:r>
            <a:r>
              <a:rPr lang="es-MX" i="1" dirty="0" err="1" smtClean="0"/>
              <a:t>Search</a:t>
            </a:r>
            <a:r>
              <a:rPr lang="es-MX" i="1" dirty="0" smtClean="0"/>
              <a:t> </a:t>
            </a:r>
            <a:r>
              <a:rPr lang="es-MX" i="1" dirty="0" err="1" smtClean="0"/>
              <a:t>Engine</a:t>
            </a:r>
            <a:r>
              <a:rPr lang="es-MX" i="1" dirty="0" smtClean="0"/>
              <a:t> </a:t>
            </a:r>
            <a:r>
              <a:rPr lang="es-MX" i="1" dirty="0" err="1" smtClean="0"/>
              <a:t>Results</a:t>
            </a:r>
            <a:r>
              <a:rPr lang="es-MX" i="1" dirty="0" smtClean="0"/>
              <a:t> Page)</a:t>
            </a:r>
          </a:p>
          <a:p>
            <a:pPr algn="just"/>
            <a:r>
              <a:rPr lang="es-MX" dirty="0"/>
              <a:t>CTR = el número de clics entre el número de impresiones (las veces que aparece nuestro resultado) * 100. Por ejemplo, si tenemos 10 clics y 100 impresiones, el CTR es de un 10%. Cuanto mayor sea nuestro CTR mejor será</a:t>
            </a:r>
            <a:r>
              <a:rPr lang="es-MX" dirty="0" smtClean="0"/>
              <a:t>.</a:t>
            </a:r>
          </a:p>
          <a:p>
            <a:pPr algn="just"/>
            <a:r>
              <a:rPr lang="es-MX" dirty="0"/>
              <a:t>La </a:t>
            </a:r>
            <a:r>
              <a:rPr lang="es-MX" b="1" dirty="0">
                <a:hlinkClick r:id="rId2" tooltip="SERP"/>
              </a:rPr>
              <a:t>SERP</a:t>
            </a:r>
            <a:r>
              <a:rPr lang="es-MX" dirty="0"/>
              <a:t> (</a:t>
            </a:r>
            <a:r>
              <a:rPr lang="es-MX" i="1" dirty="0" err="1"/>
              <a:t>Search</a:t>
            </a:r>
            <a:r>
              <a:rPr lang="es-MX" i="1" dirty="0"/>
              <a:t> </a:t>
            </a:r>
            <a:r>
              <a:rPr lang="es-MX" i="1" dirty="0" err="1"/>
              <a:t>Engine</a:t>
            </a:r>
            <a:r>
              <a:rPr lang="es-MX" i="1" dirty="0"/>
              <a:t> </a:t>
            </a:r>
            <a:r>
              <a:rPr lang="es-MX" i="1" dirty="0" err="1"/>
              <a:t>Results</a:t>
            </a:r>
            <a:r>
              <a:rPr lang="es-MX" i="1" dirty="0"/>
              <a:t> Page</a:t>
            </a:r>
            <a:r>
              <a:rPr lang="es-MX" dirty="0"/>
              <a:t>) es la página de resultados de un buscador. Por ejemplo, si buscas «</a:t>
            </a:r>
            <a:r>
              <a:rPr lang="es-MX" i="1" dirty="0"/>
              <a:t>cómo hacer un blog profesional</a:t>
            </a:r>
            <a:r>
              <a:rPr lang="es-MX" dirty="0"/>
              <a:t>» en Google, la página de resultados que te muestra Google es una SERP. Normalmente en cada SERP se muestran unos 10 enlaces como resultados de esa búsqueda</a:t>
            </a:r>
            <a:r>
              <a:rPr lang="es-MX" dirty="0" smtClean="0"/>
              <a:t>.</a:t>
            </a:r>
          </a:p>
          <a:p>
            <a:pPr algn="just"/>
            <a:r>
              <a:rPr lang="es-MX" dirty="0">
                <a:hlinkClick r:id="rId3"/>
              </a:rPr>
              <a:t>https://miposicionamientoweb.es/como-optimizar-el-ctr-desde-las-serps/</a:t>
            </a:r>
            <a:endParaRPr lang="es-MX" i="1" dirty="0" smtClean="0"/>
          </a:p>
        </p:txBody>
      </p:sp>
    </p:spTree>
    <p:extLst>
      <p:ext uri="{BB962C8B-B14F-4D97-AF65-F5344CB8AC3E}">
        <p14:creationId xmlns:p14="http://schemas.microsoft.com/office/powerpoint/2010/main" val="28533936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15900" y="593038"/>
            <a:ext cx="11760122" cy="5858562"/>
          </a:xfrm>
          <a:prstGeom prst="rect">
            <a:avLst/>
          </a:prstGeom>
        </p:spPr>
      </p:pic>
      <p:sp>
        <p:nvSpPr>
          <p:cNvPr id="5" name="Título 1"/>
          <p:cNvSpPr>
            <a:spLocks noGrp="1"/>
          </p:cNvSpPr>
          <p:nvPr>
            <p:ph type="title"/>
          </p:nvPr>
        </p:nvSpPr>
        <p:spPr>
          <a:xfrm>
            <a:off x="838161" y="1"/>
            <a:ext cx="10515600" cy="593038"/>
          </a:xfrm>
        </p:spPr>
        <p:txBody>
          <a:bodyPr>
            <a:normAutofit fontScale="90000"/>
          </a:bodyPr>
          <a:lstStyle/>
          <a:p>
            <a:pPr algn="ctr"/>
            <a:r>
              <a:rPr lang="es-MX" dirty="0" smtClean="0"/>
              <a:t>Ejemplos de Modelos Predictivos</a:t>
            </a:r>
            <a:endParaRPr lang="es-MX" dirty="0"/>
          </a:p>
        </p:txBody>
      </p:sp>
    </p:spTree>
    <p:extLst>
      <p:ext uri="{BB962C8B-B14F-4D97-AF65-F5344CB8AC3E}">
        <p14:creationId xmlns:p14="http://schemas.microsoft.com/office/powerpoint/2010/main" val="14684834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Película </a:t>
            </a:r>
            <a:r>
              <a:rPr lang="es-MX" dirty="0" err="1" smtClean="0"/>
              <a:t>MoneyBall</a:t>
            </a:r>
            <a:r>
              <a:rPr lang="es-MX" dirty="0" smtClean="0"/>
              <a:t>, </a:t>
            </a:r>
            <a:r>
              <a:rPr lang="es-MX" dirty="0" err="1" smtClean="0"/>
              <a:t>NetFlix</a:t>
            </a:r>
            <a:r>
              <a:rPr lang="es-MX" dirty="0" smtClean="0"/>
              <a:t>, Marriot</a:t>
            </a:r>
            <a:endParaRPr lang="es-MX" dirty="0"/>
          </a:p>
        </p:txBody>
      </p:sp>
      <p:sp>
        <p:nvSpPr>
          <p:cNvPr id="3" name="Marcador de contenido 2"/>
          <p:cNvSpPr>
            <a:spLocks noGrp="1"/>
          </p:cNvSpPr>
          <p:nvPr>
            <p:ph idx="1"/>
          </p:nvPr>
        </p:nvSpPr>
        <p:spPr/>
        <p:txBody>
          <a:bodyPr/>
          <a:lstStyle/>
          <a:p>
            <a:pPr algn="just"/>
            <a:r>
              <a:rPr lang="es-MX" dirty="0"/>
              <a:t>¿Cómo comprendió </a:t>
            </a:r>
            <a:r>
              <a:rPr lang="es-MX" dirty="0" err="1"/>
              <a:t>Netflix</a:t>
            </a:r>
            <a:r>
              <a:rPr lang="es-MX" dirty="0"/>
              <a:t> cuáles eran las preferencias de las personas en todo el mundo cuando miraban cualquier tipo de películas? ¿Dónde buscó la cadena Marriot </a:t>
            </a:r>
            <a:r>
              <a:rPr lang="es-MX" dirty="0" err="1"/>
              <a:t>international</a:t>
            </a:r>
            <a:r>
              <a:rPr lang="es-MX" dirty="0"/>
              <a:t> el óptimo del precio de cada una de sus habituación en cada uno de sus hoteles, potenciando así la rentabilidad global? ¿O cómo hizo Oakland </a:t>
            </a:r>
            <a:r>
              <a:rPr lang="es-MX" dirty="0" err="1"/>
              <a:t>Athletics</a:t>
            </a:r>
            <a:r>
              <a:rPr lang="es-MX" dirty="0"/>
              <a:t> para fichar a los jugadores en la conocida película </a:t>
            </a:r>
            <a:r>
              <a:rPr lang="es-MX" i="1" u="sng" dirty="0" err="1">
                <a:hlinkClick r:id="rId2"/>
              </a:rPr>
              <a:t>Moneyball</a:t>
            </a:r>
            <a:r>
              <a:rPr lang="es-MX" dirty="0" smtClean="0"/>
              <a:t>?</a:t>
            </a:r>
          </a:p>
          <a:p>
            <a:pPr marL="0" indent="0" algn="just">
              <a:buNone/>
            </a:pPr>
            <a:endParaRPr lang="es-MX" dirty="0"/>
          </a:p>
          <a:p>
            <a:pPr marL="0" indent="0" algn="just">
              <a:buNone/>
            </a:pPr>
            <a:r>
              <a:rPr lang="es-MX" dirty="0">
                <a:hlinkClick r:id="rId3"/>
              </a:rPr>
              <a:t>https://www.forbes.com.mx/como-hacer-que-los-datos-hablen-y-se-transformen-en-exitos/</a:t>
            </a:r>
            <a:endParaRPr lang="es-MX" dirty="0"/>
          </a:p>
        </p:txBody>
      </p:sp>
    </p:spTree>
    <p:extLst>
      <p:ext uri="{BB962C8B-B14F-4D97-AF65-F5344CB8AC3E}">
        <p14:creationId xmlns:p14="http://schemas.microsoft.com/office/powerpoint/2010/main" val="3661651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Práctica 2</a:t>
            </a:r>
            <a:endParaRPr lang="es-MX" dirty="0"/>
          </a:p>
        </p:txBody>
      </p:sp>
      <p:sp>
        <p:nvSpPr>
          <p:cNvPr id="3" name="Marcador de contenido 2"/>
          <p:cNvSpPr>
            <a:spLocks noGrp="1"/>
          </p:cNvSpPr>
          <p:nvPr>
            <p:ph idx="1"/>
          </p:nvPr>
        </p:nvSpPr>
        <p:spPr/>
        <p:txBody>
          <a:bodyPr/>
          <a:lstStyle/>
          <a:p>
            <a:r>
              <a:rPr lang="es-MX" dirty="0"/>
              <a:t>Reunirse en grupos de 4 personas.</a:t>
            </a:r>
          </a:p>
          <a:p>
            <a:r>
              <a:rPr lang="es-MX" dirty="0" smtClean="0"/>
              <a:t>Buscar otros ejemplos de análisis predictivo</a:t>
            </a:r>
            <a:endParaRPr lang="es-MX" dirty="0"/>
          </a:p>
          <a:p>
            <a:r>
              <a:rPr lang="es-MX" dirty="0"/>
              <a:t>Exponer sobre el tema.</a:t>
            </a:r>
          </a:p>
          <a:p>
            <a:endParaRPr lang="es-MX" dirty="0"/>
          </a:p>
        </p:txBody>
      </p:sp>
    </p:spTree>
    <p:extLst>
      <p:ext uri="{BB962C8B-B14F-4D97-AF65-F5344CB8AC3E}">
        <p14:creationId xmlns:p14="http://schemas.microsoft.com/office/powerpoint/2010/main" val="452882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87116" y="16042"/>
            <a:ext cx="9962147" cy="481263"/>
          </a:xfrm>
        </p:spPr>
        <p:txBody>
          <a:bodyPr>
            <a:normAutofit fontScale="90000"/>
          </a:bodyPr>
          <a:lstStyle/>
          <a:p>
            <a:pPr algn="ctr"/>
            <a:r>
              <a:rPr lang="es-MX" sz="3600" b="1" i="1" dirty="0" smtClean="0">
                <a:solidFill>
                  <a:schemeClr val="accent5">
                    <a:lumMod val="50000"/>
                  </a:schemeClr>
                </a:solidFill>
              </a:rPr>
              <a:t>Evolución de la tecnología de los sistemas de bases de  datos</a:t>
            </a:r>
            <a:endParaRPr lang="es-MX" sz="3600" b="1" i="1" dirty="0">
              <a:solidFill>
                <a:schemeClr val="accent5">
                  <a:lumMod val="50000"/>
                </a:schemeClr>
              </a:solidFill>
            </a:endParaRPr>
          </a:p>
        </p:txBody>
      </p:sp>
      <p:pic>
        <p:nvPicPr>
          <p:cNvPr id="4" name="Imagen 3"/>
          <p:cNvPicPr>
            <a:picLocks noChangeAspect="1"/>
          </p:cNvPicPr>
          <p:nvPr/>
        </p:nvPicPr>
        <p:blipFill>
          <a:blip r:embed="rId2"/>
          <a:stretch>
            <a:fillRect/>
          </a:stretch>
        </p:blipFill>
        <p:spPr>
          <a:xfrm>
            <a:off x="1187116" y="481263"/>
            <a:ext cx="8951495" cy="6376737"/>
          </a:xfrm>
          <a:prstGeom prst="rect">
            <a:avLst/>
          </a:prstGeom>
        </p:spPr>
      </p:pic>
    </p:spTree>
    <p:extLst>
      <p:ext uri="{BB962C8B-B14F-4D97-AF65-F5344CB8AC3E}">
        <p14:creationId xmlns:p14="http://schemas.microsoft.com/office/powerpoint/2010/main" val="3796812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i="1" u="sng" dirty="0" smtClean="0">
                <a:solidFill>
                  <a:schemeClr val="accent5">
                    <a:lumMod val="50000"/>
                  </a:schemeClr>
                </a:solidFill>
              </a:rPr>
              <a:t>¿Qué es la Minería de Datos?</a:t>
            </a:r>
            <a:endParaRPr lang="es-MX" b="1" i="1" u="sng" dirty="0">
              <a:solidFill>
                <a:schemeClr val="accent5">
                  <a:lumMod val="50000"/>
                </a:schemeClr>
              </a:solidFill>
            </a:endParaRPr>
          </a:p>
        </p:txBody>
      </p:sp>
      <p:sp>
        <p:nvSpPr>
          <p:cNvPr id="3" name="Marcador de contenido 2"/>
          <p:cNvSpPr>
            <a:spLocks noGrp="1"/>
          </p:cNvSpPr>
          <p:nvPr>
            <p:ph idx="1"/>
          </p:nvPr>
        </p:nvSpPr>
        <p:spPr>
          <a:xfrm>
            <a:off x="320842" y="1459832"/>
            <a:ext cx="11502190" cy="5245768"/>
          </a:xfrm>
        </p:spPr>
        <p:txBody>
          <a:bodyPr>
            <a:normAutofit/>
          </a:bodyPr>
          <a:lstStyle/>
          <a:p>
            <a:pPr algn="just"/>
            <a:r>
              <a:rPr lang="es-MX" dirty="0" smtClean="0"/>
              <a:t>Análisis de grandes volúmenes de datos para encontrar relaciones no triviales, y para resumirlos de manera que sean entendibles y útiles. Han, </a:t>
            </a:r>
            <a:r>
              <a:rPr lang="es-MX" dirty="0" err="1" smtClean="0"/>
              <a:t>Mannila</a:t>
            </a:r>
            <a:r>
              <a:rPr lang="es-MX" dirty="0" smtClean="0"/>
              <a:t> y </a:t>
            </a:r>
            <a:r>
              <a:rPr lang="es-MX" dirty="0" err="1" smtClean="0"/>
              <a:t>Smyth</a:t>
            </a:r>
            <a:r>
              <a:rPr lang="es-MX" dirty="0" smtClean="0"/>
              <a:t>.</a:t>
            </a:r>
          </a:p>
          <a:p>
            <a:pPr algn="just"/>
            <a:r>
              <a:rPr lang="es-MX" dirty="0" smtClean="0"/>
              <a:t>Extracción de patrones y modelos interesantes, potencialmente útiles y datos en base de datos de gran tamaño. Han </a:t>
            </a:r>
            <a:r>
              <a:rPr lang="es-MX" dirty="0" err="1" smtClean="0"/>
              <a:t>Jiawei</a:t>
            </a:r>
            <a:r>
              <a:rPr lang="es-MX" dirty="0" smtClean="0"/>
              <a:t>.</a:t>
            </a:r>
          </a:p>
          <a:p>
            <a:pPr algn="just"/>
            <a:r>
              <a:rPr lang="es-MX" dirty="0" smtClean="0"/>
              <a:t>La minería de datos es el proceso de descubrir patrones interesantes a partir de cantidades masivas de datos. Han </a:t>
            </a:r>
            <a:r>
              <a:rPr lang="es-MX" dirty="0" err="1" smtClean="0"/>
              <a:t>Jiawei</a:t>
            </a:r>
            <a:r>
              <a:rPr lang="es-MX" dirty="0" smtClean="0"/>
              <a:t>.</a:t>
            </a:r>
          </a:p>
          <a:p>
            <a:pPr algn="just"/>
            <a:r>
              <a:rPr lang="en-US" b="1" dirty="0"/>
              <a:t>Data mining </a:t>
            </a:r>
            <a:r>
              <a:rPr lang="en-US" dirty="0"/>
              <a:t>is the </a:t>
            </a:r>
            <a:r>
              <a:rPr lang="en-US" i="1" dirty="0"/>
              <a:t>process </a:t>
            </a:r>
            <a:r>
              <a:rPr lang="en-US" dirty="0"/>
              <a:t>of discovering interesting patterns </a:t>
            </a:r>
            <a:r>
              <a:rPr lang="en-US" dirty="0" smtClean="0"/>
              <a:t>and knowledge </a:t>
            </a:r>
            <a:r>
              <a:rPr lang="en-US" dirty="0"/>
              <a:t>from </a:t>
            </a:r>
            <a:r>
              <a:rPr lang="en-US" i="1" dirty="0"/>
              <a:t>large </a:t>
            </a:r>
            <a:r>
              <a:rPr lang="en-US" dirty="0"/>
              <a:t>amounts of data. The data sources can include databases, </a:t>
            </a:r>
            <a:r>
              <a:rPr lang="en-US" dirty="0" smtClean="0"/>
              <a:t>data warehouses</a:t>
            </a:r>
            <a:r>
              <a:rPr lang="en-US" dirty="0"/>
              <a:t>, </a:t>
            </a:r>
            <a:r>
              <a:rPr lang="en-US" dirty="0" err="1"/>
              <a:t>theWeb</a:t>
            </a:r>
            <a:r>
              <a:rPr lang="en-US" dirty="0"/>
              <a:t>, other information repositories, or data that are streamed into </a:t>
            </a:r>
            <a:r>
              <a:rPr lang="en-US" dirty="0" smtClean="0"/>
              <a:t>the </a:t>
            </a:r>
            <a:r>
              <a:rPr lang="es-MX" dirty="0" err="1" smtClean="0"/>
              <a:t>system</a:t>
            </a:r>
            <a:r>
              <a:rPr lang="es-MX" dirty="0" smtClean="0"/>
              <a:t> </a:t>
            </a:r>
            <a:r>
              <a:rPr lang="es-MX" dirty="0" err="1"/>
              <a:t>dynamically</a:t>
            </a:r>
            <a:r>
              <a:rPr lang="es-MX" dirty="0"/>
              <a:t>.</a:t>
            </a:r>
            <a:endParaRPr lang="es-MX" dirty="0" smtClean="0"/>
          </a:p>
          <a:p>
            <a:pPr marL="0" indent="0" algn="just">
              <a:buNone/>
            </a:pPr>
            <a:endParaRPr lang="es-MX" dirty="0"/>
          </a:p>
        </p:txBody>
      </p:sp>
    </p:spTree>
    <p:extLst>
      <p:ext uri="{BB962C8B-B14F-4D97-AF65-F5344CB8AC3E}">
        <p14:creationId xmlns:p14="http://schemas.microsoft.com/office/powerpoint/2010/main" val="1304600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6537" y="124493"/>
            <a:ext cx="10515600" cy="565317"/>
          </a:xfrm>
        </p:spPr>
        <p:txBody>
          <a:bodyPr>
            <a:normAutofit fontScale="90000"/>
          </a:bodyPr>
          <a:lstStyle/>
          <a:p>
            <a:pPr algn="ctr"/>
            <a:r>
              <a:rPr lang="es-MX" b="1" i="1" u="sng" dirty="0" smtClean="0">
                <a:solidFill>
                  <a:schemeClr val="accent5">
                    <a:lumMod val="50000"/>
                  </a:schemeClr>
                </a:solidFill>
              </a:rPr>
              <a:t>KDD</a:t>
            </a:r>
            <a:endParaRPr lang="es-MX" b="1" i="1" u="sng" dirty="0">
              <a:solidFill>
                <a:schemeClr val="accent5">
                  <a:lumMod val="50000"/>
                </a:schemeClr>
              </a:solidFill>
            </a:endParaRPr>
          </a:p>
        </p:txBody>
      </p:sp>
      <p:sp>
        <p:nvSpPr>
          <p:cNvPr id="3" name="Marcador de contenido 2"/>
          <p:cNvSpPr>
            <a:spLocks noGrp="1"/>
          </p:cNvSpPr>
          <p:nvPr>
            <p:ph idx="1"/>
          </p:nvPr>
        </p:nvSpPr>
        <p:spPr>
          <a:xfrm>
            <a:off x="344905" y="831014"/>
            <a:ext cx="11502190" cy="3259722"/>
          </a:xfrm>
        </p:spPr>
        <p:txBody>
          <a:bodyPr>
            <a:normAutofit lnSpcReduction="10000"/>
          </a:bodyPr>
          <a:lstStyle/>
          <a:p>
            <a:pPr algn="just"/>
            <a:r>
              <a:rPr lang="es-MX" dirty="0" smtClean="0"/>
              <a:t>Descubrimiento del Conocimiento en Bases de Datos(</a:t>
            </a:r>
            <a:r>
              <a:rPr lang="es-MX" dirty="0" err="1" smtClean="0"/>
              <a:t>Knowledge</a:t>
            </a:r>
            <a:r>
              <a:rPr lang="es-MX" dirty="0" smtClean="0"/>
              <a:t> Discovery in </a:t>
            </a:r>
            <a:r>
              <a:rPr lang="es-MX" dirty="0" err="1" smtClean="0"/>
              <a:t>Databases</a:t>
            </a:r>
            <a:r>
              <a:rPr lang="es-MX" dirty="0" smtClean="0"/>
              <a:t>)</a:t>
            </a:r>
          </a:p>
          <a:p>
            <a:pPr marL="0" indent="0" algn="just">
              <a:buNone/>
            </a:pPr>
            <a:r>
              <a:rPr lang="es-MX" dirty="0" smtClean="0"/>
              <a:t>Es un proceso que consta de un conjunto de fases, una de las cuales es la minería de datos, este segundo término se refiere a la aplicación de un algoritmo para extraer patrones de datos y KDD se refiere al proceso completo que incluye el procesamiento de datos.</a:t>
            </a:r>
          </a:p>
          <a:p>
            <a:pPr marL="0" indent="0" algn="just">
              <a:buNone/>
            </a:pPr>
            <a:r>
              <a:rPr lang="es-MX" dirty="0" smtClean="0"/>
              <a:t>La Minería de Datos es el uso de algoritmos para extraer patrones derivados del proceso de KDD.</a:t>
            </a:r>
          </a:p>
          <a:p>
            <a:pPr marL="0" indent="0" algn="just">
              <a:buNone/>
            </a:pPr>
            <a:endParaRPr lang="es-MX" dirty="0"/>
          </a:p>
        </p:txBody>
      </p:sp>
      <p:pic>
        <p:nvPicPr>
          <p:cNvPr id="4" name="Imagen 3"/>
          <p:cNvPicPr>
            <a:picLocks noChangeAspect="1"/>
          </p:cNvPicPr>
          <p:nvPr/>
        </p:nvPicPr>
        <p:blipFill>
          <a:blip r:embed="rId2"/>
          <a:stretch>
            <a:fillRect/>
          </a:stretch>
        </p:blipFill>
        <p:spPr>
          <a:xfrm>
            <a:off x="3368842" y="3781739"/>
            <a:ext cx="2518611" cy="2902806"/>
          </a:xfrm>
          <a:prstGeom prst="rect">
            <a:avLst/>
          </a:prstGeom>
        </p:spPr>
      </p:pic>
      <p:sp>
        <p:nvSpPr>
          <p:cNvPr id="5" name="Flecha derecha 4"/>
          <p:cNvSpPr/>
          <p:nvPr/>
        </p:nvSpPr>
        <p:spPr>
          <a:xfrm>
            <a:off x="6224337" y="4588042"/>
            <a:ext cx="1187116" cy="802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6" name="Imagen 5"/>
          <p:cNvPicPr>
            <a:picLocks noChangeAspect="1"/>
          </p:cNvPicPr>
          <p:nvPr/>
        </p:nvPicPr>
        <p:blipFill>
          <a:blip r:embed="rId3"/>
          <a:stretch>
            <a:fillRect/>
          </a:stretch>
        </p:blipFill>
        <p:spPr>
          <a:xfrm>
            <a:off x="7620000" y="4090736"/>
            <a:ext cx="3128211" cy="2532396"/>
          </a:xfrm>
          <a:prstGeom prst="rect">
            <a:avLst/>
          </a:prstGeom>
        </p:spPr>
      </p:pic>
    </p:spTree>
    <p:extLst>
      <p:ext uri="{BB962C8B-B14F-4D97-AF65-F5344CB8AC3E}">
        <p14:creationId xmlns:p14="http://schemas.microsoft.com/office/powerpoint/2010/main" val="1419446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53726" y="365125"/>
            <a:ext cx="4600074" cy="1325563"/>
          </a:xfrm>
        </p:spPr>
        <p:txBody>
          <a:bodyPr/>
          <a:lstStyle/>
          <a:p>
            <a:r>
              <a:rPr lang="es-MX" dirty="0" smtClean="0"/>
              <a:t>Los pasos del KDD</a:t>
            </a:r>
            <a:endParaRPr lang="es-MX" dirty="0"/>
          </a:p>
        </p:txBody>
      </p:sp>
      <p:pic>
        <p:nvPicPr>
          <p:cNvPr id="4" name="Imagen 3"/>
          <p:cNvPicPr>
            <a:picLocks noChangeAspect="1"/>
          </p:cNvPicPr>
          <p:nvPr/>
        </p:nvPicPr>
        <p:blipFill>
          <a:blip r:embed="rId2"/>
          <a:stretch>
            <a:fillRect/>
          </a:stretch>
        </p:blipFill>
        <p:spPr>
          <a:xfrm>
            <a:off x="573505" y="0"/>
            <a:ext cx="5343525" cy="6858000"/>
          </a:xfrm>
          <a:prstGeom prst="rect">
            <a:avLst/>
          </a:prstGeom>
        </p:spPr>
      </p:pic>
      <p:pic>
        <p:nvPicPr>
          <p:cNvPr id="5" name="Imagen 4"/>
          <p:cNvPicPr>
            <a:picLocks noChangeAspect="1"/>
          </p:cNvPicPr>
          <p:nvPr/>
        </p:nvPicPr>
        <p:blipFill>
          <a:blip r:embed="rId3"/>
          <a:stretch>
            <a:fillRect/>
          </a:stretch>
        </p:blipFill>
        <p:spPr>
          <a:xfrm>
            <a:off x="5917030" y="1690688"/>
            <a:ext cx="5970170" cy="556622"/>
          </a:xfrm>
          <a:prstGeom prst="rect">
            <a:avLst/>
          </a:prstGeom>
        </p:spPr>
      </p:pic>
      <p:pic>
        <p:nvPicPr>
          <p:cNvPr id="6" name="Imagen 5"/>
          <p:cNvPicPr>
            <a:picLocks noChangeAspect="1"/>
          </p:cNvPicPr>
          <p:nvPr/>
        </p:nvPicPr>
        <p:blipFill>
          <a:blip r:embed="rId4"/>
          <a:stretch>
            <a:fillRect/>
          </a:stretch>
        </p:blipFill>
        <p:spPr>
          <a:xfrm>
            <a:off x="5917030" y="2414586"/>
            <a:ext cx="5942669" cy="3376613"/>
          </a:xfrm>
          <a:prstGeom prst="rect">
            <a:avLst/>
          </a:prstGeom>
        </p:spPr>
      </p:pic>
    </p:spTree>
    <p:extLst>
      <p:ext uri="{BB962C8B-B14F-4D97-AF65-F5344CB8AC3E}">
        <p14:creationId xmlns:p14="http://schemas.microsoft.com/office/powerpoint/2010/main" val="559611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88035"/>
            <a:ext cx="10515600" cy="320673"/>
          </a:xfrm>
        </p:spPr>
        <p:txBody>
          <a:bodyPr>
            <a:normAutofit fontScale="90000"/>
          </a:bodyPr>
          <a:lstStyle/>
          <a:p>
            <a:pPr algn="ctr"/>
            <a:r>
              <a:rPr lang="es-MX" dirty="0" smtClean="0"/>
              <a:t>Ciencia de Datos </a:t>
            </a:r>
            <a:endParaRPr lang="es-MX"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509557895"/>
              </p:ext>
            </p:extLst>
          </p:nvPr>
        </p:nvGraphicFramePr>
        <p:xfrm>
          <a:off x="238125" y="480292"/>
          <a:ext cx="11852275" cy="6323695"/>
        </p:xfrm>
        <a:graphic>
          <a:graphicData uri="http://schemas.openxmlformats.org/drawingml/2006/table">
            <a:tbl>
              <a:tblPr firstRow="1" bandRow="1">
                <a:tableStyleId>{5C22544A-7EE6-4342-B048-85BDC9FD1C3A}</a:tableStyleId>
              </a:tblPr>
              <a:tblGrid>
                <a:gridCol w="3585730">
                  <a:extLst>
                    <a:ext uri="{9D8B030D-6E8A-4147-A177-3AD203B41FA5}">
                      <a16:colId xmlns:a16="http://schemas.microsoft.com/office/drawing/2014/main" val="534378046"/>
                    </a:ext>
                  </a:extLst>
                </a:gridCol>
                <a:gridCol w="951345">
                  <a:extLst>
                    <a:ext uri="{9D8B030D-6E8A-4147-A177-3AD203B41FA5}">
                      <a16:colId xmlns:a16="http://schemas.microsoft.com/office/drawing/2014/main" val="789915166"/>
                    </a:ext>
                  </a:extLst>
                </a:gridCol>
                <a:gridCol w="2854036">
                  <a:extLst>
                    <a:ext uri="{9D8B030D-6E8A-4147-A177-3AD203B41FA5}">
                      <a16:colId xmlns:a16="http://schemas.microsoft.com/office/drawing/2014/main" val="4198829602"/>
                    </a:ext>
                  </a:extLst>
                </a:gridCol>
                <a:gridCol w="544946">
                  <a:extLst>
                    <a:ext uri="{9D8B030D-6E8A-4147-A177-3AD203B41FA5}">
                      <a16:colId xmlns:a16="http://schemas.microsoft.com/office/drawing/2014/main" val="110385316"/>
                    </a:ext>
                  </a:extLst>
                </a:gridCol>
                <a:gridCol w="3916218">
                  <a:extLst>
                    <a:ext uri="{9D8B030D-6E8A-4147-A177-3AD203B41FA5}">
                      <a16:colId xmlns:a16="http://schemas.microsoft.com/office/drawing/2014/main" val="679346724"/>
                    </a:ext>
                  </a:extLst>
                </a:gridCol>
              </a:tblGrid>
              <a:tr h="360317">
                <a:tc>
                  <a:txBody>
                    <a:bodyPr/>
                    <a:lstStyle/>
                    <a:p>
                      <a:endParaRPr lang="es-MX" dirty="0"/>
                    </a:p>
                  </a:txBody>
                  <a:tcPr/>
                </a:tc>
                <a:tc>
                  <a:txBody>
                    <a:bodyPr/>
                    <a:lstStyle/>
                    <a:p>
                      <a:r>
                        <a:rPr lang="es-MX" dirty="0" smtClean="0"/>
                        <a:t>ETAPAS</a:t>
                      </a:r>
                      <a:endParaRPr lang="es-MX" dirty="0"/>
                    </a:p>
                  </a:txBody>
                  <a:tcPr/>
                </a:tc>
                <a:tc>
                  <a:txBody>
                    <a:bodyPr/>
                    <a:lstStyle/>
                    <a:p>
                      <a:r>
                        <a:rPr lang="es-MX" dirty="0" smtClean="0"/>
                        <a:t>ACCIONES</a:t>
                      </a:r>
                      <a:endParaRPr lang="es-MX" dirty="0"/>
                    </a:p>
                  </a:txBody>
                  <a:tcPr/>
                </a:tc>
                <a:tc>
                  <a:txBody>
                    <a:bodyPr/>
                    <a:lstStyle/>
                    <a:p>
                      <a:endParaRPr lang="es-MX" dirty="0"/>
                    </a:p>
                  </a:txBody>
                  <a:tcPr/>
                </a:tc>
                <a:tc>
                  <a:txBody>
                    <a:bodyPr/>
                    <a:lstStyle/>
                    <a:p>
                      <a:r>
                        <a:rPr lang="es-MX" dirty="0" smtClean="0"/>
                        <a:t>DESCRIPCIÓN</a:t>
                      </a:r>
                      <a:endParaRPr lang="es-MX" dirty="0"/>
                    </a:p>
                  </a:txBody>
                  <a:tcPr/>
                </a:tc>
                <a:extLst>
                  <a:ext uri="{0D108BD9-81ED-4DB2-BD59-A6C34878D82A}">
                    <a16:rowId xmlns:a16="http://schemas.microsoft.com/office/drawing/2014/main" val="3098532644"/>
                  </a:ext>
                </a:extLst>
              </a:tr>
              <a:tr h="849837">
                <a:tc>
                  <a:txBody>
                    <a:bodyPr/>
                    <a:lstStyle/>
                    <a:p>
                      <a:endParaRPr lang="es-MX" dirty="0"/>
                    </a:p>
                  </a:txBody>
                  <a:tcPr/>
                </a:tc>
                <a:tc>
                  <a:txBody>
                    <a:bodyPr/>
                    <a:lstStyle/>
                    <a:p>
                      <a:endParaRPr lang="es-MX" dirty="0" smtClean="0"/>
                    </a:p>
                    <a:p>
                      <a:r>
                        <a:rPr lang="es-MX" dirty="0" smtClean="0"/>
                        <a:t>ETAPA 1</a:t>
                      </a:r>
                      <a:endParaRPr lang="es-MX" dirty="0"/>
                    </a:p>
                  </a:txBody>
                  <a:tcPr/>
                </a:tc>
                <a:tc>
                  <a:txBody>
                    <a:bodyPr/>
                    <a:lstStyle/>
                    <a:p>
                      <a:endParaRPr lang="es-MX" dirty="0"/>
                    </a:p>
                  </a:txBody>
                  <a:tcPr/>
                </a:tc>
                <a:tc>
                  <a:txBody>
                    <a:bodyPr/>
                    <a:lstStyle/>
                    <a:p>
                      <a:endParaRPr lang="es-MX" dirty="0" smtClean="0"/>
                    </a:p>
                    <a:p>
                      <a:endParaRPr lang="es-MX" dirty="0"/>
                    </a:p>
                  </a:txBody>
                  <a:tcPr/>
                </a:tc>
                <a:tc>
                  <a:txBody>
                    <a:bodyPr/>
                    <a:lstStyle/>
                    <a:p>
                      <a:r>
                        <a:rPr lang="es-MX" dirty="0" smtClean="0"/>
                        <a:t>¿Cuál es el objetivo?</a:t>
                      </a:r>
                    </a:p>
                    <a:p>
                      <a:r>
                        <a:rPr lang="es-MX" dirty="0" smtClean="0"/>
                        <a:t>¿Qué queremos predecir o estimar?</a:t>
                      </a:r>
                      <a:endParaRPr lang="es-MX" dirty="0"/>
                    </a:p>
                  </a:txBody>
                  <a:tcPr/>
                </a:tc>
                <a:extLst>
                  <a:ext uri="{0D108BD9-81ED-4DB2-BD59-A6C34878D82A}">
                    <a16:rowId xmlns:a16="http://schemas.microsoft.com/office/drawing/2014/main" val="3180222085"/>
                  </a:ext>
                </a:extLst>
              </a:tr>
              <a:tr h="360317">
                <a:tc>
                  <a:txBody>
                    <a:bodyPr/>
                    <a:lstStyle/>
                    <a:p>
                      <a:endParaRPr lang="es-MX" dirty="0"/>
                    </a:p>
                  </a:txBody>
                  <a:tcPr/>
                </a:tc>
                <a:tc>
                  <a:txBody>
                    <a:bodyPr/>
                    <a:lstStyle/>
                    <a:p>
                      <a:endParaRPr lang="es-MX"/>
                    </a:p>
                  </a:txBody>
                  <a:tcPr/>
                </a:tc>
                <a:tc>
                  <a:txBody>
                    <a:bodyPr/>
                    <a:lstStyle/>
                    <a:p>
                      <a:endParaRPr lang="es-MX" dirty="0"/>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1500573575"/>
                  </a:ext>
                </a:extLst>
              </a:tr>
              <a:tr h="900792">
                <a:tc>
                  <a:txBody>
                    <a:bodyPr/>
                    <a:lstStyle/>
                    <a:p>
                      <a:endParaRPr lang="es-MX" dirty="0"/>
                    </a:p>
                  </a:txBody>
                  <a:tcPr/>
                </a:tc>
                <a:tc>
                  <a:txBody>
                    <a:bodyPr/>
                    <a:lstStyle/>
                    <a:p>
                      <a:endParaRPr lang="es-MX" dirty="0" smtClean="0"/>
                    </a:p>
                    <a:p>
                      <a:r>
                        <a:rPr lang="es-MX" dirty="0" smtClean="0"/>
                        <a:t>ETAPA 2</a:t>
                      </a:r>
                      <a:endParaRPr lang="es-MX" dirty="0"/>
                    </a:p>
                  </a:txBody>
                  <a:tcPr/>
                </a:tc>
                <a:tc>
                  <a:txBody>
                    <a:bodyPr/>
                    <a:lstStyle/>
                    <a:p>
                      <a:endParaRPr lang="es-MX" dirty="0"/>
                    </a:p>
                  </a:txBody>
                  <a:tcPr/>
                </a:tc>
                <a:tc>
                  <a:txBody>
                    <a:bodyPr/>
                    <a:lstStyle/>
                    <a:p>
                      <a:endParaRPr lang="es-MX" dirty="0"/>
                    </a:p>
                  </a:txBody>
                  <a:tcPr/>
                </a:tc>
                <a:tc>
                  <a:txBody>
                    <a:bodyPr/>
                    <a:lstStyle/>
                    <a:p>
                      <a:r>
                        <a:rPr lang="es-MX" dirty="0" smtClean="0"/>
                        <a:t>¿Qué recursos tenemos</a:t>
                      </a:r>
                      <a:r>
                        <a:rPr lang="es-MX" baseline="0" dirty="0" smtClean="0"/>
                        <a:t> para obtener datos</a:t>
                      </a:r>
                      <a:r>
                        <a:rPr lang="es-MX" dirty="0" smtClean="0"/>
                        <a:t>?¿Existe información relevante?.</a:t>
                      </a:r>
                    </a:p>
                    <a:p>
                      <a:r>
                        <a:rPr lang="es-MX" dirty="0" smtClean="0"/>
                        <a:t>Limpiar</a:t>
                      </a:r>
                      <a:r>
                        <a:rPr lang="es-MX" baseline="0" dirty="0" smtClean="0"/>
                        <a:t> y filtrar</a:t>
                      </a:r>
                      <a:endParaRPr lang="es-MX" dirty="0"/>
                    </a:p>
                  </a:txBody>
                  <a:tcPr/>
                </a:tc>
                <a:extLst>
                  <a:ext uri="{0D108BD9-81ED-4DB2-BD59-A6C34878D82A}">
                    <a16:rowId xmlns:a16="http://schemas.microsoft.com/office/drawing/2014/main" val="3610845216"/>
                  </a:ext>
                </a:extLst>
              </a:tr>
              <a:tr h="372776">
                <a:tc>
                  <a:txBody>
                    <a:bodyPr/>
                    <a:lstStyle/>
                    <a:p>
                      <a:endParaRPr lang="es-MX"/>
                    </a:p>
                  </a:txBody>
                  <a:tcPr/>
                </a:tc>
                <a:tc>
                  <a:txBody>
                    <a:bodyPr/>
                    <a:lstStyle/>
                    <a:p>
                      <a:endParaRPr lang="es-MX" dirty="0"/>
                    </a:p>
                  </a:txBody>
                  <a:tcPr/>
                </a:tc>
                <a:tc>
                  <a:txBody>
                    <a:bodyPr/>
                    <a:lstStyle/>
                    <a:p>
                      <a:pPr algn="ctr"/>
                      <a:endParaRPr lang="es-MX" dirty="0"/>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1265470014"/>
                  </a:ext>
                </a:extLst>
              </a:tr>
              <a:tr h="919972">
                <a:tc>
                  <a:txBody>
                    <a:bodyPr/>
                    <a:lstStyle/>
                    <a:p>
                      <a:endParaRPr lang="es-MX" dirty="0"/>
                    </a:p>
                  </a:txBody>
                  <a:tcPr/>
                </a:tc>
                <a:tc>
                  <a:txBody>
                    <a:bodyPr/>
                    <a:lstStyle/>
                    <a:p>
                      <a:endParaRPr lang="es-MX" dirty="0" smtClean="0"/>
                    </a:p>
                    <a:p>
                      <a:r>
                        <a:rPr lang="es-MX" dirty="0" smtClean="0"/>
                        <a:t>ETAPA 3</a:t>
                      </a:r>
                      <a:endParaRPr lang="es-MX" dirty="0"/>
                    </a:p>
                  </a:txBody>
                  <a:tcPr/>
                </a:tc>
                <a:tc>
                  <a:txBody>
                    <a:bodyPr/>
                    <a:lstStyle/>
                    <a:p>
                      <a:endParaRPr lang="es-MX" dirty="0"/>
                    </a:p>
                  </a:txBody>
                  <a:tcPr/>
                </a:tc>
                <a:tc>
                  <a:txBody>
                    <a:bodyPr/>
                    <a:lstStyle/>
                    <a:p>
                      <a:endParaRPr lang="es-MX" dirty="0"/>
                    </a:p>
                  </a:txBody>
                  <a:tcPr/>
                </a:tc>
                <a:tc>
                  <a:txBody>
                    <a:bodyPr/>
                    <a:lstStyle/>
                    <a:p>
                      <a:r>
                        <a:rPr lang="es-MX" dirty="0" smtClean="0"/>
                        <a:t>Localizar</a:t>
                      </a:r>
                      <a:r>
                        <a:rPr lang="es-MX" baseline="0" dirty="0" smtClean="0"/>
                        <a:t> patrones para visualizar los gráficos y tendencias a generarse</a:t>
                      </a:r>
                      <a:endParaRPr lang="es-MX" dirty="0"/>
                    </a:p>
                  </a:txBody>
                  <a:tcPr/>
                </a:tc>
                <a:extLst>
                  <a:ext uri="{0D108BD9-81ED-4DB2-BD59-A6C34878D82A}">
                    <a16:rowId xmlns:a16="http://schemas.microsoft.com/office/drawing/2014/main" val="3902278085"/>
                  </a:ext>
                </a:extLst>
              </a:tr>
              <a:tr h="378316">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2945981621"/>
                  </a:ext>
                </a:extLst>
              </a:tr>
              <a:tr h="877498">
                <a:tc>
                  <a:txBody>
                    <a:bodyPr/>
                    <a:lstStyle/>
                    <a:p>
                      <a:endParaRPr lang="es-MX" dirty="0"/>
                    </a:p>
                  </a:txBody>
                  <a:tcPr/>
                </a:tc>
                <a:tc>
                  <a:txBody>
                    <a:bodyPr/>
                    <a:lstStyle/>
                    <a:p>
                      <a:endParaRPr lang="es-MX" dirty="0" smtClean="0"/>
                    </a:p>
                    <a:p>
                      <a:r>
                        <a:rPr lang="es-MX" dirty="0" smtClean="0"/>
                        <a:t>ETAPA 4</a:t>
                      </a:r>
                      <a:endParaRPr lang="es-MX" dirty="0"/>
                    </a:p>
                  </a:txBody>
                  <a:tcPr/>
                </a:tc>
                <a:tc>
                  <a:txBody>
                    <a:bodyPr/>
                    <a:lstStyle/>
                    <a:p>
                      <a:endParaRPr lang="es-MX" dirty="0"/>
                    </a:p>
                  </a:txBody>
                  <a:tcPr/>
                </a:tc>
                <a:tc>
                  <a:txBody>
                    <a:bodyPr/>
                    <a:lstStyle/>
                    <a:p>
                      <a:endParaRPr lang="es-MX"/>
                    </a:p>
                  </a:txBody>
                  <a:tcPr/>
                </a:tc>
                <a:tc>
                  <a:txBody>
                    <a:bodyPr/>
                    <a:lstStyle/>
                    <a:p>
                      <a:r>
                        <a:rPr lang="es-MX" dirty="0" smtClean="0"/>
                        <a:t>Implementar</a:t>
                      </a:r>
                      <a:r>
                        <a:rPr lang="es-MX" baseline="0" dirty="0" smtClean="0"/>
                        <a:t> algoritmo innovador y evaluar los datos</a:t>
                      </a:r>
                      <a:endParaRPr lang="es-MX" dirty="0"/>
                    </a:p>
                  </a:txBody>
                  <a:tcPr/>
                </a:tc>
                <a:extLst>
                  <a:ext uri="{0D108BD9-81ED-4DB2-BD59-A6C34878D82A}">
                    <a16:rowId xmlns:a16="http://schemas.microsoft.com/office/drawing/2014/main" val="1889514336"/>
                  </a:ext>
                </a:extLst>
              </a:tr>
              <a:tr h="378316">
                <a:tc>
                  <a:txBody>
                    <a:bodyPr/>
                    <a:lstStyle/>
                    <a:p>
                      <a:endParaRPr lang="es-MX"/>
                    </a:p>
                  </a:txBody>
                  <a:tcPr/>
                </a:tc>
                <a:tc>
                  <a:txBody>
                    <a:bodyPr/>
                    <a:lstStyle/>
                    <a:p>
                      <a:endParaRPr lang="es-MX" dirty="0"/>
                    </a:p>
                  </a:txBody>
                  <a:tcPr/>
                </a:tc>
                <a:tc>
                  <a:txBody>
                    <a:bodyPr/>
                    <a:lstStyle/>
                    <a:p>
                      <a:endParaRPr lang="es-MX" dirty="0"/>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4237195604"/>
                  </a:ext>
                </a:extLst>
              </a:tr>
              <a:tr h="901060">
                <a:tc>
                  <a:txBody>
                    <a:bodyPr/>
                    <a:lstStyle/>
                    <a:p>
                      <a:endParaRPr lang="es-MX" dirty="0"/>
                    </a:p>
                  </a:txBody>
                  <a:tcPr/>
                </a:tc>
                <a:tc>
                  <a:txBody>
                    <a:bodyPr/>
                    <a:lstStyle/>
                    <a:p>
                      <a:endParaRPr lang="es-MX" dirty="0" smtClean="0"/>
                    </a:p>
                    <a:p>
                      <a:r>
                        <a:rPr lang="es-MX" dirty="0" smtClean="0"/>
                        <a:t>ETAPA 5</a:t>
                      </a:r>
                      <a:endParaRPr lang="es-MX" dirty="0"/>
                    </a:p>
                  </a:txBody>
                  <a:tcPr/>
                </a:tc>
                <a:tc>
                  <a:txBody>
                    <a:bodyPr/>
                    <a:lstStyle/>
                    <a:p>
                      <a:endParaRPr lang="es-MX" dirty="0"/>
                    </a:p>
                  </a:txBody>
                  <a:tcPr/>
                </a:tc>
                <a:tc>
                  <a:txBody>
                    <a:bodyPr/>
                    <a:lstStyle/>
                    <a:p>
                      <a:endParaRPr lang="es-MX"/>
                    </a:p>
                  </a:txBody>
                  <a:tcPr/>
                </a:tc>
                <a:tc>
                  <a:txBody>
                    <a:bodyPr/>
                    <a:lstStyle/>
                    <a:p>
                      <a:r>
                        <a:rPr lang="es-MX" dirty="0" smtClean="0"/>
                        <a:t>¿Qué hemos obtenido?</a:t>
                      </a:r>
                    </a:p>
                    <a:p>
                      <a:r>
                        <a:rPr lang="es-MX" dirty="0" smtClean="0"/>
                        <a:t>¿Tienen sentido los resultados?</a:t>
                      </a:r>
                      <a:endParaRPr lang="es-MX" dirty="0"/>
                    </a:p>
                  </a:txBody>
                  <a:tcPr/>
                </a:tc>
                <a:extLst>
                  <a:ext uri="{0D108BD9-81ED-4DB2-BD59-A6C34878D82A}">
                    <a16:rowId xmlns:a16="http://schemas.microsoft.com/office/drawing/2014/main" val="4294479038"/>
                  </a:ext>
                </a:extLst>
              </a:tr>
            </a:tbl>
          </a:graphicData>
        </a:graphic>
      </p:graphicFrame>
      <p:sp>
        <p:nvSpPr>
          <p:cNvPr id="5" name="Rectángulo redondeado 4"/>
          <p:cNvSpPr/>
          <p:nvPr/>
        </p:nvSpPr>
        <p:spPr>
          <a:xfrm>
            <a:off x="4812143" y="867061"/>
            <a:ext cx="2761673" cy="7758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Enmarcar el problema.</a:t>
            </a:r>
          </a:p>
          <a:p>
            <a:pPr algn="ctr"/>
            <a:r>
              <a:rPr lang="es-MX" dirty="0" smtClean="0"/>
              <a:t>Hacer Preguntas Adecuadas</a:t>
            </a:r>
            <a:endParaRPr lang="es-MX" dirty="0"/>
          </a:p>
        </p:txBody>
      </p:sp>
      <p:sp>
        <p:nvSpPr>
          <p:cNvPr id="6" name="Flecha derecha 5"/>
          <p:cNvSpPr/>
          <p:nvPr/>
        </p:nvSpPr>
        <p:spPr>
          <a:xfrm>
            <a:off x="7749309" y="1125679"/>
            <a:ext cx="332509" cy="2586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Flecha arriba y abajo 10"/>
          <p:cNvSpPr/>
          <p:nvPr/>
        </p:nvSpPr>
        <p:spPr>
          <a:xfrm>
            <a:off x="6081134" y="1736436"/>
            <a:ext cx="166255" cy="304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Flecha arriba y abajo 11"/>
          <p:cNvSpPr/>
          <p:nvPr/>
        </p:nvSpPr>
        <p:spPr>
          <a:xfrm>
            <a:off x="6080122" y="2985440"/>
            <a:ext cx="166255" cy="304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Flecha arriba y abajo 12"/>
          <p:cNvSpPr/>
          <p:nvPr/>
        </p:nvSpPr>
        <p:spPr>
          <a:xfrm>
            <a:off x="6080122" y="4309635"/>
            <a:ext cx="166255" cy="304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Flecha arriba y abajo 13"/>
          <p:cNvSpPr/>
          <p:nvPr/>
        </p:nvSpPr>
        <p:spPr>
          <a:xfrm>
            <a:off x="6109851" y="5553811"/>
            <a:ext cx="166255" cy="304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Flecha derecha 14"/>
          <p:cNvSpPr/>
          <p:nvPr/>
        </p:nvSpPr>
        <p:spPr>
          <a:xfrm>
            <a:off x="7749308" y="2349497"/>
            <a:ext cx="332509" cy="2586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Flecha derecha 15"/>
          <p:cNvSpPr/>
          <p:nvPr/>
        </p:nvSpPr>
        <p:spPr>
          <a:xfrm>
            <a:off x="7749307" y="3629891"/>
            <a:ext cx="332509" cy="2586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Flecha derecha 16"/>
          <p:cNvSpPr/>
          <p:nvPr/>
        </p:nvSpPr>
        <p:spPr>
          <a:xfrm>
            <a:off x="7749307" y="4857170"/>
            <a:ext cx="332509" cy="2586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Flecha derecha 17"/>
          <p:cNvSpPr/>
          <p:nvPr/>
        </p:nvSpPr>
        <p:spPr>
          <a:xfrm>
            <a:off x="7749307" y="6134103"/>
            <a:ext cx="332509" cy="2586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redondeado 18"/>
          <p:cNvSpPr/>
          <p:nvPr/>
        </p:nvSpPr>
        <p:spPr>
          <a:xfrm>
            <a:off x="4782412" y="2078174"/>
            <a:ext cx="2761673" cy="7758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Adquirir y Preparar los datos.</a:t>
            </a:r>
            <a:endParaRPr lang="es-MX" dirty="0"/>
          </a:p>
        </p:txBody>
      </p:sp>
      <p:sp>
        <p:nvSpPr>
          <p:cNvPr id="20" name="Rectángulo redondeado 19"/>
          <p:cNvSpPr/>
          <p:nvPr/>
        </p:nvSpPr>
        <p:spPr>
          <a:xfrm>
            <a:off x="4782411" y="3343711"/>
            <a:ext cx="2761673" cy="7758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Explorar los datos</a:t>
            </a:r>
            <a:endParaRPr lang="es-MX" dirty="0"/>
          </a:p>
        </p:txBody>
      </p:sp>
      <p:sp>
        <p:nvSpPr>
          <p:cNvPr id="21" name="Rectángulo redondeado 20"/>
          <p:cNvSpPr/>
          <p:nvPr/>
        </p:nvSpPr>
        <p:spPr>
          <a:xfrm>
            <a:off x="4775195" y="4638250"/>
            <a:ext cx="2761673" cy="7758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Modelizar y evaluar los datos</a:t>
            </a:r>
            <a:endParaRPr lang="es-MX" dirty="0"/>
          </a:p>
        </p:txBody>
      </p:sp>
      <p:sp>
        <p:nvSpPr>
          <p:cNvPr id="22" name="Rectángulo redondeado 21"/>
          <p:cNvSpPr/>
          <p:nvPr/>
        </p:nvSpPr>
        <p:spPr>
          <a:xfrm>
            <a:off x="4812143" y="5932789"/>
            <a:ext cx="2761673" cy="7758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Comunicar los resultados</a:t>
            </a:r>
            <a:endParaRPr lang="es-MX" dirty="0"/>
          </a:p>
        </p:txBody>
      </p:sp>
      <p:pic>
        <p:nvPicPr>
          <p:cNvPr id="23" name="Imagen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84" y="902849"/>
            <a:ext cx="1108943" cy="757816"/>
          </a:xfrm>
          <a:prstGeom prst="rect">
            <a:avLst/>
          </a:prstGeom>
        </p:spPr>
      </p:pic>
      <p:pic>
        <p:nvPicPr>
          <p:cNvPr id="24" name="Imagen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5332" y="911363"/>
            <a:ext cx="1152959" cy="749302"/>
          </a:xfrm>
          <a:prstGeom prst="rect">
            <a:avLst/>
          </a:prstGeom>
        </p:spPr>
      </p:pic>
      <p:pic>
        <p:nvPicPr>
          <p:cNvPr id="25" name="Imagen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4034" y="2136782"/>
            <a:ext cx="1025239" cy="741364"/>
          </a:xfrm>
          <a:prstGeom prst="rect">
            <a:avLst/>
          </a:prstGeom>
        </p:spPr>
      </p:pic>
      <p:pic>
        <p:nvPicPr>
          <p:cNvPr id="26" name="Imagen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04520" y="2208072"/>
            <a:ext cx="737166" cy="723897"/>
          </a:xfrm>
          <a:prstGeom prst="rect">
            <a:avLst/>
          </a:prstGeom>
        </p:spPr>
      </p:pic>
      <p:pic>
        <p:nvPicPr>
          <p:cNvPr id="27" name="Imagen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10932" y="2113962"/>
            <a:ext cx="840879" cy="840879"/>
          </a:xfrm>
          <a:prstGeom prst="rect">
            <a:avLst/>
          </a:prstGeom>
        </p:spPr>
      </p:pic>
      <p:pic>
        <p:nvPicPr>
          <p:cNvPr id="28" name="Imagen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51811" y="2176420"/>
            <a:ext cx="715962" cy="715962"/>
          </a:xfrm>
          <a:prstGeom prst="rect">
            <a:avLst/>
          </a:prstGeom>
        </p:spPr>
      </p:pic>
      <p:pic>
        <p:nvPicPr>
          <p:cNvPr id="29" name="Imagen 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5399" y="3369832"/>
            <a:ext cx="1303770" cy="862494"/>
          </a:xfrm>
          <a:prstGeom prst="rect">
            <a:avLst/>
          </a:prstGeom>
        </p:spPr>
      </p:pic>
      <p:pic>
        <p:nvPicPr>
          <p:cNvPr id="30" name="Imagen 2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96443" y="3358932"/>
            <a:ext cx="1214607" cy="867576"/>
          </a:xfrm>
          <a:prstGeom prst="rect">
            <a:avLst/>
          </a:prstGeom>
        </p:spPr>
      </p:pic>
      <p:pic>
        <p:nvPicPr>
          <p:cNvPr id="31" name="Imagen 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38325" y="3470595"/>
            <a:ext cx="896422" cy="648969"/>
          </a:xfrm>
          <a:prstGeom prst="rect">
            <a:avLst/>
          </a:prstGeom>
        </p:spPr>
      </p:pic>
      <p:pic>
        <p:nvPicPr>
          <p:cNvPr id="32" name="Imagen 3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69584" y="4695263"/>
            <a:ext cx="1295400" cy="858548"/>
          </a:xfrm>
          <a:prstGeom prst="rect">
            <a:avLst/>
          </a:prstGeom>
        </p:spPr>
      </p:pic>
      <p:pic>
        <p:nvPicPr>
          <p:cNvPr id="33" name="Imagen 3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77423" y="4682621"/>
            <a:ext cx="1957324" cy="796722"/>
          </a:xfrm>
          <a:prstGeom prst="rect">
            <a:avLst/>
          </a:prstGeom>
        </p:spPr>
      </p:pic>
      <p:pic>
        <p:nvPicPr>
          <p:cNvPr id="34" name="Imagen 3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65399" y="5858611"/>
            <a:ext cx="1462505" cy="897799"/>
          </a:xfrm>
          <a:prstGeom prst="rect">
            <a:avLst/>
          </a:prstGeom>
        </p:spPr>
      </p:pic>
      <p:pic>
        <p:nvPicPr>
          <p:cNvPr id="35" name="Imagen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993897" y="5828862"/>
            <a:ext cx="1740850" cy="927548"/>
          </a:xfrm>
          <a:prstGeom prst="rect">
            <a:avLst/>
          </a:prstGeom>
        </p:spPr>
      </p:pic>
    </p:spTree>
    <p:extLst>
      <p:ext uri="{BB962C8B-B14F-4D97-AF65-F5344CB8AC3E}">
        <p14:creationId xmlns:p14="http://schemas.microsoft.com/office/powerpoint/2010/main" val="151586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Análisis Predictivo</a:t>
            </a:r>
            <a:endParaRPr lang="es-MX" dirty="0"/>
          </a:p>
        </p:txBody>
      </p:sp>
      <p:sp>
        <p:nvSpPr>
          <p:cNvPr id="3" name="Marcador de contenido 2"/>
          <p:cNvSpPr>
            <a:spLocks noGrp="1"/>
          </p:cNvSpPr>
          <p:nvPr>
            <p:ph idx="1"/>
          </p:nvPr>
        </p:nvSpPr>
        <p:spPr/>
        <p:txBody>
          <a:bodyPr>
            <a:normAutofit fontScale="92500" lnSpcReduction="20000"/>
          </a:bodyPr>
          <a:lstStyle/>
          <a:p>
            <a:pPr algn="just"/>
            <a:r>
              <a:rPr lang="es-MX" dirty="0"/>
              <a:t>El análisis predictivo consiste en la tecnología que aprende de la experiencia para predecir el futuro comportamiento de individuos para tomar mejores decisiones – Eric </a:t>
            </a:r>
            <a:r>
              <a:rPr lang="es-MX" dirty="0" err="1" smtClean="0"/>
              <a:t>Siegel</a:t>
            </a:r>
            <a:r>
              <a:rPr lang="es-MX" dirty="0" smtClean="0"/>
              <a:t>.</a:t>
            </a:r>
          </a:p>
          <a:p>
            <a:pPr algn="just"/>
            <a:r>
              <a:rPr lang="es-MX" dirty="0"/>
              <a:t>En la actualidad se crean más datos en un día de los que se crearon en toda la humanidad hasta el año 2.000 – Andreas </a:t>
            </a:r>
            <a:r>
              <a:rPr lang="es-MX" dirty="0" err="1" smtClean="0"/>
              <a:t>Weingend</a:t>
            </a:r>
            <a:r>
              <a:rPr lang="es-MX" dirty="0" smtClean="0"/>
              <a:t>.</a:t>
            </a:r>
          </a:p>
          <a:p>
            <a:pPr algn="just"/>
            <a:r>
              <a:rPr lang="en-US" dirty="0" smtClean="0"/>
              <a:t>The </a:t>
            </a:r>
            <a:r>
              <a:rPr lang="en-US" dirty="0"/>
              <a:t>only source of knowledge is experience. — Albert </a:t>
            </a:r>
            <a:r>
              <a:rPr lang="en-US" dirty="0" smtClean="0"/>
              <a:t>Einstein.</a:t>
            </a:r>
          </a:p>
          <a:p>
            <a:pPr algn="just"/>
            <a:r>
              <a:rPr lang="en-US" dirty="0" smtClean="0"/>
              <a:t>El </a:t>
            </a:r>
            <a:r>
              <a:rPr lang="en-US" dirty="0" err="1" smtClean="0"/>
              <a:t>dato</a:t>
            </a:r>
            <a:r>
              <a:rPr lang="en-US" dirty="0" smtClean="0"/>
              <a:t> </a:t>
            </a:r>
            <a:r>
              <a:rPr lang="en-US" dirty="0" err="1" smtClean="0"/>
              <a:t>es</a:t>
            </a:r>
            <a:r>
              <a:rPr lang="en-US" dirty="0" smtClean="0"/>
              <a:t> el Nuevo </a:t>
            </a:r>
            <a:r>
              <a:rPr lang="en-US" dirty="0" err="1" smtClean="0"/>
              <a:t>pétroleo</a:t>
            </a:r>
            <a:r>
              <a:rPr lang="en-US" dirty="0" smtClean="0"/>
              <a:t>.</a:t>
            </a:r>
            <a:r>
              <a:rPr lang="en-US" dirty="0"/>
              <a:t> </a:t>
            </a:r>
            <a:r>
              <a:rPr lang="en-US" dirty="0" smtClean="0"/>
              <a:t>—Harvard Business Review.</a:t>
            </a:r>
            <a:endParaRPr lang="es-MX" dirty="0" smtClean="0"/>
          </a:p>
          <a:p>
            <a:pPr algn="just"/>
            <a:r>
              <a:rPr lang="es-MX" dirty="0"/>
              <a:t>El análisis predictivo es un área de la minería de datos que consiste en la extracción de información existente en los datos y su utilización para predecir tendencias y patrones de comportamiento, pudiendo aplicarse sobre cualquier evento desconocido, ya sea en el pasado, presente o futuro. </a:t>
            </a:r>
          </a:p>
        </p:txBody>
      </p:sp>
    </p:spTree>
    <p:extLst>
      <p:ext uri="{BB962C8B-B14F-4D97-AF65-F5344CB8AC3E}">
        <p14:creationId xmlns:p14="http://schemas.microsoft.com/office/powerpoint/2010/main" val="3769334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Análisis Predictivo</a:t>
            </a:r>
            <a:endParaRPr lang="es-MX" dirty="0"/>
          </a:p>
        </p:txBody>
      </p:sp>
      <p:pic>
        <p:nvPicPr>
          <p:cNvPr id="4" name="Marcador de contenido 3"/>
          <p:cNvPicPr>
            <a:picLocks noGrp="1" noChangeAspect="1"/>
          </p:cNvPicPr>
          <p:nvPr>
            <p:ph idx="1"/>
          </p:nvPr>
        </p:nvPicPr>
        <p:blipFill>
          <a:blip r:embed="rId2"/>
          <a:stretch>
            <a:fillRect/>
          </a:stretch>
        </p:blipFill>
        <p:spPr>
          <a:xfrm>
            <a:off x="350982" y="1468285"/>
            <a:ext cx="11573163" cy="4950988"/>
          </a:xfrm>
          <a:prstGeom prst="rect">
            <a:avLst/>
          </a:prstGeom>
        </p:spPr>
      </p:pic>
    </p:spTree>
    <p:extLst>
      <p:ext uri="{BB962C8B-B14F-4D97-AF65-F5344CB8AC3E}">
        <p14:creationId xmlns:p14="http://schemas.microsoft.com/office/powerpoint/2010/main" val="2403916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1114</TotalTime>
  <Words>1231</Words>
  <Application>Microsoft Office PowerPoint</Application>
  <PresentationFormat>Panorámica</PresentationFormat>
  <Paragraphs>109</Paragraphs>
  <Slides>24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Arial</vt:lpstr>
      <vt:lpstr>Calibri</vt:lpstr>
      <vt:lpstr>Calibri Light</vt:lpstr>
      <vt:lpstr>Tema de Office</vt:lpstr>
      <vt:lpstr>Minería de Datos</vt:lpstr>
      <vt:lpstr>Conceptos de Minería de Datos</vt:lpstr>
      <vt:lpstr>Evolución de la tecnología de los sistemas de bases de  datos</vt:lpstr>
      <vt:lpstr>¿Qué es la Minería de Datos?</vt:lpstr>
      <vt:lpstr>KDD</vt:lpstr>
      <vt:lpstr>Los pasos del KDD</vt:lpstr>
      <vt:lpstr>Ciencia de Datos </vt:lpstr>
      <vt:lpstr>Análisis Predictivo</vt:lpstr>
      <vt:lpstr>Análisis Predictivo</vt:lpstr>
      <vt:lpstr>Análisis Predictivo</vt:lpstr>
      <vt:lpstr>Análisis Predictivo</vt:lpstr>
      <vt:lpstr>Práctica 1</vt:lpstr>
      <vt:lpstr>¿Qué es el aprendizaje supervisado?</vt:lpstr>
      <vt:lpstr>¿Qué es el aprendizaje no supervisado?</vt:lpstr>
      <vt:lpstr>Diferencias del aprendizaje supervisado y  no supervisado</vt:lpstr>
      <vt:lpstr>Aprendizaje supervisado y no supervisado</vt:lpstr>
      <vt:lpstr>Sectores donde se utilizan los análisis predictivos</vt:lpstr>
      <vt:lpstr>Diagrama de Venn de Data Science</vt:lpstr>
      <vt:lpstr>Áreas de los modelos predictivos</vt:lpstr>
      <vt:lpstr>Ejemplos de Modelos Predictivos</vt:lpstr>
      <vt:lpstr>Ejemplos de Modelos Predictivos</vt:lpstr>
      <vt:lpstr>Ejemplos de Modelos Predictivos</vt:lpstr>
      <vt:lpstr>Película MoneyBall, NetFlix, Marriot</vt:lpstr>
      <vt:lpstr>Práctica 2</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Minería de Datos</dc:title>
  <dc:creator>carlos armando ríos acevedo</dc:creator>
  <cp:lastModifiedBy>carlos armando ríos acevedo</cp:lastModifiedBy>
  <cp:revision>27</cp:revision>
  <dcterms:created xsi:type="dcterms:W3CDTF">2019-04-22T17:34:26Z</dcterms:created>
  <dcterms:modified xsi:type="dcterms:W3CDTF">2019-05-04T16:18:39Z</dcterms:modified>
</cp:coreProperties>
</file>