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71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744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879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647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650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201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836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0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4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88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88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95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94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22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24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D676-D411-4692-96EA-1B0B622CBFA8}" type="datetimeFigureOut">
              <a:rPr lang="es-MX" smtClean="0"/>
              <a:t>05/01/2015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Programación Orientada a Objetos II (Listas ligadas, Pilas y Colas)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BENEMÉRITA UNIVERSIDAD AUTÓNOMA DE PUEBLA</a:t>
            </a:r>
          </a:p>
          <a:p>
            <a:r>
              <a:rPr lang="es-MX" dirty="0" smtClean="0"/>
              <a:t>PRIMAVERA 2015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29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Insertar un nuevo nodo que no está en la cabeza de la lista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33767" y="2133599"/>
            <a:ext cx="9170845" cy="4581099"/>
          </a:xfrm>
        </p:spPr>
        <p:txBody>
          <a:bodyPr>
            <a:normAutofit/>
          </a:bodyPr>
          <a:lstStyle/>
          <a:p>
            <a:pPr fontAlgn="t"/>
            <a:r>
              <a:rPr lang="es-ES" dirty="0" smtClean="0"/>
              <a:t>La inserción de un nuevo nodo no siempre se realiza al principio de una lista</a:t>
            </a:r>
          </a:p>
          <a:p>
            <a:pPr fontAlgn="t"/>
            <a:r>
              <a:rPr lang="es-ES" dirty="0" smtClean="0"/>
              <a:t>El algoritmo de la nueva operación requiere:</a:t>
            </a:r>
          </a:p>
          <a:p>
            <a:pPr fontAlgn="t"/>
            <a:r>
              <a:rPr lang="es-ES" dirty="0" smtClean="0"/>
              <a:t>Asignar el nuevo nodo apuntado por el puntero </a:t>
            </a:r>
            <a:r>
              <a:rPr lang="es-ES" dirty="0" err="1" smtClean="0"/>
              <a:t>insertar_ptr</a:t>
            </a:r>
            <a:endParaRPr lang="es-ES" dirty="0" smtClean="0"/>
          </a:p>
          <a:p>
            <a:pPr fontAlgn="t"/>
            <a:r>
              <a:rPr lang="es-ES" dirty="0" smtClean="0"/>
              <a:t>Situar el nuevo elemento en el campo dato del nuevo nodo</a:t>
            </a:r>
          </a:p>
          <a:p>
            <a:pPr fontAlgn="t"/>
            <a:r>
              <a:rPr lang="es-ES" dirty="0" smtClean="0"/>
              <a:t>Hacer que el campo enlace siguiente del nuevo nodo apunte al nodo que va después de la posición del nuevo nodo (o bien a NULL si no hay ningún nodo después de la nueva posición).</a:t>
            </a:r>
          </a:p>
          <a:p>
            <a:pPr fontAlgn="t"/>
            <a:r>
              <a:rPr lang="es-ES" dirty="0" smtClean="0"/>
              <a:t>Crear un puntero al nodo que está antes de la deseada para el nuevo nodo y hacer que </a:t>
            </a:r>
            <a:r>
              <a:rPr lang="es-ES" dirty="0" err="1" smtClean="0"/>
              <a:t>anterior_ptr</a:t>
            </a:r>
            <a:r>
              <a:rPr lang="es-ES" dirty="0" smtClean="0"/>
              <a:t>-&gt;siguiente apunte al nuevo nodo que se acaba de crear.</a:t>
            </a:r>
          </a:p>
        </p:txBody>
      </p:sp>
    </p:spTree>
    <p:extLst>
      <p:ext uri="{BB962C8B-B14F-4D97-AF65-F5344CB8AC3E}">
        <p14:creationId xmlns:p14="http://schemas.microsoft.com/office/powerpoint/2010/main" val="29208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Insertar un nuevo nodo que no está en la cabeza de la lista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Void</a:t>
            </a:r>
            <a:r>
              <a:rPr lang="es-MX" b="1" dirty="0" smtClean="0"/>
              <a:t> </a:t>
            </a:r>
            <a:r>
              <a:rPr lang="es-MX" b="1" dirty="0" err="1" smtClean="0"/>
              <a:t>InsertarLista</a:t>
            </a:r>
            <a:r>
              <a:rPr lang="es-MX" b="1" dirty="0" smtClean="0"/>
              <a:t>(nodo *</a:t>
            </a:r>
            <a:r>
              <a:rPr lang="es-MX" b="1" dirty="0" err="1" smtClean="0"/>
              <a:t>anterior_ptr</a:t>
            </a:r>
            <a:r>
              <a:rPr lang="es-MX" b="1" dirty="0" smtClean="0"/>
              <a:t>, </a:t>
            </a:r>
            <a:r>
              <a:rPr lang="es-MX" b="1" dirty="0" err="1" smtClean="0"/>
              <a:t>const</a:t>
            </a:r>
            <a:r>
              <a:rPr lang="es-MX" b="1" dirty="0" smtClean="0"/>
              <a:t> nodo::</a:t>
            </a:r>
            <a:r>
              <a:rPr lang="es-MX" b="1" dirty="0" err="1" smtClean="0"/>
              <a:t>Item</a:t>
            </a:r>
            <a:r>
              <a:rPr lang="es-MX" b="1" dirty="0" smtClean="0"/>
              <a:t>&amp; entrada)</a:t>
            </a:r>
          </a:p>
          <a:p>
            <a:pPr marL="0" indent="0">
              <a:buNone/>
            </a:pPr>
            <a:r>
              <a:rPr lang="es-MX" b="1" dirty="0" smtClean="0"/>
              <a:t>{</a:t>
            </a:r>
          </a:p>
          <a:p>
            <a:pPr marL="0" indent="0">
              <a:buNone/>
            </a:pPr>
            <a:r>
              <a:rPr lang="es-MX" b="1" dirty="0" smtClean="0"/>
              <a:t> nodo *</a:t>
            </a:r>
            <a:r>
              <a:rPr lang="es-MX" b="1" dirty="0" err="1" smtClean="0"/>
              <a:t>insertar_ptr</a:t>
            </a:r>
            <a:r>
              <a:rPr lang="es-MX" b="1" dirty="0" smtClean="0"/>
              <a:t>;</a:t>
            </a:r>
          </a:p>
          <a:p>
            <a:pPr marL="0" indent="0">
              <a:buNone/>
            </a:pPr>
            <a:r>
              <a:rPr lang="es-MX" b="1" dirty="0" smtClean="0"/>
              <a:t> </a:t>
            </a:r>
            <a:r>
              <a:rPr lang="es-MX" b="1" dirty="0" err="1" smtClean="0"/>
              <a:t>insertar_ptr</a:t>
            </a:r>
            <a:r>
              <a:rPr lang="es-MX" b="1" dirty="0" smtClean="0"/>
              <a:t>=new nodo;</a:t>
            </a:r>
          </a:p>
          <a:p>
            <a:pPr marL="0" indent="0">
              <a:buNone/>
            </a:pPr>
            <a:r>
              <a:rPr lang="es-MX" b="1" dirty="0" smtClean="0"/>
              <a:t> </a:t>
            </a:r>
            <a:r>
              <a:rPr lang="es-MX" b="1" dirty="0" err="1" smtClean="0"/>
              <a:t>insertar_ptr</a:t>
            </a:r>
            <a:r>
              <a:rPr lang="es-MX" b="1" dirty="0" smtClean="0"/>
              <a:t>-&gt;dato=entrada;</a:t>
            </a:r>
          </a:p>
          <a:p>
            <a:pPr marL="0" indent="0">
              <a:buNone/>
            </a:pPr>
            <a:r>
              <a:rPr lang="es-MX" b="1" dirty="0"/>
              <a:t> </a:t>
            </a:r>
            <a:r>
              <a:rPr lang="es-MX" b="1" dirty="0" err="1" smtClean="0"/>
              <a:t>insertar_ptr</a:t>
            </a:r>
            <a:r>
              <a:rPr lang="es-MX" b="1" dirty="0" smtClean="0"/>
              <a:t>-&gt;siguiente=</a:t>
            </a:r>
            <a:r>
              <a:rPr lang="es-MX" b="1" dirty="0" err="1" smtClean="0"/>
              <a:t>anterior_ptr</a:t>
            </a:r>
            <a:r>
              <a:rPr lang="es-MX" b="1" dirty="0" smtClean="0"/>
              <a:t>-&gt;siguiente;</a:t>
            </a:r>
          </a:p>
          <a:p>
            <a:pPr marL="0" indent="0">
              <a:buNone/>
            </a:pPr>
            <a:r>
              <a:rPr lang="es-MX" b="1" dirty="0"/>
              <a:t> </a:t>
            </a:r>
            <a:r>
              <a:rPr lang="es-MX" b="1" dirty="0" err="1" smtClean="0"/>
              <a:t>anterior_ptr</a:t>
            </a:r>
            <a:r>
              <a:rPr lang="es-MX" b="1" dirty="0" smtClean="0"/>
              <a:t>-&gt;siguiente = </a:t>
            </a:r>
            <a:r>
              <a:rPr lang="es-MX" b="1" dirty="0" err="1" smtClean="0"/>
              <a:t>insertar_ptr</a:t>
            </a:r>
            <a:r>
              <a:rPr lang="es-MX" b="1" dirty="0" smtClean="0"/>
              <a:t>;</a:t>
            </a:r>
          </a:p>
          <a:p>
            <a:pPr marL="0" indent="0">
              <a:buNone/>
            </a:pPr>
            <a:r>
              <a:rPr lang="es-MX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208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Búsqueda de un elemento en una lista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40180"/>
            <a:ext cx="8915400" cy="5189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Una función en C++ puede devolver un puntero, el algoritmo que sirva para localizar un elemento en una lista enlazada puede devolver un puntero a ese elemento.</a:t>
            </a:r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r>
              <a:rPr lang="es-MX" b="1" dirty="0" smtClean="0"/>
              <a:t>nodo</a:t>
            </a:r>
            <a:r>
              <a:rPr lang="es-MX" b="1" dirty="0"/>
              <a:t>* nodo::Buscar(</a:t>
            </a:r>
            <a:r>
              <a:rPr lang="es-MX" b="1" dirty="0" err="1"/>
              <a:t>int</a:t>
            </a:r>
            <a:r>
              <a:rPr lang="es-MX" b="1" dirty="0"/>
              <a:t> x)</a:t>
            </a:r>
          </a:p>
          <a:p>
            <a:pPr marL="0" indent="0">
              <a:buNone/>
            </a:pPr>
            <a:r>
              <a:rPr lang="es-MX" b="1" dirty="0"/>
              <a:t>{</a:t>
            </a:r>
          </a:p>
          <a:p>
            <a:pPr marL="0" indent="0">
              <a:buNone/>
            </a:pPr>
            <a:r>
              <a:rPr lang="es-MX" b="1" dirty="0"/>
              <a:t>    nodo *pos=</a:t>
            </a:r>
            <a:r>
              <a:rPr lang="es-MX" b="1" dirty="0" err="1"/>
              <a:t>cabeza_ptr</a:t>
            </a:r>
            <a:r>
              <a:rPr lang="es-MX" b="1" dirty="0"/>
              <a:t>;</a:t>
            </a:r>
          </a:p>
          <a:p>
            <a:pPr marL="0" indent="0">
              <a:buNone/>
            </a:pPr>
            <a:r>
              <a:rPr lang="es-MX" b="1" dirty="0"/>
              <a:t>    </a:t>
            </a:r>
            <a:r>
              <a:rPr lang="es-MX" b="1" dirty="0" err="1"/>
              <a:t>for</a:t>
            </a:r>
            <a:r>
              <a:rPr lang="es-MX" b="1" dirty="0"/>
              <a:t>(;pos!=</a:t>
            </a:r>
            <a:r>
              <a:rPr lang="es-MX" b="1" dirty="0" err="1"/>
              <a:t>NULL;pos</a:t>
            </a:r>
            <a:r>
              <a:rPr lang="es-MX" b="1" dirty="0"/>
              <a:t>=pos-&gt;siguiente)</a:t>
            </a:r>
          </a:p>
          <a:p>
            <a:pPr marL="0" indent="0">
              <a:buNone/>
            </a:pPr>
            <a:r>
              <a:rPr lang="es-MX" b="1" dirty="0"/>
              <a:t>        </a:t>
            </a:r>
            <a:r>
              <a:rPr lang="es-MX" b="1" dirty="0" err="1"/>
              <a:t>if</a:t>
            </a:r>
            <a:r>
              <a:rPr lang="es-MX" b="1" dirty="0"/>
              <a:t> (pos-&gt;dato==x)</a:t>
            </a:r>
          </a:p>
          <a:p>
            <a:pPr marL="0" indent="0">
              <a:buNone/>
            </a:pPr>
            <a:r>
              <a:rPr lang="es-MX" b="1" dirty="0"/>
              <a:t>           </a:t>
            </a:r>
            <a:r>
              <a:rPr lang="es-MX" b="1" dirty="0" err="1"/>
              <a:t>return</a:t>
            </a:r>
            <a:r>
              <a:rPr lang="es-MX" b="1" dirty="0"/>
              <a:t> pos;</a:t>
            </a:r>
          </a:p>
          <a:p>
            <a:pPr marL="0" indent="0">
              <a:buNone/>
            </a:pPr>
            <a:r>
              <a:rPr lang="es-MX" b="1" dirty="0"/>
              <a:t>    </a:t>
            </a:r>
            <a:r>
              <a:rPr lang="es-MX" b="1" dirty="0" err="1"/>
              <a:t>return</a:t>
            </a:r>
            <a:r>
              <a:rPr lang="es-MX" b="1" dirty="0"/>
              <a:t> NULL;</a:t>
            </a:r>
          </a:p>
          <a:p>
            <a:pPr marL="0" indent="0">
              <a:buNone/>
            </a:pPr>
            <a:r>
              <a:rPr lang="es-MX" b="1" dirty="0" smtClean="0"/>
              <a:t>}</a:t>
            </a:r>
          </a:p>
          <a:p>
            <a:pPr marL="0" indent="0">
              <a:buNone/>
            </a:pPr>
            <a:r>
              <a:rPr lang="es-MX" b="1" u="sng" dirty="0" smtClean="0">
                <a:solidFill>
                  <a:srgbClr val="0070C0"/>
                </a:solidFill>
              </a:rPr>
              <a:t>Ver ejemplo búsqueda enlazada</a:t>
            </a:r>
            <a:endParaRPr lang="es-MX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6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Eliminar elementos en una lista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40180"/>
            <a:ext cx="8915400" cy="5189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>
                <a:solidFill>
                  <a:schemeClr val="tx1"/>
                </a:solidFill>
              </a:rPr>
              <a:t>Buscar el nodo que contiene el dato y que esté apuntado por pos. Hay que tener la dirección del nodo a eliminar y la del inmediatamente anterior </a:t>
            </a:r>
            <a:r>
              <a:rPr lang="es-MX" dirty="0" err="1" smtClean="0">
                <a:solidFill>
                  <a:schemeClr val="tx1"/>
                </a:solidFill>
              </a:rPr>
              <a:t>ant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tx1"/>
                </a:solidFill>
              </a:rPr>
              <a:t>El puntero siguiente del nodo anterior </a:t>
            </a:r>
            <a:r>
              <a:rPr lang="es-MX" dirty="0" err="1" smtClean="0">
                <a:solidFill>
                  <a:schemeClr val="tx1"/>
                </a:solidFill>
              </a:rPr>
              <a:t>ant</a:t>
            </a:r>
            <a:r>
              <a:rPr lang="es-MX" dirty="0" smtClean="0">
                <a:solidFill>
                  <a:schemeClr val="tx1"/>
                </a:solidFill>
              </a:rPr>
              <a:t> ha de apuntar al </a:t>
            </a:r>
            <a:r>
              <a:rPr lang="es-MX" dirty="0" err="1" smtClean="0">
                <a:solidFill>
                  <a:schemeClr val="tx1"/>
                </a:solidFill>
              </a:rPr>
              <a:t>sig</a:t>
            </a:r>
            <a:r>
              <a:rPr lang="es-MX" dirty="0" smtClean="0">
                <a:solidFill>
                  <a:schemeClr val="tx1"/>
                </a:solidFill>
              </a:rPr>
              <a:t> del nodo a eliminar.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tx1"/>
                </a:solidFill>
              </a:rPr>
              <a:t>Si el nodo a eliminar es el primero de la lista se modifica el atributo p de la clase lista que apunta al primero para que tenga la dirección del nodo </a:t>
            </a:r>
            <a:r>
              <a:rPr lang="es-MX" dirty="0" err="1" smtClean="0">
                <a:solidFill>
                  <a:schemeClr val="tx1"/>
                </a:solidFill>
              </a:rPr>
              <a:t>sig</a:t>
            </a:r>
            <a:r>
              <a:rPr lang="es-MX" dirty="0" smtClean="0">
                <a:solidFill>
                  <a:schemeClr val="tx1"/>
                </a:solidFill>
              </a:rPr>
              <a:t> del nodo a eliminar pos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tx1"/>
                </a:solidFill>
              </a:rPr>
              <a:t>Se libera la memoria ocupada por el nodo pos.</a:t>
            </a:r>
          </a:p>
          <a:p>
            <a:pPr marL="0" indent="0">
              <a:buNone/>
            </a:pP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2404" y="4271749"/>
            <a:ext cx="8451465" cy="23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717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Listas Enlazadas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En las estructuras de datos estáticas (arreglos unidimensionales “vectores”, arreglos bidimensionales “matrices”, cadenas), su tamaño en memoria se establece durante la compilación y permanece inalterable durante la ejecución del programa. Sin embargo, las estructuras de datos dinámicas crecen y se contraen a medida que se ejecuta el programa.</a:t>
            </a:r>
          </a:p>
          <a:p>
            <a:pPr marL="0" indent="0" algn="just">
              <a:buNone/>
            </a:pPr>
            <a:endParaRPr lang="es-MX" dirty="0" smtClean="0"/>
          </a:p>
          <a:p>
            <a:pPr algn="just"/>
            <a:r>
              <a:rPr lang="es-MX" dirty="0" smtClean="0"/>
              <a:t>Gracias a la asignación dinámica de variables, se pueden implementar listas de modo que la memoria física utilizada se corresponda con el número de elementos del vector. Para ello, se recurre a los </a:t>
            </a:r>
            <a:r>
              <a:rPr lang="es-MX" b="1" dirty="0" smtClean="0"/>
              <a:t>punteros</a:t>
            </a:r>
            <a:r>
              <a:rPr lang="es-MX" dirty="0" smtClean="0"/>
              <a:t> o </a:t>
            </a:r>
            <a:r>
              <a:rPr lang="es-MX" b="1" dirty="0" smtClean="0"/>
              <a:t>apuntadores.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0302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Listas Enlazadas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b="1" i="1" u="sng" dirty="0" smtClean="0"/>
              <a:t>Una lista enlazada </a:t>
            </a:r>
            <a:r>
              <a:rPr lang="es-MX" dirty="0" smtClean="0"/>
              <a:t>es una colección de elementos (nodos) dispuestos uno a continuación de otro, cada uno de ellos conectado al siguiente elemento por un enlace o puntero. Éstas son flexibles y con un gran número de aplicaciones.  Figura 1.0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32164" y="4022411"/>
            <a:ext cx="109728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Nodo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5622082" y="4022411"/>
            <a:ext cx="109728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Nodo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8288059" y="4022411"/>
            <a:ext cx="109728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Nodo</a:t>
            </a:r>
            <a:endParaRPr lang="es-MX" dirty="0"/>
          </a:p>
        </p:txBody>
      </p:sp>
      <p:cxnSp>
        <p:nvCxnSpPr>
          <p:cNvPr id="12" name="Conector recto de flecha 11"/>
          <p:cNvCxnSpPr>
            <a:stCxn id="4" idx="3"/>
            <a:endCxn id="9" idx="1"/>
          </p:cNvCxnSpPr>
          <p:nvPr/>
        </p:nvCxnSpPr>
        <p:spPr>
          <a:xfrm>
            <a:off x="4229444" y="4285301"/>
            <a:ext cx="1392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9" idx="3"/>
            <a:endCxn id="10" idx="1"/>
          </p:cNvCxnSpPr>
          <p:nvPr/>
        </p:nvCxnSpPr>
        <p:spPr>
          <a:xfrm>
            <a:off x="6719362" y="4285301"/>
            <a:ext cx="1568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389398" y="383774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puntero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967345" y="387501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puntero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755272" y="4872636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Figura 1.0 Lista enlazada (representación simple)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7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Listas Enlazadas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11791" y="1905000"/>
            <a:ext cx="8915400" cy="4608394"/>
          </a:xfrm>
        </p:spPr>
        <p:txBody>
          <a:bodyPr/>
          <a:lstStyle/>
          <a:p>
            <a:r>
              <a:rPr lang="es-MX" dirty="0" smtClean="0"/>
              <a:t>Las listas se pueden dividir en 4 categorías: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 smtClean="0"/>
              <a:t>Listas simplemente enlazadas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 smtClean="0"/>
              <a:t>Listas doblemente enlazadas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 smtClean="0"/>
              <a:t>Lista circular simplemente enlazada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 smtClean="0"/>
              <a:t>Lista circular doblemente enlazada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Una lista enlazada consta de un conjunto de nodos. Un nodo consta de un campo dato y puntero que apunta al siguiente elemento de la lista. Figura 1.1</a:t>
            </a:r>
          </a:p>
          <a:p>
            <a:pPr marL="0" indent="0">
              <a:buNone/>
            </a:pPr>
            <a:r>
              <a:rPr lang="es-MX" b="1" dirty="0" smtClean="0"/>
              <a:t>Figura 1.1 Representación gráfica de una lista simplemente enlazada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1743261" y="5485555"/>
            <a:ext cx="846162" cy="3957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dato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2588747" y="5485555"/>
            <a:ext cx="1184940" cy="395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2588747" y="549878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siguiente</a:t>
            </a:r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8609655" y="5465667"/>
            <a:ext cx="1184940" cy="395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8585893" y="549878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siguiente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4732652" y="5471485"/>
            <a:ext cx="846162" cy="3957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dato</a:t>
            </a:r>
            <a:endParaRPr lang="es-MX" dirty="0"/>
          </a:p>
        </p:txBody>
      </p:sp>
      <p:cxnSp>
        <p:nvCxnSpPr>
          <p:cNvPr id="18" name="Conector recto de flecha 17"/>
          <p:cNvCxnSpPr>
            <a:stCxn id="6" idx="3"/>
            <a:endCxn id="16" idx="1"/>
          </p:cNvCxnSpPr>
          <p:nvPr/>
        </p:nvCxnSpPr>
        <p:spPr>
          <a:xfrm flipV="1">
            <a:off x="3773687" y="5669378"/>
            <a:ext cx="958965" cy="1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7763493" y="5471484"/>
            <a:ext cx="846162" cy="3957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dato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629192" y="55120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siguiente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5578814" y="5472328"/>
            <a:ext cx="1184940" cy="395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792647" y="5670220"/>
            <a:ext cx="958965" cy="1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10535348" y="5465666"/>
            <a:ext cx="846162" cy="3957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dato</a:t>
            </a:r>
            <a:endParaRPr lang="es-MX" dirty="0"/>
          </a:p>
        </p:txBody>
      </p:sp>
      <p:sp>
        <p:nvSpPr>
          <p:cNvPr id="25" name="Rectángulo 24"/>
          <p:cNvSpPr/>
          <p:nvPr/>
        </p:nvSpPr>
        <p:spPr>
          <a:xfrm>
            <a:off x="11372414" y="5465666"/>
            <a:ext cx="588353" cy="395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1316281" y="551200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NULL</a:t>
            </a:r>
            <a:endParaRPr lang="es-MX" dirty="0"/>
          </a:p>
        </p:txBody>
      </p:sp>
      <p:cxnSp>
        <p:nvCxnSpPr>
          <p:cNvPr id="28" name="Conector recto de flecha 27"/>
          <p:cNvCxnSpPr>
            <a:endCxn id="24" idx="1"/>
          </p:cNvCxnSpPr>
          <p:nvPr/>
        </p:nvCxnSpPr>
        <p:spPr>
          <a:xfrm>
            <a:off x="9784814" y="5663559"/>
            <a:ext cx="750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2149042" y="5881340"/>
            <a:ext cx="0" cy="35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707623" y="623618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cabeza</a:t>
            </a:r>
            <a:endParaRPr lang="es-MX" dirty="0"/>
          </a:p>
        </p:txBody>
      </p:sp>
      <p:cxnSp>
        <p:nvCxnSpPr>
          <p:cNvPr id="34" name="Conector recto de flecha 33"/>
          <p:cNvCxnSpPr/>
          <p:nvPr/>
        </p:nvCxnSpPr>
        <p:spPr>
          <a:xfrm flipV="1">
            <a:off x="8186574" y="5882770"/>
            <a:ext cx="0" cy="35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7659827" y="6281953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Puntero_actual</a:t>
            </a:r>
            <a:endParaRPr lang="es-MX" dirty="0"/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10958429" y="5927111"/>
            <a:ext cx="0" cy="35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10595188" y="62754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98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Listas Enlazadas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Una lista es un conjunto de datos del mismo tipo en una secuencia lineal de nodos, es decir, cada elemento tiene un único predecesor (excepto el primero) y un único sucesor (excepto el último) y cuyo número de elementos es variable.</a:t>
            </a:r>
          </a:p>
          <a:p>
            <a:pPr algn="just"/>
            <a:r>
              <a:rPr lang="es-ES" dirty="0"/>
              <a:t>Fácil inserción y eliminación de elementos en posiciones específicas. </a:t>
            </a:r>
          </a:p>
          <a:p>
            <a:pPr algn="just" fontAlgn="t"/>
            <a:r>
              <a:rPr lang="es-ES" dirty="0"/>
              <a:t>Con mantener sólo una referencia al primer nodo de la lista, se puede acceder completamente a través de su primer nodo, siguiendo los enlaces.</a:t>
            </a:r>
          </a:p>
          <a:p>
            <a:pPr algn="just" fontAlgn="t"/>
            <a:r>
              <a:rPr lang="es-ES" dirty="0"/>
              <a:t>Una lista no vacía se representa mediante una referencia a su primer nodo;</a:t>
            </a:r>
          </a:p>
          <a:p>
            <a:pPr algn="just" fontAlgn="t"/>
            <a:r>
              <a:rPr lang="es-ES" dirty="0"/>
              <a:t>La lista vacía se representa por </a:t>
            </a:r>
            <a:r>
              <a:rPr lang="es-ES" dirty="0" err="1"/>
              <a:t>null</a:t>
            </a:r>
            <a:r>
              <a:rPr lang="es-ES" dirty="0"/>
              <a:t>.</a:t>
            </a:r>
          </a:p>
          <a:p>
            <a:pPr algn="just"/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91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 en Listas Enlazadas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Inicialización o creación, con declaración de los nodos</a:t>
            </a:r>
          </a:p>
          <a:p>
            <a:pPr algn="just"/>
            <a:r>
              <a:rPr lang="es-MX" dirty="0" smtClean="0"/>
              <a:t>Insertar elementos en una lista</a:t>
            </a:r>
          </a:p>
          <a:p>
            <a:pPr algn="just"/>
            <a:r>
              <a:rPr lang="es-MX" dirty="0" smtClean="0"/>
              <a:t>Eliminar elementos en una lista</a:t>
            </a:r>
          </a:p>
          <a:p>
            <a:pPr algn="just"/>
            <a:r>
              <a:rPr lang="es-MX" dirty="0" smtClean="0"/>
              <a:t>Buscar elementos</a:t>
            </a:r>
          </a:p>
          <a:p>
            <a:pPr algn="just"/>
            <a:r>
              <a:rPr lang="es-MX" dirty="0" smtClean="0"/>
              <a:t>Recorrer elementos</a:t>
            </a:r>
          </a:p>
          <a:p>
            <a:pPr algn="just"/>
            <a:r>
              <a:rPr lang="es-MX" dirty="0" smtClean="0"/>
              <a:t>Comprobar si está vacía</a:t>
            </a:r>
          </a:p>
          <a:p>
            <a:pPr algn="just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7192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Insertar un nuevo elemento en la cabeza de una lista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33767" y="2133599"/>
            <a:ext cx="9170845" cy="4581099"/>
          </a:xfrm>
        </p:spPr>
        <p:txBody>
          <a:bodyPr>
            <a:normAutofit/>
          </a:bodyPr>
          <a:lstStyle/>
          <a:p>
            <a:pPr fontAlgn="t"/>
            <a:r>
              <a:rPr lang="es-ES" dirty="0" smtClean="0"/>
              <a:t>Normalmente se insertan nuevos datos al final de una estructura de datos, es más fácil y eficiente insertar un elemento nuevo en la cabeza de una lista. El proceso de inserción se puede resumir en este algoritmo:</a:t>
            </a:r>
          </a:p>
          <a:p>
            <a:pPr fontAlgn="t"/>
            <a:r>
              <a:rPr lang="es-ES" dirty="0" smtClean="0"/>
              <a:t>Asignar un nuevo nodo apuntado por </a:t>
            </a:r>
            <a:r>
              <a:rPr lang="es-ES" b="1" dirty="0" err="1" smtClean="0"/>
              <a:t>insertar_ptr</a:t>
            </a:r>
            <a:r>
              <a:rPr lang="es-ES" dirty="0" smtClean="0"/>
              <a:t> que es una variable puntero local que apunta al nuevo nodo que se va a insertar en la lista.</a:t>
            </a:r>
          </a:p>
          <a:p>
            <a:pPr fontAlgn="t"/>
            <a:r>
              <a:rPr lang="es-ES" dirty="0" smtClean="0"/>
              <a:t>Situar el nuevo elemento en el campo </a:t>
            </a:r>
            <a:r>
              <a:rPr lang="es-ES" b="1" dirty="0" smtClean="0"/>
              <a:t>dato</a:t>
            </a:r>
            <a:r>
              <a:rPr lang="es-ES" dirty="0" smtClean="0"/>
              <a:t> del nuevo nodo.</a:t>
            </a:r>
          </a:p>
          <a:p>
            <a:pPr fontAlgn="t"/>
            <a:r>
              <a:rPr lang="es-ES" dirty="0" smtClean="0"/>
              <a:t>Hacer que el campo enlace </a:t>
            </a:r>
            <a:r>
              <a:rPr lang="es-ES" b="1" dirty="0" smtClean="0"/>
              <a:t>siguiente</a:t>
            </a:r>
            <a:r>
              <a:rPr lang="es-ES" dirty="0" smtClean="0"/>
              <a:t> del nuevo nodo apunte a la cabeza (primer nodo) de la lista original.</a:t>
            </a:r>
          </a:p>
          <a:p>
            <a:pPr fontAlgn="t"/>
            <a:r>
              <a:rPr lang="es-ES" dirty="0" smtClean="0"/>
              <a:t>Hacer que </a:t>
            </a:r>
            <a:r>
              <a:rPr lang="es-ES" b="1" dirty="0" err="1" smtClean="0"/>
              <a:t>cabeza_ptr</a:t>
            </a:r>
            <a:r>
              <a:rPr lang="es-ES" dirty="0" smtClean="0"/>
              <a:t> (puntero cabeza) apunte al nuevo nodo que se ha creado</a:t>
            </a:r>
          </a:p>
        </p:txBody>
      </p:sp>
    </p:spTree>
    <p:extLst>
      <p:ext uri="{BB962C8B-B14F-4D97-AF65-F5344CB8AC3E}">
        <p14:creationId xmlns:p14="http://schemas.microsoft.com/office/powerpoint/2010/main" val="28842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Insertar un nuevo elemento en la cabeza de una lista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    </a:t>
            </a:r>
            <a:r>
              <a:rPr lang="es-MX" b="1" dirty="0" err="1" smtClean="0"/>
              <a:t>void</a:t>
            </a:r>
            <a:r>
              <a:rPr lang="es-MX" b="1" dirty="0" smtClean="0"/>
              <a:t> </a:t>
            </a:r>
            <a:r>
              <a:rPr lang="es-MX" b="1" dirty="0"/>
              <a:t>nodo::</a:t>
            </a:r>
            <a:r>
              <a:rPr lang="es-MX" b="1" dirty="0" err="1"/>
              <a:t>InsertarCabezaLista</a:t>
            </a:r>
            <a:r>
              <a:rPr lang="es-MX" b="1" dirty="0"/>
              <a:t>(</a:t>
            </a:r>
            <a:r>
              <a:rPr lang="es-MX" b="1" dirty="0" err="1"/>
              <a:t>int</a:t>
            </a:r>
            <a:r>
              <a:rPr lang="es-MX" b="1" dirty="0"/>
              <a:t> x){</a:t>
            </a:r>
          </a:p>
          <a:p>
            <a:pPr marL="0" indent="0">
              <a:buNone/>
            </a:pPr>
            <a:r>
              <a:rPr lang="es-MX" b="1" dirty="0" smtClean="0"/>
              <a:t>         </a:t>
            </a:r>
            <a:r>
              <a:rPr lang="es-MX" b="1" dirty="0"/>
              <a:t>nodo *</a:t>
            </a:r>
            <a:r>
              <a:rPr lang="es-MX" b="1" dirty="0" err="1" smtClean="0"/>
              <a:t>insertar_ptr</a:t>
            </a:r>
            <a:r>
              <a:rPr lang="es-MX" b="1" dirty="0" smtClean="0"/>
              <a:t>;</a:t>
            </a:r>
          </a:p>
          <a:p>
            <a:pPr marL="0" indent="0">
              <a:buNone/>
            </a:pPr>
            <a:r>
              <a:rPr lang="es-MX" b="1" dirty="0"/>
              <a:t> </a:t>
            </a:r>
            <a:r>
              <a:rPr lang="es-MX" b="1" dirty="0" smtClean="0"/>
              <a:t>        </a:t>
            </a:r>
            <a:r>
              <a:rPr lang="es-MX" b="1" dirty="0" err="1" smtClean="0"/>
              <a:t>insertar_ptr</a:t>
            </a:r>
            <a:r>
              <a:rPr lang="es-MX" b="1" dirty="0"/>
              <a:t>= new nodo;</a:t>
            </a:r>
          </a:p>
          <a:p>
            <a:pPr marL="0" indent="0">
              <a:buNone/>
            </a:pPr>
            <a:r>
              <a:rPr lang="es-MX" b="1" dirty="0" smtClean="0"/>
              <a:t>         </a:t>
            </a:r>
            <a:r>
              <a:rPr lang="es-MX" b="1" dirty="0" err="1" smtClean="0"/>
              <a:t>insertar_ptr</a:t>
            </a:r>
            <a:r>
              <a:rPr lang="es-MX" b="1" dirty="0" smtClean="0"/>
              <a:t>-</a:t>
            </a:r>
            <a:r>
              <a:rPr lang="es-MX" b="1" dirty="0"/>
              <a:t>&gt;</a:t>
            </a:r>
            <a:r>
              <a:rPr lang="es-MX" b="1" dirty="0" smtClean="0"/>
              <a:t>dato=x;</a:t>
            </a:r>
          </a:p>
          <a:p>
            <a:pPr marL="0" indent="0">
              <a:buNone/>
            </a:pPr>
            <a:r>
              <a:rPr lang="es-MX" b="1" dirty="0"/>
              <a:t> </a:t>
            </a:r>
            <a:r>
              <a:rPr lang="es-MX" b="1" dirty="0" smtClean="0"/>
              <a:t>        </a:t>
            </a:r>
            <a:r>
              <a:rPr lang="es-MX" b="1" dirty="0" err="1" smtClean="0"/>
              <a:t>insertar_ptr</a:t>
            </a:r>
            <a:r>
              <a:rPr lang="es-MX" b="1" dirty="0" smtClean="0"/>
              <a:t>-</a:t>
            </a:r>
            <a:r>
              <a:rPr lang="es-MX" b="1" dirty="0"/>
              <a:t>&gt;siguiente=</a:t>
            </a:r>
            <a:r>
              <a:rPr lang="es-MX" b="1" dirty="0" err="1"/>
              <a:t>cabeza_ptr</a:t>
            </a:r>
            <a:r>
              <a:rPr lang="es-MX" b="1" dirty="0"/>
              <a:t>;</a:t>
            </a:r>
          </a:p>
          <a:p>
            <a:pPr marL="0" indent="0">
              <a:buNone/>
            </a:pPr>
            <a:r>
              <a:rPr lang="es-MX" b="1" dirty="0" smtClean="0"/>
              <a:t>         </a:t>
            </a:r>
            <a:r>
              <a:rPr lang="es-MX" b="1" dirty="0" err="1" smtClean="0"/>
              <a:t>cabeza_ptr</a:t>
            </a:r>
            <a:r>
              <a:rPr lang="es-MX" b="1" dirty="0" smtClean="0"/>
              <a:t>=</a:t>
            </a:r>
            <a:r>
              <a:rPr lang="es-MX" b="1" dirty="0" err="1" smtClean="0"/>
              <a:t>insertar_ptr</a:t>
            </a:r>
            <a:r>
              <a:rPr lang="es-MX" b="1" dirty="0"/>
              <a:t>;</a:t>
            </a:r>
          </a:p>
          <a:p>
            <a:pPr marL="0" indent="0">
              <a:buNone/>
            </a:pPr>
            <a:r>
              <a:rPr lang="es-MX" b="1" dirty="0" smtClean="0"/>
              <a:t>      }</a:t>
            </a:r>
          </a:p>
          <a:p>
            <a:pPr marL="0" indent="0">
              <a:buNone/>
            </a:pPr>
            <a:endParaRPr lang="es-MX" b="1" dirty="0"/>
          </a:p>
          <a:p>
            <a:r>
              <a:rPr lang="es-MX" u="sng" dirty="0" smtClean="0">
                <a:solidFill>
                  <a:srgbClr val="0070C0"/>
                </a:solidFill>
              </a:rPr>
              <a:t>VER </a:t>
            </a:r>
            <a:r>
              <a:rPr lang="es-MX" u="sng" dirty="0" err="1" smtClean="0">
                <a:solidFill>
                  <a:srgbClr val="0070C0"/>
                </a:solidFill>
              </a:rPr>
              <a:t>listas_sencillas_cabeza_lista</a:t>
            </a:r>
            <a:endParaRPr lang="es-MX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160086"/>
            <a:ext cx="8911687" cy="399472"/>
          </a:xfrm>
        </p:spPr>
        <p:txBody>
          <a:bodyPr>
            <a:normAutofit/>
          </a:bodyPr>
          <a:lstStyle/>
          <a:p>
            <a:r>
              <a:rPr lang="es-MX" sz="1600" dirty="0" smtClean="0"/>
              <a:t>Insertar un nuevo elemento al final de una lista</a:t>
            </a:r>
            <a:endParaRPr lang="es-MX" sz="1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33767" y="436728"/>
            <a:ext cx="9170845" cy="6421272"/>
          </a:xfrm>
        </p:spPr>
        <p:txBody>
          <a:bodyPr>
            <a:normAutofit fontScale="92500" lnSpcReduction="20000"/>
          </a:bodyPr>
          <a:lstStyle/>
          <a:p>
            <a:pPr algn="just" fontAlgn="t"/>
            <a:r>
              <a:rPr lang="es-ES" dirty="0" smtClean="0"/>
              <a:t>La inserción al final de una lista es menos eficiente debido a que, normalmente, no se tiene un puntero al último elemento de la lista y entonces ha de seguir la traza desde la cabeza de la lista hasta el último nodo de la lista y a continuación, realizar la inserción.</a:t>
            </a:r>
          </a:p>
          <a:p>
            <a:pPr marL="0" indent="0" algn="just" fontAlgn="t">
              <a:buNone/>
            </a:pPr>
            <a:r>
              <a:rPr lang="es-ES" b="1" dirty="0" err="1"/>
              <a:t>void</a:t>
            </a:r>
            <a:r>
              <a:rPr lang="es-ES" b="1" dirty="0"/>
              <a:t> nodo::</a:t>
            </a:r>
            <a:r>
              <a:rPr lang="es-ES" b="1" dirty="0" err="1"/>
              <a:t>InsertarFinalLista</a:t>
            </a:r>
            <a:r>
              <a:rPr lang="es-ES" b="1" dirty="0"/>
              <a:t>(</a:t>
            </a:r>
            <a:r>
              <a:rPr lang="es-ES" b="1" dirty="0" err="1"/>
              <a:t>int</a:t>
            </a:r>
            <a:r>
              <a:rPr lang="es-ES" b="1" dirty="0"/>
              <a:t> x){</a:t>
            </a:r>
          </a:p>
          <a:p>
            <a:pPr marL="0" indent="0" algn="just" fontAlgn="t">
              <a:buNone/>
            </a:pPr>
            <a:r>
              <a:rPr lang="es-ES" b="1" dirty="0"/>
              <a:t>    nodo *</a:t>
            </a:r>
            <a:r>
              <a:rPr lang="es-ES" b="1" dirty="0" err="1"/>
              <a:t>insertar_ptr</a:t>
            </a:r>
            <a:r>
              <a:rPr lang="es-ES" b="1" dirty="0"/>
              <a:t>= new nodo;</a:t>
            </a:r>
          </a:p>
          <a:p>
            <a:pPr marL="0" indent="0" algn="just" fontAlgn="t">
              <a:buNone/>
            </a:pPr>
            <a:r>
              <a:rPr lang="es-ES" b="1" dirty="0"/>
              <a:t>    </a:t>
            </a:r>
            <a:r>
              <a:rPr lang="es-ES" b="1" dirty="0" err="1"/>
              <a:t>insertar_ptr</a:t>
            </a:r>
            <a:r>
              <a:rPr lang="es-ES" b="1" dirty="0"/>
              <a:t>-&gt;dato=x;</a:t>
            </a:r>
          </a:p>
          <a:p>
            <a:pPr marL="0" indent="0" algn="just" fontAlgn="t">
              <a:buNone/>
            </a:pPr>
            <a:r>
              <a:rPr lang="es-ES" b="1" dirty="0"/>
              <a:t>    </a:t>
            </a:r>
            <a:r>
              <a:rPr lang="es-ES" b="1" dirty="0" err="1"/>
              <a:t>insertar_ptr</a:t>
            </a:r>
            <a:r>
              <a:rPr lang="es-ES" b="1" dirty="0"/>
              <a:t>-&gt;siguiente=NULL;</a:t>
            </a:r>
          </a:p>
          <a:p>
            <a:pPr marL="0" indent="0" algn="just" fontAlgn="t">
              <a:buNone/>
            </a:pPr>
            <a:r>
              <a:rPr lang="es-ES" b="1" dirty="0"/>
              <a:t>    </a:t>
            </a:r>
            <a:r>
              <a:rPr lang="es-ES" b="1" dirty="0" err="1"/>
              <a:t>if</a:t>
            </a:r>
            <a:r>
              <a:rPr lang="es-ES" b="1" dirty="0"/>
              <a:t> (</a:t>
            </a:r>
            <a:r>
              <a:rPr lang="es-ES" b="1" dirty="0" err="1"/>
              <a:t>cabeza_ptr</a:t>
            </a:r>
            <a:r>
              <a:rPr lang="es-ES" b="1" dirty="0"/>
              <a:t>==NULL)</a:t>
            </a:r>
          </a:p>
          <a:p>
            <a:pPr marL="0" indent="0" algn="just" fontAlgn="t">
              <a:buNone/>
            </a:pPr>
            <a:r>
              <a:rPr lang="es-ES" b="1" dirty="0"/>
              <a:t>       </a:t>
            </a:r>
            <a:r>
              <a:rPr lang="es-ES" b="1" dirty="0" err="1"/>
              <a:t>cabeza_ptr</a:t>
            </a:r>
            <a:r>
              <a:rPr lang="es-ES" b="1" dirty="0"/>
              <a:t>=</a:t>
            </a:r>
            <a:r>
              <a:rPr lang="es-ES" b="1" dirty="0" err="1"/>
              <a:t>insertar_ptr</a:t>
            </a:r>
            <a:r>
              <a:rPr lang="es-ES" b="1" dirty="0"/>
              <a:t>;</a:t>
            </a:r>
          </a:p>
          <a:p>
            <a:pPr marL="0" indent="0" algn="just" fontAlgn="t">
              <a:buNone/>
            </a:pPr>
            <a:r>
              <a:rPr lang="es-ES" b="1" dirty="0"/>
              <a:t>    </a:t>
            </a:r>
            <a:r>
              <a:rPr lang="es-ES" b="1" dirty="0" err="1"/>
              <a:t>else</a:t>
            </a:r>
            <a:endParaRPr lang="es-ES" b="1" dirty="0"/>
          </a:p>
          <a:p>
            <a:pPr marL="0" indent="0" algn="just" fontAlgn="t">
              <a:buNone/>
            </a:pPr>
            <a:r>
              <a:rPr lang="es-ES" b="1" dirty="0"/>
              <a:t>       </a:t>
            </a:r>
            <a:r>
              <a:rPr lang="es-ES" b="1" dirty="0" smtClean="0"/>
              <a:t>{  </a:t>
            </a:r>
            <a:r>
              <a:rPr lang="es-ES" b="1" dirty="0"/>
              <a:t>nodo *</a:t>
            </a:r>
            <a:r>
              <a:rPr lang="es-ES" b="1" dirty="0" err="1"/>
              <a:t>ptr</a:t>
            </a:r>
            <a:r>
              <a:rPr lang="es-ES" b="1" dirty="0"/>
              <a:t> = </a:t>
            </a:r>
            <a:r>
              <a:rPr lang="es-ES" b="1" dirty="0" err="1"/>
              <a:t>cabeza_ptr</a:t>
            </a:r>
            <a:r>
              <a:rPr lang="es-ES" b="1" dirty="0"/>
              <a:t>;</a:t>
            </a:r>
          </a:p>
          <a:p>
            <a:pPr marL="0" indent="0" algn="just" fontAlgn="t">
              <a:buNone/>
            </a:pPr>
            <a:r>
              <a:rPr lang="es-ES" b="1" dirty="0"/>
              <a:t>        </a:t>
            </a:r>
            <a:r>
              <a:rPr lang="es-ES" b="1" dirty="0" smtClean="0"/>
              <a:t>  nodo </a:t>
            </a:r>
            <a:r>
              <a:rPr lang="es-ES" b="1" dirty="0"/>
              <a:t>*ultimo;</a:t>
            </a:r>
          </a:p>
          <a:p>
            <a:pPr marL="0" indent="0" algn="just" fontAlgn="t">
              <a:buNone/>
            </a:pPr>
            <a:r>
              <a:rPr lang="es-ES" b="1" dirty="0"/>
              <a:t>        </a:t>
            </a:r>
            <a:r>
              <a:rPr lang="es-ES" b="1" dirty="0" err="1"/>
              <a:t>while</a:t>
            </a:r>
            <a:r>
              <a:rPr lang="es-ES" b="1" dirty="0"/>
              <a:t>(</a:t>
            </a:r>
            <a:r>
              <a:rPr lang="es-ES" b="1" dirty="0" err="1"/>
              <a:t>ptr</a:t>
            </a:r>
            <a:r>
              <a:rPr lang="es-ES" b="1" dirty="0"/>
              <a:t> != NULL)</a:t>
            </a:r>
          </a:p>
          <a:p>
            <a:pPr marL="0" indent="0" algn="just" fontAlgn="t">
              <a:buNone/>
            </a:pPr>
            <a:r>
              <a:rPr lang="es-ES" b="1" dirty="0"/>
              <a:t>         </a:t>
            </a:r>
            <a:r>
              <a:rPr lang="es-ES" b="1" dirty="0" smtClean="0"/>
              <a:t>{ultimo </a:t>
            </a:r>
            <a:r>
              <a:rPr lang="es-ES" b="1" dirty="0"/>
              <a:t>= </a:t>
            </a:r>
            <a:r>
              <a:rPr lang="es-ES" b="1" dirty="0" err="1"/>
              <a:t>ptr</a:t>
            </a:r>
            <a:r>
              <a:rPr lang="es-ES" b="1" dirty="0"/>
              <a:t>;</a:t>
            </a:r>
          </a:p>
          <a:p>
            <a:pPr marL="0" indent="0" algn="just" fontAlgn="t">
              <a:buNone/>
            </a:pPr>
            <a:r>
              <a:rPr lang="es-ES" b="1" dirty="0"/>
              <a:t>          </a:t>
            </a:r>
            <a:r>
              <a:rPr lang="es-ES" b="1" dirty="0" err="1"/>
              <a:t>ptr</a:t>
            </a:r>
            <a:r>
              <a:rPr lang="es-ES" b="1" dirty="0"/>
              <a:t> = </a:t>
            </a:r>
            <a:r>
              <a:rPr lang="es-ES" b="1" dirty="0" err="1"/>
              <a:t>ptr</a:t>
            </a:r>
            <a:r>
              <a:rPr lang="es-ES" b="1" dirty="0"/>
              <a:t> -&gt; siguiente</a:t>
            </a:r>
            <a:r>
              <a:rPr lang="es-ES" b="1" dirty="0" smtClean="0"/>
              <a:t>; </a:t>
            </a:r>
            <a:r>
              <a:rPr lang="es-ES" b="1" dirty="0"/>
              <a:t>}</a:t>
            </a:r>
          </a:p>
          <a:p>
            <a:pPr marL="0" indent="0" algn="just" fontAlgn="t">
              <a:buNone/>
            </a:pPr>
            <a:r>
              <a:rPr lang="es-ES" b="1" dirty="0"/>
              <a:t>        </a:t>
            </a:r>
            <a:r>
              <a:rPr lang="es-ES" b="1" dirty="0" smtClean="0"/>
              <a:t> ultimo-</a:t>
            </a:r>
            <a:r>
              <a:rPr lang="es-ES" b="1" dirty="0"/>
              <a:t>&gt;siguiente=</a:t>
            </a:r>
            <a:r>
              <a:rPr lang="es-ES" b="1" dirty="0" err="1"/>
              <a:t>insertar_ptr</a:t>
            </a:r>
            <a:r>
              <a:rPr lang="es-ES" b="1" dirty="0"/>
              <a:t>;</a:t>
            </a:r>
          </a:p>
          <a:p>
            <a:pPr marL="0" indent="0" algn="just" fontAlgn="t">
              <a:buNone/>
            </a:pPr>
            <a:r>
              <a:rPr lang="es-ES" b="1" dirty="0"/>
              <a:t>       }</a:t>
            </a:r>
          </a:p>
          <a:p>
            <a:pPr marL="0" indent="0" algn="just" fontAlgn="t">
              <a:buNone/>
            </a:pPr>
            <a:r>
              <a:rPr lang="es-ES" b="1" dirty="0" smtClean="0"/>
              <a:t>}</a:t>
            </a:r>
          </a:p>
          <a:p>
            <a:pPr marL="0" indent="0" algn="just" fontAlgn="t">
              <a:buNone/>
            </a:pPr>
            <a:r>
              <a:rPr lang="es-ES" b="1" u="sng" dirty="0" smtClean="0">
                <a:solidFill>
                  <a:srgbClr val="0070C0"/>
                </a:solidFill>
              </a:rPr>
              <a:t>Ver </a:t>
            </a:r>
            <a:r>
              <a:rPr lang="es-ES" b="1" u="sng" dirty="0" err="1" smtClean="0">
                <a:solidFill>
                  <a:srgbClr val="0070C0"/>
                </a:solidFill>
              </a:rPr>
              <a:t>lista_sencilla_inserta_final</a:t>
            </a:r>
            <a:endParaRPr lang="es-ES" b="1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369</TotalTime>
  <Words>1066</Words>
  <Application>Microsoft Office PowerPoint</Application>
  <PresentationFormat>Panorámica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Espiral</vt:lpstr>
      <vt:lpstr>Programación Orientada a Objetos II (Listas ligadas, Pilas y Colas)</vt:lpstr>
      <vt:lpstr>Listas Enlazadas</vt:lpstr>
      <vt:lpstr>Listas Enlazadas</vt:lpstr>
      <vt:lpstr>Listas Enlazadas</vt:lpstr>
      <vt:lpstr>Listas Enlazadas</vt:lpstr>
      <vt:lpstr>Operaciones en Listas Enlazadas</vt:lpstr>
      <vt:lpstr>Insertar un nuevo elemento en la cabeza de una lista</vt:lpstr>
      <vt:lpstr>Insertar un nuevo elemento en la cabeza de una lista</vt:lpstr>
      <vt:lpstr>Insertar un nuevo elemento al final de una lista</vt:lpstr>
      <vt:lpstr>Insertar un nuevo nodo que no está en la cabeza de la lista</vt:lpstr>
      <vt:lpstr>Insertar un nuevo nodo que no está en la cabeza de la lista</vt:lpstr>
      <vt:lpstr>Búsqueda de un elemento en una lista</vt:lpstr>
      <vt:lpstr>Eliminar elementos en una lista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 II (Listas ligadas, Pilas y Colas)</dc:title>
  <dc:creator>carlos armando ríos acevedo</dc:creator>
  <cp:lastModifiedBy>carlos armando ríos acevedo</cp:lastModifiedBy>
  <cp:revision>21</cp:revision>
  <dcterms:created xsi:type="dcterms:W3CDTF">2014-12-30T02:42:34Z</dcterms:created>
  <dcterms:modified xsi:type="dcterms:W3CDTF">2015-01-06T04:26:26Z</dcterms:modified>
</cp:coreProperties>
</file>