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471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744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3879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64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650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20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83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0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4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588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88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95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94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22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24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D676-D411-4692-96EA-1B0B622CBFA8}" type="datetimeFigureOut">
              <a:rPr lang="es-MX" smtClean="0"/>
              <a:t>11/01/2015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991234-2E72-4FC1-AB4D-83E04A4D8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Programación Orientada a Objetos II </a:t>
            </a:r>
            <a:r>
              <a:rPr lang="es-MX" dirty="0" smtClean="0"/>
              <a:t>(Pilas </a:t>
            </a:r>
            <a:r>
              <a:rPr lang="es-MX" dirty="0" smtClean="0"/>
              <a:t>y Colas)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BENEMÉRITA UNIVERSIDAD AUTÓNOMA DE PUEBLA</a:t>
            </a:r>
          </a:p>
          <a:p>
            <a:r>
              <a:rPr lang="es-MX" dirty="0" smtClean="0"/>
              <a:t>PRIMAVERA 2015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29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Pila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3428" y="1306968"/>
            <a:ext cx="8915400" cy="3777622"/>
          </a:xfrm>
        </p:spPr>
        <p:txBody>
          <a:bodyPr/>
          <a:lstStyle/>
          <a:p>
            <a:pPr algn="just"/>
            <a:r>
              <a:rPr lang="es-MX" dirty="0" smtClean="0"/>
              <a:t>Una </a:t>
            </a:r>
            <a:r>
              <a:rPr lang="es-MX" b="1" dirty="0" smtClean="0"/>
              <a:t>pila</a:t>
            </a:r>
            <a:r>
              <a:rPr lang="es-MX" dirty="0" smtClean="0"/>
              <a:t> (</a:t>
            </a:r>
            <a:r>
              <a:rPr lang="es-MX" dirty="0" err="1" smtClean="0"/>
              <a:t>stack</a:t>
            </a:r>
            <a:r>
              <a:rPr lang="es-MX" dirty="0" smtClean="0"/>
              <a:t>) es una colección ordenada de elementos a los que sólo se puede acceder por un único lugar o extremo dela pila. Los elementos de la pila se añaden o se quitan (borran) de la misma sólo por su parte superior (cima).</a:t>
            </a:r>
            <a:endParaRPr lang="es-MX" dirty="0" smtClean="0"/>
          </a:p>
          <a:p>
            <a:pPr marL="0" indent="0" algn="just">
              <a:buNone/>
            </a:pPr>
            <a:endParaRPr lang="es-MX" dirty="0" smtClean="0"/>
          </a:p>
          <a:p>
            <a:pPr algn="just"/>
            <a:r>
              <a:rPr lang="es-MX" dirty="0" smtClean="0"/>
              <a:t>Una </a:t>
            </a:r>
            <a:r>
              <a:rPr lang="es-MX" b="1" dirty="0" smtClean="0"/>
              <a:t>pila</a:t>
            </a:r>
            <a:r>
              <a:rPr lang="es-MX" dirty="0" smtClean="0"/>
              <a:t> es una estructura de datos de entradas ordenadas de forma que sólo se pueden introducir y eliminar por un extremo, llamado </a:t>
            </a:r>
            <a:r>
              <a:rPr lang="es-MX" b="1" dirty="0" smtClean="0"/>
              <a:t>cima</a:t>
            </a:r>
            <a:endParaRPr lang="es-MX" b="1" dirty="0"/>
          </a:p>
        </p:txBody>
      </p:sp>
      <p:pic>
        <p:nvPicPr>
          <p:cNvPr id="1026" name="Picture 2" descr="https://encrypted-tbn1.gstatic.com/images?q=tbn:ANd9GcTwvNLkbfUBeczbOVgLGw4vZS2zkikCMWF4m2oLwpV1gdtHbeWx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53" y="3590711"/>
            <a:ext cx="14859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112" y="3590711"/>
            <a:ext cx="1743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686" y="219755"/>
            <a:ext cx="8911687" cy="1280890"/>
          </a:xfrm>
        </p:spPr>
        <p:txBody>
          <a:bodyPr/>
          <a:lstStyle/>
          <a:p>
            <a:r>
              <a:rPr lang="es-MX" dirty="0" smtClean="0"/>
              <a:t>Pila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3428" y="805218"/>
            <a:ext cx="8915400" cy="5813946"/>
          </a:xfrm>
        </p:spPr>
        <p:txBody>
          <a:bodyPr/>
          <a:lstStyle/>
          <a:p>
            <a:pPr algn="just"/>
            <a:r>
              <a:rPr lang="es-MX" dirty="0" smtClean="0"/>
              <a:t>Debido a su propiedad específica último en entrar es el primero en salir, se conoce a las pilas como una estructura de datos LIFO(</a:t>
            </a:r>
            <a:r>
              <a:rPr lang="es-MX" dirty="0" err="1" smtClean="0"/>
              <a:t>last</a:t>
            </a:r>
            <a:r>
              <a:rPr lang="es-MX" dirty="0" smtClean="0"/>
              <a:t>-in, </a:t>
            </a:r>
            <a:r>
              <a:rPr lang="es-MX" dirty="0" err="1" smtClean="0"/>
              <a:t>first-out</a:t>
            </a:r>
            <a:r>
              <a:rPr lang="es-MX" dirty="0" smtClean="0"/>
              <a:t>).</a:t>
            </a:r>
          </a:p>
          <a:p>
            <a:pPr algn="just"/>
            <a:r>
              <a:rPr lang="es-MX" dirty="0" smtClean="0"/>
              <a:t>las operaciones usuales en la pila son INSERTAR Y QUITAR. La operación insertar “</a:t>
            </a:r>
            <a:r>
              <a:rPr lang="es-MX" dirty="0" err="1" smtClean="0"/>
              <a:t>push</a:t>
            </a:r>
            <a:r>
              <a:rPr lang="es-MX" dirty="0" smtClean="0"/>
              <a:t>” añade un elemento en la cima de la pila y la operación quitar “pop” elimina o saca un elemento de la pila.</a:t>
            </a:r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endParaRPr lang="es-MX" dirty="0"/>
          </a:p>
          <a:p>
            <a:pPr algn="just"/>
            <a:endParaRPr lang="es-MX" dirty="0" smtClean="0"/>
          </a:p>
          <a:p>
            <a:pPr algn="just"/>
            <a:r>
              <a:rPr lang="es-MX" dirty="0" smtClean="0"/>
              <a:t>Si un programa intenta sacar un elemento de pila vacía, se producirá un error denominado desbordamiento negativo “</a:t>
            </a:r>
            <a:r>
              <a:rPr lang="es-MX" dirty="0" err="1" smtClean="0"/>
              <a:t>underflow</a:t>
            </a:r>
            <a:r>
              <a:rPr lang="es-MX" dirty="0" smtClean="0"/>
              <a:t>”. Por el contrario, si un programa intenta poner un elemento en una pila, se produce un error llamado desbordamiento “</a:t>
            </a:r>
            <a:r>
              <a:rPr lang="es-MX" dirty="0" err="1" smtClean="0"/>
              <a:t>overflow</a:t>
            </a:r>
            <a:r>
              <a:rPr lang="es-MX" dirty="0" smtClean="0"/>
              <a:t>”. </a:t>
            </a:r>
            <a:endParaRPr lang="es-MX" dirty="0"/>
          </a:p>
        </p:txBody>
      </p:sp>
      <p:sp>
        <p:nvSpPr>
          <p:cNvPr id="4" name="AutoShape 4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0" name="Picture 2" descr="https://encrypted-tbn1.gstatic.com/images?q=tbn:ANd9GcQaiPQCwqj5Evwp8js91uYjG2-PJl_nUjZrOy1GRk6LDtLlsY3Jg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6" y="2415653"/>
            <a:ext cx="6864374" cy="25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4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Especificación de una pila</a:t>
            </a:r>
            <a:endParaRPr lang="es-MX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838615"/>
              </p:ext>
            </p:extLst>
          </p:nvPr>
        </p:nvGraphicFramePr>
        <p:xfrm>
          <a:off x="2084743" y="2275504"/>
          <a:ext cx="8915400" cy="3235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37884"/>
                <a:gridCol w="5677516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de Dato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Dato que almacena la pila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Insertar(</a:t>
                      </a:r>
                      <a:r>
                        <a:rPr lang="es-MX" dirty="0" err="1" smtClean="0"/>
                        <a:t>push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Insertar un dato en la pila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Quitar (pop)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Sacar (quitar)</a:t>
                      </a:r>
                      <a:r>
                        <a:rPr lang="es-MX" baseline="0" dirty="0" smtClean="0"/>
                        <a:t> un dato de la pila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Pila vacía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Comprobar si la pila no tiene elementos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Pila </a:t>
                      </a:r>
                      <a:r>
                        <a:rPr lang="es-MX" dirty="0" err="1" smtClean="0"/>
                        <a:t>LLena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Comprobar</a:t>
                      </a:r>
                      <a:r>
                        <a:rPr lang="es-MX" baseline="0" dirty="0" smtClean="0"/>
                        <a:t> si la pila está llena de elementos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Limpiar Pila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Quitar todos sus elementos</a:t>
                      </a:r>
                      <a:r>
                        <a:rPr lang="es-MX" baseline="0" dirty="0" smtClean="0"/>
                        <a:t> y dejarla limpia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Tamaño de la pila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Número de elementos máximo que puede contener una pila.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AutoShape 4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Pila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3428" y="1306967"/>
            <a:ext cx="8915400" cy="5257605"/>
          </a:xfrm>
        </p:spPr>
        <p:txBody>
          <a:bodyPr/>
          <a:lstStyle/>
          <a:p>
            <a:pPr algn="just"/>
            <a:r>
              <a:rPr lang="es-MX" dirty="0" smtClean="0"/>
              <a:t>Una pila se puede implementar mediante </a:t>
            </a:r>
            <a:r>
              <a:rPr lang="es-MX" dirty="0" err="1" smtClean="0"/>
              <a:t>arrays</a:t>
            </a:r>
            <a:r>
              <a:rPr lang="es-MX" dirty="0" smtClean="0"/>
              <a:t> o listas enlazadas. Una implementación estática se realiza con un </a:t>
            </a:r>
            <a:r>
              <a:rPr lang="es-MX" dirty="0" err="1" smtClean="0"/>
              <a:t>array</a:t>
            </a:r>
            <a:r>
              <a:rPr lang="es-MX" dirty="0" smtClean="0"/>
              <a:t> de tamaño fijo y una implementación dinámica mediante una lista enlazada. Otro método de diseño y construcción de pilas puede realizarse mediante plantillas con la bibliotec</a:t>
            </a:r>
            <a:r>
              <a:rPr lang="es-MX" dirty="0" smtClean="0"/>
              <a:t>a STL.</a:t>
            </a:r>
          </a:p>
          <a:p>
            <a:pPr marL="0" indent="0" algn="just">
              <a:buNone/>
            </a:pPr>
            <a:r>
              <a:rPr lang="es-MX" b="1" dirty="0" smtClean="0"/>
              <a:t>INSERTAR (PUSH)</a:t>
            </a:r>
          </a:p>
          <a:p>
            <a:pPr algn="just">
              <a:buFont typeface="+mj-lt"/>
              <a:buAutoNum type="arabicPeriod"/>
            </a:pPr>
            <a:r>
              <a:rPr lang="es-MX" b="1" dirty="0" smtClean="0"/>
              <a:t>Verificar si la pila no está llena</a:t>
            </a:r>
          </a:p>
          <a:p>
            <a:pPr algn="just">
              <a:buFont typeface="+mj-lt"/>
              <a:buAutoNum type="arabicPeriod"/>
            </a:pPr>
            <a:r>
              <a:rPr lang="es-MX" b="1" dirty="0" smtClean="0"/>
              <a:t>Incrementar en 1 el puntero de la pila</a:t>
            </a:r>
          </a:p>
          <a:p>
            <a:pPr algn="just">
              <a:buFont typeface="+mj-lt"/>
              <a:buAutoNum type="arabicPeriod"/>
            </a:pPr>
            <a:r>
              <a:rPr lang="es-MX" b="1" dirty="0" smtClean="0"/>
              <a:t>Almacenar elemento en la posición del puntero de la pila</a:t>
            </a:r>
          </a:p>
          <a:p>
            <a:pPr marL="0" indent="0" algn="just">
              <a:buNone/>
            </a:pPr>
            <a:r>
              <a:rPr lang="es-MX" b="1" dirty="0" smtClean="0"/>
              <a:t>QUITAR (POP)</a:t>
            </a:r>
          </a:p>
          <a:p>
            <a:pPr algn="just">
              <a:buFont typeface="+mj-lt"/>
              <a:buAutoNum type="arabicPeriod"/>
            </a:pPr>
            <a:r>
              <a:rPr lang="es-MX" b="1" dirty="0" smtClean="0"/>
              <a:t>Si la pila no está vacía</a:t>
            </a:r>
          </a:p>
          <a:p>
            <a:pPr algn="just">
              <a:buFont typeface="+mj-lt"/>
              <a:buAutoNum type="arabicPeriod"/>
            </a:pPr>
            <a:r>
              <a:rPr lang="es-MX" b="1" dirty="0" smtClean="0"/>
              <a:t>Leer el elemento de la posición puntero de la pila</a:t>
            </a:r>
          </a:p>
          <a:p>
            <a:pPr algn="just">
              <a:buFont typeface="+mj-lt"/>
              <a:buAutoNum type="arabicPeriod"/>
            </a:pPr>
            <a:r>
              <a:rPr lang="es-MX" b="1" dirty="0" err="1" smtClean="0"/>
              <a:t>Decrementar</a:t>
            </a:r>
            <a:r>
              <a:rPr lang="es-MX" b="1" dirty="0" smtClean="0"/>
              <a:t> en 1 el puntero de la pila.</a:t>
            </a:r>
            <a:endParaRPr lang="es-MX" b="1" dirty="0"/>
          </a:p>
        </p:txBody>
      </p:sp>
      <p:sp>
        <p:nvSpPr>
          <p:cNvPr id="4" name="AutoShape 4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3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Pila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3428" y="1306967"/>
            <a:ext cx="8915400" cy="5257605"/>
          </a:xfrm>
        </p:spPr>
        <p:txBody>
          <a:bodyPr/>
          <a:lstStyle/>
          <a:p>
            <a:pPr algn="just"/>
            <a:r>
              <a:rPr lang="es-MX" b="1" dirty="0" smtClean="0"/>
              <a:t>Por ejemplo el método limpiar la pila</a:t>
            </a:r>
          </a:p>
          <a:p>
            <a:pPr marL="0" indent="0" algn="just">
              <a:buNone/>
            </a:pPr>
            <a:endParaRPr lang="es-MX" b="1" dirty="0" smtClean="0"/>
          </a:p>
          <a:p>
            <a:pPr marL="0" indent="0" algn="just">
              <a:buNone/>
            </a:pPr>
            <a:r>
              <a:rPr lang="es-MX" b="1" dirty="0" err="1" smtClean="0"/>
              <a:t>bool</a:t>
            </a:r>
            <a:r>
              <a:rPr lang="es-MX" b="1" dirty="0" smtClean="0"/>
              <a:t> </a:t>
            </a:r>
            <a:r>
              <a:rPr lang="es-MX" b="1" dirty="0"/>
              <a:t>nodo::limpiar(){</a:t>
            </a:r>
          </a:p>
          <a:p>
            <a:pPr marL="0" indent="0" algn="just">
              <a:buNone/>
            </a:pPr>
            <a:r>
              <a:rPr lang="es-MX" b="1" dirty="0"/>
              <a:t>    nodo *q;</a:t>
            </a:r>
          </a:p>
          <a:p>
            <a:pPr marL="0" indent="0" algn="just">
              <a:buNone/>
            </a:pPr>
            <a:r>
              <a:rPr lang="es-MX" b="1" dirty="0"/>
              <a:t>    </a:t>
            </a:r>
            <a:r>
              <a:rPr lang="es-MX" b="1" dirty="0" err="1"/>
              <a:t>while</a:t>
            </a:r>
            <a:r>
              <a:rPr lang="es-MX" b="1" dirty="0"/>
              <a:t>(lista != NULL){</a:t>
            </a:r>
          </a:p>
          <a:p>
            <a:pPr marL="0" indent="0" algn="just">
              <a:buNone/>
            </a:pPr>
            <a:r>
              <a:rPr lang="es-MX" b="1" dirty="0"/>
              <a:t>        q = lista;</a:t>
            </a:r>
          </a:p>
          <a:p>
            <a:pPr marL="0" indent="0" algn="just">
              <a:buNone/>
            </a:pPr>
            <a:r>
              <a:rPr lang="es-MX" b="1" dirty="0"/>
              <a:t>        lista = lista -&gt; siguiente;</a:t>
            </a:r>
          </a:p>
          <a:p>
            <a:pPr marL="0" indent="0" algn="just">
              <a:buNone/>
            </a:pPr>
            <a:r>
              <a:rPr lang="es-MX" b="1" dirty="0"/>
              <a:t>        </a:t>
            </a:r>
            <a:r>
              <a:rPr lang="es-MX" b="1" dirty="0" err="1"/>
              <a:t>delete</a:t>
            </a:r>
            <a:r>
              <a:rPr lang="es-MX" b="1" dirty="0"/>
              <a:t> q;</a:t>
            </a:r>
          </a:p>
          <a:p>
            <a:pPr marL="0" indent="0" algn="just">
              <a:buNone/>
            </a:pPr>
            <a:r>
              <a:rPr lang="es-MX" b="1" dirty="0"/>
              <a:t>    }</a:t>
            </a:r>
          </a:p>
          <a:p>
            <a:pPr marL="0" indent="0" algn="just">
              <a:buNone/>
            </a:pPr>
            <a:r>
              <a:rPr lang="es-MX" b="1" dirty="0"/>
              <a:t>    lista = NULL;</a:t>
            </a:r>
          </a:p>
          <a:p>
            <a:pPr marL="0" indent="0" algn="just">
              <a:buNone/>
            </a:pPr>
            <a:r>
              <a:rPr lang="es-MX" b="1" dirty="0"/>
              <a:t>    </a:t>
            </a:r>
            <a:r>
              <a:rPr lang="es-MX" b="1" dirty="0" err="1"/>
              <a:t>return</a:t>
            </a:r>
            <a:r>
              <a:rPr lang="es-MX" b="1" dirty="0"/>
              <a:t> true;</a:t>
            </a:r>
          </a:p>
          <a:p>
            <a:pPr marL="0" indent="0" algn="just">
              <a:buNone/>
            </a:pPr>
            <a:r>
              <a:rPr lang="es-MX" b="1" dirty="0"/>
              <a:t>}</a:t>
            </a:r>
            <a:endParaRPr lang="es-MX" b="1" dirty="0"/>
          </a:p>
        </p:txBody>
      </p:sp>
      <p:sp>
        <p:nvSpPr>
          <p:cNvPr id="4" name="AutoShape 4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5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3428" y="1306968"/>
            <a:ext cx="8915400" cy="5551032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Una cola es una estructura de datos que almacena elementos en una lista y permite acceder a los datos por uno de los extremos de la lista. Un elemento se inserta en la cola (parte final) de la lista y se suprime o elimina por la frente (parte inicial, cabeza o frente) de la lista. Las aplicaciones utilizan una cola para almacenar elementos en su orden de aparición o concurrencia.</a:t>
            </a:r>
          </a:p>
          <a:p>
            <a:pPr algn="just"/>
            <a:r>
              <a:rPr lang="es-MX" b="1" dirty="0" smtClean="0"/>
              <a:t>Los elementos se eliminan (se quitan) de la cola en el mismo orden en que se almacenan y, por consiguiente, una cola es una estructura de tipo FIFO (</a:t>
            </a:r>
            <a:r>
              <a:rPr lang="es-MX" b="1" dirty="0" err="1" smtClean="0"/>
              <a:t>first</a:t>
            </a:r>
            <a:r>
              <a:rPr lang="es-MX" b="1" dirty="0" smtClean="0"/>
              <a:t>-in/</a:t>
            </a:r>
            <a:r>
              <a:rPr lang="es-MX" b="1" dirty="0" err="1" smtClean="0"/>
              <a:t>first-out</a:t>
            </a:r>
            <a:r>
              <a:rPr lang="es-MX" b="1" dirty="0" smtClean="0"/>
              <a:t>).</a:t>
            </a:r>
          </a:p>
          <a:p>
            <a:pPr algn="just"/>
            <a:r>
              <a:rPr lang="es-MX" b="1" dirty="0" smtClean="0"/>
              <a:t>Una cola es similar a una pila, en donde los datos se almacenan de un modo lineal y el acceso a los datos sólo está permitido en los extremos de la cola. Las acciones que están permitidas en una cola son:</a:t>
            </a:r>
          </a:p>
          <a:p>
            <a:pPr algn="just"/>
            <a:r>
              <a:rPr lang="es-MX" b="1" dirty="0" smtClean="0"/>
              <a:t>Creación de una cola vacía</a:t>
            </a:r>
          </a:p>
          <a:p>
            <a:pPr algn="just"/>
            <a:r>
              <a:rPr lang="es-MX" b="1" dirty="0" smtClean="0"/>
              <a:t>Verificación de que una cola está vacía</a:t>
            </a:r>
          </a:p>
          <a:p>
            <a:pPr algn="just"/>
            <a:r>
              <a:rPr lang="es-MX" b="1" dirty="0" smtClean="0"/>
              <a:t>Añadir un dato al final de la cola</a:t>
            </a:r>
          </a:p>
          <a:p>
            <a:pPr algn="just"/>
            <a:r>
              <a:rPr lang="es-MX" b="1" dirty="0" smtClean="0"/>
              <a:t>Eliminación de datos de la cabeza de la cola</a:t>
            </a:r>
            <a:endParaRPr lang="es-MX" b="1" dirty="0"/>
          </a:p>
        </p:txBody>
      </p:sp>
      <p:sp>
        <p:nvSpPr>
          <p:cNvPr id="4" name="AutoShape 4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43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COLAS</a:t>
            </a:r>
            <a:endParaRPr lang="es-MX" dirty="0"/>
          </a:p>
        </p:txBody>
      </p:sp>
      <p:sp>
        <p:nvSpPr>
          <p:cNvPr id="4" name="AutoShape 4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http://upload.wikimedia.org/wikipedia/commons/thumb/d/d3/Call_stack_layout.svg/342px-Call_stack_layout.svg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74" name="Picture 2" descr="http://3.bp.blogspot.com/-DMwFFoGhYQU/UaLV66FL7PI/AAAAAAAAAFY/-W02jJ5xlqc/s1600/colas-n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2" y="1905000"/>
            <a:ext cx="3230104" cy="44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6687403" y="1487606"/>
            <a:ext cx="1446663" cy="5595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ENCOLAR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8134066" y="2488717"/>
            <a:ext cx="1446663" cy="5595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10169857" y="6093725"/>
            <a:ext cx="1771934" cy="5595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DESENCOLAR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8134064" y="5348748"/>
            <a:ext cx="1446663" cy="5595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8134065" y="4638514"/>
            <a:ext cx="1446663" cy="5595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8134065" y="3942203"/>
            <a:ext cx="1446663" cy="5595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/>
          <p:cNvSpPr/>
          <p:nvPr/>
        </p:nvSpPr>
        <p:spPr>
          <a:xfrm>
            <a:off x="8134065" y="3215460"/>
            <a:ext cx="1446663" cy="5595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8175007" y="1820684"/>
            <a:ext cx="914400" cy="58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0" idx="3"/>
          </p:cNvCxnSpPr>
          <p:nvPr/>
        </p:nvCxnSpPr>
        <p:spPr>
          <a:xfrm>
            <a:off x="9580727" y="5628527"/>
            <a:ext cx="1405721" cy="27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http://upload.wikimedia.org/wikipedia/commons/thumb/b/bb/Cola.svg/200px-Col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75" y="2273617"/>
            <a:ext cx="3586070" cy="38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EJERCICIOS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Programar una pila con las operaciones </a:t>
            </a:r>
            <a:r>
              <a:rPr lang="es-MX" dirty="0" err="1" smtClean="0"/>
              <a:t>push</a:t>
            </a:r>
            <a:r>
              <a:rPr lang="es-MX" dirty="0" smtClean="0"/>
              <a:t>, pop, buscar, ordenar ascendente o descendente.</a:t>
            </a:r>
          </a:p>
          <a:p>
            <a:r>
              <a:rPr lang="es-MX" dirty="0"/>
              <a:t>Programar una </a:t>
            </a:r>
            <a:r>
              <a:rPr lang="es-MX" dirty="0" smtClean="0"/>
              <a:t>cola </a:t>
            </a:r>
            <a:r>
              <a:rPr lang="es-MX" dirty="0"/>
              <a:t>con las </a:t>
            </a:r>
            <a:r>
              <a:rPr lang="es-MX" dirty="0" smtClean="0"/>
              <a:t>operaciones encolar</a:t>
            </a:r>
            <a:r>
              <a:rPr lang="es-MX" smtClean="0"/>
              <a:t>, desencolar, </a:t>
            </a:r>
            <a:r>
              <a:rPr lang="es-MX" dirty="0"/>
              <a:t>buscar, ordenar ascendente o descendente.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413504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483</TotalTime>
  <Words>668</Words>
  <Application>Microsoft Office PowerPoint</Application>
  <PresentationFormat>Panorámica</PresentationFormat>
  <Paragraphs>70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Programación Orientada a Objetos II (Pilas y Colas)</vt:lpstr>
      <vt:lpstr>Pila</vt:lpstr>
      <vt:lpstr>Pila</vt:lpstr>
      <vt:lpstr>Especificación de una pila</vt:lpstr>
      <vt:lpstr>Pila</vt:lpstr>
      <vt:lpstr>Pila</vt:lpstr>
      <vt:lpstr>COLAS</vt:lpstr>
      <vt:lpstr>COLAS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II (Listas ligadas, Pilas y Colas)</dc:title>
  <dc:creator>carlos armando ríos acevedo</dc:creator>
  <cp:lastModifiedBy>carlos armando ríos acevedo</cp:lastModifiedBy>
  <cp:revision>30</cp:revision>
  <dcterms:created xsi:type="dcterms:W3CDTF">2014-12-30T02:42:34Z</dcterms:created>
  <dcterms:modified xsi:type="dcterms:W3CDTF">2015-01-12T02:01:49Z</dcterms:modified>
</cp:coreProperties>
</file>