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handoutMasterIdLst>
    <p:handoutMasterId r:id="rId134"/>
  </p:handoutMasterIdLst>
  <p:sldIdLst>
    <p:sldId id="257" r:id="rId2"/>
    <p:sldId id="571" r:id="rId3"/>
    <p:sldId id="572" r:id="rId4"/>
    <p:sldId id="383" r:id="rId5"/>
    <p:sldId id="645" r:id="rId6"/>
    <p:sldId id="689" r:id="rId7"/>
    <p:sldId id="737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703" r:id="rId16"/>
    <p:sldId id="704" r:id="rId17"/>
    <p:sldId id="705" r:id="rId18"/>
    <p:sldId id="739" r:id="rId19"/>
    <p:sldId id="706" r:id="rId20"/>
    <p:sldId id="722" r:id="rId21"/>
    <p:sldId id="708" r:id="rId22"/>
    <p:sldId id="716" r:id="rId23"/>
    <p:sldId id="712" r:id="rId24"/>
    <p:sldId id="713" r:id="rId25"/>
    <p:sldId id="715" r:id="rId26"/>
    <p:sldId id="717" r:id="rId27"/>
    <p:sldId id="718" r:id="rId28"/>
    <p:sldId id="719" r:id="rId29"/>
    <p:sldId id="720" r:id="rId30"/>
    <p:sldId id="721" r:id="rId31"/>
    <p:sldId id="579" r:id="rId32"/>
    <p:sldId id="614" r:id="rId33"/>
    <p:sldId id="670" r:id="rId34"/>
    <p:sldId id="671" r:id="rId35"/>
    <p:sldId id="723" r:id="rId36"/>
    <p:sldId id="724" r:id="rId37"/>
    <p:sldId id="725" r:id="rId38"/>
    <p:sldId id="726" r:id="rId39"/>
    <p:sldId id="727" r:id="rId40"/>
    <p:sldId id="740" r:id="rId41"/>
    <p:sldId id="741" r:id="rId42"/>
    <p:sldId id="728" r:id="rId43"/>
    <p:sldId id="729" r:id="rId44"/>
    <p:sldId id="730" r:id="rId45"/>
    <p:sldId id="731" r:id="rId46"/>
    <p:sldId id="732" r:id="rId47"/>
    <p:sldId id="733" r:id="rId48"/>
    <p:sldId id="594" r:id="rId49"/>
    <p:sldId id="595" r:id="rId50"/>
    <p:sldId id="599" r:id="rId51"/>
    <p:sldId id="600" r:id="rId52"/>
    <p:sldId id="601" r:id="rId53"/>
    <p:sldId id="619" r:id="rId54"/>
    <p:sldId id="602" r:id="rId55"/>
    <p:sldId id="603" r:id="rId56"/>
    <p:sldId id="606" r:id="rId57"/>
    <p:sldId id="60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6" r:id="rId66"/>
    <p:sldId id="655" r:id="rId67"/>
    <p:sldId id="657" r:id="rId68"/>
    <p:sldId id="610" r:id="rId69"/>
    <p:sldId id="621" r:id="rId70"/>
    <p:sldId id="622" r:id="rId71"/>
    <p:sldId id="620" r:id="rId72"/>
    <p:sldId id="625" r:id="rId73"/>
    <p:sldId id="626" r:id="rId74"/>
    <p:sldId id="627" r:id="rId75"/>
    <p:sldId id="628" r:id="rId76"/>
    <p:sldId id="674" r:id="rId77"/>
    <p:sldId id="611" r:id="rId78"/>
    <p:sldId id="630" r:id="rId79"/>
    <p:sldId id="738" r:id="rId80"/>
    <p:sldId id="660" r:id="rId81"/>
    <p:sldId id="661" r:id="rId82"/>
    <p:sldId id="742" r:id="rId83"/>
    <p:sldId id="663" r:id="rId84"/>
    <p:sldId id="664" r:id="rId85"/>
    <p:sldId id="662" r:id="rId86"/>
    <p:sldId id="666" r:id="rId87"/>
    <p:sldId id="667" r:id="rId88"/>
    <p:sldId id="669" r:id="rId89"/>
    <p:sldId id="665" r:id="rId90"/>
    <p:sldId id="437" r:id="rId91"/>
    <p:sldId id="438" r:id="rId92"/>
    <p:sldId id="442" r:id="rId93"/>
    <p:sldId id="443" r:id="rId94"/>
    <p:sldId id="439" r:id="rId95"/>
    <p:sldId id="441" r:id="rId96"/>
    <p:sldId id="445" r:id="rId97"/>
    <p:sldId id="448" r:id="rId98"/>
    <p:sldId id="451" r:id="rId99"/>
    <p:sldId id="453" r:id="rId100"/>
    <p:sldId id="577" r:id="rId101"/>
    <p:sldId id="463" r:id="rId102"/>
    <p:sldId id="633" r:id="rId103"/>
    <p:sldId id="466" r:id="rId104"/>
    <p:sldId id="467" r:id="rId105"/>
    <p:sldId id="551" r:id="rId106"/>
    <p:sldId id="552" r:id="rId107"/>
    <p:sldId id="554" r:id="rId108"/>
    <p:sldId id="556" r:id="rId109"/>
    <p:sldId id="557" r:id="rId110"/>
    <p:sldId id="558" r:id="rId111"/>
    <p:sldId id="631" r:id="rId112"/>
    <p:sldId id="632" r:id="rId113"/>
    <p:sldId id="560" r:id="rId114"/>
    <p:sldId id="562" r:id="rId115"/>
    <p:sldId id="555" r:id="rId116"/>
    <p:sldId id="563" r:id="rId117"/>
    <p:sldId id="565" r:id="rId118"/>
    <p:sldId id="566" r:id="rId119"/>
    <p:sldId id="569" r:id="rId120"/>
    <p:sldId id="570" r:id="rId121"/>
    <p:sldId id="488" r:id="rId122"/>
    <p:sldId id="489" r:id="rId123"/>
    <p:sldId id="491" r:id="rId124"/>
    <p:sldId id="492" r:id="rId125"/>
    <p:sldId id="494" r:id="rId126"/>
    <p:sldId id="495" r:id="rId127"/>
    <p:sldId id="496" r:id="rId128"/>
    <p:sldId id="497" r:id="rId129"/>
    <p:sldId id="498" r:id="rId130"/>
    <p:sldId id="500" r:id="rId131"/>
    <p:sldId id="501" r:id="rId1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68F11CD9-4EDE-4CFF-B41A-A4F73697F3BC}">
          <p14:sldIdLst>
            <p14:sldId id="257"/>
            <p14:sldId id="571"/>
            <p14:sldId id="572"/>
            <p14:sldId id="383"/>
            <p14:sldId id="645"/>
            <p14:sldId id="689"/>
            <p14:sldId id="737"/>
            <p14:sldId id="690"/>
            <p14:sldId id="691"/>
            <p14:sldId id="692"/>
            <p14:sldId id="693"/>
            <p14:sldId id="694"/>
            <p14:sldId id="695"/>
            <p14:sldId id="696"/>
            <p14:sldId id="703"/>
            <p14:sldId id="704"/>
            <p14:sldId id="705"/>
            <p14:sldId id="739"/>
            <p14:sldId id="706"/>
            <p14:sldId id="722"/>
            <p14:sldId id="708"/>
            <p14:sldId id="716"/>
            <p14:sldId id="712"/>
            <p14:sldId id="713"/>
            <p14:sldId id="715"/>
            <p14:sldId id="717"/>
            <p14:sldId id="718"/>
            <p14:sldId id="719"/>
            <p14:sldId id="720"/>
            <p14:sldId id="721"/>
            <p14:sldId id="579"/>
            <p14:sldId id="614"/>
            <p14:sldId id="670"/>
            <p14:sldId id="671"/>
            <p14:sldId id="723"/>
            <p14:sldId id="724"/>
            <p14:sldId id="725"/>
            <p14:sldId id="726"/>
            <p14:sldId id="727"/>
            <p14:sldId id="740"/>
            <p14:sldId id="741"/>
            <p14:sldId id="728"/>
            <p14:sldId id="729"/>
            <p14:sldId id="730"/>
            <p14:sldId id="731"/>
            <p14:sldId id="732"/>
            <p14:sldId id="733"/>
            <p14:sldId id="594"/>
            <p14:sldId id="595"/>
            <p14:sldId id="599"/>
            <p14:sldId id="600"/>
            <p14:sldId id="601"/>
            <p14:sldId id="619"/>
            <p14:sldId id="602"/>
            <p14:sldId id="603"/>
            <p14:sldId id="606"/>
            <p14:sldId id="607"/>
            <p14:sldId id="648"/>
            <p14:sldId id="649"/>
            <p14:sldId id="650"/>
            <p14:sldId id="651"/>
            <p14:sldId id="652"/>
            <p14:sldId id="653"/>
            <p14:sldId id="654"/>
            <p14:sldId id="656"/>
            <p14:sldId id="655"/>
            <p14:sldId id="657"/>
            <p14:sldId id="610"/>
            <p14:sldId id="621"/>
            <p14:sldId id="622"/>
            <p14:sldId id="620"/>
            <p14:sldId id="625"/>
            <p14:sldId id="626"/>
            <p14:sldId id="627"/>
            <p14:sldId id="628"/>
            <p14:sldId id="674"/>
            <p14:sldId id="611"/>
            <p14:sldId id="630"/>
            <p14:sldId id="738"/>
            <p14:sldId id="660"/>
            <p14:sldId id="661"/>
            <p14:sldId id="742"/>
            <p14:sldId id="663"/>
            <p14:sldId id="664"/>
            <p14:sldId id="662"/>
            <p14:sldId id="666"/>
            <p14:sldId id="667"/>
            <p14:sldId id="669"/>
            <p14:sldId id="665"/>
            <p14:sldId id="437"/>
            <p14:sldId id="438"/>
            <p14:sldId id="442"/>
            <p14:sldId id="443"/>
            <p14:sldId id="439"/>
            <p14:sldId id="441"/>
            <p14:sldId id="445"/>
            <p14:sldId id="448"/>
            <p14:sldId id="451"/>
            <p14:sldId id="453"/>
            <p14:sldId id="577"/>
            <p14:sldId id="463"/>
            <p14:sldId id="633"/>
            <p14:sldId id="466"/>
            <p14:sldId id="467"/>
            <p14:sldId id="551"/>
            <p14:sldId id="552"/>
            <p14:sldId id="554"/>
            <p14:sldId id="556"/>
            <p14:sldId id="557"/>
            <p14:sldId id="558"/>
            <p14:sldId id="631"/>
            <p14:sldId id="632"/>
            <p14:sldId id="560"/>
            <p14:sldId id="562"/>
            <p14:sldId id="555"/>
            <p14:sldId id="563"/>
            <p14:sldId id="565"/>
            <p14:sldId id="566"/>
            <p14:sldId id="569"/>
            <p14:sldId id="570"/>
            <p14:sldId id="488"/>
            <p14:sldId id="489"/>
            <p14:sldId id="491"/>
            <p14:sldId id="492"/>
            <p14:sldId id="494"/>
            <p14:sldId id="495"/>
            <p14:sldId id="496"/>
            <p14:sldId id="497"/>
            <p14:sldId id="498"/>
            <p14:sldId id="500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2673"/>
    <a:srgbClr val="ED6049"/>
    <a:srgbClr val="8D6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A704-8531-4AFE-B527-826D77395FAB}" v="318" dt="2019-08-07T03:48:58.25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0569" autoAdjust="0"/>
  </p:normalViewPr>
  <p:slideViewPr>
    <p:cSldViewPr>
      <p:cViewPr varScale="1">
        <p:scale>
          <a:sx n="91" d="100"/>
          <a:sy n="91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13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aula" userId="ea3b8808-58fe-4fde-bf79-dea1702d2ab3" providerId="ADAL" clId="{6266A704-8531-4AFE-B527-826D77395FAB}"/>
    <pc:docChg chg="undo custSel addSld delSld modSld sldOrd modSection">
      <pc:chgData name="Hugo Paula" userId="ea3b8808-58fe-4fde-bf79-dea1702d2ab3" providerId="ADAL" clId="{6266A704-8531-4AFE-B527-826D77395FAB}" dt="2019-08-07T03:48:58.250" v="953" actId="207"/>
      <pc:docMkLst>
        <pc:docMk/>
      </pc:docMkLst>
      <pc:sldChg chg="modSp">
        <pc:chgData name="Hugo Paula" userId="ea3b8808-58fe-4fde-bf79-dea1702d2ab3" providerId="ADAL" clId="{6266A704-8531-4AFE-B527-826D77395FAB}" dt="2019-08-07T01:57:27.742" v="5" actId="404"/>
        <pc:sldMkLst>
          <pc:docMk/>
          <pc:sldMk cId="1738187987" sldId="383"/>
        </pc:sldMkLst>
        <pc:spChg chg="mod">
          <ac:chgData name="Hugo Paula" userId="ea3b8808-58fe-4fde-bf79-dea1702d2ab3" providerId="ADAL" clId="{6266A704-8531-4AFE-B527-826D77395FAB}" dt="2019-08-07T01:57:27.742" v="5" actId="404"/>
          <ac:spMkLst>
            <pc:docMk/>
            <pc:sldMk cId="1738187987" sldId="383"/>
            <ac:spMk id="3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3:48:43.188" v="950" actId="207"/>
        <pc:sldMkLst>
          <pc:docMk/>
          <pc:sldMk cId="2259486595" sldId="610"/>
        </pc:sldMkLst>
        <pc:spChg chg="mod">
          <ac:chgData name="Hugo Paula" userId="ea3b8808-58fe-4fde-bf79-dea1702d2ab3" providerId="ADAL" clId="{6266A704-8531-4AFE-B527-826D77395FAB}" dt="2019-08-07T03:48:43.188" v="950" actId="207"/>
          <ac:spMkLst>
            <pc:docMk/>
            <pc:sldMk cId="2259486595" sldId="610"/>
            <ac:spMk id="3" creationId="{00000000-0000-0000-0000-000000000000}"/>
          </ac:spMkLst>
        </pc:spChg>
      </pc:sldChg>
      <pc:sldChg chg="del">
        <pc:chgData name="Hugo Paula" userId="ea3b8808-58fe-4fde-bf79-dea1702d2ab3" providerId="ADAL" clId="{6266A704-8531-4AFE-B527-826D77395FAB}" dt="2019-08-07T02:14:45.244" v="45" actId="2696"/>
        <pc:sldMkLst>
          <pc:docMk/>
          <pc:sldMk cId="2751369015" sldId="634"/>
        </pc:sldMkLst>
      </pc:sldChg>
      <pc:sldChg chg="modSp">
        <pc:chgData name="Hugo Paula" userId="ea3b8808-58fe-4fde-bf79-dea1702d2ab3" providerId="ADAL" clId="{6266A704-8531-4AFE-B527-826D77395FAB}" dt="2019-08-07T03:06:37.923" v="463" actId="207"/>
        <pc:sldMkLst>
          <pc:docMk/>
          <pc:sldMk cId="1180997608" sldId="652"/>
        </pc:sldMkLst>
        <pc:spChg chg="mod">
          <ac:chgData name="Hugo Paula" userId="ea3b8808-58fe-4fde-bf79-dea1702d2ab3" providerId="ADAL" clId="{6266A704-8531-4AFE-B527-826D77395FAB}" dt="2019-08-07T03:06:37.923" v="463" actId="207"/>
          <ac:spMkLst>
            <pc:docMk/>
            <pc:sldMk cId="1180997608" sldId="652"/>
            <ac:spMk id="3" creationId="{00000000-0000-0000-0000-000000000000}"/>
          </ac:spMkLst>
        </pc:spChg>
      </pc:sldChg>
      <pc:sldChg chg="addSp delSp modSp">
        <pc:chgData name="Hugo Paula" userId="ea3b8808-58fe-4fde-bf79-dea1702d2ab3" providerId="ADAL" clId="{6266A704-8531-4AFE-B527-826D77395FAB}" dt="2019-08-07T03:48:58.250" v="953" actId="207"/>
        <pc:sldMkLst>
          <pc:docMk/>
          <pc:sldMk cId="3478950610" sldId="657"/>
        </pc:sldMkLst>
        <pc:spChg chg="mod">
          <ac:chgData name="Hugo Paula" userId="ea3b8808-58fe-4fde-bf79-dea1702d2ab3" providerId="ADAL" clId="{6266A704-8531-4AFE-B527-826D77395FAB}" dt="2019-08-07T03:31:22.523" v="710"/>
          <ac:spMkLst>
            <pc:docMk/>
            <pc:sldMk cId="3478950610" sldId="657"/>
            <ac:spMk id="2" creationId="{00000000-0000-0000-0000-000000000000}"/>
          </ac:spMkLst>
        </pc:spChg>
        <pc:spChg chg="mod">
          <ac:chgData name="Hugo Paula" userId="ea3b8808-58fe-4fde-bf79-dea1702d2ab3" providerId="ADAL" clId="{6266A704-8531-4AFE-B527-826D77395FAB}" dt="2019-08-07T03:48:58.250" v="953" actId="207"/>
          <ac:spMkLst>
            <pc:docMk/>
            <pc:sldMk cId="3478950610" sldId="657"/>
            <ac:spMk id="3" creationId="{00000000-0000-0000-0000-000000000000}"/>
          </ac:spMkLst>
        </pc:spChg>
        <pc:spChg chg="del">
          <ac:chgData name="Hugo Paula" userId="ea3b8808-58fe-4fde-bf79-dea1702d2ab3" providerId="ADAL" clId="{6266A704-8531-4AFE-B527-826D77395FAB}" dt="2019-08-07T03:31:09.242" v="709" actId="478"/>
          <ac:spMkLst>
            <pc:docMk/>
            <pc:sldMk cId="3478950610" sldId="657"/>
            <ac:spMk id="4" creationId="{00000000-0000-0000-0000-000000000000}"/>
          </ac:spMkLst>
        </pc:spChg>
        <pc:spChg chg="add del mod">
          <ac:chgData name="Hugo Paula" userId="ea3b8808-58fe-4fde-bf79-dea1702d2ab3" providerId="ADAL" clId="{6266A704-8531-4AFE-B527-826D77395FAB}" dt="2019-08-07T03:31:24.772" v="711"/>
          <ac:spMkLst>
            <pc:docMk/>
            <pc:sldMk cId="3478950610" sldId="657"/>
            <ac:spMk id="5" creationId="{AB951FD1-57F9-491D-B677-2791B53CDCBF}"/>
          </ac:spMkLst>
        </pc:spChg>
        <pc:spChg chg="add del mod">
          <ac:chgData name="Hugo Paula" userId="ea3b8808-58fe-4fde-bf79-dea1702d2ab3" providerId="ADAL" clId="{6266A704-8531-4AFE-B527-826D77395FAB}" dt="2019-08-07T03:31:24.772" v="711"/>
          <ac:spMkLst>
            <pc:docMk/>
            <pc:sldMk cId="3478950610" sldId="657"/>
            <ac:spMk id="6" creationId="{AAFD2793-6A0A-44AC-ADAB-25C820D1D5A9}"/>
          </ac:spMkLst>
        </pc:spChg>
      </pc:sldChg>
      <pc:sldChg chg="modSp">
        <pc:chgData name="Hugo Paula" userId="ea3b8808-58fe-4fde-bf79-dea1702d2ab3" providerId="ADAL" clId="{6266A704-8531-4AFE-B527-826D77395FAB}" dt="2019-08-07T03:28:03.866" v="707" actId="403"/>
        <pc:sldMkLst>
          <pc:docMk/>
          <pc:sldMk cId="1603546995" sldId="661"/>
        </pc:sldMkLst>
        <pc:spChg chg="mod">
          <ac:chgData name="Hugo Paula" userId="ea3b8808-58fe-4fde-bf79-dea1702d2ab3" providerId="ADAL" clId="{6266A704-8531-4AFE-B527-826D77395FAB}" dt="2019-08-07T03:28:03.866" v="707" actId="403"/>
          <ac:spMkLst>
            <pc:docMk/>
            <pc:sldMk cId="1603546995" sldId="661"/>
            <ac:spMk id="3" creationId="{00000000-0000-0000-0000-000000000000}"/>
          </ac:spMkLst>
        </pc:spChg>
      </pc:sldChg>
      <pc:sldChg chg="ord">
        <pc:chgData name="Hugo Paula" userId="ea3b8808-58fe-4fde-bf79-dea1702d2ab3" providerId="ADAL" clId="{6266A704-8531-4AFE-B527-826D77395FAB}" dt="2019-08-07T03:25:22.765" v="663"/>
        <pc:sldMkLst>
          <pc:docMk/>
          <pc:sldMk cId="1562008413" sldId="662"/>
        </pc:sldMkLst>
      </pc:sldChg>
      <pc:sldChg chg="addSp delSp modSp">
        <pc:chgData name="Hugo Paula" userId="ea3b8808-58fe-4fde-bf79-dea1702d2ab3" providerId="ADAL" clId="{6266A704-8531-4AFE-B527-826D77395FAB}" dt="2019-08-07T02:48:49.219" v="349" actId="1035"/>
        <pc:sldMkLst>
          <pc:docMk/>
          <pc:sldMk cId="2239484077" sldId="663"/>
        </pc:sldMkLst>
        <pc:spChg chg="del mod topLvl">
          <ac:chgData name="Hugo Paula" userId="ea3b8808-58fe-4fde-bf79-dea1702d2ab3" providerId="ADAL" clId="{6266A704-8531-4AFE-B527-826D77395FAB}" dt="2019-08-07T02:27:29.825" v="63" actId="478"/>
          <ac:spMkLst>
            <pc:docMk/>
            <pc:sldMk cId="2239484077" sldId="663"/>
            <ac:spMk id="14" creationId="{8950FC2A-83CE-4B0F-972C-8B76939956F8}"/>
          </ac:spMkLst>
        </pc:spChg>
        <pc:spChg chg="add mod">
          <ac:chgData name="Hugo Paula" userId="ea3b8808-58fe-4fde-bf79-dea1702d2ab3" providerId="ADAL" clId="{6266A704-8531-4AFE-B527-826D77395FAB}" dt="2019-08-07T02:28:23.072" v="74" actId="207"/>
          <ac:spMkLst>
            <pc:docMk/>
            <pc:sldMk cId="2239484077" sldId="663"/>
            <ac:spMk id="15" creationId="{85B07181-99F6-4A82-9818-E4221943F59C}"/>
          </ac:spMkLst>
        </pc:spChg>
        <pc:spChg chg="add mod">
          <ac:chgData name="Hugo Paula" userId="ea3b8808-58fe-4fde-bf79-dea1702d2ab3" providerId="ADAL" clId="{6266A704-8531-4AFE-B527-826D77395FAB}" dt="2019-08-07T02:29:00.195" v="84" actId="20577"/>
          <ac:spMkLst>
            <pc:docMk/>
            <pc:sldMk cId="2239484077" sldId="663"/>
            <ac:spMk id="17" creationId="{AB57960C-E53C-4B85-8178-6DC6EAE25649}"/>
          </ac:spMkLst>
        </pc:spChg>
        <pc:spChg chg="add mod">
          <ac:chgData name="Hugo Paula" userId="ea3b8808-58fe-4fde-bf79-dea1702d2ab3" providerId="ADAL" clId="{6266A704-8531-4AFE-B527-826D77395FAB}" dt="2019-08-07T02:28:51.091" v="81" actId="20577"/>
          <ac:spMkLst>
            <pc:docMk/>
            <pc:sldMk cId="2239484077" sldId="663"/>
            <ac:spMk id="18" creationId="{C19E1CBA-96A6-4CA9-A6F0-5427F498193B}"/>
          </ac:spMkLst>
        </pc:spChg>
        <pc:spChg chg="add mod">
          <ac:chgData name="Hugo Paula" userId="ea3b8808-58fe-4fde-bf79-dea1702d2ab3" providerId="ADAL" clId="{6266A704-8531-4AFE-B527-826D77395FAB}" dt="2019-08-07T02:32:55.506" v="116" actId="1076"/>
          <ac:spMkLst>
            <pc:docMk/>
            <pc:sldMk cId="2239484077" sldId="663"/>
            <ac:spMk id="19" creationId="{71145938-A14F-4BF9-9E3F-0259A277D84A}"/>
          </ac:spMkLst>
        </pc:spChg>
        <pc:spChg chg="add mod">
          <ac:chgData name="Hugo Paula" userId="ea3b8808-58fe-4fde-bf79-dea1702d2ab3" providerId="ADAL" clId="{6266A704-8531-4AFE-B527-826D77395FAB}" dt="2019-08-07T02:33:38.267" v="129" actId="20577"/>
          <ac:spMkLst>
            <pc:docMk/>
            <pc:sldMk cId="2239484077" sldId="663"/>
            <ac:spMk id="20" creationId="{1CDBAE4D-8C5B-461C-B215-A244DBD4F68E}"/>
          </ac:spMkLst>
        </pc:spChg>
        <pc:spChg chg="add mod">
          <ac:chgData name="Hugo Paula" userId="ea3b8808-58fe-4fde-bf79-dea1702d2ab3" providerId="ADAL" clId="{6266A704-8531-4AFE-B527-826D77395FAB}" dt="2019-08-07T02:34:00.898" v="137" actId="20577"/>
          <ac:spMkLst>
            <pc:docMk/>
            <pc:sldMk cId="2239484077" sldId="663"/>
            <ac:spMk id="21" creationId="{4B56A107-151B-4B80-A9A2-86CE0D77F6B0}"/>
          </ac:spMkLst>
        </pc:spChg>
        <pc:spChg chg="add del mod ord">
          <ac:chgData name="Hugo Paula" userId="ea3b8808-58fe-4fde-bf79-dea1702d2ab3" providerId="ADAL" clId="{6266A704-8531-4AFE-B527-826D77395FAB}" dt="2019-08-07T02:48:10.258" v="263" actId="478"/>
          <ac:spMkLst>
            <pc:docMk/>
            <pc:sldMk cId="2239484077" sldId="663"/>
            <ac:spMk id="25" creationId="{A3090BAC-8D3B-4200-96E7-19AE15D80211}"/>
          </ac:spMkLst>
        </pc:spChg>
        <pc:spChg chg="add mod">
          <ac:chgData name="Hugo Paula" userId="ea3b8808-58fe-4fde-bf79-dea1702d2ab3" providerId="ADAL" clId="{6266A704-8531-4AFE-B527-826D77395FAB}" dt="2019-08-07T02:48:27.883" v="266" actId="20577"/>
          <ac:spMkLst>
            <pc:docMk/>
            <pc:sldMk cId="2239484077" sldId="663"/>
            <ac:spMk id="30" creationId="{5D3FB61E-4422-44F0-8909-1CE319BA1A28}"/>
          </ac:spMkLst>
        </pc:spChg>
        <pc:spChg chg="add mod">
          <ac:chgData name="Hugo Paula" userId="ea3b8808-58fe-4fde-bf79-dea1702d2ab3" providerId="ADAL" clId="{6266A704-8531-4AFE-B527-826D77395FAB}" dt="2019-08-07T02:48:35.140" v="292" actId="1038"/>
          <ac:spMkLst>
            <pc:docMk/>
            <pc:sldMk cId="2239484077" sldId="663"/>
            <ac:spMk id="31" creationId="{130A2E98-462C-410F-8A0D-BBE93F6CC39C}"/>
          </ac:spMkLst>
        </pc:spChg>
        <pc:spChg chg="add mod">
          <ac:chgData name="Hugo Paula" userId="ea3b8808-58fe-4fde-bf79-dea1702d2ab3" providerId="ADAL" clId="{6266A704-8531-4AFE-B527-826D77395FAB}" dt="2019-08-07T02:48:49.219" v="349" actId="1035"/>
          <ac:spMkLst>
            <pc:docMk/>
            <pc:sldMk cId="2239484077" sldId="663"/>
            <ac:spMk id="32" creationId="{B0AA02A2-FB40-4EA0-86C0-B4D13EF2AC50}"/>
          </ac:spMkLst>
        </pc:spChg>
        <pc:grpChg chg="del mod">
          <ac:chgData name="Hugo Paula" userId="ea3b8808-58fe-4fde-bf79-dea1702d2ab3" providerId="ADAL" clId="{6266A704-8531-4AFE-B527-826D77395FAB}" dt="2019-08-07T02:15:37.427" v="47" actId="165"/>
          <ac:grpSpMkLst>
            <pc:docMk/>
            <pc:sldMk cId="2239484077" sldId="663"/>
            <ac:grpSpMk id="3" creationId="{3E199B16-094E-4AFD-9F4E-26E0C388B7D0}"/>
          </ac:grpSpMkLst>
        </pc:grpChg>
        <pc:graphicFrameChg chg="add mod">
          <ac:chgData name="Hugo Paula" userId="ea3b8808-58fe-4fde-bf79-dea1702d2ab3" providerId="ADAL" clId="{6266A704-8531-4AFE-B527-826D77395FAB}" dt="2019-08-07T02:47:39.354" v="252" actId="1076"/>
          <ac:graphicFrameMkLst>
            <pc:docMk/>
            <pc:sldMk cId="2239484077" sldId="663"/>
            <ac:graphicFrameMk id="16" creationId="{AF1C60C1-DCB4-4350-AF4B-7107D80A9F01}"/>
          </ac:graphicFrameMkLst>
        </pc:graphicFrameChg>
        <pc:graphicFrameChg chg="add del mod">
          <ac:chgData name="Hugo Paula" userId="ea3b8808-58fe-4fde-bf79-dea1702d2ab3" providerId="ADAL" clId="{6266A704-8531-4AFE-B527-826D77395FAB}" dt="2019-08-07T02:42:09.388" v="204" actId="478"/>
          <ac:graphicFrameMkLst>
            <pc:docMk/>
            <pc:sldMk cId="2239484077" sldId="663"/>
            <ac:graphicFrameMk id="26" creationId="{B6B3D6FF-2E33-4DC1-AFF3-9D409D95070A}"/>
          </ac:graphicFrameMkLst>
        </pc:graphicFrameChg>
        <pc:graphicFrameChg chg="add mod">
          <ac:chgData name="Hugo Paula" userId="ea3b8808-58fe-4fde-bf79-dea1702d2ab3" providerId="ADAL" clId="{6266A704-8531-4AFE-B527-826D77395FAB}" dt="2019-08-07T02:48:02.787" v="262" actId="1036"/>
          <ac:graphicFrameMkLst>
            <pc:docMk/>
            <pc:sldMk cId="2239484077" sldId="663"/>
            <ac:graphicFrameMk id="27" creationId="{670C266C-93BF-4D12-96E1-DB106DEC0FF9}"/>
          </ac:graphicFrameMkLst>
        </pc:graphicFrameChg>
        <pc:graphicFrameChg chg="add mod">
          <ac:chgData name="Hugo Paula" userId="ea3b8808-58fe-4fde-bf79-dea1702d2ab3" providerId="ADAL" clId="{6266A704-8531-4AFE-B527-826D77395FAB}" dt="2019-08-07T02:47:53.803" v="261" actId="1036"/>
          <ac:graphicFrameMkLst>
            <pc:docMk/>
            <pc:sldMk cId="2239484077" sldId="663"/>
            <ac:graphicFrameMk id="28" creationId="{6CB35607-F53F-4C58-AF46-60F04076262F}"/>
          </ac:graphicFrameMkLst>
        </pc:graphicFrameChg>
        <pc:picChg chg="del">
          <ac:chgData name="Hugo Paula" userId="ea3b8808-58fe-4fde-bf79-dea1702d2ab3" providerId="ADAL" clId="{6266A704-8531-4AFE-B527-826D77395FAB}" dt="2019-08-07T02:15:30.614" v="46" actId="338"/>
          <ac:picMkLst>
            <pc:docMk/>
            <pc:sldMk cId="2239484077" sldId="663"/>
            <ac:picMk id="4" creationId="{00000000-0000-0000-0000-000000000000}"/>
          </ac:picMkLst>
        </pc:picChg>
        <pc:picChg chg="mod modCrop">
          <ac:chgData name="Hugo Paula" userId="ea3b8808-58fe-4fde-bf79-dea1702d2ab3" providerId="ADAL" clId="{6266A704-8531-4AFE-B527-826D77395FAB}" dt="2019-08-07T02:26:40.626" v="54" actId="732"/>
          <ac:picMkLst>
            <pc:docMk/>
            <pc:sldMk cId="2239484077" sldId="663"/>
            <ac:picMk id="5" creationId="{00000000-0000-0000-0000-000000000000}"/>
          </ac:picMkLst>
        </pc:picChg>
        <pc:picChg chg="mod modCrop">
          <ac:chgData name="Hugo Paula" userId="ea3b8808-58fe-4fde-bf79-dea1702d2ab3" providerId="ADAL" clId="{6266A704-8531-4AFE-B527-826D77395FAB}" dt="2019-08-07T02:26:47.954" v="55" actId="732"/>
          <ac:picMkLst>
            <pc:docMk/>
            <pc:sldMk cId="2239484077" sldId="663"/>
            <ac:picMk id="6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37:23.077" v="138" actId="478"/>
          <ac:picMkLst>
            <pc:docMk/>
            <pc:sldMk cId="2239484077" sldId="663"/>
            <ac:picMk id="7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43:08.605" v="205" actId="478"/>
          <ac:picMkLst>
            <pc:docMk/>
            <pc:sldMk cId="2239484077" sldId="663"/>
            <ac:picMk id="8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46:10.269" v="234" actId="478"/>
          <ac:picMkLst>
            <pc:docMk/>
            <pc:sldMk cId="2239484077" sldId="663"/>
            <ac:picMk id="9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32:38.553" v="112" actId="478"/>
          <ac:picMkLst>
            <pc:docMk/>
            <pc:sldMk cId="2239484077" sldId="663"/>
            <ac:picMk id="10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33:13.922" v="124" actId="478"/>
          <ac:picMkLst>
            <pc:docMk/>
            <pc:sldMk cId="2239484077" sldId="663"/>
            <ac:picMk id="11" creationId="{00000000-0000-0000-0000-000000000000}"/>
          </ac:picMkLst>
        </pc:picChg>
        <pc:picChg chg="del">
          <ac:chgData name="Hugo Paula" userId="ea3b8808-58fe-4fde-bf79-dea1702d2ab3" providerId="ADAL" clId="{6266A704-8531-4AFE-B527-826D77395FAB}" dt="2019-08-07T02:33:42.849" v="130" actId="478"/>
          <ac:picMkLst>
            <pc:docMk/>
            <pc:sldMk cId="2239484077" sldId="663"/>
            <ac:picMk id="12" creationId="{00000000-0000-0000-0000-000000000000}"/>
          </ac:picMkLst>
        </pc:picChg>
        <pc:picChg chg="mod topLvl">
          <ac:chgData name="Hugo Paula" userId="ea3b8808-58fe-4fde-bf79-dea1702d2ab3" providerId="ADAL" clId="{6266A704-8531-4AFE-B527-826D77395FAB}" dt="2019-08-07T02:26:10.138" v="48" actId="732"/>
          <ac:picMkLst>
            <pc:docMk/>
            <pc:sldMk cId="2239484077" sldId="663"/>
            <ac:picMk id="20485" creationId="{DC9778A6-6D5C-46B6-85B5-02FEA34ED671}"/>
          </ac:picMkLst>
        </pc:picChg>
        <pc:cxnChg chg="add del mod">
          <ac:chgData name="Hugo Paula" userId="ea3b8808-58fe-4fde-bf79-dea1702d2ab3" providerId="ADAL" clId="{6266A704-8531-4AFE-B527-826D77395FAB}" dt="2019-08-07T02:39:22.371" v="176" actId="478"/>
          <ac:cxnSpMkLst>
            <pc:docMk/>
            <pc:sldMk cId="2239484077" sldId="663"/>
            <ac:cxnSpMk id="23" creationId="{F05B0B03-31E4-4549-AF9A-C121248AE158}"/>
          </ac:cxnSpMkLst>
        </pc:cxnChg>
      </pc:sldChg>
      <pc:sldChg chg="addSp delSp modSp">
        <pc:chgData name="Hugo Paula" userId="ea3b8808-58fe-4fde-bf79-dea1702d2ab3" providerId="ADAL" clId="{6266A704-8531-4AFE-B527-826D77395FAB}" dt="2019-08-07T03:00:54.847" v="358" actId="12788"/>
        <pc:sldMkLst>
          <pc:docMk/>
          <pc:sldMk cId="3345220211" sldId="664"/>
        </pc:sldMkLst>
        <pc:spChg chg="add del mod">
          <ac:chgData name="Hugo Paula" userId="ea3b8808-58fe-4fde-bf79-dea1702d2ab3" providerId="ADAL" clId="{6266A704-8531-4AFE-B527-826D77395FAB}" dt="2019-08-07T03:00:45.185" v="354" actId="478"/>
          <ac:spMkLst>
            <pc:docMk/>
            <pc:sldMk cId="3345220211" sldId="664"/>
            <ac:spMk id="3" creationId="{8FB3D4E0-6D68-4435-9A78-9BEC3B2681CD}"/>
          </ac:spMkLst>
        </pc:spChg>
        <pc:graphicFrameChg chg="add del mod">
          <ac:chgData name="Hugo Paula" userId="ea3b8808-58fe-4fde-bf79-dea1702d2ab3" providerId="ADAL" clId="{6266A704-8531-4AFE-B527-826D77395FAB}" dt="2019-08-07T03:00:24.765" v="352"/>
          <ac:graphicFrameMkLst>
            <pc:docMk/>
            <pc:sldMk cId="3345220211" sldId="664"/>
            <ac:graphicFrameMk id="5" creationId="{E324C666-9274-4683-8346-C74602C1F36E}"/>
          </ac:graphicFrameMkLst>
        </pc:graphicFrameChg>
        <pc:graphicFrameChg chg="add mod">
          <ac:chgData name="Hugo Paula" userId="ea3b8808-58fe-4fde-bf79-dea1702d2ab3" providerId="ADAL" clId="{6266A704-8531-4AFE-B527-826D77395FAB}" dt="2019-08-07T03:00:54.847" v="358" actId="12788"/>
          <ac:graphicFrameMkLst>
            <pc:docMk/>
            <pc:sldMk cId="3345220211" sldId="664"/>
            <ac:graphicFrameMk id="6" creationId="{36CDAC3B-892F-4116-93D5-0DF7AF89337B}"/>
          </ac:graphicFrameMkLst>
        </pc:graphicFrameChg>
        <pc:picChg chg="del">
          <ac:chgData name="Hugo Paula" userId="ea3b8808-58fe-4fde-bf79-dea1702d2ab3" providerId="ADAL" clId="{6266A704-8531-4AFE-B527-826D77395FAB}" dt="2019-08-07T03:00:21.314" v="350" actId="478"/>
          <ac:picMkLst>
            <pc:docMk/>
            <pc:sldMk cId="3345220211" sldId="664"/>
            <ac:picMk id="4" creationId="{00000000-0000-0000-0000-000000000000}"/>
          </ac:picMkLst>
        </pc:picChg>
      </pc:sldChg>
      <pc:sldChg chg="modSp">
        <pc:chgData name="Hugo Paula" userId="ea3b8808-58fe-4fde-bf79-dea1702d2ab3" providerId="ADAL" clId="{6266A704-8531-4AFE-B527-826D77395FAB}" dt="2019-08-07T02:02:30.803" v="7" actId="20577"/>
        <pc:sldMkLst>
          <pc:docMk/>
          <pc:sldMk cId="555932596" sldId="703"/>
        </pc:sldMkLst>
        <pc:spChg chg="mod">
          <ac:chgData name="Hugo Paula" userId="ea3b8808-58fe-4fde-bf79-dea1702d2ab3" providerId="ADAL" clId="{6266A704-8531-4AFE-B527-826D77395FAB}" dt="2019-08-07T02:02:30.803" v="7" actId="20577"/>
          <ac:spMkLst>
            <pc:docMk/>
            <pc:sldMk cId="555932596" sldId="703"/>
            <ac:spMk id="3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2:03:02.447" v="29" actId="313"/>
        <pc:sldMkLst>
          <pc:docMk/>
          <pc:sldMk cId="3664173622" sldId="704"/>
        </pc:sldMkLst>
        <pc:spChg chg="mod">
          <ac:chgData name="Hugo Paula" userId="ea3b8808-58fe-4fde-bf79-dea1702d2ab3" providerId="ADAL" clId="{6266A704-8531-4AFE-B527-826D77395FAB}" dt="2019-08-07T02:03:02.447" v="29" actId="313"/>
          <ac:spMkLst>
            <pc:docMk/>
            <pc:sldMk cId="3664173622" sldId="704"/>
            <ac:spMk id="3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2:03:23.376" v="30" actId="20577"/>
        <pc:sldMkLst>
          <pc:docMk/>
          <pc:sldMk cId="2042024756" sldId="705"/>
        </pc:sldMkLst>
        <pc:spChg chg="mod">
          <ac:chgData name="Hugo Paula" userId="ea3b8808-58fe-4fde-bf79-dea1702d2ab3" providerId="ADAL" clId="{6266A704-8531-4AFE-B527-826D77395FAB}" dt="2019-08-07T02:03:23.376" v="30" actId="20577"/>
          <ac:spMkLst>
            <pc:docMk/>
            <pc:sldMk cId="2042024756" sldId="705"/>
            <ac:spMk id="3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2:03:53.066" v="39" actId="6549"/>
        <pc:sldMkLst>
          <pc:docMk/>
          <pc:sldMk cId="3326880296" sldId="706"/>
        </pc:sldMkLst>
        <pc:spChg chg="mod">
          <ac:chgData name="Hugo Paula" userId="ea3b8808-58fe-4fde-bf79-dea1702d2ab3" providerId="ADAL" clId="{6266A704-8531-4AFE-B527-826D77395FAB}" dt="2019-08-07T02:03:53.066" v="39" actId="6549"/>
          <ac:spMkLst>
            <pc:docMk/>
            <pc:sldMk cId="3326880296" sldId="706"/>
            <ac:spMk id="3" creationId="{00000000-0000-0000-0000-000000000000}"/>
          </ac:spMkLst>
        </pc:spChg>
      </pc:sldChg>
      <pc:sldChg chg="addSp delSp modSp">
        <pc:chgData name="Hugo Paula" userId="ea3b8808-58fe-4fde-bf79-dea1702d2ab3" providerId="ADAL" clId="{6266A704-8531-4AFE-B527-826D77395FAB}" dt="2019-08-07T02:07:34.155" v="44"/>
        <pc:sldMkLst>
          <pc:docMk/>
          <pc:sldMk cId="4258625019" sldId="713"/>
        </pc:sldMkLst>
        <pc:spChg chg="add del mod">
          <ac:chgData name="Hugo Paula" userId="ea3b8808-58fe-4fde-bf79-dea1702d2ab3" providerId="ADAL" clId="{6266A704-8531-4AFE-B527-826D77395FAB}" dt="2019-08-07T02:07:34.155" v="44"/>
          <ac:spMkLst>
            <pc:docMk/>
            <pc:sldMk cId="4258625019" sldId="713"/>
            <ac:spMk id="2" creationId="{B1835984-0EA9-4F89-AB86-783F95D88247}"/>
          </ac:spMkLst>
        </pc:spChg>
        <pc:spChg chg="add del mod">
          <ac:chgData name="Hugo Paula" userId="ea3b8808-58fe-4fde-bf79-dea1702d2ab3" providerId="ADAL" clId="{6266A704-8531-4AFE-B527-826D77395FAB}" dt="2019-08-07T02:07:34.155" v="44"/>
          <ac:spMkLst>
            <pc:docMk/>
            <pc:sldMk cId="4258625019" sldId="713"/>
            <ac:spMk id="3" creationId="{F173140A-C928-49F4-8FB8-6856AD29F023}"/>
          </ac:spMkLst>
        </pc:spChg>
        <pc:spChg chg="mod">
          <ac:chgData name="Hugo Paula" userId="ea3b8808-58fe-4fde-bf79-dea1702d2ab3" providerId="ADAL" clId="{6266A704-8531-4AFE-B527-826D77395FAB}" dt="2019-08-07T02:07:27.123" v="43" actId="6549"/>
          <ac:spMkLst>
            <pc:docMk/>
            <pc:sldMk cId="4258625019" sldId="713"/>
            <ac:spMk id="807941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2:05:37.920" v="40" actId="20577"/>
        <pc:sldMkLst>
          <pc:docMk/>
          <pc:sldMk cId="3992427295" sldId="716"/>
        </pc:sldMkLst>
        <pc:spChg chg="mod">
          <ac:chgData name="Hugo Paula" userId="ea3b8808-58fe-4fde-bf79-dea1702d2ab3" providerId="ADAL" clId="{6266A704-8531-4AFE-B527-826D77395FAB}" dt="2019-08-07T02:05:37.920" v="40" actId="20577"/>
          <ac:spMkLst>
            <pc:docMk/>
            <pc:sldMk cId="3992427295" sldId="716"/>
            <ac:spMk id="796677" creationId="{00000000-0000-0000-0000-000000000000}"/>
          </ac:spMkLst>
        </pc:spChg>
      </pc:sldChg>
      <pc:sldChg chg="modSp">
        <pc:chgData name="Hugo Paula" userId="ea3b8808-58fe-4fde-bf79-dea1702d2ab3" providerId="ADAL" clId="{6266A704-8531-4AFE-B527-826D77395FAB}" dt="2019-08-07T03:07:20.779" v="465" actId="207"/>
        <pc:sldMkLst>
          <pc:docMk/>
          <pc:sldMk cId="3742452824" sldId="725"/>
        </pc:sldMkLst>
        <pc:spChg chg="mod">
          <ac:chgData name="Hugo Paula" userId="ea3b8808-58fe-4fde-bf79-dea1702d2ab3" providerId="ADAL" clId="{6266A704-8531-4AFE-B527-826D77395FAB}" dt="2019-08-07T03:07:20.779" v="465" actId="207"/>
          <ac:spMkLst>
            <pc:docMk/>
            <pc:sldMk cId="3742452824" sldId="725"/>
            <ac:spMk id="3" creationId="{00000000-0000-0000-0000-000000000000}"/>
          </ac:spMkLst>
        </pc:spChg>
      </pc:sldChg>
      <pc:sldChg chg="modSp add ord">
        <pc:chgData name="Hugo Paula" userId="ea3b8808-58fe-4fde-bf79-dea1702d2ab3" providerId="ADAL" clId="{6266A704-8531-4AFE-B527-826D77395FAB}" dt="2019-08-07T03:25:18.293" v="662"/>
        <pc:sldMkLst>
          <pc:docMk/>
          <pc:sldMk cId="3682997828" sldId="742"/>
        </pc:sldMkLst>
        <pc:spChg chg="mod">
          <ac:chgData name="Hugo Paula" userId="ea3b8808-58fe-4fde-bf79-dea1702d2ab3" providerId="ADAL" clId="{6266A704-8531-4AFE-B527-826D77395FAB}" dt="2019-08-07T03:01:31.137" v="360"/>
          <ac:spMkLst>
            <pc:docMk/>
            <pc:sldMk cId="3682997828" sldId="742"/>
            <ac:spMk id="2" creationId="{E5E7DA49-EC0B-41DF-8436-45D7E70C3AE1}"/>
          </ac:spMkLst>
        </pc:spChg>
        <pc:spChg chg="mod">
          <ac:chgData name="Hugo Paula" userId="ea3b8808-58fe-4fde-bf79-dea1702d2ab3" providerId="ADAL" clId="{6266A704-8531-4AFE-B527-826D77395FAB}" dt="2019-08-07T03:23:23.628" v="660" actId="20577"/>
          <ac:spMkLst>
            <pc:docMk/>
            <pc:sldMk cId="3682997828" sldId="742"/>
            <ac:spMk id="3" creationId="{320A4EC8-C7BB-4C25-8A85-530710C01BA2}"/>
          </ac:spMkLst>
        </pc:spChg>
      </pc:sldChg>
    </pc:docChg>
  </pc:docChgLst>
  <pc:docChgLst>
    <pc:chgData name="Hugo Paula" userId="ea3b8808-58fe-4fde-bf79-dea1702d2ab3" providerId="ADAL" clId="{2C09E028-6008-4772-ABB0-F009D049D38C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434C-A85E-4262-AE35-45840D6ADB9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C32985-970B-49A9-94B6-CC0DA4D6436C}">
      <dgm:prSet phldrT="[Texto]"/>
      <dgm:spPr/>
      <dgm:t>
        <a:bodyPr/>
        <a:lstStyle/>
        <a:p>
          <a:r>
            <a:rPr lang="pt-BR" dirty="0"/>
            <a:t>Amostras</a:t>
          </a:r>
        </a:p>
      </dgm:t>
    </dgm:pt>
    <dgm:pt modelId="{43E4A8E0-3E75-4E2F-9F89-7357077BFFE8}" type="parTrans" cxnId="{C0F188AA-D203-47CD-A9B7-0B7FDFE4FB26}">
      <dgm:prSet/>
      <dgm:spPr/>
      <dgm:t>
        <a:bodyPr/>
        <a:lstStyle/>
        <a:p>
          <a:endParaRPr lang="pt-BR"/>
        </a:p>
      </dgm:t>
    </dgm:pt>
    <dgm:pt modelId="{0AEC1F3D-B647-4AAA-8C6D-41B733D44068}" type="sibTrans" cxnId="{C0F188AA-D203-47CD-A9B7-0B7FDFE4FB26}">
      <dgm:prSet/>
      <dgm:spPr/>
      <dgm:t>
        <a:bodyPr/>
        <a:lstStyle/>
        <a:p>
          <a:endParaRPr lang="pt-BR"/>
        </a:p>
      </dgm:t>
    </dgm:pt>
    <dgm:pt modelId="{F9DCF249-39A5-4F2C-AFDD-3B0A1B2C0D0F}">
      <dgm:prSet phldrT="[Texto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pt-BR" dirty="0"/>
            <a:t>VEG_I</a:t>
          </a:r>
          <a:br>
            <a:rPr lang="pt-BR" dirty="0"/>
          </a:br>
          <a:r>
            <a:rPr lang="pt-BR" dirty="0"/>
            <a:t>≤ 27,262</a:t>
          </a:r>
        </a:p>
      </dgm:t>
    </dgm:pt>
    <dgm:pt modelId="{C79EB50A-1C74-42B9-A766-F237E705FFF5}" type="parTrans" cxnId="{A4781299-5A09-4708-9208-13C3CBA1C967}">
      <dgm:prSet/>
      <dgm:spPr/>
      <dgm:t>
        <a:bodyPr/>
        <a:lstStyle/>
        <a:p>
          <a:endParaRPr lang="pt-BR"/>
        </a:p>
      </dgm:t>
    </dgm:pt>
    <dgm:pt modelId="{09315D7A-6044-4441-88F6-C691E2DCA36C}" type="sibTrans" cxnId="{A4781299-5A09-4708-9208-13C3CBA1C967}">
      <dgm:prSet/>
      <dgm:spPr/>
      <dgm:t>
        <a:bodyPr/>
        <a:lstStyle/>
        <a:p>
          <a:endParaRPr lang="pt-BR"/>
        </a:p>
      </dgm:t>
    </dgm:pt>
    <dgm:pt modelId="{6E73DB7E-9108-4B66-9E5B-5A12F349DF9A}">
      <dgm:prSet phldrT="[Texto]"/>
      <dgm:spPr/>
      <dgm:t>
        <a:bodyPr/>
        <a:lstStyle/>
        <a:p>
          <a:r>
            <a:rPr lang="pt-BR" dirty="0"/>
            <a:t>VEG_I</a:t>
          </a:r>
          <a:br>
            <a:rPr lang="pt-BR" dirty="0"/>
          </a:br>
          <a:r>
            <a:rPr lang="pt-BR" dirty="0"/>
            <a:t>&gt; 27,262</a:t>
          </a:r>
        </a:p>
      </dgm:t>
    </dgm:pt>
    <dgm:pt modelId="{EFE6265F-0217-480F-943C-8B75BD2EBC75}" type="parTrans" cxnId="{BF0FAECC-653A-440E-933C-8C9024D79E42}">
      <dgm:prSet/>
      <dgm:spPr/>
      <dgm:t>
        <a:bodyPr/>
        <a:lstStyle/>
        <a:p>
          <a:endParaRPr lang="pt-BR"/>
        </a:p>
      </dgm:t>
    </dgm:pt>
    <dgm:pt modelId="{F768CBAB-A40B-4E3F-85B6-9FFBAED6D9C1}" type="sibTrans" cxnId="{BF0FAECC-653A-440E-933C-8C9024D79E42}">
      <dgm:prSet/>
      <dgm:spPr/>
      <dgm:t>
        <a:bodyPr/>
        <a:lstStyle/>
        <a:p>
          <a:endParaRPr lang="pt-BR"/>
        </a:p>
      </dgm:t>
    </dgm:pt>
    <dgm:pt modelId="{DC58EDEB-A278-4C3C-A198-0815BBB871D5}">
      <dgm:prSet phldrT="[Texto]"/>
      <dgm:spPr/>
      <dgm:t>
        <a:bodyPr/>
        <a:lstStyle/>
        <a:p>
          <a:r>
            <a:rPr lang="pt-BR" dirty="0" err="1"/>
            <a:t>Tmin_V</a:t>
          </a:r>
          <a:br>
            <a:rPr lang="pt-BR" dirty="0"/>
          </a:br>
          <a:r>
            <a:rPr lang="pt-BR" dirty="0"/>
            <a:t>≤ 20,34º C</a:t>
          </a:r>
        </a:p>
      </dgm:t>
    </dgm:pt>
    <dgm:pt modelId="{B2BC12DC-BF23-46A8-9B78-CCA281EBAD7C}" type="parTrans" cxnId="{52313777-9EF1-4B38-9AE3-D29D72D46D39}">
      <dgm:prSet/>
      <dgm:spPr/>
      <dgm:t>
        <a:bodyPr/>
        <a:lstStyle/>
        <a:p>
          <a:endParaRPr lang="pt-BR"/>
        </a:p>
      </dgm:t>
    </dgm:pt>
    <dgm:pt modelId="{72096019-16FE-4682-B2A4-68961A4D1557}" type="sibTrans" cxnId="{52313777-9EF1-4B38-9AE3-D29D72D46D39}">
      <dgm:prSet/>
      <dgm:spPr/>
      <dgm:t>
        <a:bodyPr/>
        <a:lstStyle/>
        <a:p>
          <a:endParaRPr lang="pt-BR"/>
        </a:p>
      </dgm:t>
    </dgm:pt>
    <dgm:pt modelId="{B0D73817-3EFB-42BC-A7C0-2A8A8DDFA25F}">
      <dgm:prSet phldrT="[Texto]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pt-BR" dirty="0"/>
            <a:t>BLUE_V</a:t>
          </a:r>
          <a:br>
            <a:rPr lang="pt-BR" dirty="0"/>
          </a:br>
          <a:r>
            <a:rPr lang="pt-BR" dirty="0"/>
            <a:t>≤ 0,02024</a:t>
          </a:r>
        </a:p>
      </dgm:t>
    </dgm:pt>
    <dgm:pt modelId="{048F9538-303F-4283-BFDA-E1C084446AE5}" type="parTrans" cxnId="{39E03EBF-ED2C-4E5D-B0EB-82D2CC013919}">
      <dgm:prSet/>
      <dgm:spPr/>
      <dgm:t>
        <a:bodyPr/>
        <a:lstStyle/>
        <a:p>
          <a:endParaRPr lang="pt-BR"/>
        </a:p>
      </dgm:t>
    </dgm:pt>
    <dgm:pt modelId="{D8C6631C-1B69-42C6-B907-C23585A7D892}" type="sibTrans" cxnId="{39E03EBF-ED2C-4E5D-B0EB-82D2CC013919}">
      <dgm:prSet/>
      <dgm:spPr/>
      <dgm:t>
        <a:bodyPr/>
        <a:lstStyle/>
        <a:p>
          <a:endParaRPr lang="pt-BR"/>
        </a:p>
      </dgm:t>
    </dgm:pt>
    <dgm:pt modelId="{16C111A9-01FE-4A88-96EF-97E85181525A}">
      <dgm:prSet phldrT="[Texto]"/>
      <dgm:spPr/>
      <dgm:t>
        <a:bodyPr/>
        <a:lstStyle/>
        <a:p>
          <a:r>
            <a:rPr lang="pt-BR" dirty="0"/>
            <a:t>BLUE_V</a:t>
          </a:r>
          <a:br>
            <a:rPr lang="pt-BR" dirty="0"/>
          </a:br>
          <a:r>
            <a:rPr lang="pt-BR" dirty="0"/>
            <a:t>&gt; 0,02024</a:t>
          </a:r>
        </a:p>
      </dgm:t>
    </dgm:pt>
    <dgm:pt modelId="{C44D6C7D-D629-4483-A3DB-6682964C8C22}" type="parTrans" cxnId="{2EBC1714-2C2E-4B39-B9A9-3BCD1C594882}">
      <dgm:prSet/>
      <dgm:spPr/>
      <dgm:t>
        <a:bodyPr/>
        <a:lstStyle/>
        <a:p>
          <a:endParaRPr lang="pt-BR"/>
        </a:p>
      </dgm:t>
    </dgm:pt>
    <dgm:pt modelId="{FC8F67E6-1FE8-49A8-8584-03FC280BE678}" type="sibTrans" cxnId="{2EBC1714-2C2E-4B39-B9A9-3BCD1C594882}">
      <dgm:prSet/>
      <dgm:spPr/>
      <dgm:t>
        <a:bodyPr/>
        <a:lstStyle/>
        <a:p>
          <a:endParaRPr lang="pt-BR"/>
        </a:p>
      </dgm:t>
    </dgm:pt>
    <dgm:pt modelId="{A2E37FB6-186A-450C-9B6F-03A8DC868033}">
      <dgm:prSet phldrT="[Texto]"/>
      <dgm:spPr/>
      <dgm:t>
        <a:bodyPr/>
        <a:lstStyle/>
        <a:p>
          <a:r>
            <a:rPr lang="pt-BR" dirty="0"/>
            <a:t>SOMB_V</a:t>
          </a:r>
          <a:br>
            <a:rPr lang="pt-BR" dirty="0"/>
          </a:br>
          <a:r>
            <a:rPr lang="pt-BR" dirty="0"/>
            <a:t>≤ 27,976</a:t>
          </a:r>
        </a:p>
      </dgm:t>
    </dgm:pt>
    <dgm:pt modelId="{898F58BE-A218-4F99-B7EE-2790F4192627}" type="parTrans" cxnId="{41D24437-ABE2-4529-A790-10E50B0BA2CA}">
      <dgm:prSet/>
      <dgm:spPr/>
      <dgm:t>
        <a:bodyPr/>
        <a:lstStyle/>
        <a:p>
          <a:endParaRPr lang="pt-BR"/>
        </a:p>
      </dgm:t>
    </dgm:pt>
    <dgm:pt modelId="{9D88A4D9-A198-4A48-91A1-B99768C65050}" type="sibTrans" cxnId="{41D24437-ABE2-4529-A790-10E50B0BA2CA}">
      <dgm:prSet/>
      <dgm:spPr/>
      <dgm:t>
        <a:bodyPr/>
        <a:lstStyle/>
        <a:p>
          <a:endParaRPr lang="pt-BR"/>
        </a:p>
      </dgm:t>
    </dgm:pt>
    <dgm:pt modelId="{89193CD0-9EA6-425B-8CE6-3502CEA6D7CE}">
      <dgm:prSet phldrT="[Texto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pt-BR" dirty="0"/>
            <a:t>SAN6</a:t>
          </a:r>
          <a:br>
            <a:rPr lang="pt-BR" dirty="0"/>
          </a:br>
          <a:r>
            <a:rPr lang="pt-BR" dirty="0"/>
            <a:t>≤ 63,86%</a:t>
          </a:r>
        </a:p>
      </dgm:t>
    </dgm:pt>
    <dgm:pt modelId="{C3EB2875-B923-40DD-9206-C6AC39D33164}" type="parTrans" cxnId="{DF37CB21-781B-4E2B-A929-96C92BCCCDB7}">
      <dgm:prSet/>
      <dgm:spPr/>
      <dgm:t>
        <a:bodyPr/>
        <a:lstStyle/>
        <a:p>
          <a:endParaRPr lang="pt-BR"/>
        </a:p>
      </dgm:t>
    </dgm:pt>
    <dgm:pt modelId="{44309105-FA1E-4E7A-A058-449E3F49BDD1}" type="sibTrans" cxnId="{DF37CB21-781B-4E2B-A929-96C92BCCCDB7}">
      <dgm:prSet/>
      <dgm:spPr/>
      <dgm:t>
        <a:bodyPr/>
        <a:lstStyle/>
        <a:p>
          <a:endParaRPr lang="pt-BR"/>
        </a:p>
      </dgm:t>
    </dgm:pt>
    <dgm:pt modelId="{18904E26-475C-446C-BF97-92188BA11AF3}">
      <dgm:prSet phldrT="[Texto]"/>
      <dgm:spPr/>
      <dgm:t>
        <a:bodyPr/>
        <a:lstStyle/>
        <a:p>
          <a:r>
            <a:rPr lang="pt-BR" dirty="0" err="1"/>
            <a:t>Tmin_V</a:t>
          </a:r>
          <a:br>
            <a:rPr lang="pt-BR" dirty="0"/>
          </a:br>
          <a:r>
            <a:rPr lang="pt-BR" dirty="0"/>
            <a:t>&gt; 20,34º C</a:t>
          </a:r>
        </a:p>
      </dgm:t>
    </dgm:pt>
    <dgm:pt modelId="{6FD32835-4443-42C0-9D80-0933740A602D}" type="sibTrans" cxnId="{6201AF95-8387-4C97-99A7-985412601BCC}">
      <dgm:prSet/>
      <dgm:spPr/>
      <dgm:t>
        <a:bodyPr/>
        <a:lstStyle/>
        <a:p>
          <a:endParaRPr lang="pt-BR"/>
        </a:p>
      </dgm:t>
    </dgm:pt>
    <dgm:pt modelId="{973942A6-79C2-47DA-8250-B8E637640360}" type="parTrans" cxnId="{6201AF95-8387-4C97-99A7-985412601BCC}">
      <dgm:prSet/>
      <dgm:spPr/>
      <dgm:t>
        <a:bodyPr/>
        <a:lstStyle/>
        <a:p>
          <a:endParaRPr lang="pt-BR"/>
        </a:p>
      </dgm:t>
    </dgm:pt>
    <dgm:pt modelId="{44A6A8E6-5379-4734-8664-AB8F4FCCEE18}">
      <dgm:prSet phldrT="[Texto]"/>
      <dgm:spPr/>
      <dgm:t>
        <a:bodyPr/>
        <a:lstStyle/>
        <a:p>
          <a:r>
            <a:rPr lang="pt-BR" dirty="0"/>
            <a:t>SAN6</a:t>
          </a:r>
          <a:br>
            <a:rPr lang="pt-BR" dirty="0"/>
          </a:br>
          <a:r>
            <a:rPr lang="pt-BR" dirty="0"/>
            <a:t>&gt; 63,86%</a:t>
          </a:r>
        </a:p>
      </dgm:t>
    </dgm:pt>
    <dgm:pt modelId="{AF109308-ACF3-4B14-A66D-AEFA1869C4F3}" type="parTrans" cxnId="{4FB347E2-B01A-4AE7-999D-12A9783DCCAD}">
      <dgm:prSet/>
      <dgm:spPr/>
      <dgm:t>
        <a:bodyPr/>
        <a:lstStyle/>
        <a:p>
          <a:endParaRPr lang="pt-BR"/>
        </a:p>
      </dgm:t>
    </dgm:pt>
    <dgm:pt modelId="{6F3CE918-3A3A-4B74-BF76-E64F99482E86}" type="sibTrans" cxnId="{4FB347E2-B01A-4AE7-999D-12A9783DCCAD}">
      <dgm:prSet/>
      <dgm:spPr/>
      <dgm:t>
        <a:bodyPr/>
        <a:lstStyle/>
        <a:p>
          <a:endParaRPr lang="pt-BR"/>
        </a:p>
      </dgm:t>
    </dgm:pt>
    <dgm:pt modelId="{C9404C68-5ED7-4FC8-A61E-109FF6E17AEC}">
      <dgm:prSet phldrT="[Texto]"/>
      <dgm:spPr>
        <a:solidFill>
          <a:srgbClr val="FFFF66">
            <a:alpha val="89804"/>
          </a:srgbClr>
        </a:solidFill>
        <a:ln>
          <a:solidFill>
            <a:srgbClr val="FF9900"/>
          </a:solidFill>
        </a:ln>
      </dgm:spPr>
      <dgm:t>
        <a:bodyPr/>
        <a:lstStyle/>
        <a:p>
          <a:r>
            <a:rPr lang="pt-BR" dirty="0"/>
            <a:t>EVI_V</a:t>
          </a:r>
          <a:br>
            <a:rPr lang="pt-BR" dirty="0"/>
          </a:br>
          <a:r>
            <a:rPr lang="pt-BR" dirty="0"/>
            <a:t>≤ 0,5573</a:t>
          </a:r>
        </a:p>
      </dgm:t>
    </dgm:pt>
    <dgm:pt modelId="{9B28037F-2A8C-446D-B049-7ED637CB4136}" type="parTrans" cxnId="{1848DCB3-010F-4F71-A708-4CEE6469C6F3}">
      <dgm:prSet/>
      <dgm:spPr/>
      <dgm:t>
        <a:bodyPr/>
        <a:lstStyle/>
        <a:p>
          <a:endParaRPr lang="pt-BR"/>
        </a:p>
      </dgm:t>
    </dgm:pt>
    <dgm:pt modelId="{E670897B-678D-428F-9616-0B27724A246A}" type="sibTrans" cxnId="{1848DCB3-010F-4F71-A708-4CEE6469C6F3}">
      <dgm:prSet/>
      <dgm:spPr/>
      <dgm:t>
        <a:bodyPr/>
        <a:lstStyle/>
        <a:p>
          <a:endParaRPr lang="pt-BR"/>
        </a:p>
      </dgm:t>
    </dgm:pt>
    <dgm:pt modelId="{B7D14E47-631E-4D9C-9ACD-A6C046B542DA}">
      <dgm:prSet phldrT="[Texto]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pt-BR" dirty="0"/>
            <a:t>EVI_V</a:t>
          </a:r>
          <a:br>
            <a:rPr lang="pt-BR" dirty="0"/>
          </a:br>
          <a:r>
            <a:rPr lang="pt-BR" dirty="0"/>
            <a:t>&gt; 0,5573</a:t>
          </a:r>
        </a:p>
      </dgm:t>
    </dgm:pt>
    <dgm:pt modelId="{BB80C96A-C47D-430A-ACA3-CB68EB6C3FCE}" type="parTrans" cxnId="{026BA805-E605-4F01-A05F-0CA7EC95FE42}">
      <dgm:prSet/>
      <dgm:spPr/>
      <dgm:t>
        <a:bodyPr/>
        <a:lstStyle/>
        <a:p>
          <a:endParaRPr lang="pt-BR"/>
        </a:p>
      </dgm:t>
    </dgm:pt>
    <dgm:pt modelId="{DC81E1E7-7CD5-4E73-BB68-BCA4BBF64968}" type="sibTrans" cxnId="{026BA805-E605-4F01-A05F-0CA7EC95FE42}">
      <dgm:prSet/>
      <dgm:spPr/>
      <dgm:t>
        <a:bodyPr/>
        <a:lstStyle/>
        <a:p>
          <a:endParaRPr lang="pt-BR"/>
        </a:p>
      </dgm:t>
    </dgm:pt>
    <dgm:pt modelId="{DDE3975E-2D43-481E-9D1B-76CE0561513F}">
      <dgm:prSet phldrT="[Texto]"/>
      <dgm:spPr>
        <a:solidFill>
          <a:srgbClr val="FFFF66">
            <a:alpha val="90000"/>
          </a:srgbClr>
        </a:solidFill>
        <a:ln>
          <a:solidFill>
            <a:srgbClr val="FF9900"/>
          </a:solidFill>
        </a:ln>
      </dgm:spPr>
      <dgm:t>
        <a:bodyPr/>
        <a:lstStyle/>
        <a:p>
          <a:r>
            <a:rPr lang="pt-BR" dirty="0"/>
            <a:t>DEM</a:t>
          </a:r>
          <a:br>
            <a:rPr lang="pt-BR" dirty="0"/>
          </a:br>
          <a:r>
            <a:rPr lang="pt-BR" dirty="0"/>
            <a:t>≤ 376,377</a:t>
          </a:r>
        </a:p>
      </dgm:t>
    </dgm:pt>
    <dgm:pt modelId="{08150507-D2F7-4F6D-BF4A-B6E9E69E2142}" type="parTrans" cxnId="{03B884C9-7171-4267-B811-E9F383155591}">
      <dgm:prSet/>
      <dgm:spPr/>
      <dgm:t>
        <a:bodyPr/>
        <a:lstStyle/>
        <a:p>
          <a:endParaRPr lang="pt-BR"/>
        </a:p>
      </dgm:t>
    </dgm:pt>
    <dgm:pt modelId="{22BF047E-D873-4A6B-9880-E3E8A89054D2}" type="sibTrans" cxnId="{03B884C9-7171-4267-B811-E9F383155591}">
      <dgm:prSet/>
      <dgm:spPr/>
      <dgm:t>
        <a:bodyPr/>
        <a:lstStyle/>
        <a:p>
          <a:endParaRPr lang="pt-BR"/>
        </a:p>
      </dgm:t>
    </dgm:pt>
    <dgm:pt modelId="{D609B35E-0F50-4665-96C6-B6ABA703B022}">
      <dgm:prSet phldrT="[Texto]"/>
      <dgm:spPr/>
      <dgm:t>
        <a:bodyPr/>
        <a:lstStyle/>
        <a:p>
          <a:r>
            <a:rPr lang="pt-BR" dirty="0"/>
            <a:t>DEM</a:t>
          </a:r>
          <a:br>
            <a:rPr lang="pt-BR" dirty="0"/>
          </a:br>
          <a:r>
            <a:rPr lang="pt-BR" dirty="0"/>
            <a:t>&gt; 376,377</a:t>
          </a:r>
        </a:p>
      </dgm:t>
    </dgm:pt>
    <dgm:pt modelId="{4F5E40AA-84A5-42DA-A28B-A180EBC4F0F5}" type="parTrans" cxnId="{567B8ACE-26CC-45BE-8F48-F56067DC1A9A}">
      <dgm:prSet/>
      <dgm:spPr/>
      <dgm:t>
        <a:bodyPr/>
        <a:lstStyle/>
        <a:p>
          <a:endParaRPr lang="pt-BR"/>
        </a:p>
      </dgm:t>
    </dgm:pt>
    <dgm:pt modelId="{455BC43A-3700-4681-8D87-010997ECDAE1}" type="sibTrans" cxnId="{567B8ACE-26CC-45BE-8F48-F56067DC1A9A}">
      <dgm:prSet/>
      <dgm:spPr/>
      <dgm:t>
        <a:bodyPr/>
        <a:lstStyle/>
        <a:p>
          <a:endParaRPr lang="pt-BR"/>
        </a:p>
      </dgm:t>
    </dgm:pt>
    <dgm:pt modelId="{FE36E700-AEFA-46AD-892D-0C27DBED59F4}">
      <dgm:prSet phldrT="[Texto]"/>
      <dgm:spPr>
        <a:solidFill>
          <a:srgbClr val="FFFF66">
            <a:alpha val="90000"/>
          </a:srgbClr>
        </a:solidFill>
        <a:ln>
          <a:solidFill>
            <a:srgbClr val="FF9900"/>
          </a:solidFill>
        </a:ln>
      </dgm:spPr>
      <dgm:t>
        <a:bodyPr/>
        <a:lstStyle/>
        <a:p>
          <a:r>
            <a:rPr lang="pt-BR" dirty="0" err="1"/>
            <a:t>Tmax_I</a:t>
          </a:r>
          <a:br>
            <a:rPr lang="pt-BR" dirty="0"/>
          </a:br>
          <a:r>
            <a:rPr lang="pt-BR" dirty="0"/>
            <a:t>≤ 30,02º C</a:t>
          </a:r>
        </a:p>
      </dgm:t>
    </dgm:pt>
    <dgm:pt modelId="{D6B9581A-36C0-4FA5-B0E0-4D40E1709199}" type="parTrans" cxnId="{AD2E8189-6853-48CD-81DA-1506ECB60C1D}">
      <dgm:prSet/>
      <dgm:spPr/>
      <dgm:t>
        <a:bodyPr/>
        <a:lstStyle/>
        <a:p>
          <a:endParaRPr lang="pt-BR"/>
        </a:p>
      </dgm:t>
    </dgm:pt>
    <dgm:pt modelId="{13F85261-BA89-42FD-A22B-5A433AD8D5E4}" type="sibTrans" cxnId="{AD2E8189-6853-48CD-81DA-1506ECB60C1D}">
      <dgm:prSet/>
      <dgm:spPr/>
      <dgm:t>
        <a:bodyPr/>
        <a:lstStyle/>
        <a:p>
          <a:endParaRPr lang="pt-BR"/>
        </a:p>
      </dgm:t>
    </dgm:pt>
    <dgm:pt modelId="{01A840EF-213E-4931-B80C-EDF15F021047}">
      <dgm:prSet phldrT="[Texto]"/>
      <dgm:spPr/>
      <dgm:t>
        <a:bodyPr/>
        <a:lstStyle/>
        <a:p>
          <a:r>
            <a:rPr lang="pt-BR" dirty="0" err="1"/>
            <a:t>Tmax_I</a:t>
          </a:r>
          <a:br>
            <a:rPr lang="pt-BR" dirty="0"/>
          </a:br>
          <a:r>
            <a:rPr lang="pt-BR" dirty="0"/>
            <a:t>&gt; 30,02º C</a:t>
          </a:r>
        </a:p>
      </dgm:t>
    </dgm:pt>
    <dgm:pt modelId="{6C97B1B4-6983-48FE-8950-77D779D0393A}" type="parTrans" cxnId="{EFD6DA56-0B62-40E0-84BC-C5075FF0BFDA}">
      <dgm:prSet/>
      <dgm:spPr/>
      <dgm:t>
        <a:bodyPr/>
        <a:lstStyle/>
        <a:p>
          <a:endParaRPr lang="pt-BR"/>
        </a:p>
      </dgm:t>
    </dgm:pt>
    <dgm:pt modelId="{CB304EE3-7932-4F86-8392-BBD99F97A197}" type="sibTrans" cxnId="{EFD6DA56-0B62-40E0-84BC-C5075FF0BFDA}">
      <dgm:prSet/>
      <dgm:spPr/>
      <dgm:t>
        <a:bodyPr/>
        <a:lstStyle/>
        <a:p>
          <a:endParaRPr lang="pt-BR"/>
        </a:p>
      </dgm:t>
    </dgm:pt>
    <dgm:pt modelId="{AC784C66-83CC-4DD4-83E4-001AB338FC06}">
      <dgm:prSet phldrT="[Texto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pt-BR" dirty="0"/>
            <a:t>IDHL_2000</a:t>
          </a:r>
          <a:br>
            <a:rPr lang="pt-BR" dirty="0"/>
          </a:br>
          <a:r>
            <a:rPr lang="pt-BR" dirty="0"/>
            <a:t>≤ 69,75%</a:t>
          </a:r>
        </a:p>
      </dgm:t>
    </dgm:pt>
    <dgm:pt modelId="{114F6400-D7F1-4B03-87A4-A3284B72468C}" type="parTrans" cxnId="{93C2DB70-7572-468D-8587-7F857F0F0866}">
      <dgm:prSet/>
      <dgm:spPr/>
      <dgm:t>
        <a:bodyPr/>
        <a:lstStyle/>
        <a:p>
          <a:endParaRPr lang="pt-BR"/>
        </a:p>
      </dgm:t>
    </dgm:pt>
    <dgm:pt modelId="{2FF564C0-6E28-4A1D-9582-78C8D8A1F9DE}" type="sibTrans" cxnId="{93C2DB70-7572-468D-8587-7F857F0F0866}">
      <dgm:prSet/>
      <dgm:spPr/>
      <dgm:t>
        <a:bodyPr/>
        <a:lstStyle/>
        <a:p>
          <a:endParaRPr lang="pt-BR"/>
        </a:p>
      </dgm:t>
    </dgm:pt>
    <dgm:pt modelId="{9B6337C8-C1AC-4C67-B14E-687F37F0CD00}">
      <dgm:prSet phldrT="[Texto]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pt-BR" dirty="0"/>
            <a:t>IDHL_2000</a:t>
          </a:r>
          <a:br>
            <a:rPr lang="pt-BR" dirty="0"/>
          </a:br>
          <a:r>
            <a:rPr lang="pt-BR" dirty="0"/>
            <a:t>&gt; 69,75%</a:t>
          </a:r>
        </a:p>
      </dgm:t>
    </dgm:pt>
    <dgm:pt modelId="{D6D282F5-629C-4AC6-9D53-A155EF07120F}" type="parTrans" cxnId="{DC22B9E2-37DE-41C2-878D-7348B51C02A4}">
      <dgm:prSet/>
      <dgm:spPr/>
      <dgm:t>
        <a:bodyPr/>
        <a:lstStyle/>
        <a:p>
          <a:endParaRPr lang="pt-BR"/>
        </a:p>
      </dgm:t>
    </dgm:pt>
    <dgm:pt modelId="{4C63FAB6-5BD3-444D-AE96-EA89C8540CA5}" type="sibTrans" cxnId="{DC22B9E2-37DE-41C2-878D-7348B51C02A4}">
      <dgm:prSet/>
      <dgm:spPr/>
      <dgm:t>
        <a:bodyPr/>
        <a:lstStyle/>
        <a:p>
          <a:endParaRPr lang="pt-BR"/>
        </a:p>
      </dgm:t>
    </dgm:pt>
    <dgm:pt modelId="{9CC6B894-EE4B-43EB-8B13-50F32FD17D39}">
      <dgm:prSet phldrT="[Texto]"/>
      <dgm:spPr/>
      <dgm:t>
        <a:bodyPr/>
        <a:lstStyle/>
        <a:p>
          <a:r>
            <a:rPr lang="pt-BR" dirty="0"/>
            <a:t>SOMB_V</a:t>
          </a:r>
          <a:br>
            <a:rPr lang="pt-BR" dirty="0"/>
          </a:br>
          <a:r>
            <a:rPr lang="pt-BR" dirty="0"/>
            <a:t>&gt; 27,976</a:t>
          </a:r>
        </a:p>
      </dgm:t>
    </dgm:pt>
    <dgm:pt modelId="{48E5C9C8-2DE3-411B-B6DC-B11208FD16B8}" type="parTrans" cxnId="{099378F6-64A4-48E7-9699-9E0EECD18713}">
      <dgm:prSet/>
      <dgm:spPr/>
      <dgm:t>
        <a:bodyPr/>
        <a:lstStyle/>
        <a:p>
          <a:endParaRPr lang="pt-BR"/>
        </a:p>
      </dgm:t>
    </dgm:pt>
    <dgm:pt modelId="{634216E3-1B24-41AE-924B-126BBA1E9338}" type="sibTrans" cxnId="{099378F6-64A4-48E7-9699-9E0EECD18713}">
      <dgm:prSet/>
      <dgm:spPr/>
      <dgm:t>
        <a:bodyPr/>
        <a:lstStyle/>
        <a:p>
          <a:endParaRPr lang="pt-BR"/>
        </a:p>
      </dgm:t>
    </dgm:pt>
    <dgm:pt modelId="{ACA0380D-3E8B-4E13-9F14-23DCB28C2856}">
      <dgm:prSet phldrT="[Texto]"/>
      <dgm:spPr>
        <a:solidFill>
          <a:srgbClr val="FFFF66">
            <a:alpha val="90000"/>
          </a:srgbClr>
        </a:solidFill>
        <a:ln>
          <a:solidFill>
            <a:srgbClr val="FF9900"/>
          </a:solidFill>
        </a:ln>
      </dgm:spPr>
      <dgm:t>
        <a:bodyPr/>
        <a:lstStyle/>
        <a:p>
          <a:r>
            <a:rPr lang="pt-BR" dirty="0"/>
            <a:t>SOMB_V</a:t>
          </a:r>
          <a:br>
            <a:rPr lang="pt-BR" dirty="0"/>
          </a:br>
          <a:r>
            <a:rPr lang="pt-BR" dirty="0"/>
            <a:t>≤ 31,95</a:t>
          </a:r>
        </a:p>
      </dgm:t>
    </dgm:pt>
    <dgm:pt modelId="{725E9EB4-C162-4802-B3B7-5213A028E283}" type="parTrans" cxnId="{FB7B8FC5-1459-472C-B260-3B204042FDF3}">
      <dgm:prSet/>
      <dgm:spPr/>
      <dgm:t>
        <a:bodyPr/>
        <a:lstStyle/>
        <a:p>
          <a:endParaRPr lang="pt-BR"/>
        </a:p>
      </dgm:t>
    </dgm:pt>
    <dgm:pt modelId="{7CF74BF1-5DA3-48E0-90A0-577F7F68DED2}" type="sibTrans" cxnId="{FB7B8FC5-1459-472C-B260-3B204042FDF3}">
      <dgm:prSet/>
      <dgm:spPr/>
      <dgm:t>
        <a:bodyPr/>
        <a:lstStyle/>
        <a:p>
          <a:endParaRPr lang="pt-BR"/>
        </a:p>
      </dgm:t>
    </dgm:pt>
    <dgm:pt modelId="{4976AE10-80A6-4755-B996-2F084A2ECA9F}">
      <dgm:prSet phldrT="[Texto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pt-BR" dirty="0"/>
            <a:t>SOMB_V</a:t>
          </a:r>
          <a:br>
            <a:rPr lang="pt-BR" dirty="0"/>
          </a:br>
          <a:r>
            <a:rPr lang="pt-BR" dirty="0"/>
            <a:t>&gt; 31,95</a:t>
          </a:r>
        </a:p>
      </dgm:t>
    </dgm:pt>
    <dgm:pt modelId="{20FF1EE6-2AD3-4DA6-B95F-A40CC8C678CE}" type="parTrans" cxnId="{D4940954-58CB-489C-8ACD-A16A53441A59}">
      <dgm:prSet/>
      <dgm:spPr/>
      <dgm:t>
        <a:bodyPr/>
        <a:lstStyle/>
        <a:p>
          <a:endParaRPr lang="pt-BR"/>
        </a:p>
      </dgm:t>
    </dgm:pt>
    <dgm:pt modelId="{4D0265E5-AC71-4F67-9E13-0C0565BCF87E}" type="sibTrans" cxnId="{D4940954-58CB-489C-8ACD-A16A53441A59}">
      <dgm:prSet/>
      <dgm:spPr/>
      <dgm:t>
        <a:bodyPr/>
        <a:lstStyle/>
        <a:p>
          <a:endParaRPr lang="pt-BR"/>
        </a:p>
      </dgm:t>
    </dgm:pt>
    <dgm:pt modelId="{E39C3EA9-B5BC-441A-9599-4D7E31577DD3}" type="pres">
      <dgm:prSet presAssocID="{0E60434C-A85E-4262-AE35-45840D6AD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841B24-650C-4BDC-82F0-397E799951D9}" type="pres">
      <dgm:prSet presAssocID="{BEC32985-970B-49A9-94B6-CC0DA4D6436C}" presName="hierRoot1" presStyleCnt="0"/>
      <dgm:spPr/>
    </dgm:pt>
    <dgm:pt modelId="{FDB78BE4-3CAD-414D-9ABF-E25F7C1FDEE7}" type="pres">
      <dgm:prSet presAssocID="{BEC32985-970B-49A9-94B6-CC0DA4D6436C}" presName="composite" presStyleCnt="0"/>
      <dgm:spPr/>
    </dgm:pt>
    <dgm:pt modelId="{96F0D7EE-7111-4171-A990-9FA51E34A814}" type="pres">
      <dgm:prSet presAssocID="{BEC32985-970B-49A9-94B6-CC0DA4D6436C}" presName="background" presStyleLbl="node0" presStyleIdx="0" presStyleCnt="1"/>
      <dgm:spPr>
        <a:noFill/>
        <a:ln>
          <a:noFill/>
        </a:ln>
      </dgm:spPr>
    </dgm:pt>
    <dgm:pt modelId="{67A228AB-D9D4-4C9E-A983-303EF6C949A8}" type="pres">
      <dgm:prSet presAssocID="{BEC32985-970B-49A9-94B6-CC0DA4D6436C}" presName="text" presStyleLbl="fgAcc0" presStyleIdx="0" presStyleCnt="1">
        <dgm:presLayoutVars>
          <dgm:chPref val="3"/>
        </dgm:presLayoutVars>
      </dgm:prSet>
      <dgm:spPr/>
    </dgm:pt>
    <dgm:pt modelId="{F888D661-1F9B-4390-B06C-1C93213BEBBF}" type="pres">
      <dgm:prSet presAssocID="{BEC32985-970B-49A9-94B6-CC0DA4D6436C}" presName="hierChild2" presStyleCnt="0"/>
      <dgm:spPr/>
    </dgm:pt>
    <dgm:pt modelId="{F32C7272-C39D-40A8-9BDD-F156247A7326}" type="pres">
      <dgm:prSet presAssocID="{C79EB50A-1C74-42B9-A766-F237E705FFF5}" presName="Name10" presStyleLbl="parChTrans1D2" presStyleIdx="0" presStyleCnt="2"/>
      <dgm:spPr/>
    </dgm:pt>
    <dgm:pt modelId="{DA994AC4-39A3-4D4D-9CBA-0E36D860F125}" type="pres">
      <dgm:prSet presAssocID="{F9DCF249-39A5-4F2C-AFDD-3B0A1B2C0D0F}" presName="hierRoot2" presStyleCnt="0"/>
      <dgm:spPr/>
    </dgm:pt>
    <dgm:pt modelId="{B96346C1-0849-4CA1-B661-F796139536BF}" type="pres">
      <dgm:prSet presAssocID="{F9DCF249-39A5-4F2C-AFDD-3B0A1B2C0D0F}" presName="composite2" presStyleCnt="0"/>
      <dgm:spPr/>
    </dgm:pt>
    <dgm:pt modelId="{D56F261E-5395-4F17-AB1A-06135648EBFB}" type="pres">
      <dgm:prSet presAssocID="{F9DCF249-39A5-4F2C-AFDD-3B0A1B2C0D0F}" presName="background2" presStyleLbl="node2" presStyleIdx="0" presStyleCnt="2"/>
      <dgm:spPr>
        <a:solidFill>
          <a:schemeClr val="bg2">
            <a:lumMod val="75000"/>
          </a:schemeClr>
        </a:solidFill>
      </dgm:spPr>
    </dgm:pt>
    <dgm:pt modelId="{A2D69D11-0080-459E-9A9B-D0BE2F0438FC}" type="pres">
      <dgm:prSet presAssocID="{F9DCF249-39A5-4F2C-AFDD-3B0A1B2C0D0F}" presName="text2" presStyleLbl="fgAcc2" presStyleIdx="0" presStyleCnt="2">
        <dgm:presLayoutVars>
          <dgm:chPref val="3"/>
        </dgm:presLayoutVars>
      </dgm:prSet>
      <dgm:spPr/>
    </dgm:pt>
    <dgm:pt modelId="{3B8C2C94-BFCF-428B-8551-AD0B1CCCE34B}" type="pres">
      <dgm:prSet presAssocID="{F9DCF249-39A5-4F2C-AFDD-3B0A1B2C0D0F}" presName="hierChild3" presStyleCnt="0"/>
      <dgm:spPr/>
    </dgm:pt>
    <dgm:pt modelId="{0CE27A67-4D13-4C60-8A63-580CCA231D58}" type="pres">
      <dgm:prSet presAssocID="{EFE6265F-0217-480F-943C-8B75BD2EBC75}" presName="Name10" presStyleLbl="parChTrans1D2" presStyleIdx="1" presStyleCnt="2"/>
      <dgm:spPr/>
    </dgm:pt>
    <dgm:pt modelId="{1964EAA3-2643-46D5-BD2E-241D719C92D5}" type="pres">
      <dgm:prSet presAssocID="{6E73DB7E-9108-4B66-9E5B-5A12F349DF9A}" presName="hierRoot2" presStyleCnt="0"/>
      <dgm:spPr/>
    </dgm:pt>
    <dgm:pt modelId="{43FBC54A-B041-4B79-8005-05389541136F}" type="pres">
      <dgm:prSet presAssocID="{6E73DB7E-9108-4B66-9E5B-5A12F349DF9A}" presName="composite2" presStyleCnt="0"/>
      <dgm:spPr/>
    </dgm:pt>
    <dgm:pt modelId="{91A1ACE3-2B0A-403F-8463-679F125A61AF}" type="pres">
      <dgm:prSet presAssocID="{6E73DB7E-9108-4B66-9E5B-5A12F349DF9A}" presName="background2" presStyleLbl="node2" presStyleIdx="1" presStyleCnt="2"/>
      <dgm:spPr>
        <a:noFill/>
        <a:ln>
          <a:solidFill>
            <a:schemeClr val="bg1">
              <a:lumMod val="95000"/>
            </a:schemeClr>
          </a:solidFill>
        </a:ln>
      </dgm:spPr>
    </dgm:pt>
    <dgm:pt modelId="{9CE17D9D-F222-4488-B411-B86BFEC7D872}" type="pres">
      <dgm:prSet presAssocID="{6E73DB7E-9108-4B66-9E5B-5A12F349DF9A}" presName="text2" presStyleLbl="fgAcc2" presStyleIdx="1" presStyleCnt="2">
        <dgm:presLayoutVars>
          <dgm:chPref val="3"/>
        </dgm:presLayoutVars>
      </dgm:prSet>
      <dgm:spPr/>
    </dgm:pt>
    <dgm:pt modelId="{36DC3E6D-2FE8-49E9-AD33-DE342E73628A}" type="pres">
      <dgm:prSet presAssocID="{6E73DB7E-9108-4B66-9E5B-5A12F349DF9A}" presName="hierChild3" presStyleCnt="0"/>
      <dgm:spPr/>
    </dgm:pt>
    <dgm:pt modelId="{45198F9F-DD99-4F36-B0B4-F3F7CA6A3A47}" type="pres">
      <dgm:prSet presAssocID="{B2BC12DC-BF23-46A8-9B78-CCA281EBAD7C}" presName="Name17" presStyleLbl="parChTrans1D3" presStyleIdx="0" presStyleCnt="2"/>
      <dgm:spPr/>
    </dgm:pt>
    <dgm:pt modelId="{C6CF8986-FDAD-4CEA-9EC9-F64823BE0A0B}" type="pres">
      <dgm:prSet presAssocID="{DC58EDEB-A278-4C3C-A198-0815BBB871D5}" presName="hierRoot3" presStyleCnt="0"/>
      <dgm:spPr/>
    </dgm:pt>
    <dgm:pt modelId="{025D3BEC-1AF6-4137-B6D9-D9C58C91CDE4}" type="pres">
      <dgm:prSet presAssocID="{DC58EDEB-A278-4C3C-A198-0815BBB871D5}" presName="composite3" presStyleCnt="0"/>
      <dgm:spPr/>
    </dgm:pt>
    <dgm:pt modelId="{4D62CC27-4812-4F59-B54E-8D76CACFCDCB}" type="pres">
      <dgm:prSet presAssocID="{DC58EDEB-A278-4C3C-A198-0815BBB871D5}" presName="background3" presStyleLbl="node3" presStyleIdx="0" presStyleCnt="2"/>
      <dgm:spPr>
        <a:noFill/>
        <a:ln>
          <a:solidFill>
            <a:schemeClr val="bg1">
              <a:lumMod val="95000"/>
            </a:schemeClr>
          </a:solidFill>
        </a:ln>
      </dgm:spPr>
    </dgm:pt>
    <dgm:pt modelId="{1E540AA2-3D39-4F35-A964-41353C3F9D09}" type="pres">
      <dgm:prSet presAssocID="{DC58EDEB-A278-4C3C-A198-0815BBB871D5}" presName="text3" presStyleLbl="fgAcc3" presStyleIdx="0" presStyleCnt="2">
        <dgm:presLayoutVars>
          <dgm:chPref val="3"/>
        </dgm:presLayoutVars>
      </dgm:prSet>
      <dgm:spPr/>
    </dgm:pt>
    <dgm:pt modelId="{0F12FC90-1AF6-4142-B302-70F339F136BD}" type="pres">
      <dgm:prSet presAssocID="{DC58EDEB-A278-4C3C-A198-0815BBB871D5}" presName="hierChild4" presStyleCnt="0"/>
      <dgm:spPr/>
    </dgm:pt>
    <dgm:pt modelId="{6CB144C0-2787-44A2-9FF8-64ACC77E95A2}" type="pres">
      <dgm:prSet presAssocID="{048F9538-303F-4283-BFDA-E1C084446AE5}" presName="Name23" presStyleLbl="parChTrans1D4" presStyleIdx="0" presStyleCnt="16"/>
      <dgm:spPr/>
    </dgm:pt>
    <dgm:pt modelId="{E403D667-BA5D-49D8-A94D-57A7238E6EA3}" type="pres">
      <dgm:prSet presAssocID="{B0D73817-3EFB-42BC-A7C0-2A8A8DDFA25F}" presName="hierRoot4" presStyleCnt="0"/>
      <dgm:spPr/>
    </dgm:pt>
    <dgm:pt modelId="{EE2805AD-0862-4848-8B5D-4536A9557A82}" type="pres">
      <dgm:prSet presAssocID="{B0D73817-3EFB-42BC-A7C0-2A8A8DDFA25F}" presName="composite4" presStyleCnt="0"/>
      <dgm:spPr/>
    </dgm:pt>
    <dgm:pt modelId="{51467FC2-0195-4B0C-BD29-EB63E10417AE}" type="pres">
      <dgm:prSet presAssocID="{B0D73817-3EFB-42BC-A7C0-2A8A8DDFA25F}" presName="background4" presStyleLbl="node4" presStyleIdx="0" presStyleCnt="16"/>
      <dgm:spPr>
        <a:solidFill>
          <a:schemeClr val="tx2">
            <a:lumMod val="40000"/>
            <a:lumOff val="60000"/>
          </a:schemeClr>
        </a:solidFill>
      </dgm:spPr>
    </dgm:pt>
    <dgm:pt modelId="{91A55C16-E3A6-45B8-8C68-16FDDE5B81FA}" type="pres">
      <dgm:prSet presAssocID="{B0D73817-3EFB-42BC-A7C0-2A8A8DDFA25F}" presName="text4" presStyleLbl="fgAcc4" presStyleIdx="0" presStyleCnt="16">
        <dgm:presLayoutVars>
          <dgm:chPref val="3"/>
        </dgm:presLayoutVars>
      </dgm:prSet>
      <dgm:spPr/>
    </dgm:pt>
    <dgm:pt modelId="{ECEFB04F-B1F4-428E-B953-42DA56FDCDFC}" type="pres">
      <dgm:prSet presAssocID="{B0D73817-3EFB-42BC-A7C0-2A8A8DDFA25F}" presName="hierChild5" presStyleCnt="0"/>
      <dgm:spPr/>
    </dgm:pt>
    <dgm:pt modelId="{F5AE7362-662A-49F8-91BF-752C51DAA358}" type="pres">
      <dgm:prSet presAssocID="{C44D6C7D-D629-4483-A3DB-6682964C8C22}" presName="Name23" presStyleLbl="parChTrans1D4" presStyleIdx="1" presStyleCnt="16"/>
      <dgm:spPr/>
    </dgm:pt>
    <dgm:pt modelId="{031BEE22-3B9A-4F9E-B260-87C0BB7CED8F}" type="pres">
      <dgm:prSet presAssocID="{16C111A9-01FE-4A88-96EF-97E85181525A}" presName="hierRoot4" presStyleCnt="0"/>
      <dgm:spPr/>
    </dgm:pt>
    <dgm:pt modelId="{F4FEE966-6946-40AB-8263-B83BDB0D5A6C}" type="pres">
      <dgm:prSet presAssocID="{16C111A9-01FE-4A88-96EF-97E85181525A}" presName="composite4" presStyleCnt="0"/>
      <dgm:spPr/>
    </dgm:pt>
    <dgm:pt modelId="{32264467-7B72-4BE1-9B09-931500B7C596}" type="pres">
      <dgm:prSet presAssocID="{16C111A9-01FE-4A88-96EF-97E85181525A}" presName="background4" presStyleLbl="node4" presStyleIdx="1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2C70E1D8-45D5-40AF-965A-35CE3664F2B4}" type="pres">
      <dgm:prSet presAssocID="{16C111A9-01FE-4A88-96EF-97E85181525A}" presName="text4" presStyleLbl="fgAcc4" presStyleIdx="1" presStyleCnt="16">
        <dgm:presLayoutVars>
          <dgm:chPref val="3"/>
        </dgm:presLayoutVars>
      </dgm:prSet>
      <dgm:spPr/>
    </dgm:pt>
    <dgm:pt modelId="{A914D9AE-82BB-45E2-BDFC-73CB8D2BA55D}" type="pres">
      <dgm:prSet presAssocID="{16C111A9-01FE-4A88-96EF-97E85181525A}" presName="hierChild5" presStyleCnt="0"/>
      <dgm:spPr/>
    </dgm:pt>
    <dgm:pt modelId="{DF4B2383-5945-4156-84DE-E80F4227BC16}" type="pres">
      <dgm:prSet presAssocID="{898F58BE-A218-4F99-B7EE-2790F4192627}" presName="Name23" presStyleLbl="parChTrans1D4" presStyleIdx="2" presStyleCnt="16"/>
      <dgm:spPr/>
    </dgm:pt>
    <dgm:pt modelId="{0D7004D2-9E67-40DB-B523-97EE857A7578}" type="pres">
      <dgm:prSet presAssocID="{A2E37FB6-186A-450C-9B6F-03A8DC868033}" presName="hierRoot4" presStyleCnt="0"/>
      <dgm:spPr/>
    </dgm:pt>
    <dgm:pt modelId="{70D82CF9-2371-4379-8844-FCFA9255F283}" type="pres">
      <dgm:prSet presAssocID="{A2E37FB6-186A-450C-9B6F-03A8DC868033}" presName="composite4" presStyleCnt="0"/>
      <dgm:spPr/>
    </dgm:pt>
    <dgm:pt modelId="{6679299E-5D72-4C22-89F9-2C460ED0FFBB}" type="pres">
      <dgm:prSet presAssocID="{A2E37FB6-186A-450C-9B6F-03A8DC868033}" presName="background4" presStyleLbl="node4" presStyleIdx="2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BB3095AD-DDE9-4194-9A58-98BCAD761224}" type="pres">
      <dgm:prSet presAssocID="{A2E37FB6-186A-450C-9B6F-03A8DC868033}" presName="text4" presStyleLbl="fgAcc4" presStyleIdx="2" presStyleCnt="16">
        <dgm:presLayoutVars>
          <dgm:chPref val="3"/>
        </dgm:presLayoutVars>
      </dgm:prSet>
      <dgm:spPr/>
    </dgm:pt>
    <dgm:pt modelId="{DE23ABC7-1D49-4C9A-AD6F-064C81613B39}" type="pres">
      <dgm:prSet presAssocID="{A2E37FB6-186A-450C-9B6F-03A8DC868033}" presName="hierChild5" presStyleCnt="0"/>
      <dgm:spPr/>
    </dgm:pt>
    <dgm:pt modelId="{3E6F201C-8F40-4319-B50D-68E9DD34B8A5}" type="pres">
      <dgm:prSet presAssocID="{C3EB2875-B923-40DD-9206-C6AC39D33164}" presName="Name23" presStyleLbl="parChTrans1D4" presStyleIdx="3" presStyleCnt="16"/>
      <dgm:spPr/>
    </dgm:pt>
    <dgm:pt modelId="{9D364E40-A183-4E9D-B2AA-9F441E1F28B1}" type="pres">
      <dgm:prSet presAssocID="{89193CD0-9EA6-425B-8CE6-3502CEA6D7CE}" presName="hierRoot4" presStyleCnt="0"/>
      <dgm:spPr/>
    </dgm:pt>
    <dgm:pt modelId="{6E63019C-A8D9-4D68-84B9-46E5520AD933}" type="pres">
      <dgm:prSet presAssocID="{89193CD0-9EA6-425B-8CE6-3502CEA6D7CE}" presName="composite4" presStyleCnt="0"/>
      <dgm:spPr/>
    </dgm:pt>
    <dgm:pt modelId="{3349A6B4-2887-4FF5-8CF9-59E1FF60080B}" type="pres">
      <dgm:prSet presAssocID="{89193CD0-9EA6-425B-8CE6-3502CEA6D7CE}" presName="background4" presStyleLbl="node4" presStyleIdx="3" presStyleCnt="16"/>
      <dgm:spPr>
        <a:solidFill>
          <a:schemeClr val="bg2">
            <a:lumMod val="75000"/>
          </a:schemeClr>
        </a:solidFill>
      </dgm:spPr>
    </dgm:pt>
    <dgm:pt modelId="{AC71DD11-C00C-4AAD-B6AE-E8BED6041842}" type="pres">
      <dgm:prSet presAssocID="{89193CD0-9EA6-425B-8CE6-3502CEA6D7CE}" presName="text4" presStyleLbl="fgAcc4" presStyleIdx="3" presStyleCnt="16">
        <dgm:presLayoutVars>
          <dgm:chPref val="3"/>
        </dgm:presLayoutVars>
      </dgm:prSet>
      <dgm:spPr/>
    </dgm:pt>
    <dgm:pt modelId="{DC81F937-050E-467A-A5C6-D5BD993AC712}" type="pres">
      <dgm:prSet presAssocID="{89193CD0-9EA6-425B-8CE6-3502CEA6D7CE}" presName="hierChild5" presStyleCnt="0"/>
      <dgm:spPr/>
    </dgm:pt>
    <dgm:pt modelId="{12A44C7A-A80C-4FB5-896D-E3F2F54A20CC}" type="pres">
      <dgm:prSet presAssocID="{AF109308-ACF3-4B14-A66D-AEFA1869C4F3}" presName="Name23" presStyleLbl="parChTrans1D4" presStyleIdx="4" presStyleCnt="16"/>
      <dgm:spPr/>
    </dgm:pt>
    <dgm:pt modelId="{CFC222C4-D8EE-456C-AD0D-1A62770B16CC}" type="pres">
      <dgm:prSet presAssocID="{44A6A8E6-5379-4734-8664-AB8F4FCCEE18}" presName="hierRoot4" presStyleCnt="0"/>
      <dgm:spPr/>
    </dgm:pt>
    <dgm:pt modelId="{E3E04CC6-DE9F-4540-B3AC-00BF8AD90145}" type="pres">
      <dgm:prSet presAssocID="{44A6A8E6-5379-4734-8664-AB8F4FCCEE18}" presName="composite4" presStyleCnt="0"/>
      <dgm:spPr/>
    </dgm:pt>
    <dgm:pt modelId="{ACD686F6-CACB-4E4C-8A18-32BCED104685}" type="pres">
      <dgm:prSet presAssocID="{44A6A8E6-5379-4734-8664-AB8F4FCCEE18}" presName="background4" presStyleLbl="node4" presStyleIdx="4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C03A31BB-B086-4BAD-8E4C-3458556D5FC4}" type="pres">
      <dgm:prSet presAssocID="{44A6A8E6-5379-4734-8664-AB8F4FCCEE18}" presName="text4" presStyleLbl="fgAcc4" presStyleIdx="4" presStyleCnt="16">
        <dgm:presLayoutVars>
          <dgm:chPref val="3"/>
        </dgm:presLayoutVars>
      </dgm:prSet>
      <dgm:spPr/>
    </dgm:pt>
    <dgm:pt modelId="{6A3E15E3-AB4B-458D-8863-6A0D351BE99B}" type="pres">
      <dgm:prSet presAssocID="{44A6A8E6-5379-4734-8664-AB8F4FCCEE18}" presName="hierChild5" presStyleCnt="0"/>
      <dgm:spPr/>
    </dgm:pt>
    <dgm:pt modelId="{22B162E1-EEF7-4F3B-A67E-5DC4A34DBB0E}" type="pres">
      <dgm:prSet presAssocID="{9B28037F-2A8C-446D-B049-7ED637CB4136}" presName="Name23" presStyleLbl="parChTrans1D4" presStyleIdx="5" presStyleCnt="16"/>
      <dgm:spPr/>
    </dgm:pt>
    <dgm:pt modelId="{2ACF31D0-FB08-4A5F-BCDE-47488F6DE515}" type="pres">
      <dgm:prSet presAssocID="{C9404C68-5ED7-4FC8-A61E-109FF6E17AEC}" presName="hierRoot4" presStyleCnt="0"/>
      <dgm:spPr/>
    </dgm:pt>
    <dgm:pt modelId="{02602FEB-607E-47E9-9971-E3DA17A208BA}" type="pres">
      <dgm:prSet presAssocID="{C9404C68-5ED7-4FC8-A61E-109FF6E17AEC}" presName="composite4" presStyleCnt="0"/>
      <dgm:spPr/>
    </dgm:pt>
    <dgm:pt modelId="{6BAB0ADB-FBD3-4617-8434-C0A7528AC36A}" type="pres">
      <dgm:prSet presAssocID="{C9404C68-5ED7-4FC8-A61E-109FF6E17AEC}" presName="background4" presStyleLbl="node4" presStyleIdx="5" presStyleCnt="16"/>
      <dgm:spPr>
        <a:solidFill>
          <a:srgbClr val="FFFF66"/>
        </a:solidFill>
      </dgm:spPr>
    </dgm:pt>
    <dgm:pt modelId="{5ED56937-7925-402D-A303-255B56C24D5B}" type="pres">
      <dgm:prSet presAssocID="{C9404C68-5ED7-4FC8-A61E-109FF6E17AEC}" presName="text4" presStyleLbl="fgAcc4" presStyleIdx="5" presStyleCnt="16">
        <dgm:presLayoutVars>
          <dgm:chPref val="3"/>
        </dgm:presLayoutVars>
      </dgm:prSet>
      <dgm:spPr/>
    </dgm:pt>
    <dgm:pt modelId="{4359E049-2C96-44AC-8D71-D943533C46E1}" type="pres">
      <dgm:prSet presAssocID="{C9404C68-5ED7-4FC8-A61E-109FF6E17AEC}" presName="hierChild5" presStyleCnt="0"/>
      <dgm:spPr/>
    </dgm:pt>
    <dgm:pt modelId="{3F6004C7-59DC-4E5F-8E54-CB4E02F1CCFA}" type="pres">
      <dgm:prSet presAssocID="{BB80C96A-C47D-430A-ACA3-CB68EB6C3FCE}" presName="Name23" presStyleLbl="parChTrans1D4" presStyleIdx="6" presStyleCnt="16"/>
      <dgm:spPr/>
    </dgm:pt>
    <dgm:pt modelId="{BCEC4B7D-7E5D-4633-AA7F-27CA3F8E61F5}" type="pres">
      <dgm:prSet presAssocID="{B7D14E47-631E-4D9C-9ACD-A6C046B542DA}" presName="hierRoot4" presStyleCnt="0"/>
      <dgm:spPr/>
    </dgm:pt>
    <dgm:pt modelId="{53627FE9-617A-42AB-82BE-2195C762473E}" type="pres">
      <dgm:prSet presAssocID="{B7D14E47-631E-4D9C-9ACD-A6C046B542DA}" presName="composite4" presStyleCnt="0"/>
      <dgm:spPr/>
    </dgm:pt>
    <dgm:pt modelId="{7DE1CBFF-61A4-461D-BF55-8B21BE804E58}" type="pres">
      <dgm:prSet presAssocID="{B7D14E47-631E-4D9C-9ACD-A6C046B542DA}" presName="background4" presStyleLbl="node4" presStyleIdx="6" presStyleCnt="16"/>
      <dgm:spPr>
        <a:solidFill>
          <a:schemeClr val="tx2">
            <a:lumMod val="40000"/>
            <a:lumOff val="60000"/>
          </a:schemeClr>
        </a:solidFill>
      </dgm:spPr>
    </dgm:pt>
    <dgm:pt modelId="{844CE1DC-B674-4938-BB52-6CF52E3FF0AE}" type="pres">
      <dgm:prSet presAssocID="{B7D14E47-631E-4D9C-9ACD-A6C046B542DA}" presName="text4" presStyleLbl="fgAcc4" presStyleIdx="6" presStyleCnt="16">
        <dgm:presLayoutVars>
          <dgm:chPref val="3"/>
        </dgm:presLayoutVars>
      </dgm:prSet>
      <dgm:spPr/>
    </dgm:pt>
    <dgm:pt modelId="{9D60594C-147C-4EEA-986D-5534C65D3700}" type="pres">
      <dgm:prSet presAssocID="{B7D14E47-631E-4D9C-9ACD-A6C046B542DA}" presName="hierChild5" presStyleCnt="0"/>
      <dgm:spPr/>
    </dgm:pt>
    <dgm:pt modelId="{FA54EEE9-3D14-4051-9A04-650F88EFCDB2}" type="pres">
      <dgm:prSet presAssocID="{48E5C9C8-2DE3-411B-B6DC-B11208FD16B8}" presName="Name23" presStyleLbl="parChTrans1D4" presStyleIdx="7" presStyleCnt="16"/>
      <dgm:spPr/>
    </dgm:pt>
    <dgm:pt modelId="{E5479F2F-F29A-4ACA-8793-D15A55A6DEEA}" type="pres">
      <dgm:prSet presAssocID="{9CC6B894-EE4B-43EB-8B13-50F32FD17D39}" presName="hierRoot4" presStyleCnt="0"/>
      <dgm:spPr/>
    </dgm:pt>
    <dgm:pt modelId="{59B754BF-E26C-4F42-B79F-F57CF8C69736}" type="pres">
      <dgm:prSet presAssocID="{9CC6B894-EE4B-43EB-8B13-50F32FD17D39}" presName="composite4" presStyleCnt="0"/>
      <dgm:spPr/>
    </dgm:pt>
    <dgm:pt modelId="{2F40751A-8CAC-4C79-8B38-A04028A447A8}" type="pres">
      <dgm:prSet presAssocID="{9CC6B894-EE4B-43EB-8B13-50F32FD17D39}" presName="background4" presStyleLbl="node4" presStyleIdx="7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CE17C226-AE23-4D23-A1A9-FD78A02E89E5}" type="pres">
      <dgm:prSet presAssocID="{9CC6B894-EE4B-43EB-8B13-50F32FD17D39}" presName="text4" presStyleLbl="fgAcc4" presStyleIdx="7" presStyleCnt="16">
        <dgm:presLayoutVars>
          <dgm:chPref val="3"/>
        </dgm:presLayoutVars>
      </dgm:prSet>
      <dgm:spPr/>
    </dgm:pt>
    <dgm:pt modelId="{F13E5017-40CD-4B0C-87B6-55546137AC25}" type="pres">
      <dgm:prSet presAssocID="{9CC6B894-EE4B-43EB-8B13-50F32FD17D39}" presName="hierChild5" presStyleCnt="0"/>
      <dgm:spPr/>
    </dgm:pt>
    <dgm:pt modelId="{32C09737-C5E3-4042-8928-D1CD63B01329}" type="pres">
      <dgm:prSet presAssocID="{725E9EB4-C162-4802-B3B7-5213A028E283}" presName="Name23" presStyleLbl="parChTrans1D4" presStyleIdx="8" presStyleCnt="16"/>
      <dgm:spPr/>
    </dgm:pt>
    <dgm:pt modelId="{64185072-CBC3-48DD-B2BE-03397D30D313}" type="pres">
      <dgm:prSet presAssocID="{ACA0380D-3E8B-4E13-9F14-23DCB28C2856}" presName="hierRoot4" presStyleCnt="0"/>
      <dgm:spPr/>
    </dgm:pt>
    <dgm:pt modelId="{C9895D7F-8C28-4100-9CFC-CCA44DD625D0}" type="pres">
      <dgm:prSet presAssocID="{ACA0380D-3E8B-4E13-9F14-23DCB28C2856}" presName="composite4" presStyleCnt="0"/>
      <dgm:spPr/>
    </dgm:pt>
    <dgm:pt modelId="{2D91FBB2-FBF5-4877-8D35-C1BBFCB2660E}" type="pres">
      <dgm:prSet presAssocID="{ACA0380D-3E8B-4E13-9F14-23DCB28C2856}" presName="background4" presStyleLbl="node4" presStyleIdx="8" presStyleCnt="16"/>
      <dgm:spPr>
        <a:solidFill>
          <a:srgbClr val="FFFF66"/>
        </a:solidFill>
      </dgm:spPr>
    </dgm:pt>
    <dgm:pt modelId="{526974C1-3D9F-456D-AE79-48305A21B032}" type="pres">
      <dgm:prSet presAssocID="{ACA0380D-3E8B-4E13-9F14-23DCB28C2856}" presName="text4" presStyleLbl="fgAcc4" presStyleIdx="8" presStyleCnt="16">
        <dgm:presLayoutVars>
          <dgm:chPref val="3"/>
        </dgm:presLayoutVars>
      </dgm:prSet>
      <dgm:spPr/>
    </dgm:pt>
    <dgm:pt modelId="{1410CD8B-998A-4D56-95D4-3C15E455F1F4}" type="pres">
      <dgm:prSet presAssocID="{ACA0380D-3E8B-4E13-9F14-23DCB28C2856}" presName="hierChild5" presStyleCnt="0"/>
      <dgm:spPr/>
    </dgm:pt>
    <dgm:pt modelId="{8B4E8701-82F5-4ACF-8640-7A62A215C044}" type="pres">
      <dgm:prSet presAssocID="{20FF1EE6-2AD3-4DA6-B95F-A40CC8C678CE}" presName="Name23" presStyleLbl="parChTrans1D4" presStyleIdx="9" presStyleCnt="16"/>
      <dgm:spPr/>
    </dgm:pt>
    <dgm:pt modelId="{09455541-355C-47D2-910F-F90DE7AC57C3}" type="pres">
      <dgm:prSet presAssocID="{4976AE10-80A6-4755-B996-2F084A2ECA9F}" presName="hierRoot4" presStyleCnt="0"/>
      <dgm:spPr/>
    </dgm:pt>
    <dgm:pt modelId="{45B1D0CE-3BFE-4CE9-A3CF-066A177C3D8D}" type="pres">
      <dgm:prSet presAssocID="{4976AE10-80A6-4755-B996-2F084A2ECA9F}" presName="composite4" presStyleCnt="0"/>
      <dgm:spPr/>
    </dgm:pt>
    <dgm:pt modelId="{049976A9-E07C-48FD-90B0-86D784B46CD0}" type="pres">
      <dgm:prSet presAssocID="{4976AE10-80A6-4755-B996-2F084A2ECA9F}" presName="background4" presStyleLbl="node4" presStyleIdx="9" presStyleCnt="16"/>
      <dgm:spPr>
        <a:solidFill>
          <a:schemeClr val="bg2">
            <a:lumMod val="75000"/>
          </a:schemeClr>
        </a:solidFill>
      </dgm:spPr>
    </dgm:pt>
    <dgm:pt modelId="{7D6EA3D8-5471-4ACD-BFFB-7BFC6CB5EC94}" type="pres">
      <dgm:prSet presAssocID="{4976AE10-80A6-4755-B996-2F084A2ECA9F}" presName="text4" presStyleLbl="fgAcc4" presStyleIdx="9" presStyleCnt="16">
        <dgm:presLayoutVars>
          <dgm:chPref val="3"/>
        </dgm:presLayoutVars>
      </dgm:prSet>
      <dgm:spPr/>
    </dgm:pt>
    <dgm:pt modelId="{BB01440E-5BAC-4E0C-ACC6-FC87C42FEA8D}" type="pres">
      <dgm:prSet presAssocID="{4976AE10-80A6-4755-B996-2F084A2ECA9F}" presName="hierChild5" presStyleCnt="0"/>
      <dgm:spPr/>
    </dgm:pt>
    <dgm:pt modelId="{D625A554-3B0C-422A-9EE4-9D02DAF41BB3}" type="pres">
      <dgm:prSet presAssocID="{973942A6-79C2-47DA-8250-B8E637640360}" presName="Name17" presStyleLbl="parChTrans1D3" presStyleIdx="1" presStyleCnt="2"/>
      <dgm:spPr/>
    </dgm:pt>
    <dgm:pt modelId="{98C3739D-163E-4815-9565-D7DD7E7B93EA}" type="pres">
      <dgm:prSet presAssocID="{18904E26-475C-446C-BF97-92188BA11AF3}" presName="hierRoot3" presStyleCnt="0"/>
      <dgm:spPr/>
    </dgm:pt>
    <dgm:pt modelId="{1034C40B-2EBE-40FE-B52F-B6A5D2BCCFFB}" type="pres">
      <dgm:prSet presAssocID="{18904E26-475C-446C-BF97-92188BA11AF3}" presName="composite3" presStyleCnt="0"/>
      <dgm:spPr/>
    </dgm:pt>
    <dgm:pt modelId="{8AD1E4AB-9757-4839-9512-D7000A238565}" type="pres">
      <dgm:prSet presAssocID="{18904E26-475C-446C-BF97-92188BA11AF3}" presName="background3" presStyleLbl="node3" presStyleIdx="1" presStyleCnt="2"/>
      <dgm:spPr>
        <a:noFill/>
        <a:ln>
          <a:solidFill>
            <a:schemeClr val="bg1">
              <a:lumMod val="95000"/>
            </a:schemeClr>
          </a:solidFill>
        </a:ln>
      </dgm:spPr>
    </dgm:pt>
    <dgm:pt modelId="{7EFA01A3-3E74-4603-802D-68CA3CED922D}" type="pres">
      <dgm:prSet presAssocID="{18904E26-475C-446C-BF97-92188BA11AF3}" presName="text3" presStyleLbl="fgAcc3" presStyleIdx="1" presStyleCnt="2">
        <dgm:presLayoutVars>
          <dgm:chPref val="3"/>
        </dgm:presLayoutVars>
      </dgm:prSet>
      <dgm:spPr/>
    </dgm:pt>
    <dgm:pt modelId="{86661FEE-5DCF-4423-BB24-60DA25485FC9}" type="pres">
      <dgm:prSet presAssocID="{18904E26-475C-446C-BF97-92188BA11AF3}" presName="hierChild4" presStyleCnt="0"/>
      <dgm:spPr/>
    </dgm:pt>
    <dgm:pt modelId="{B5E17E88-7F6E-4ABE-9D95-958A601B2BBF}" type="pres">
      <dgm:prSet presAssocID="{08150507-D2F7-4F6D-BF4A-B6E9E69E2142}" presName="Name23" presStyleLbl="parChTrans1D4" presStyleIdx="10" presStyleCnt="16"/>
      <dgm:spPr/>
    </dgm:pt>
    <dgm:pt modelId="{7D371590-B357-48CF-9565-18F7D6119B92}" type="pres">
      <dgm:prSet presAssocID="{DDE3975E-2D43-481E-9D1B-76CE0561513F}" presName="hierRoot4" presStyleCnt="0"/>
      <dgm:spPr/>
    </dgm:pt>
    <dgm:pt modelId="{9653E1B1-2207-48B2-8105-D15BE1B49418}" type="pres">
      <dgm:prSet presAssocID="{DDE3975E-2D43-481E-9D1B-76CE0561513F}" presName="composite4" presStyleCnt="0"/>
      <dgm:spPr/>
    </dgm:pt>
    <dgm:pt modelId="{C6F8EC8A-85C0-4D53-8441-17095DD6BE61}" type="pres">
      <dgm:prSet presAssocID="{DDE3975E-2D43-481E-9D1B-76CE0561513F}" presName="background4" presStyleLbl="node4" presStyleIdx="10" presStyleCnt="16"/>
      <dgm:spPr>
        <a:solidFill>
          <a:srgbClr val="FFFF66"/>
        </a:solidFill>
      </dgm:spPr>
    </dgm:pt>
    <dgm:pt modelId="{99F1D412-67AD-4170-BAB5-76A46EE770EF}" type="pres">
      <dgm:prSet presAssocID="{DDE3975E-2D43-481E-9D1B-76CE0561513F}" presName="text4" presStyleLbl="fgAcc4" presStyleIdx="10" presStyleCnt="16">
        <dgm:presLayoutVars>
          <dgm:chPref val="3"/>
        </dgm:presLayoutVars>
      </dgm:prSet>
      <dgm:spPr/>
    </dgm:pt>
    <dgm:pt modelId="{01DF27F3-797D-40BB-A635-2EAC2313CAA9}" type="pres">
      <dgm:prSet presAssocID="{DDE3975E-2D43-481E-9D1B-76CE0561513F}" presName="hierChild5" presStyleCnt="0"/>
      <dgm:spPr/>
    </dgm:pt>
    <dgm:pt modelId="{6FF518D4-366E-4895-9A32-59DF069EC5DB}" type="pres">
      <dgm:prSet presAssocID="{4F5E40AA-84A5-42DA-A28B-A180EBC4F0F5}" presName="Name23" presStyleLbl="parChTrans1D4" presStyleIdx="11" presStyleCnt="16"/>
      <dgm:spPr/>
    </dgm:pt>
    <dgm:pt modelId="{37426F12-1F14-4455-B7A8-00BC3C5CF38B}" type="pres">
      <dgm:prSet presAssocID="{D609B35E-0F50-4665-96C6-B6ABA703B022}" presName="hierRoot4" presStyleCnt="0"/>
      <dgm:spPr/>
    </dgm:pt>
    <dgm:pt modelId="{39AEF090-E3AA-4F98-B715-2CFC70365BD2}" type="pres">
      <dgm:prSet presAssocID="{D609B35E-0F50-4665-96C6-B6ABA703B022}" presName="composite4" presStyleCnt="0"/>
      <dgm:spPr/>
    </dgm:pt>
    <dgm:pt modelId="{61833CCB-AA79-4BA5-BB9B-72FD48F71E23}" type="pres">
      <dgm:prSet presAssocID="{D609B35E-0F50-4665-96C6-B6ABA703B022}" presName="background4" presStyleLbl="node4" presStyleIdx="11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6AAE7E5F-BB69-44A8-839F-26AF3CE0E7AB}" type="pres">
      <dgm:prSet presAssocID="{D609B35E-0F50-4665-96C6-B6ABA703B022}" presName="text4" presStyleLbl="fgAcc4" presStyleIdx="11" presStyleCnt="16">
        <dgm:presLayoutVars>
          <dgm:chPref val="3"/>
        </dgm:presLayoutVars>
      </dgm:prSet>
      <dgm:spPr/>
    </dgm:pt>
    <dgm:pt modelId="{1571FFC5-7DFD-458F-95B7-6A84106F233A}" type="pres">
      <dgm:prSet presAssocID="{D609B35E-0F50-4665-96C6-B6ABA703B022}" presName="hierChild5" presStyleCnt="0"/>
      <dgm:spPr/>
    </dgm:pt>
    <dgm:pt modelId="{A9FCD161-06C8-4E3F-9D4E-51CAEAC2FC7D}" type="pres">
      <dgm:prSet presAssocID="{D6B9581A-36C0-4FA5-B0E0-4D40E1709199}" presName="Name23" presStyleLbl="parChTrans1D4" presStyleIdx="12" presStyleCnt="16"/>
      <dgm:spPr/>
    </dgm:pt>
    <dgm:pt modelId="{F062A5D8-C870-4B4E-9BD6-C93E7E89E9EB}" type="pres">
      <dgm:prSet presAssocID="{FE36E700-AEFA-46AD-892D-0C27DBED59F4}" presName="hierRoot4" presStyleCnt="0"/>
      <dgm:spPr/>
    </dgm:pt>
    <dgm:pt modelId="{D607D761-F91F-4957-B1D9-CB3D3A7F92C6}" type="pres">
      <dgm:prSet presAssocID="{FE36E700-AEFA-46AD-892D-0C27DBED59F4}" presName="composite4" presStyleCnt="0"/>
      <dgm:spPr/>
    </dgm:pt>
    <dgm:pt modelId="{1246EFA3-0F69-4279-8210-F16850055B62}" type="pres">
      <dgm:prSet presAssocID="{FE36E700-AEFA-46AD-892D-0C27DBED59F4}" presName="background4" presStyleLbl="node4" presStyleIdx="12" presStyleCnt="16"/>
      <dgm:spPr>
        <a:solidFill>
          <a:srgbClr val="FFFF66"/>
        </a:solidFill>
      </dgm:spPr>
    </dgm:pt>
    <dgm:pt modelId="{67E21502-70C4-4B9F-8F5E-DA913B6776BC}" type="pres">
      <dgm:prSet presAssocID="{FE36E700-AEFA-46AD-892D-0C27DBED59F4}" presName="text4" presStyleLbl="fgAcc4" presStyleIdx="12" presStyleCnt="16">
        <dgm:presLayoutVars>
          <dgm:chPref val="3"/>
        </dgm:presLayoutVars>
      </dgm:prSet>
      <dgm:spPr/>
    </dgm:pt>
    <dgm:pt modelId="{677C0144-4272-4EFF-8A0C-8E44AA244D2F}" type="pres">
      <dgm:prSet presAssocID="{FE36E700-AEFA-46AD-892D-0C27DBED59F4}" presName="hierChild5" presStyleCnt="0"/>
      <dgm:spPr/>
    </dgm:pt>
    <dgm:pt modelId="{839448FE-F9E4-4C42-BD50-8B37B63CAAB3}" type="pres">
      <dgm:prSet presAssocID="{6C97B1B4-6983-48FE-8950-77D779D0393A}" presName="Name23" presStyleLbl="parChTrans1D4" presStyleIdx="13" presStyleCnt="16"/>
      <dgm:spPr/>
    </dgm:pt>
    <dgm:pt modelId="{03B02BE3-3454-4774-BB80-800FCA9A59A9}" type="pres">
      <dgm:prSet presAssocID="{01A840EF-213E-4931-B80C-EDF15F021047}" presName="hierRoot4" presStyleCnt="0"/>
      <dgm:spPr/>
    </dgm:pt>
    <dgm:pt modelId="{A418BBB7-8245-436C-BE69-77D50F6EDEA9}" type="pres">
      <dgm:prSet presAssocID="{01A840EF-213E-4931-B80C-EDF15F021047}" presName="composite4" presStyleCnt="0"/>
      <dgm:spPr/>
    </dgm:pt>
    <dgm:pt modelId="{C51F3A93-A9B7-453C-BBE5-F13F977E93B9}" type="pres">
      <dgm:prSet presAssocID="{01A840EF-213E-4931-B80C-EDF15F021047}" presName="background4" presStyleLbl="node4" presStyleIdx="13" presStyleCnt="16"/>
      <dgm:spPr>
        <a:noFill/>
        <a:ln>
          <a:solidFill>
            <a:schemeClr val="bg1">
              <a:lumMod val="95000"/>
            </a:schemeClr>
          </a:solidFill>
        </a:ln>
      </dgm:spPr>
    </dgm:pt>
    <dgm:pt modelId="{5112D3C5-7C97-4D83-AD4D-46E93A311777}" type="pres">
      <dgm:prSet presAssocID="{01A840EF-213E-4931-B80C-EDF15F021047}" presName="text4" presStyleLbl="fgAcc4" presStyleIdx="13" presStyleCnt="16">
        <dgm:presLayoutVars>
          <dgm:chPref val="3"/>
        </dgm:presLayoutVars>
      </dgm:prSet>
      <dgm:spPr/>
    </dgm:pt>
    <dgm:pt modelId="{7AFF6F34-EC33-4AF4-A34A-069AB77FDEDE}" type="pres">
      <dgm:prSet presAssocID="{01A840EF-213E-4931-B80C-EDF15F021047}" presName="hierChild5" presStyleCnt="0"/>
      <dgm:spPr/>
    </dgm:pt>
    <dgm:pt modelId="{2653121A-A52D-4044-B76E-5B1C818EE108}" type="pres">
      <dgm:prSet presAssocID="{114F6400-D7F1-4B03-87A4-A3284B72468C}" presName="Name23" presStyleLbl="parChTrans1D4" presStyleIdx="14" presStyleCnt="16"/>
      <dgm:spPr/>
    </dgm:pt>
    <dgm:pt modelId="{7AEEBF65-190B-4681-83ED-3688869FF20A}" type="pres">
      <dgm:prSet presAssocID="{AC784C66-83CC-4DD4-83E4-001AB338FC06}" presName="hierRoot4" presStyleCnt="0"/>
      <dgm:spPr/>
    </dgm:pt>
    <dgm:pt modelId="{6AAA846C-54A8-44B3-9A54-8BA5A57757C2}" type="pres">
      <dgm:prSet presAssocID="{AC784C66-83CC-4DD4-83E4-001AB338FC06}" presName="composite4" presStyleCnt="0"/>
      <dgm:spPr/>
    </dgm:pt>
    <dgm:pt modelId="{DCFD5DB6-5251-480F-A897-7E68B5C3BDA9}" type="pres">
      <dgm:prSet presAssocID="{AC784C66-83CC-4DD4-83E4-001AB338FC06}" presName="background4" presStyleLbl="node4" presStyleIdx="14" presStyleCnt="16"/>
      <dgm:spPr>
        <a:solidFill>
          <a:schemeClr val="bg1">
            <a:lumMod val="85000"/>
          </a:schemeClr>
        </a:solidFill>
      </dgm:spPr>
    </dgm:pt>
    <dgm:pt modelId="{C320F6FF-F741-40DF-A798-C984BE97CD8D}" type="pres">
      <dgm:prSet presAssocID="{AC784C66-83CC-4DD4-83E4-001AB338FC06}" presName="text4" presStyleLbl="fgAcc4" presStyleIdx="14" presStyleCnt="16">
        <dgm:presLayoutVars>
          <dgm:chPref val="3"/>
        </dgm:presLayoutVars>
      </dgm:prSet>
      <dgm:spPr/>
    </dgm:pt>
    <dgm:pt modelId="{8F345CEC-3C50-409A-8DE3-AF50372DD712}" type="pres">
      <dgm:prSet presAssocID="{AC784C66-83CC-4DD4-83E4-001AB338FC06}" presName="hierChild5" presStyleCnt="0"/>
      <dgm:spPr/>
    </dgm:pt>
    <dgm:pt modelId="{DAFC968E-8001-49BB-BF04-10EF47C636F5}" type="pres">
      <dgm:prSet presAssocID="{D6D282F5-629C-4AC6-9D53-A155EF07120F}" presName="Name23" presStyleLbl="parChTrans1D4" presStyleIdx="15" presStyleCnt="16"/>
      <dgm:spPr/>
    </dgm:pt>
    <dgm:pt modelId="{4B496F9B-265D-4455-9A45-D16918D6F639}" type="pres">
      <dgm:prSet presAssocID="{9B6337C8-C1AC-4C67-B14E-687F37F0CD00}" presName="hierRoot4" presStyleCnt="0"/>
      <dgm:spPr/>
    </dgm:pt>
    <dgm:pt modelId="{DA967534-84B9-4321-96A6-1FDE23A9F880}" type="pres">
      <dgm:prSet presAssocID="{9B6337C8-C1AC-4C67-B14E-687F37F0CD00}" presName="composite4" presStyleCnt="0"/>
      <dgm:spPr/>
    </dgm:pt>
    <dgm:pt modelId="{C91C3C3A-1024-43B6-B306-1D6486502A46}" type="pres">
      <dgm:prSet presAssocID="{9B6337C8-C1AC-4C67-B14E-687F37F0CD00}" presName="background4" presStyleLbl="node4" presStyleIdx="15" presStyleCnt="16"/>
      <dgm:spPr>
        <a:solidFill>
          <a:schemeClr val="tx2">
            <a:lumMod val="40000"/>
            <a:lumOff val="60000"/>
          </a:schemeClr>
        </a:solidFill>
      </dgm:spPr>
    </dgm:pt>
    <dgm:pt modelId="{85F7072E-F5EA-4EEB-975F-82040985833B}" type="pres">
      <dgm:prSet presAssocID="{9B6337C8-C1AC-4C67-B14E-687F37F0CD00}" presName="text4" presStyleLbl="fgAcc4" presStyleIdx="15" presStyleCnt="16">
        <dgm:presLayoutVars>
          <dgm:chPref val="3"/>
        </dgm:presLayoutVars>
      </dgm:prSet>
      <dgm:spPr/>
    </dgm:pt>
    <dgm:pt modelId="{2E024A6D-170F-4C59-83F0-325965860CB9}" type="pres">
      <dgm:prSet presAssocID="{9B6337C8-C1AC-4C67-B14E-687F37F0CD00}" presName="hierChild5" presStyleCnt="0"/>
      <dgm:spPr/>
    </dgm:pt>
  </dgm:ptLst>
  <dgm:cxnLst>
    <dgm:cxn modelId="{D0B14D03-6C2F-4601-A1C7-FFEB5B2D8E8C}" type="presOf" srcId="{B7D14E47-631E-4D9C-9ACD-A6C046B542DA}" destId="{844CE1DC-B674-4938-BB52-6CF52E3FF0AE}" srcOrd="0" destOrd="0" presId="urn:microsoft.com/office/officeart/2005/8/layout/hierarchy1"/>
    <dgm:cxn modelId="{E3658C04-9D0C-48F0-8647-B6135F3AC3FD}" type="presOf" srcId="{AC784C66-83CC-4DD4-83E4-001AB338FC06}" destId="{C320F6FF-F741-40DF-A798-C984BE97CD8D}" srcOrd="0" destOrd="0" presId="urn:microsoft.com/office/officeart/2005/8/layout/hierarchy1"/>
    <dgm:cxn modelId="{026BA805-E605-4F01-A05F-0CA7EC95FE42}" srcId="{44A6A8E6-5379-4734-8664-AB8F4FCCEE18}" destId="{B7D14E47-631E-4D9C-9ACD-A6C046B542DA}" srcOrd="1" destOrd="0" parTransId="{BB80C96A-C47D-430A-ACA3-CB68EB6C3FCE}" sibTransId="{DC81E1E7-7CD5-4E73-BB68-BCA4BBF64968}"/>
    <dgm:cxn modelId="{9542F808-6B4F-4423-966C-91EF14745403}" type="presOf" srcId="{BB80C96A-C47D-430A-ACA3-CB68EB6C3FCE}" destId="{3F6004C7-59DC-4E5F-8E54-CB4E02F1CCFA}" srcOrd="0" destOrd="0" presId="urn:microsoft.com/office/officeart/2005/8/layout/hierarchy1"/>
    <dgm:cxn modelId="{CCA2130C-0777-4F21-AF6C-B108C7029BA4}" type="presOf" srcId="{89193CD0-9EA6-425B-8CE6-3502CEA6D7CE}" destId="{AC71DD11-C00C-4AAD-B6AE-E8BED6041842}" srcOrd="0" destOrd="0" presId="urn:microsoft.com/office/officeart/2005/8/layout/hierarchy1"/>
    <dgm:cxn modelId="{C8F8730F-8A2B-4A3A-A66B-4839E37AF1A2}" type="presOf" srcId="{F9DCF249-39A5-4F2C-AFDD-3B0A1B2C0D0F}" destId="{A2D69D11-0080-459E-9A9B-D0BE2F0438FC}" srcOrd="0" destOrd="0" presId="urn:microsoft.com/office/officeart/2005/8/layout/hierarchy1"/>
    <dgm:cxn modelId="{2EBC1714-2C2E-4B39-B9A9-3BCD1C594882}" srcId="{DC58EDEB-A278-4C3C-A198-0815BBB871D5}" destId="{16C111A9-01FE-4A88-96EF-97E85181525A}" srcOrd="1" destOrd="0" parTransId="{C44D6C7D-D629-4483-A3DB-6682964C8C22}" sibTransId="{FC8F67E6-1FE8-49A8-8584-03FC280BE678}"/>
    <dgm:cxn modelId="{DF37CB21-781B-4E2B-A929-96C92BCCCDB7}" srcId="{A2E37FB6-186A-450C-9B6F-03A8DC868033}" destId="{89193CD0-9EA6-425B-8CE6-3502CEA6D7CE}" srcOrd="0" destOrd="0" parTransId="{C3EB2875-B923-40DD-9206-C6AC39D33164}" sibTransId="{44309105-FA1E-4E7A-A058-449E3F49BDD1}"/>
    <dgm:cxn modelId="{3AD6692C-2E61-4FAC-91BE-9D6E8264A40D}" type="presOf" srcId="{9CC6B894-EE4B-43EB-8B13-50F32FD17D39}" destId="{CE17C226-AE23-4D23-A1A9-FD78A02E89E5}" srcOrd="0" destOrd="0" presId="urn:microsoft.com/office/officeart/2005/8/layout/hierarchy1"/>
    <dgm:cxn modelId="{20E1AB2C-85AC-4F00-8C78-43E3E0D0CA60}" type="presOf" srcId="{973942A6-79C2-47DA-8250-B8E637640360}" destId="{D625A554-3B0C-422A-9EE4-9D02DAF41BB3}" srcOrd="0" destOrd="0" presId="urn:microsoft.com/office/officeart/2005/8/layout/hierarchy1"/>
    <dgm:cxn modelId="{41D24437-ABE2-4529-A790-10E50B0BA2CA}" srcId="{16C111A9-01FE-4A88-96EF-97E85181525A}" destId="{A2E37FB6-186A-450C-9B6F-03A8DC868033}" srcOrd="0" destOrd="0" parTransId="{898F58BE-A218-4F99-B7EE-2790F4192627}" sibTransId="{9D88A4D9-A198-4A48-91A1-B99768C65050}"/>
    <dgm:cxn modelId="{7D8DF739-3EAF-4A52-AA35-CCACCDA6F05E}" type="presOf" srcId="{C9404C68-5ED7-4FC8-A61E-109FF6E17AEC}" destId="{5ED56937-7925-402D-A303-255B56C24D5B}" srcOrd="0" destOrd="0" presId="urn:microsoft.com/office/officeart/2005/8/layout/hierarchy1"/>
    <dgm:cxn modelId="{D4169B3A-D2B3-4BF1-B6C4-FDEA11F0E8AD}" type="presOf" srcId="{A2E37FB6-186A-450C-9B6F-03A8DC868033}" destId="{BB3095AD-DDE9-4194-9A58-98BCAD761224}" srcOrd="0" destOrd="0" presId="urn:microsoft.com/office/officeart/2005/8/layout/hierarchy1"/>
    <dgm:cxn modelId="{FE255D3D-3F77-4655-A641-DFEBE9CE24CA}" type="presOf" srcId="{01A840EF-213E-4931-B80C-EDF15F021047}" destId="{5112D3C5-7C97-4D83-AD4D-46E93A311777}" srcOrd="0" destOrd="0" presId="urn:microsoft.com/office/officeart/2005/8/layout/hierarchy1"/>
    <dgm:cxn modelId="{218CC73E-7DB2-4267-9312-19A314AD9315}" type="presOf" srcId="{6C97B1B4-6983-48FE-8950-77D779D0393A}" destId="{839448FE-F9E4-4C42-BD50-8B37B63CAAB3}" srcOrd="0" destOrd="0" presId="urn:microsoft.com/office/officeart/2005/8/layout/hierarchy1"/>
    <dgm:cxn modelId="{8636665C-EABC-4C98-A823-6125C376304B}" type="presOf" srcId="{08150507-D2F7-4F6D-BF4A-B6E9E69E2142}" destId="{B5E17E88-7F6E-4ABE-9D95-958A601B2BBF}" srcOrd="0" destOrd="0" presId="urn:microsoft.com/office/officeart/2005/8/layout/hierarchy1"/>
    <dgm:cxn modelId="{BD5ABC5E-0381-401E-9ED2-728E265963BA}" type="presOf" srcId="{D609B35E-0F50-4665-96C6-B6ABA703B022}" destId="{6AAE7E5F-BB69-44A8-839F-26AF3CE0E7AB}" srcOrd="0" destOrd="0" presId="urn:microsoft.com/office/officeart/2005/8/layout/hierarchy1"/>
    <dgm:cxn modelId="{04070043-54C1-4191-B813-E1176FC39CE9}" type="presOf" srcId="{48E5C9C8-2DE3-411B-B6DC-B11208FD16B8}" destId="{FA54EEE9-3D14-4051-9A04-650F88EFCDB2}" srcOrd="0" destOrd="0" presId="urn:microsoft.com/office/officeart/2005/8/layout/hierarchy1"/>
    <dgm:cxn modelId="{F3A4DF46-DAFA-4BC7-B24F-77FB6F405656}" type="presOf" srcId="{D6B9581A-36C0-4FA5-B0E0-4D40E1709199}" destId="{A9FCD161-06C8-4E3F-9D4E-51CAEAC2FC7D}" srcOrd="0" destOrd="0" presId="urn:microsoft.com/office/officeart/2005/8/layout/hierarchy1"/>
    <dgm:cxn modelId="{F30CED48-2F8F-4B8F-A3C7-ED2FA6FF5B87}" type="presOf" srcId="{ACA0380D-3E8B-4E13-9F14-23DCB28C2856}" destId="{526974C1-3D9F-456D-AE79-48305A21B032}" srcOrd="0" destOrd="0" presId="urn:microsoft.com/office/officeart/2005/8/layout/hierarchy1"/>
    <dgm:cxn modelId="{8C678149-CDED-4543-BE42-F9C9617C34B8}" type="presOf" srcId="{AF109308-ACF3-4B14-A66D-AEFA1869C4F3}" destId="{12A44C7A-A80C-4FB5-896D-E3F2F54A20CC}" srcOrd="0" destOrd="0" presId="urn:microsoft.com/office/officeart/2005/8/layout/hierarchy1"/>
    <dgm:cxn modelId="{B4E2C94C-340C-4143-AFF9-68D0FFB41DE5}" type="presOf" srcId="{B2BC12DC-BF23-46A8-9B78-CCA281EBAD7C}" destId="{45198F9F-DD99-4F36-B0B4-F3F7CA6A3A47}" srcOrd="0" destOrd="0" presId="urn:microsoft.com/office/officeart/2005/8/layout/hierarchy1"/>
    <dgm:cxn modelId="{93C2DB70-7572-468D-8587-7F857F0F0866}" srcId="{01A840EF-213E-4931-B80C-EDF15F021047}" destId="{AC784C66-83CC-4DD4-83E4-001AB338FC06}" srcOrd="0" destOrd="0" parTransId="{114F6400-D7F1-4B03-87A4-A3284B72468C}" sibTransId="{2FF564C0-6E28-4A1D-9582-78C8D8A1F9DE}"/>
    <dgm:cxn modelId="{7C572D53-D8AA-4DB2-852A-577F67176950}" type="presOf" srcId="{FE36E700-AEFA-46AD-892D-0C27DBED59F4}" destId="{67E21502-70C4-4B9F-8F5E-DA913B6776BC}" srcOrd="0" destOrd="0" presId="urn:microsoft.com/office/officeart/2005/8/layout/hierarchy1"/>
    <dgm:cxn modelId="{D4940954-58CB-489C-8ACD-A16A53441A59}" srcId="{9CC6B894-EE4B-43EB-8B13-50F32FD17D39}" destId="{4976AE10-80A6-4755-B996-2F084A2ECA9F}" srcOrd="1" destOrd="0" parTransId="{20FF1EE6-2AD3-4DA6-B95F-A40CC8C678CE}" sibTransId="{4D0265E5-AC71-4F67-9E13-0C0565BCF87E}"/>
    <dgm:cxn modelId="{EFD6DA56-0B62-40E0-84BC-C5075FF0BFDA}" srcId="{D609B35E-0F50-4665-96C6-B6ABA703B022}" destId="{01A840EF-213E-4931-B80C-EDF15F021047}" srcOrd="1" destOrd="0" parTransId="{6C97B1B4-6983-48FE-8950-77D779D0393A}" sibTransId="{CB304EE3-7932-4F86-8392-BBD99F97A197}"/>
    <dgm:cxn modelId="{52313777-9EF1-4B38-9AE3-D29D72D46D39}" srcId="{6E73DB7E-9108-4B66-9E5B-5A12F349DF9A}" destId="{DC58EDEB-A278-4C3C-A198-0815BBB871D5}" srcOrd="0" destOrd="0" parTransId="{B2BC12DC-BF23-46A8-9B78-CCA281EBAD7C}" sibTransId="{72096019-16FE-4682-B2A4-68961A4D1557}"/>
    <dgm:cxn modelId="{5321A578-0F5A-45A4-B686-5F18966D38E9}" type="presOf" srcId="{DC58EDEB-A278-4C3C-A198-0815BBB871D5}" destId="{1E540AA2-3D39-4F35-A964-41353C3F9D09}" srcOrd="0" destOrd="0" presId="urn:microsoft.com/office/officeart/2005/8/layout/hierarchy1"/>
    <dgm:cxn modelId="{21D97A86-9927-40B3-9A9D-C3B4964C59F2}" type="presOf" srcId="{C3EB2875-B923-40DD-9206-C6AC39D33164}" destId="{3E6F201C-8F40-4319-B50D-68E9DD34B8A5}" srcOrd="0" destOrd="0" presId="urn:microsoft.com/office/officeart/2005/8/layout/hierarchy1"/>
    <dgm:cxn modelId="{AD2E8189-6853-48CD-81DA-1506ECB60C1D}" srcId="{D609B35E-0F50-4665-96C6-B6ABA703B022}" destId="{FE36E700-AEFA-46AD-892D-0C27DBED59F4}" srcOrd="0" destOrd="0" parTransId="{D6B9581A-36C0-4FA5-B0E0-4D40E1709199}" sibTransId="{13F85261-BA89-42FD-A22B-5A433AD8D5E4}"/>
    <dgm:cxn modelId="{C5F6CC94-3644-4D16-9DAD-34DF129AC7EE}" type="presOf" srcId="{4976AE10-80A6-4755-B996-2F084A2ECA9F}" destId="{7D6EA3D8-5471-4ACD-BFFB-7BFC6CB5EC94}" srcOrd="0" destOrd="0" presId="urn:microsoft.com/office/officeart/2005/8/layout/hierarchy1"/>
    <dgm:cxn modelId="{6201AF95-8387-4C97-99A7-985412601BCC}" srcId="{6E73DB7E-9108-4B66-9E5B-5A12F349DF9A}" destId="{18904E26-475C-446C-BF97-92188BA11AF3}" srcOrd="1" destOrd="0" parTransId="{973942A6-79C2-47DA-8250-B8E637640360}" sibTransId="{6FD32835-4443-42C0-9D80-0933740A602D}"/>
    <dgm:cxn modelId="{AA24F998-F0ED-4183-9D1E-F4F3443A6B4F}" type="presOf" srcId="{C44D6C7D-D629-4483-A3DB-6682964C8C22}" destId="{F5AE7362-662A-49F8-91BF-752C51DAA358}" srcOrd="0" destOrd="0" presId="urn:microsoft.com/office/officeart/2005/8/layout/hierarchy1"/>
    <dgm:cxn modelId="{A4781299-5A09-4708-9208-13C3CBA1C967}" srcId="{BEC32985-970B-49A9-94B6-CC0DA4D6436C}" destId="{F9DCF249-39A5-4F2C-AFDD-3B0A1B2C0D0F}" srcOrd="0" destOrd="0" parTransId="{C79EB50A-1C74-42B9-A766-F237E705FFF5}" sibTransId="{09315D7A-6044-4441-88F6-C691E2DCA36C}"/>
    <dgm:cxn modelId="{A37A4F9D-5998-4B1D-B45F-B07B0625E1C6}" type="presOf" srcId="{16C111A9-01FE-4A88-96EF-97E85181525A}" destId="{2C70E1D8-45D5-40AF-965A-35CE3664F2B4}" srcOrd="0" destOrd="0" presId="urn:microsoft.com/office/officeart/2005/8/layout/hierarchy1"/>
    <dgm:cxn modelId="{660DE2A6-3BC3-41D1-8891-12DCF284416C}" type="presOf" srcId="{9B6337C8-C1AC-4C67-B14E-687F37F0CD00}" destId="{85F7072E-F5EA-4EEB-975F-82040985833B}" srcOrd="0" destOrd="0" presId="urn:microsoft.com/office/officeart/2005/8/layout/hierarchy1"/>
    <dgm:cxn modelId="{C0F188AA-D203-47CD-A9B7-0B7FDFE4FB26}" srcId="{0E60434C-A85E-4262-AE35-45840D6ADB97}" destId="{BEC32985-970B-49A9-94B6-CC0DA4D6436C}" srcOrd="0" destOrd="0" parTransId="{43E4A8E0-3E75-4E2F-9F89-7357077BFFE8}" sibTransId="{0AEC1F3D-B647-4AAA-8C6D-41B733D44068}"/>
    <dgm:cxn modelId="{BDD48DAB-9771-43B5-8A8E-C5C11C86298F}" type="presOf" srcId="{114F6400-D7F1-4B03-87A4-A3284B72468C}" destId="{2653121A-A52D-4044-B76E-5B1C818EE108}" srcOrd="0" destOrd="0" presId="urn:microsoft.com/office/officeart/2005/8/layout/hierarchy1"/>
    <dgm:cxn modelId="{2CE01BB0-0F7E-43F3-AEB5-5D80683C54E5}" type="presOf" srcId="{9B28037F-2A8C-446D-B049-7ED637CB4136}" destId="{22B162E1-EEF7-4F3B-A67E-5DC4A34DBB0E}" srcOrd="0" destOrd="0" presId="urn:microsoft.com/office/officeart/2005/8/layout/hierarchy1"/>
    <dgm:cxn modelId="{7969F7B0-CB32-4009-8A43-420839DD9868}" type="presOf" srcId="{C79EB50A-1C74-42B9-A766-F237E705FFF5}" destId="{F32C7272-C39D-40A8-9BDD-F156247A7326}" srcOrd="0" destOrd="0" presId="urn:microsoft.com/office/officeart/2005/8/layout/hierarchy1"/>
    <dgm:cxn modelId="{0D578FB1-1D90-4046-9E99-381AF2EAE52C}" type="presOf" srcId="{D6D282F5-629C-4AC6-9D53-A155EF07120F}" destId="{DAFC968E-8001-49BB-BF04-10EF47C636F5}" srcOrd="0" destOrd="0" presId="urn:microsoft.com/office/officeart/2005/8/layout/hierarchy1"/>
    <dgm:cxn modelId="{1848DCB3-010F-4F71-A708-4CEE6469C6F3}" srcId="{44A6A8E6-5379-4734-8664-AB8F4FCCEE18}" destId="{C9404C68-5ED7-4FC8-A61E-109FF6E17AEC}" srcOrd="0" destOrd="0" parTransId="{9B28037F-2A8C-446D-B049-7ED637CB4136}" sibTransId="{E670897B-678D-428F-9616-0B27724A246A}"/>
    <dgm:cxn modelId="{126A2BBD-2A6A-4144-A41F-9E0BF851BE08}" type="presOf" srcId="{44A6A8E6-5379-4734-8664-AB8F4FCCEE18}" destId="{C03A31BB-B086-4BAD-8E4C-3458556D5FC4}" srcOrd="0" destOrd="0" presId="urn:microsoft.com/office/officeart/2005/8/layout/hierarchy1"/>
    <dgm:cxn modelId="{1BF3EDBD-3F6E-4FB3-B9C5-7585D6CDA299}" type="presOf" srcId="{BEC32985-970B-49A9-94B6-CC0DA4D6436C}" destId="{67A228AB-D9D4-4C9E-A983-303EF6C949A8}" srcOrd="0" destOrd="0" presId="urn:microsoft.com/office/officeart/2005/8/layout/hierarchy1"/>
    <dgm:cxn modelId="{39E03EBF-ED2C-4E5D-B0EB-82D2CC013919}" srcId="{DC58EDEB-A278-4C3C-A198-0815BBB871D5}" destId="{B0D73817-3EFB-42BC-A7C0-2A8A8DDFA25F}" srcOrd="0" destOrd="0" parTransId="{048F9538-303F-4283-BFDA-E1C084446AE5}" sibTransId="{D8C6631C-1B69-42C6-B907-C23585A7D892}"/>
    <dgm:cxn modelId="{DDC0B5C0-7A34-41C1-8FF7-6F19E96AFA5A}" type="presOf" srcId="{0E60434C-A85E-4262-AE35-45840D6ADB97}" destId="{E39C3EA9-B5BC-441A-9599-4D7E31577DD3}" srcOrd="0" destOrd="0" presId="urn:microsoft.com/office/officeart/2005/8/layout/hierarchy1"/>
    <dgm:cxn modelId="{7C5969C1-1BDB-4BDD-8C74-0E391098927B}" type="presOf" srcId="{898F58BE-A218-4F99-B7EE-2790F4192627}" destId="{DF4B2383-5945-4156-84DE-E80F4227BC16}" srcOrd="0" destOrd="0" presId="urn:microsoft.com/office/officeart/2005/8/layout/hierarchy1"/>
    <dgm:cxn modelId="{373FC5C4-A827-4274-9289-4CA928196436}" type="presOf" srcId="{DDE3975E-2D43-481E-9D1B-76CE0561513F}" destId="{99F1D412-67AD-4170-BAB5-76A46EE770EF}" srcOrd="0" destOrd="0" presId="urn:microsoft.com/office/officeart/2005/8/layout/hierarchy1"/>
    <dgm:cxn modelId="{FB7B8FC5-1459-472C-B260-3B204042FDF3}" srcId="{9CC6B894-EE4B-43EB-8B13-50F32FD17D39}" destId="{ACA0380D-3E8B-4E13-9F14-23DCB28C2856}" srcOrd="0" destOrd="0" parTransId="{725E9EB4-C162-4802-B3B7-5213A028E283}" sibTransId="{7CF74BF1-5DA3-48E0-90A0-577F7F68DED2}"/>
    <dgm:cxn modelId="{077122C8-367C-4166-B5EF-75270EBFC2E2}" type="presOf" srcId="{20FF1EE6-2AD3-4DA6-B95F-A40CC8C678CE}" destId="{8B4E8701-82F5-4ACF-8640-7A62A215C044}" srcOrd="0" destOrd="0" presId="urn:microsoft.com/office/officeart/2005/8/layout/hierarchy1"/>
    <dgm:cxn modelId="{03B884C9-7171-4267-B811-E9F383155591}" srcId="{18904E26-475C-446C-BF97-92188BA11AF3}" destId="{DDE3975E-2D43-481E-9D1B-76CE0561513F}" srcOrd="0" destOrd="0" parTransId="{08150507-D2F7-4F6D-BF4A-B6E9E69E2142}" sibTransId="{22BF047E-D873-4A6B-9880-E3E8A89054D2}"/>
    <dgm:cxn modelId="{BF0FAECC-653A-440E-933C-8C9024D79E42}" srcId="{BEC32985-970B-49A9-94B6-CC0DA4D6436C}" destId="{6E73DB7E-9108-4B66-9E5B-5A12F349DF9A}" srcOrd="1" destOrd="0" parTransId="{EFE6265F-0217-480F-943C-8B75BD2EBC75}" sibTransId="{F768CBAB-A40B-4E3F-85B6-9FFBAED6D9C1}"/>
    <dgm:cxn modelId="{567B8ACE-26CC-45BE-8F48-F56067DC1A9A}" srcId="{18904E26-475C-446C-BF97-92188BA11AF3}" destId="{D609B35E-0F50-4665-96C6-B6ABA703B022}" srcOrd="1" destOrd="0" parTransId="{4F5E40AA-84A5-42DA-A28B-A180EBC4F0F5}" sibTransId="{455BC43A-3700-4681-8D87-010997ECDAE1}"/>
    <dgm:cxn modelId="{06C50ED0-2606-4F0F-8A32-1179239165BA}" type="presOf" srcId="{725E9EB4-C162-4802-B3B7-5213A028E283}" destId="{32C09737-C5E3-4042-8928-D1CD63B01329}" srcOrd="0" destOrd="0" presId="urn:microsoft.com/office/officeart/2005/8/layout/hierarchy1"/>
    <dgm:cxn modelId="{52F565D8-12AA-43A0-B4BC-18F91319B970}" type="presOf" srcId="{B0D73817-3EFB-42BC-A7C0-2A8A8DDFA25F}" destId="{91A55C16-E3A6-45B8-8C68-16FDDE5B81FA}" srcOrd="0" destOrd="0" presId="urn:microsoft.com/office/officeart/2005/8/layout/hierarchy1"/>
    <dgm:cxn modelId="{9C00CCE0-36E4-4678-BC9F-48997198B3DF}" type="presOf" srcId="{EFE6265F-0217-480F-943C-8B75BD2EBC75}" destId="{0CE27A67-4D13-4C60-8A63-580CCA231D58}" srcOrd="0" destOrd="0" presId="urn:microsoft.com/office/officeart/2005/8/layout/hierarchy1"/>
    <dgm:cxn modelId="{4FB347E2-B01A-4AE7-999D-12A9783DCCAD}" srcId="{A2E37FB6-186A-450C-9B6F-03A8DC868033}" destId="{44A6A8E6-5379-4734-8664-AB8F4FCCEE18}" srcOrd="1" destOrd="0" parTransId="{AF109308-ACF3-4B14-A66D-AEFA1869C4F3}" sibTransId="{6F3CE918-3A3A-4B74-BF76-E64F99482E86}"/>
    <dgm:cxn modelId="{DC22B9E2-37DE-41C2-878D-7348B51C02A4}" srcId="{01A840EF-213E-4931-B80C-EDF15F021047}" destId="{9B6337C8-C1AC-4C67-B14E-687F37F0CD00}" srcOrd="1" destOrd="0" parTransId="{D6D282F5-629C-4AC6-9D53-A155EF07120F}" sibTransId="{4C63FAB6-5BD3-444D-AE96-EA89C8540CA5}"/>
    <dgm:cxn modelId="{7F7F33E9-61E0-4762-8BC9-71B48252B67B}" type="presOf" srcId="{4F5E40AA-84A5-42DA-A28B-A180EBC4F0F5}" destId="{6FF518D4-366E-4895-9A32-59DF069EC5DB}" srcOrd="0" destOrd="0" presId="urn:microsoft.com/office/officeart/2005/8/layout/hierarchy1"/>
    <dgm:cxn modelId="{A630D3EF-7A2B-4F2F-A5B4-80DE9FE5939D}" type="presOf" srcId="{18904E26-475C-446C-BF97-92188BA11AF3}" destId="{7EFA01A3-3E74-4603-802D-68CA3CED922D}" srcOrd="0" destOrd="0" presId="urn:microsoft.com/office/officeart/2005/8/layout/hierarchy1"/>
    <dgm:cxn modelId="{0CF98EF5-32B9-4725-A7B0-EA7DD488BA24}" type="presOf" srcId="{048F9538-303F-4283-BFDA-E1C084446AE5}" destId="{6CB144C0-2787-44A2-9FF8-64ACC77E95A2}" srcOrd="0" destOrd="0" presId="urn:microsoft.com/office/officeart/2005/8/layout/hierarchy1"/>
    <dgm:cxn modelId="{099378F6-64A4-48E7-9699-9E0EECD18713}" srcId="{16C111A9-01FE-4A88-96EF-97E85181525A}" destId="{9CC6B894-EE4B-43EB-8B13-50F32FD17D39}" srcOrd="1" destOrd="0" parTransId="{48E5C9C8-2DE3-411B-B6DC-B11208FD16B8}" sibTransId="{634216E3-1B24-41AE-924B-126BBA1E9338}"/>
    <dgm:cxn modelId="{4A0364FF-8D7C-4804-B5C4-9ECAAF42A231}" type="presOf" srcId="{6E73DB7E-9108-4B66-9E5B-5A12F349DF9A}" destId="{9CE17D9D-F222-4488-B411-B86BFEC7D872}" srcOrd="0" destOrd="0" presId="urn:microsoft.com/office/officeart/2005/8/layout/hierarchy1"/>
    <dgm:cxn modelId="{D11ED746-DED2-44D2-A432-84508BDFD6B2}" type="presParOf" srcId="{E39C3EA9-B5BC-441A-9599-4D7E31577DD3}" destId="{99841B24-650C-4BDC-82F0-397E799951D9}" srcOrd="0" destOrd="0" presId="urn:microsoft.com/office/officeart/2005/8/layout/hierarchy1"/>
    <dgm:cxn modelId="{DF8756D3-19D8-4B35-807B-1868FC977550}" type="presParOf" srcId="{99841B24-650C-4BDC-82F0-397E799951D9}" destId="{FDB78BE4-3CAD-414D-9ABF-E25F7C1FDEE7}" srcOrd="0" destOrd="0" presId="urn:microsoft.com/office/officeart/2005/8/layout/hierarchy1"/>
    <dgm:cxn modelId="{6A23FF56-F43B-4D2F-9821-A4ECBEDA1203}" type="presParOf" srcId="{FDB78BE4-3CAD-414D-9ABF-E25F7C1FDEE7}" destId="{96F0D7EE-7111-4171-A990-9FA51E34A814}" srcOrd="0" destOrd="0" presId="urn:microsoft.com/office/officeart/2005/8/layout/hierarchy1"/>
    <dgm:cxn modelId="{83DF1A7C-DAF0-4A3C-9FC7-FD1A77D32495}" type="presParOf" srcId="{FDB78BE4-3CAD-414D-9ABF-E25F7C1FDEE7}" destId="{67A228AB-D9D4-4C9E-A983-303EF6C949A8}" srcOrd="1" destOrd="0" presId="urn:microsoft.com/office/officeart/2005/8/layout/hierarchy1"/>
    <dgm:cxn modelId="{B85E616D-06A4-4096-BCCA-D2E1A60BC04D}" type="presParOf" srcId="{99841B24-650C-4BDC-82F0-397E799951D9}" destId="{F888D661-1F9B-4390-B06C-1C93213BEBBF}" srcOrd="1" destOrd="0" presId="urn:microsoft.com/office/officeart/2005/8/layout/hierarchy1"/>
    <dgm:cxn modelId="{19BBB6B9-4B40-4280-A0CF-742271051AC2}" type="presParOf" srcId="{F888D661-1F9B-4390-B06C-1C93213BEBBF}" destId="{F32C7272-C39D-40A8-9BDD-F156247A7326}" srcOrd="0" destOrd="0" presId="urn:microsoft.com/office/officeart/2005/8/layout/hierarchy1"/>
    <dgm:cxn modelId="{43783AF8-AE07-47BF-A24A-FDDB50D630DD}" type="presParOf" srcId="{F888D661-1F9B-4390-B06C-1C93213BEBBF}" destId="{DA994AC4-39A3-4D4D-9CBA-0E36D860F125}" srcOrd="1" destOrd="0" presId="urn:microsoft.com/office/officeart/2005/8/layout/hierarchy1"/>
    <dgm:cxn modelId="{BBE64873-50A0-4C5F-BBA9-675C56CCE2A7}" type="presParOf" srcId="{DA994AC4-39A3-4D4D-9CBA-0E36D860F125}" destId="{B96346C1-0849-4CA1-B661-F796139536BF}" srcOrd="0" destOrd="0" presId="urn:microsoft.com/office/officeart/2005/8/layout/hierarchy1"/>
    <dgm:cxn modelId="{F51FBA61-5DFB-49CF-8A1B-7549D71FDDD9}" type="presParOf" srcId="{B96346C1-0849-4CA1-B661-F796139536BF}" destId="{D56F261E-5395-4F17-AB1A-06135648EBFB}" srcOrd="0" destOrd="0" presId="urn:microsoft.com/office/officeart/2005/8/layout/hierarchy1"/>
    <dgm:cxn modelId="{E17CDFDD-4D4F-45F2-96A6-096D9EE793A9}" type="presParOf" srcId="{B96346C1-0849-4CA1-B661-F796139536BF}" destId="{A2D69D11-0080-459E-9A9B-D0BE2F0438FC}" srcOrd="1" destOrd="0" presId="urn:microsoft.com/office/officeart/2005/8/layout/hierarchy1"/>
    <dgm:cxn modelId="{60D6550C-C48E-4DBC-B270-E711C53DCE08}" type="presParOf" srcId="{DA994AC4-39A3-4D4D-9CBA-0E36D860F125}" destId="{3B8C2C94-BFCF-428B-8551-AD0B1CCCE34B}" srcOrd="1" destOrd="0" presId="urn:microsoft.com/office/officeart/2005/8/layout/hierarchy1"/>
    <dgm:cxn modelId="{30041B6C-4741-490E-A4FC-0675C5731C4D}" type="presParOf" srcId="{F888D661-1F9B-4390-B06C-1C93213BEBBF}" destId="{0CE27A67-4D13-4C60-8A63-580CCA231D58}" srcOrd="2" destOrd="0" presId="urn:microsoft.com/office/officeart/2005/8/layout/hierarchy1"/>
    <dgm:cxn modelId="{9646168C-42F3-43E8-8CDF-2848F525AF1B}" type="presParOf" srcId="{F888D661-1F9B-4390-B06C-1C93213BEBBF}" destId="{1964EAA3-2643-46D5-BD2E-241D719C92D5}" srcOrd="3" destOrd="0" presId="urn:microsoft.com/office/officeart/2005/8/layout/hierarchy1"/>
    <dgm:cxn modelId="{303A3684-1466-4F65-BCF0-01166613D2F8}" type="presParOf" srcId="{1964EAA3-2643-46D5-BD2E-241D719C92D5}" destId="{43FBC54A-B041-4B79-8005-05389541136F}" srcOrd="0" destOrd="0" presId="urn:microsoft.com/office/officeart/2005/8/layout/hierarchy1"/>
    <dgm:cxn modelId="{3E15AB2D-1021-4F12-89DF-0D0B17DB19DA}" type="presParOf" srcId="{43FBC54A-B041-4B79-8005-05389541136F}" destId="{91A1ACE3-2B0A-403F-8463-679F125A61AF}" srcOrd="0" destOrd="0" presId="urn:microsoft.com/office/officeart/2005/8/layout/hierarchy1"/>
    <dgm:cxn modelId="{FAF8952D-BD46-4104-B9BE-0AAC8620645D}" type="presParOf" srcId="{43FBC54A-B041-4B79-8005-05389541136F}" destId="{9CE17D9D-F222-4488-B411-B86BFEC7D872}" srcOrd="1" destOrd="0" presId="urn:microsoft.com/office/officeart/2005/8/layout/hierarchy1"/>
    <dgm:cxn modelId="{F91E42E1-B8C9-4410-8D69-A4E20A7116CB}" type="presParOf" srcId="{1964EAA3-2643-46D5-BD2E-241D719C92D5}" destId="{36DC3E6D-2FE8-49E9-AD33-DE342E73628A}" srcOrd="1" destOrd="0" presId="urn:microsoft.com/office/officeart/2005/8/layout/hierarchy1"/>
    <dgm:cxn modelId="{79FF9720-631C-4FF8-ACB4-BD3BEF306E78}" type="presParOf" srcId="{36DC3E6D-2FE8-49E9-AD33-DE342E73628A}" destId="{45198F9F-DD99-4F36-B0B4-F3F7CA6A3A47}" srcOrd="0" destOrd="0" presId="urn:microsoft.com/office/officeart/2005/8/layout/hierarchy1"/>
    <dgm:cxn modelId="{B9F1CE82-9284-4750-BC00-A5883DA088F5}" type="presParOf" srcId="{36DC3E6D-2FE8-49E9-AD33-DE342E73628A}" destId="{C6CF8986-FDAD-4CEA-9EC9-F64823BE0A0B}" srcOrd="1" destOrd="0" presId="urn:microsoft.com/office/officeart/2005/8/layout/hierarchy1"/>
    <dgm:cxn modelId="{EFF27AC3-A16B-4005-96DB-098972544C63}" type="presParOf" srcId="{C6CF8986-FDAD-4CEA-9EC9-F64823BE0A0B}" destId="{025D3BEC-1AF6-4137-B6D9-D9C58C91CDE4}" srcOrd="0" destOrd="0" presId="urn:microsoft.com/office/officeart/2005/8/layout/hierarchy1"/>
    <dgm:cxn modelId="{B286C3D6-21D7-4C17-96C9-43356FAEB912}" type="presParOf" srcId="{025D3BEC-1AF6-4137-B6D9-D9C58C91CDE4}" destId="{4D62CC27-4812-4F59-B54E-8D76CACFCDCB}" srcOrd="0" destOrd="0" presId="urn:microsoft.com/office/officeart/2005/8/layout/hierarchy1"/>
    <dgm:cxn modelId="{D5B9E785-85F4-4F8D-8894-68650E55EFD1}" type="presParOf" srcId="{025D3BEC-1AF6-4137-B6D9-D9C58C91CDE4}" destId="{1E540AA2-3D39-4F35-A964-41353C3F9D09}" srcOrd="1" destOrd="0" presId="urn:microsoft.com/office/officeart/2005/8/layout/hierarchy1"/>
    <dgm:cxn modelId="{345E4FFD-7503-474B-8A46-CE59E915517F}" type="presParOf" srcId="{C6CF8986-FDAD-4CEA-9EC9-F64823BE0A0B}" destId="{0F12FC90-1AF6-4142-B302-70F339F136BD}" srcOrd="1" destOrd="0" presId="urn:microsoft.com/office/officeart/2005/8/layout/hierarchy1"/>
    <dgm:cxn modelId="{44F3B2B2-7DE8-4B12-A15E-BE1BE84F9D7D}" type="presParOf" srcId="{0F12FC90-1AF6-4142-B302-70F339F136BD}" destId="{6CB144C0-2787-44A2-9FF8-64ACC77E95A2}" srcOrd="0" destOrd="0" presId="urn:microsoft.com/office/officeart/2005/8/layout/hierarchy1"/>
    <dgm:cxn modelId="{1EE1ABD2-D2EC-44FE-8DB3-022CFECA2E6D}" type="presParOf" srcId="{0F12FC90-1AF6-4142-B302-70F339F136BD}" destId="{E403D667-BA5D-49D8-A94D-57A7238E6EA3}" srcOrd="1" destOrd="0" presId="urn:microsoft.com/office/officeart/2005/8/layout/hierarchy1"/>
    <dgm:cxn modelId="{1270956B-E9D8-4F49-8970-C6B5EC570608}" type="presParOf" srcId="{E403D667-BA5D-49D8-A94D-57A7238E6EA3}" destId="{EE2805AD-0862-4848-8B5D-4536A9557A82}" srcOrd="0" destOrd="0" presId="urn:microsoft.com/office/officeart/2005/8/layout/hierarchy1"/>
    <dgm:cxn modelId="{72A3D43C-20DE-4D37-9D3E-1549BFB43A80}" type="presParOf" srcId="{EE2805AD-0862-4848-8B5D-4536A9557A82}" destId="{51467FC2-0195-4B0C-BD29-EB63E10417AE}" srcOrd="0" destOrd="0" presId="urn:microsoft.com/office/officeart/2005/8/layout/hierarchy1"/>
    <dgm:cxn modelId="{D03FA207-4A30-4CC0-A007-D49D31A4E302}" type="presParOf" srcId="{EE2805AD-0862-4848-8B5D-4536A9557A82}" destId="{91A55C16-E3A6-45B8-8C68-16FDDE5B81FA}" srcOrd="1" destOrd="0" presId="urn:microsoft.com/office/officeart/2005/8/layout/hierarchy1"/>
    <dgm:cxn modelId="{E4504589-BAF9-4A7A-8D54-39C5283CC18F}" type="presParOf" srcId="{E403D667-BA5D-49D8-A94D-57A7238E6EA3}" destId="{ECEFB04F-B1F4-428E-B953-42DA56FDCDFC}" srcOrd="1" destOrd="0" presId="urn:microsoft.com/office/officeart/2005/8/layout/hierarchy1"/>
    <dgm:cxn modelId="{5B077CAE-B338-4904-A51E-351BEEA720D1}" type="presParOf" srcId="{0F12FC90-1AF6-4142-B302-70F339F136BD}" destId="{F5AE7362-662A-49F8-91BF-752C51DAA358}" srcOrd="2" destOrd="0" presId="urn:microsoft.com/office/officeart/2005/8/layout/hierarchy1"/>
    <dgm:cxn modelId="{27B0C88E-498B-490F-9019-B16FEE1313F7}" type="presParOf" srcId="{0F12FC90-1AF6-4142-B302-70F339F136BD}" destId="{031BEE22-3B9A-4F9E-B260-87C0BB7CED8F}" srcOrd="3" destOrd="0" presId="urn:microsoft.com/office/officeart/2005/8/layout/hierarchy1"/>
    <dgm:cxn modelId="{39F0E983-4B29-4039-BB76-55E52A3620CD}" type="presParOf" srcId="{031BEE22-3B9A-4F9E-B260-87C0BB7CED8F}" destId="{F4FEE966-6946-40AB-8263-B83BDB0D5A6C}" srcOrd="0" destOrd="0" presId="urn:microsoft.com/office/officeart/2005/8/layout/hierarchy1"/>
    <dgm:cxn modelId="{FB0660EF-3FB8-4773-9C34-FB192777016B}" type="presParOf" srcId="{F4FEE966-6946-40AB-8263-B83BDB0D5A6C}" destId="{32264467-7B72-4BE1-9B09-931500B7C596}" srcOrd="0" destOrd="0" presId="urn:microsoft.com/office/officeart/2005/8/layout/hierarchy1"/>
    <dgm:cxn modelId="{41AD9F1D-0568-4DE3-A012-C96B30CABCB8}" type="presParOf" srcId="{F4FEE966-6946-40AB-8263-B83BDB0D5A6C}" destId="{2C70E1D8-45D5-40AF-965A-35CE3664F2B4}" srcOrd="1" destOrd="0" presId="urn:microsoft.com/office/officeart/2005/8/layout/hierarchy1"/>
    <dgm:cxn modelId="{F31929FA-49CC-4B7A-8F88-862DE2E12BB1}" type="presParOf" srcId="{031BEE22-3B9A-4F9E-B260-87C0BB7CED8F}" destId="{A914D9AE-82BB-45E2-BDFC-73CB8D2BA55D}" srcOrd="1" destOrd="0" presId="urn:microsoft.com/office/officeart/2005/8/layout/hierarchy1"/>
    <dgm:cxn modelId="{F3B3DCD8-EBB2-4DC0-ADE5-09F50DFDFED8}" type="presParOf" srcId="{A914D9AE-82BB-45E2-BDFC-73CB8D2BA55D}" destId="{DF4B2383-5945-4156-84DE-E80F4227BC16}" srcOrd="0" destOrd="0" presId="urn:microsoft.com/office/officeart/2005/8/layout/hierarchy1"/>
    <dgm:cxn modelId="{5D3E0FD5-5B12-433F-8218-9B890EA88A96}" type="presParOf" srcId="{A914D9AE-82BB-45E2-BDFC-73CB8D2BA55D}" destId="{0D7004D2-9E67-40DB-B523-97EE857A7578}" srcOrd="1" destOrd="0" presId="urn:microsoft.com/office/officeart/2005/8/layout/hierarchy1"/>
    <dgm:cxn modelId="{8E7BD84D-DCB8-439C-9256-1A9B1A02290C}" type="presParOf" srcId="{0D7004D2-9E67-40DB-B523-97EE857A7578}" destId="{70D82CF9-2371-4379-8844-FCFA9255F283}" srcOrd="0" destOrd="0" presId="urn:microsoft.com/office/officeart/2005/8/layout/hierarchy1"/>
    <dgm:cxn modelId="{59671726-3507-4CD5-867F-9826A5A00936}" type="presParOf" srcId="{70D82CF9-2371-4379-8844-FCFA9255F283}" destId="{6679299E-5D72-4C22-89F9-2C460ED0FFBB}" srcOrd="0" destOrd="0" presId="urn:microsoft.com/office/officeart/2005/8/layout/hierarchy1"/>
    <dgm:cxn modelId="{BF3EFBD2-A8EA-40C1-B859-073196CD09D3}" type="presParOf" srcId="{70D82CF9-2371-4379-8844-FCFA9255F283}" destId="{BB3095AD-DDE9-4194-9A58-98BCAD761224}" srcOrd="1" destOrd="0" presId="urn:microsoft.com/office/officeart/2005/8/layout/hierarchy1"/>
    <dgm:cxn modelId="{5A7C098E-ABDB-4691-BB06-85E77E331D2F}" type="presParOf" srcId="{0D7004D2-9E67-40DB-B523-97EE857A7578}" destId="{DE23ABC7-1D49-4C9A-AD6F-064C81613B39}" srcOrd="1" destOrd="0" presId="urn:microsoft.com/office/officeart/2005/8/layout/hierarchy1"/>
    <dgm:cxn modelId="{B78C6491-BBC0-4EC8-8B53-1CD3520B0F5D}" type="presParOf" srcId="{DE23ABC7-1D49-4C9A-AD6F-064C81613B39}" destId="{3E6F201C-8F40-4319-B50D-68E9DD34B8A5}" srcOrd="0" destOrd="0" presId="urn:microsoft.com/office/officeart/2005/8/layout/hierarchy1"/>
    <dgm:cxn modelId="{EEF81179-0474-4763-8F4E-AA50A2903E64}" type="presParOf" srcId="{DE23ABC7-1D49-4C9A-AD6F-064C81613B39}" destId="{9D364E40-A183-4E9D-B2AA-9F441E1F28B1}" srcOrd="1" destOrd="0" presId="urn:microsoft.com/office/officeart/2005/8/layout/hierarchy1"/>
    <dgm:cxn modelId="{7925D85D-76D7-4684-B508-63D6A48659B7}" type="presParOf" srcId="{9D364E40-A183-4E9D-B2AA-9F441E1F28B1}" destId="{6E63019C-A8D9-4D68-84B9-46E5520AD933}" srcOrd="0" destOrd="0" presId="urn:microsoft.com/office/officeart/2005/8/layout/hierarchy1"/>
    <dgm:cxn modelId="{222DBB6E-F59D-409A-8061-0BBA195758EC}" type="presParOf" srcId="{6E63019C-A8D9-4D68-84B9-46E5520AD933}" destId="{3349A6B4-2887-4FF5-8CF9-59E1FF60080B}" srcOrd="0" destOrd="0" presId="urn:microsoft.com/office/officeart/2005/8/layout/hierarchy1"/>
    <dgm:cxn modelId="{9187D485-6C6F-43F2-9627-FCA89E782C7D}" type="presParOf" srcId="{6E63019C-A8D9-4D68-84B9-46E5520AD933}" destId="{AC71DD11-C00C-4AAD-B6AE-E8BED6041842}" srcOrd="1" destOrd="0" presId="urn:microsoft.com/office/officeart/2005/8/layout/hierarchy1"/>
    <dgm:cxn modelId="{5153593F-9E14-4246-869F-B28F141FF6AE}" type="presParOf" srcId="{9D364E40-A183-4E9D-B2AA-9F441E1F28B1}" destId="{DC81F937-050E-467A-A5C6-D5BD993AC712}" srcOrd="1" destOrd="0" presId="urn:microsoft.com/office/officeart/2005/8/layout/hierarchy1"/>
    <dgm:cxn modelId="{C5D8934E-9B40-42AC-82B3-3B54343B2D77}" type="presParOf" srcId="{DE23ABC7-1D49-4C9A-AD6F-064C81613B39}" destId="{12A44C7A-A80C-4FB5-896D-E3F2F54A20CC}" srcOrd="2" destOrd="0" presId="urn:microsoft.com/office/officeart/2005/8/layout/hierarchy1"/>
    <dgm:cxn modelId="{546E69D4-B3B8-49DF-8A9F-A43FA78191B6}" type="presParOf" srcId="{DE23ABC7-1D49-4C9A-AD6F-064C81613B39}" destId="{CFC222C4-D8EE-456C-AD0D-1A62770B16CC}" srcOrd="3" destOrd="0" presId="urn:microsoft.com/office/officeart/2005/8/layout/hierarchy1"/>
    <dgm:cxn modelId="{56148A66-A00C-45E4-BC1A-749588D042A3}" type="presParOf" srcId="{CFC222C4-D8EE-456C-AD0D-1A62770B16CC}" destId="{E3E04CC6-DE9F-4540-B3AC-00BF8AD90145}" srcOrd="0" destOrd="0" presId="urn:microsoft.com/office/officeart/2005/8/layout/hierarchy1"/>
    <dgm:cxn modelId="{3B2DBC86-D40E-4FB9-A929-F24BB8F6B123}" type="presParOf" srcId="{E3E04CC6-DE9F-4540-B3AC-00BF8AD90145}" destId="{ACD686F6-CACB-4E4C-8A18-32BCED104685}" srcOrd="0" destOrd="0" presId="urn:microsoft.com/office/officeart/2005/8/layout/hierarchy1"/>
    <dgm:cxn modelId="{0FF70DDA-C80B-44B0-A3C1-4A930012CF36}" type="presParOf" srcId="{E3E04CC6-DE9F-4540-B3AC-00BF8AD90145}" destId="{C03A31BB-B086-4BAD-8E4C-3458556D5FC4}" srcOrd="1" destOrd="0" presId="urn:microsoft.com/office/officeart/2005/8/layout/hierarchy1"/>
    <dgm:cxn modelId="{7DBCEE75-D865-413E-995D-A2C52D7EB187}" type="presParOf" srcId="{CFC222C4-D8EE-456C-AD0D-1A62770B16CC}" destId="{6A3E15E3-AB4B-458D-8863-6A0D351BE99B}" srcOrd="1" destOrd="0" presId="urn:microsoft.com/office/officeart/2005/8/layout/hierarchy1"/>
    <dgm:cxn modelId="{1842ABF7-07C3-4AF7-AC0F-88F1EB1C5489}" type="presParOf" srcId="{6A3E15E3-AB4B-458D-8863-6A0D351BE99B}" destId="{22B162E1-EEF7-4F3B-A67E-5DC4A34DBB0E}" srcOrd="0" destOrd="0" presId="urn:microsoft.com/office/officeart/2005/8/layout/hierarchy1"/>
    <dgm:cxn modelId="{CADBC9CB-355F-45E7-8426-AABE3B65A7A3}" type="presParOf" srcId="{6A3E15E3-AB4B-458D-8863-6A0D351BE99B}" destId="{2ACF31D0-FB08-4A5F-BCDE-47488F6DE515}" srcOrd="1" destOrd="0" presId="urn:microsoft.com/office/officeart/2005/8/layout/hierarchy1"/>
    <dgm:cxn modelId="{783343CC-B54E-444B-B1A8-4EBA3CC7F87B}" type="presParOf" srcId="{2ACF31D0-FB08-4A5F-BCDE-47488F6DE515}" destId="{02602FEB-607E-47E9-9971-E3DA17A208BA}" srcOrd="0" destOrd="0" presId="urn:microsoft.com/office/officeart/2005/8/layout/hierarchy1"/>
    <dgm:cxn modelId="{360C1E5C-6713-45ED-8EE8-539E28337B14}" type="presParOf" srcId="{02602FEB-607E-47E9-9971-E3DA17A208BA}" destId="{6BAB0ADB-FBD3-4617-8434-C0A7528AC36A}" srcOrd="0" destOrd="0" presId="urn:microsoft.com/office/officeart/2005/8/layout/hierarchy1"/>
    <dgm:cxn modelId="{FDF606F4-C2FF-411E-8482-31DA584A4974}" type="presParOf" srcId="{02602FEB-607E-47E9-9971-E3DA17A208BA}" destId="{5ED56937-7925-402D-A303-255B56C24D5B}" srcOrd="1" destOrd="0" presId="urn:microsoft.com/office/officeart/2005/8/layout/hierarchy1"/>
    <dgm:cxn modelId="{720160AF-9DD9-47D1-AE50-69BDE8E1D7A6}" type="presParOf" srcId="{2ACF31D0-FB08-4A5F-BCDE-47488F6DE515}" destId="{4359E049-2C96-44AC-8D71-D943533C46E1}" srcOrd="1" destOrd="0" presId="urn:microsoft.com/office/officeart/2005/8/layout/hierarchy1"/>
    <dgm:cxn modelId="{A79CDF59-42B1-4EFC-B864-367729683F4F}" type="presParOf" srcId="{6A3E15E3-AB4B-458D-8863-6A0D351BE99B}" destId="{3F6004C7-59DC-4E5F-8E54-CB4E02F1CCFA}" srcOrd="2" destOrd="0" presId="urn:microsoft.com/office/officeart/2005/8/layout/hierarchy1"/>
    <dgm:cxn modelId="{A76F4911-FC0D-4AAF-A0F9-867D664EE15A}" type="presParOf" srcId="{6A3E15E3-AB4B-458D-8863-6A0D351BE99B}" destId="{BCEC4B7D-7E5D-4633-AA7F-27CA3F8E61F5}" srcOrd="3" destOrd="0" presId="urn:microsoft.com/office/officeart/2005/8/layout/hierarchy1"/>
    <dgm:cxn modelId="{320EFA7E-EED2-420B-851A-68B4AFF21211}" type="presParOf" srcId="{BCEC4B7D-7E5D-4633-AA7F-27CA3F8E61F5}" destId="{53627FE9-617A-42AB-82BE-2195C762473E}" srcOrd="0" destOrd="0" presId="urn:microsoft.com/office/officeart/2005/8/layout/hierarchy1"/>
    <dgm:cxn modelId="{FB452A45-AE8B-49E1-85AF-9651667EB423}" type="presParOf" srcId="{53627FE9-617A-42AB-82BE-2195C762473E}" destId="{7DE1CBFF-61A4-461D-BF55-8B21BE804E58}" srcOrd="0" destOrd="0" presId="urn:microsoft.com/office/officeart/2005/8/layout/hierarchy1"/>
    <dgm:cxn modelId="{D9B89CF5-A516-46AD-8A5D-3CFEACF2DDC3}" type="presParOf" srcId="{53627FE9-617A-42AB-82BE-2195C762473E}" destId="{844CE1DC-B674-4938-BB52-6CF52E3FF0AE}" srcOrd="1" destOrd="0" presId="urn:microsoft.com/office/officeart/2005/8/layout/hierarchy1"/>
    <dgm:cxn modelId="{6F6F7077-8E8D-463F-B592-FFE391838F55}" type="presParOf" srcId="{BCEC4B7D-7E5D-4633-AA7F-27CA3F8E61F5}" destId="{9D60594C-147C-4EEA-986D-5534C65D3700}" srcOrd="1" destOrd="0" presId="urn:microsoft.com/office/officeart/2005/8/layout/hierarchy1"/>
    <dgm:cxn modelId="{FBAB17B2-F7F8-4C9C-8494-F0709125C349}" type="presParOf" srcId="{A914D9AE-82BB-45E2-BDFC-73CB8D2BA55D}" destId="{FA54EEE9-3D14-4051-9A04-650F88EFCDB2}" srcOrd="2" destOrd="0" presId="urn:microsoft.com/office/officeart/2005/8/layout/hierarchy1"/>
    <dgm:cxn modelId="{B576AF9A-88C3-453D-8B08-89781EEB0ED0}" type="presParOf" srcId="{A914D9AE-82BB-45E2-BDFC-73CB8D2BA55D}" destId="{E5479F2F-F29A-4ACA-8793-D15A55A6DEEA}" srcOrd="3" destOrd="0" presId="urn:microsoft.com/office/officeart/2005/8/layout/hierarchy1"/>
    <dgm:cxn modelId="{6D94DE2A-18EA-4CBF-A8A2-1AEEB599AAF1}" type="presParOf" srcId="{E5479F2F-F29A-4ACA-8793-D15A55A6DEEA}" destId="{59B754BF-E26C-4F42-B79F-F57CF8C69736}" srcOrd="0" destOrd="0" presId="urn:microsoft.com/office/officeart/2005/8/layout/hierarchy1"/>
    <dgm:cxn modelId="{D06235F2-93DA-4E99-8563-2883E17D84C5}" type="presParOf" srcId="{59B754BF-E26C-4F42-B79F-F57CF8C69736}" destId="{2F40751A-8CAC-4C79-8B38-A04028A447A8}" srcOrd="0" destOrd="0" presId="urn:microsoft.com/office/officeart/2005/8/layout/hierarchy1"/>
    <dgm:cxn modelId="{F3383704-9A76-4F5C-A004-C218B15C2167}" type="presParOf" srcId="{59B754BF-E26C-4F42-B79F-F57CF8C69736}" destId="{CE17C226-AE23-4D23-A1A9-FD78A02E89E5}" srcOrd="1" destOrd="0" presId="urn:microsoft.com/office/officeart/2005/8/layout/hierarchy1"/>
    <dgm:cxn modelId="{09331098-E10D-42B9-AFDA-AD4836B15A21}" type="presParOf" srcId="{E5479F2F-F29A-4ACA-8793-D15A55A6DEEA}" destId="{F13E5017-40CD-4B0C-87B6-55546137AC25}" srcOrd="1" destOrd="0" presId="urn:microsoft.com/office/officeart/2005/8/layout/hierarchy1"/>
    <dgm:cxn modelId="{731AF730-553C-41D0-9731-1C93D2455908}" type="presParOf" srcId="{F13E5017-40CD-4B0C-87B6-55546137AC25}" destId="{32C09737-C5E3-4042-8928-D1CD63B01329}" srcOrd="0" destOrd="0" presId="urn:microsoft.com/office/officeart/2005/8/layout/hierarchy1"/>
    <dgm:cxn modelId="{21D8164D-5D95-4E1A-AAA3-18C82A9611D9}" type="presParOf" srcId="{F13E5017-40CD-4B0C-87B6-55546137AC25}" destId="{64185072-CBC3-48DD-B2BE-03397D30D313}" srcOrd="1" destOrd="0" presId="urn:microsoft.com/office/officeart/2005/8/layout/hierarchy1"/>
    <dgm:cxn modelId="{4D02ED4F-D894-4458-8924-C8D436ABFD97}" type="presParOf" srcId="{64185072-CBC3-48DD-B2BE-03397D30D313}" destId="{C9895D7F-8C28-4100-9CFC-CCA44DD625D0}" srcOrd="0" destOrd="0" presId="urn:microsoft.com/office/officeart/2005/8/layout/hierarchy1"/>
    <dgm:cxn modelId="{2222D4A6-CFF1-4865-9D70-DC376AE08057}" type="presParOf" srcId="{C9895D7F-8C28-4100-9CFC-CCA44DD625D0}" destId="{2D91FBB2-FBF5-4877-8D35-C1BBFCB2660E}" srcOrd="0" destOrd="0" presId="urn:microsoft.com/office/officeart/2005/8/layout/hierarchy1"/>
    <dgm:cxn modelId="{DE33F9BF-9286-475E-8570-6DF4151CEAB7}" type="presParOf" srcId="{C9895D7F-8C28-4100-9CFC-CCA44DD625D0}" destId="{526974C1-3D9F-456D-AE79-48305A21B032}" srcOrd="1" destOrd="0" presId="urn:microsoft.com/office/officeart/2005/8/layout/hierarchy1"/>
    <dgm:cxn modelId="{07C41C96-B7F3-45A7-B238-01B0FDD6460C}" type="presParOf" srcId="{64185072-CBC3-48DD-B2BE-03397D30D313}" destId="{1410CD8B-998A-4D56-95D4-3C15E455F1F4}" srcOrd="1" destOrd="0" presId="urn:microsoft.com/office/officeart/2005/8/layout/hierarchy1"/>
    <dgm:cxn modelId="{863EB2EA-FEDB-42DC-88E5-2A41243F7C62}" type="presParOf" srcId="{F13E5017-40CD-4B0C-87B6-55546137AC25}" destId="{8B4E8701-82F5-4ACF-8640-7A62A215C044}" srcOrd="2" destOrd="0" presId="urn:microsoft.com/office/officeart/2005/8/layout/hierarchy1"/>
    <dgm:cxn modelId="{2B97AE20-986D-47BB-91B3-3399698DE60D}" type="presParOf" srcId="{F13E5017-40CD-4B0C-87B6-55546137AC25}" destId="{09455541-355C-47D2-910F-F90DE7AC57C3}" srcOrd="3" destOrd="0" presId="urn:microsoft.com/office/officeart/2005/8/layout/hierarchy1"/>
    <dgm:cxn modelId="{D6399309-020A-4FA7-9F13-59A7385F62B2}" type="presParOf" srcId="{09455541-355C-47D2-910F-F90DE7AC57C3}" destId="{45B1D0CE-3BFE-4CE9-A3CF-066A177C3D8D}" srcOrd="0" destOrd="0" presId="urn:microsoft.com/office/officeart/2005/8/layout/hierarchy1"/>
    <dgm:cxn modelId="{A66DD1CF-CA4B-4B10-87D8-BDAA3B70021D}" type="presParOf" srcId="{45B1D0CE-3BFE-4CE9-A3CF-066A177C3D8D}" destId="{049976A9-E07C-48FD-90B0-86D784B46CD0}" srcOrd="0" destOrd="0" presId="urn:microsoft.com/office/officeart/2005/8/layout/hierarchy1"/>
    <dgm:cxn modelId="{5A47EDD1-0EEC-48A8-B4E0-68CE619339CC}" type="presParOf" srcId="{45B1D0CE-3BFE-4CE9-A3CF-066A177C3D8D}" destId="{7D6EA3D8-5471-4ACD-BFFB-7BFC6CB5EC94}" srcOrd="1" destOrd="0" presId="urn:microsoft.com/office/officeart/2005/8/layout/hierarchy1"/>
    <dgm:cxn modelId="{2F3180D5-39CE-4EF2-B17B-A759A5A70C65}" type="presParOf" srcId="{09455541-355C-47D2-910F-F90DE7AC57C3}" destId="{BB01440E-5BAC-4E0C-ACC6-FC87C42FEA8D}" srcOrd="1" destOrd="0" presId="urn:microsoft.com/office/officeart/2005/8/layout/hierarchy1"/>
    <dgm:cxn modelId="{EAE97285-220B-458D-B7D4-76787EEF4B93}" type="presParOf" srcId="{36DC3E6D-2FE8-49E9-AD33-DE342E73628A}" destId="{D625A554-3B0C-422A-9EE4-9D02DAF41BB3}" srcOrd="2" destOrd="0" presId="urn:microsoft.com/office/officeart/2005/8/layout/hierarchy1"/>
    <dgm:cxn modelId="{5C51FA9B-653E-4F36-880F-1F7A5092AC4B}" type="presParOf" srcId="{36DC3E6D-2FE8-49E9-AD33-DE342E73628A}" destId="{98C3739D-163E-4815-9565-D7DD7E7B93EA}" srcOrd="3" destOrd="0" presId="urn:microsoft.com/office/officeart/2005/8/layout/hierarchy1"/>
    <dgm:cxn modelId="{B5A2E411-95B7-475E-BBE5-9F059B510214}" type="presParOf" srcId="{98C3739D-163E-4815-9565-D7DD7E7B93EA}" destId="{1034C40B-2EBE-40FE-B52F-B6A5D2BCCFFB}" srcOrd="0" destOrd="0" presId="urn:microsoft.com/office/officeart/2005/8/layout/hierarchy1"/>
    <dgm:cxn modelId="{42B4F3E7-728D-404F-9600-055111E93CE4}" type="presParOf" srcId="{1034C40B-2EBE-40FE-B52F-B6A5D2BCCFFB}" destId="{8AD1E4AB-9757-4839-9512-D7000A238565}" srcOrd="0" destOrd="0" presId="urn:microsoft.com/office/officeart/2005/8/layout/hierarchy1"/>
    <dgm:cxn modelId="{32A7A336-23D3-4CE4-B8E8-684D8CCBAF48}" type="presParOf" srcId="{1034C40B-2EBE-40FE-B52F-B6A5D2BCCFFB}" destId="{7EFA01A3-3E74-4603-802D-68CA3CED922D}" srcOrd="1" destOrd="0" presId="urn:microsoft.com/office/officeart/2005/8/layout/hierarchy1"/>
    <dgm:cxn modelId="{9E865E66-E854-49AD-9BD8-D1280004AB91}" type="presParOf" srcId="{98C3739D-163E-4815-9565-D7DD7E7B93EA}" destId="{86661FEE-5DCF-4423-BB24-60DA25485FC9}" srcOrd="1" destOrd="0" presId="urn:microsoft.com/office/officeart/2005/8/layout/hierarchy1"/>
    <dgm:cxn modelId="{3C1BB6F3-72E6-4435-87E1-59992F327D15}" type="presParOf" srcId="{86661FEE-5DCF-4423-BB24-60DA25485FC9}" destId="{B5E17E88-7F6E-4ABE-9D95-958A601B2BBF}" srcOrd="0" destOrd="0" presId="urn:microsoft.com/office/officeart/2005/8/layout/hierarchy1"/>
    <dgm:cxn modelId="{B0DE177A-73B3-4DE8-B779-63B6D706B48B}" type="presParOf" srcId="{86661FEE-5DCF-4423-BB24-60DA25485FC9}" destId="{7D371590-B357-48CF-9565-18F7D6119B92}" srcOrd="1" destOrd="0" presId="urn:microsoft.com/office/officeart/2005/8/layout/hierarchy1"/>
    <dgm:cxn modelId="{6A509239-1E12-45B9-8B45-817D8F9F29DA}" type="presParOf" srcId="{7D371590-B357-48CF-9565-18F7D6119B92}" destId="{9653E1B1-2207-48B2-8105-D15BE1B49418}" srcOrd="0" destOrd="0" presId="urn:microsoft.com/office/officeart/2005/8/layout/hierarchy1"/>
    <dgm:cxn modelId="{A9275B75-49DC-4345-9BDC-722101CFD38E}" type="presParOf" srcId="{9653E1B1-2207-48B2-8105-D15BE1B49418}" destId="{C6F8EC8A-85C0-4D53-8441-17095DD6BE61}" srcOrd="0" destOrd="0" presId="urn:microsoft.com/office/officeart/2005/8/layout/hierarchy1"/>
    <dgm:cxn modelId="{1EB1F646-B9D3-4ED1-975C-1344E433D890}" type="presParOf" srcId="{9653E1B1-2207-48B2-8105-D15BE1B49418}" destId="{99F1D412-67AD-4170-BAB5-76A46EE770EF}" srcOrd="1" destOrd="0" presId="urn:microsoft.com/office/officeart/2005/8/layout/hierarchy1"/>
    <dgm:cxn modelId="{2BD9065E-DFE1-41D5-8616-4E54821E1B12}" type="presParOf" srcId="{7D371590-B357-48CF-9565-18F7D6119B92}" destId="{01DF27F3-797D-40BB-A635-2EAC2313CAA9}" srcOrd="1" destOrd="0" presId="urn:microsoft.com/office/officeart/2005/8/layout/hierarchy1"/>
    <dgm:cxn modelId="{8C2CEC92-CF01-4B8E-A943-B649AD2F9ECA}" type="presParOf" srcId="{86661FEE-5DCF-4423-BB24-60DA25485FC9}" destId="{6FF518D4-366E-4895-9A32-59DF069EC5DB}" srcOrd="2" destOrd="0" presId="urn:microsoft.com/office/officeart/2005/8/layout/hierarchy1"/>
    <dgm:cxn modelId="{A4D2A085-ABBD-4142-865B-457C88368AD9}" type="presParOf" srcId="{86661FEE-5DCF-4423-BB24-60DA25485FC9}" destId="{37426F12-1F14-4455-B7A8-00BC3C5CF38B}" srcOrd="3" destOrd="0" presId="urn:microsoft.com/office/officeart/2005/8/layout/hierarchy1"/>
    <dgm:cxn modelId="{52B054AC-1FC6-48C9-8417-45292FE573D3}" type="presParOf" srcId="{37426F12-1F14-4455-B7A8-00BC3C5CF38B}" destId="{39AEF090-E3AA-4F98-B715-2CFC70365BD2}" srcOrd="0" destOrd="0" presId="urn:microsoft.com/office/officeart/2005/8/layout/hierarchy1"/>
    <dgm:cxn modelId="{89902517-AE1C-4C8C-A034-0ACA6E2DA6A1}" type="presParOf" srcId="{39AEF090-E3AA-4F98-B715-2CFC70365BD2}" destId="{61833CCB-AA79-4BA5-BB9B-72FD48F71E23}" srcOrd="0" destOrd="0" presId="urn:microsoft.com/office/officeart/2005/8/layout/hierarchy1"/>
    <dgm:cxn modelId="{52D3E020-8A01-4D27-93C4-B20E7C652707}" type="presParOf" srcId="{39AEF090-E3AA-4F98-B715-2CFC70365BD2}" destId="{6AAE7E5F-BB69-44A8-839F-26AF3CE0E7AB}" srcOrd="1" destOrd="0" presId="urn:microsoft.com/office/officeart/2005/8/layout/hierarchy1"/>
    <dgm:cxn modelId="{F656241C-A52E-4251-9627-50891754C8FB}" type="presParOf" srcId="{37426F12-1F14-4455-B7A8-00BC3C5CF38B}" destId="{1571FFC5-7DFD-458F-95B7-6A84106F233A}" srcOrd="1" destOrd="0" presId="urn:microsoft.com/office/officeart/2005/8/layout/hierarchy1"/>
    <dgm:cxn modelId="{50A453D5-78BA-4526-B6E1-D42B083E21A8}" type="presParOf" srcId="{1571FFC5-7DFD-458F-95B7-6A84106F233A}" destId="{A9FCD161-06C8-4E3F-9D4E-51CAEAC2FC7D}" srcOrd="0" destOrd="0" presId="urn:microsoft.com/office/officeart/2005/8/layout/hierarchy1"/>
    <dgm:cxn modelId="{A7AF6416-28F3-40A9-B74E-833C904A7C19}" type="presParOf" srcId="{1571FFC5-7DFD-458F-95B7-6A84106F233A}" destId="{F062A5D8-C870-4B4E-9BD6-C93E7E89E9EB}" srcOrd="1" destOrd="0" presId="urn:microsoft.com/office/officeart/2005/8/layout/hierarchy1"/>
    <dgm:cxn modelId="{86C26A30-74F0-4384-9D60-2F67A4E33E7F}" type="presParOf" srcId="{F062A5D8-C870-4B4E-9BD6-C93E7E89E9EB}" destId="{D607D761-F91F-4957-B1D9-CB3D3A7F92C6}" srcOrd="0" destOrd="0" presId="urn:microsoft.com/office/officeart/2005/8/layout/hierarchy1"/>
    <dgm:cxn modelId="{6C0F012C-5145-4456-8D54-C23A362A0CD8}" type="presParOf" srcId="{D607D761-F91F-4957-B1D9-CB3D3A7F92C6}" destId="{1246EFA3-0F69-4279-8210-F16850055B62}" srcOrd="0" destOrd="0" presId="urn:microsoft.com/office/officeart/2005/8/layout/hierarchy1"/>
    <dgm:cxn modelId="{D9DE1168-F2A7-48E2-8D49-C78EB2F732FC}" type="presParOf" srcId="{D607D761-F91F-4957-B1D9-CB3D3A7F92C6}" destId="{67E21502-70C4-4B9F-8F5E-DA913B6776BC}" srcOrd="1" destOrd="0" presId="urn:microsoft.com/office/officeart/2005/8/layout/hierarchy1"/>
    <dgm:cxn modelId="{BB73EA0D-72FD-442D-A265-3493A0005E7C}" type="presParOf" srcId="{F062A5D8-C870-4B4E-9BD6-C93E7E89E9EB}" destId="{677C0144-4272-4EFF-8A0C-8E44AA244D2F}" srcOrd="1" destOrd="0" presId="urn:microsoft.com/office/officeart/2005/8/layout/hierarchy1"/>
    <dgm:cxn modelId="{ADC2E8DB-E6CF-40C6-8AF2-4B9846F594D5}" type="presParOf" srcId="{1571FFC5-7DFD-458F-95B7-6A84106F233A}" destId="{839448FE-F9E4-4C42-BD50-8B37B63CAAB3}" srcOrd="2" destOrd="0" presId="urn:microsoft.com/office/officeart/2005/8/layout/hierarchy1"/>
    <dgm:cxn modelId="{0D630B21-C3DB-4B20-B5F3-536DD675A73E}" type="presParOf" srcId="{1571FFC5-7DFD-458F-95B7-6A84106F233A}" destId="{03B02BE3-3454-4774-BB80-800FCA9A59A9}" srcOrd="3" destOrd="0" presId="urn:microsoft.com/office/officeart/2005/8/layout/hierarchy1"/>
    <dgm:cxn modelId="{CC977832-AAF4-4522-9576-772AFC887A91}" type="presParOf" srcId="{03B02BE3-3454-4774-BB80-800FCA9A59A9}" destId="{A418BBB7-8245-436C-BE69-77D50F6EDEA9}" srcOrd="0" destOrd="0" presId="urn:microsoft.com/office/officeart/2005/8/layout/hierarchy1"/>
    <dgm:cxn modelId="{8BC1BD3D-6792-4255-B806-F2C6C01F9428}" type="presParOf" srcId="{A418BBB7-8245-436C-BE69-77D50F6EDEA9}" destId="{C51F3A93-A9B7-453C-BBE5-F13F977E93B9}" srcOrd="0" destOrd="0" presId="urn:microsoft.com/office/officeart/2005/8/layout/hierarchy1"/>
    <dgm:cxn modelId="{A99EE13F-CE96-400D-AB91-53AB890595AA}" type="presParOf" srcId="{A418BBB7-8245-436C-BE69-77D50F6EDEA9}" destId="{5112D3C5-7C97-4D83-AD4D-46E93A311777}" srcOrd="1" destOrd="0" presId="urn:microsoft.com/office/officeart/2005/8/layout/hierarchy1"/>
    <dgm:cxn modelId="{5E6EF4BD-0B86-49BD-A5D9-EF0885F5CC71}" type="presParOf" srcId="{03B02BE3-3454-4774-BB80-800FCA9A59A9}" destId="{7AFF6F34-EC33-4AF4-A34A-069AB77FDEDE}" srcOrd="1" destOrd="0" presId="urn:microsoft.com/office/officeart/2005/8/layout/hierarchy1"/>
    <dgm:cxn modelId="{588274AB-886E-4E8C-A58A-8E1F5B96D549}" type="presParOf" srcId="{7AFF6F34-EC33-4AF4-A34A-069AB77FDEDE}" destId="{2653121A-A52D-4044-B76E-5B1C818EE108}" srcOrd="0" destOrd="0" presId="urn:microsoft.com/office/officeart/2005/8/layout/hierarchy1"/>
    <dgm:cxn modelId="{C7DB78DB-6001-4C3B-8E2A-846558AAA38E}" type="presParOf" srcId="{7AFF6F34-EC33-4AF4-A34A-069AB77FDEDE}" destId="{7AEEBF65-190B-4681-83ED-3688869FF20A}" srcOrd="1" destOrd="0" presId="urn:microsoft.com/office/officeart/2005/8/layout/hierarchy1"/>
    <dgm:cxn modelId="{103C67B9-9487-4A49-9C8D-DB0DBD00D578}" type="presParOf" srcId="{7AEEBF65-190B-4681-83ED-3688869FF20A}" destId="{6AAA846C-54A8-44B3-9A54-8BA5A57757C2}" srcOrd="0" destOrd="0" presId="urn:microsoft.com/office/officeart/2005/8/layout/hierarchy1"/>
    <dgm:cxn modelId="{42A43B8A-F691-4E9E-8CBF-894E67B1E5D3}" type="presParOf" srcId="{6AAA846C-54A8-44B3-9A54-8BA5A57757C2}" destId="{DCFD5DB6-5251-480F-A897-7E68B5C3BDA9}" srcOrd="0" destOrd="0" presId="urn:microsoft.com/office/officeart/2005/8/layout/hierarchy1"/>
    <dgm:cxn modelId="{29F12153-7AC2-4D73-AA0B-6DE99A72013B}" type="presParOf" srcId="{6AAA846C-54A8-44B3-9A54-8BA5A57757C2}" destId="{C320F6FF-F741-40DF-A798-C984BE97CD8D}" srcOrd="1" destOrd="0" presId="urn:microsoft.com/office/officeart/2005/8/layout/hierarchy1"/>
    <dgm:cxn modelId="{67BC7F57-2641-475F-9842-8EDFD967DEB8}" type="presParOf" srcId="{7AEEBF65-190B-4681-83ED-3688869FF20A}" destId="{8F345CEC-3C50-409A-8DE3-AF50372DD712}" srcOrd="1" destOrd="0" presId="urn:microsoft.com/office/officeart/2005/8/layout/hierarchy1"/>
    <dgm:cxn modelId="{A433F14F-D713-4E21-9771-35EA8F1127F2}" type="presParOf" srcId="{7AFF6F34-EC33-4AF4-A34A-069AB77FDEDE}" destId="{DAFC968E-8001-49BB-BF04-10EF47C636F5}" srcOrd="2" destOrd="0" presId="urn:microsoft.com/office/officeart/2005/8/layout/hierarchy1"/>
    <dgm:cxn modelId="{0ED8460F-57C1-4407-8031-ECC430AAED6F}" type="presParOf" srcId="{7AFF6F34-EC33-4AF4-A34A-069AB77FDEDE}" destId="{4B496F9B-265D-4455-9A45-D16918D6F639}" srcOrd="3" destOrd="0" presId="urn:microsoft.com/office/officeart/2005/8/layout/hierarchy1"/>
    <dgm:cxn modelId="{4F76589A-16D3-44F6-BBF8-0D0409A19CF5}" type="presParOf" srcId="{4B496F9B-265D-4455-9A45-D16918D6F639}" destId="{DA967534-84B9-4321-96A6-1FDE23A9F880}" srcOrd="0" destOrd="0" presId="urn:microsoft.com/office/officeart/2005/8/layout/hierarchy1"/>
    <dgm:cxn modelId="{7CC6B894-47BE-471B-99B0-C3581CC3BA38}" type="presParOf" srcId="{DA967534-84B9-4321-96A6-1FDE23A9F880}" destId="{C91C3C3A-1024-43B6-B306-1D6486502A46}" srcOrd="0" destOrd="0" presId="urn:microsoft.com/office/officeart/2005/8/layout/hierarchy1"/>
    <dgm:cxn modelId="{A27B254E-2648-4BE5-AD7A-F8334ED3C742}" type="presParOf" srcId="{DA967534-84B9-4321-96A6-1FDE23A9F880}" destId="{85F7072E-F5EA-4EEB-975F-82040985833B}" srcOrd="1" destOrd="0" presId="urn:microsoft.com/office/officeart/2005/8/layout/hierarchy1"/>
    <dgm:cxn modelId="{05ABD13A-3270-43BA-867E-943A7E429FBE}" type="presParOf" srcId="{4B496F9B-265D-4455-9A45-D16918D6F639}" destId="{2E024A6D-170F-4C59-83F0-325965860CB9}" srcOrd="1" destOrd="0" presId="urn:microsoft.com/office/officeart/2005/8/layout/hierarchy1"/>
  </dgm:cxnLst>
  <dgm:bg>
    <a:effectLst>
      <a:outerShdw blurRad="50800" dist="50800" dir="5400000" algn="ctr" rotWithShape="0">
        <a:schemeClr val="bg1"/>
      </a:outerShdw>
    </a:effectLst>
  </dgm:bg>
  <dgm:whole>
    <a:ln w="9525"/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C968E-8001-49BB-BF04-10EF47C636F5}">
      <dsp:nvSpPr>
        <dsp:cNvPr id="0" name=""/>
        <dsp:cNvSpPr/>
      </dsp:nvSpPr>
      <dsp:spPr>
        <a:xfrm>
          <a:off x="4605848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3121A-A52D-4044-B76E-5B1C818EE108}">
      <dsp:nvSpPr>
        <dsp:cNvPr id="0" name=""/>
        <dsp:cNvSpPr/>
      </dsp:nvSpPr>
      <dsp:spPr>
        <a:xfrm>
          <a:off x="4136803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48FE-F9E4-4C42-BD50-8B37B63CAAB3}">
      <dsp:nvSpPr>
        <dsp:cNvPr id="0" name=""/>
        <dsp:cNvSpPr/>
      </dsp:nvSpPr>
      <dsp:spPr>
        <a:xfrm>
          <a:off x="4136803" y="2831473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CD161-06C8-4E3F-9D4E-51CAEAC2FC7D}">
      <dsp:nvSpPr>
        <dsp:cNvPr id="0" name=""/>
        <dsp:cNvSpPr/>
      </dsp:nvSpPr>
      <dsp:spPr>
        <a:xfrm>
          <a:off x="3667758" y="2831473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18D4-366E-4895-9A32-59DF069EC5DB}">
      <dsp:nvSpPr>
        <dsp:cNvPr id="0" name=""/>
        <dsp:cNvSpPr/>
      </dsp:nvSpPr>
      <dsp:spPr>
        <a:xfrm>
          <a:off x="3667758" y="2120870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17E88-7F6E-4ABE-9D95-958A601B2BBF}">
      <dsp:nvSpPr>
        <dsp:cNvPr id="0" name=""/>
        <dsp:cNvSpPr/>
      </dsp:nvSpPr>
      <dsp:spPr>
        <a:xfrm>
          <a:off x="3198712" y="2120870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5A554-3B0C-422A-9EE4-9D02DAF41BB3}">
      <dsp:nvSpPr>
        <dsp:cNvPr id="0" name=""/>
        <dsp:cNvSpPr/>
      </dsp:nvSpPr>
      <dsp:spPr>
        <a:xfrm>
          <a:off x="2495144" y="1410266"/>
          <a:ext cx="1172613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1172613" y="152119"/>
              </a:lnTo>
              <a:lnTo>
                <a:pt x="1172613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E8701-82F5-4ACF-8640-7A62A215C044}">
      <dsp:nvSpPr>
        <dsp:cNvPr id="0" name=""/>
        <dsp:cNvSpPr/>
      </dsp:nvSpPr>
      <dsp:spPr>
        <a:xfrm>
          <a:off x="2729667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09737-C5E3-4042-8928-D1CD63B01329}">
      <dsp:nvSpPr>
        <dsp:cNvPr id="0" name=""/>
        <dsp:cNvSpPr/>
      </dsp:nvSpPr>
      <dsp:spPr>
        <a:xfrm>
          <a:off x="2260622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4EEE9-3D14-4051-9A04-650F88EFCDB2}">
      <dsp:nvSpPr>
        <dsp:cNvPr id="0" name=""/>
        <dsp:cNvSpPr/>
      </dsp:nvSpPr>
      <dsp:spPr>
        <a:xfrm>
          <a:off x="1791576" y="2831473"/>
          <a:ext cx="938090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938090" y="152119"/>
              </a:lnTo>
              <a:lnTo>
                <a:pt x="93809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004C7-59DC-4E5F-8E54-CB4E02F1CCFA}">
      <dsp:nvSpPr>
        <dsp:cNvPr id="0" name=""/>
        <dsp:cNvSpPr/>
      </dsp:nvSpPr>
      <dsp:spPr>
        <a:xfrm>
          <a:off x="1322531" y="4252681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162E1-EEF7-4F3B-A67E-5DC4A34DBB0E}">
      <dsp:nvSpPr>
        <dsp:cNvPr id="0" name=""/>
        <dsp:cNvSpPr/>
      </dsp:nvSpPr>
      <dsp:spPr>
        <a:xfrm>
          <a:off x="853486" y="4252681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44C7A-A80C-4FB5-896D-E3F2F54A20CC}">
      <dsp:nvSpPr>
        <dsp:cNvPr id="0" name=""/>
        <dsp:cNvSpPr/>
      </dsp:nvSpPr>
      <dsp:spPr>
        <a:xfrm>
          <a:off x="853486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F201C-8F40-4319-B50D-68E9DD34B8A5}">
      <dsp:nvSpPr>
        <dsp:cNvPr id="0" name=""/>
        <dsp:cNvSpPr/>
      </dsp:nvSpPr>
      <dsp:spPr>
        <a:xfrm>
          <a:off x="384441" y="3542077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B2383-5945-4156-84DE-E80F4227BC16}">
      <dsp:nvSpPr>
        <dsp:cNvPr id="0" name=""/>
        <dsp:cNvSpPr/>
      </dsp:nvSpPr>
      <dsp:spPr>
        <a:xfrm>
          <a:off x="853486" y="2831473"/>
          <a:ext cx="938090" cy="223222"/>
        </a:xfrm>
        <a:custGeom>
          <a:avLst/>
          <a:gdLst/>
          <a:ahLst/>
          <a:cxnLst/>
          <a:rect l="0" t="0" r="0" b="0"/>
          <a:pathLst>
            <a:path>
              <a:moveTo>
                <a:pt x="938090" y="0"/>
              </a:moveTo>
              <a:lnTo>
                <a:pt x="938090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7362-662A-49F8-91BF-752C51DAA358}">
      <dsp:nvSpPr>
        <dsp:cNvPr id="0" name=""/>
        <dsp:cNvSpPr/>
      </dsp:nvSpPr>
      <dsp:spPr>
        <a:xfrm>
          <a:off x="1322531" y="2120870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144C0-2787-44A2-9FF8-64ACC77E95A2}">
      <dsp:nvSpPr>
        <dsp:cNvPr id="0" name=""/>
        <dsp:cNvSpPr/>
      </dsp:nvSpPr>
      <dsp:spPr>
        <a:xfrm>
          <a:off x="853486" y="2120870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98F9F-DD99-4F36-B0B4-F3F7CA6A3A47}">
      <dsp:nvSpPr>
        <dsp:cNvPr id="0" name=""/>
        <dsp:cNvSpPr/>
      </dsp:nvSpPr>
      <dsp:spPr>
        <a:xfrm>
          <a:off x="1322531" y="1410266"/>
          <a:ext cx="1172613" cy="223222"/>
        </a:xfrm>
        <a:custGeom>
          <a:avLst/>
          <a:gdLst/>
          <a:ahLst/>
          <a:cxnLst/>
          <a:rect l="0" t="0" r="0" b="0"/>
          <a:pathLst>
            <a:path>
              <a:moveTo>
                <a:pt x="1172613" y="0"/>
              </a:moveTo>
              <a:lnTo>
                <a:pt x="1172613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27A67-4D13-4C60-8A63-580CCA231D58}">
      <dsp:nvSpPr>
        <dsp:cNvPr id="0" name=""/>
        <dsp:cNvSpPr/>
      </dsp:nvSpPr>
      <dsp:spPr>
        <a:xfrm>
          <a:off x="2026099" y="699663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9"/>
              </a:lnTo>
              <a:lnTo>
                <a:pt x="469045" y="152119"/>
              </a:lnTo>
              <a:lnTo>
                <a:pt x="469045" y="223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7272-C39D-40A8-9BDD-F156247A7326}">
      <dsp:nvSpPr>
        <dsp:cNvPr id="0" name=""/>
        <dsp:cNvSpPr/>
      </dsp:nvSpPr>
      <dsp:spPr>
        <a:xfrm>
          <a:off x="1557054" y="699663"/>
          <a:ext cx="469045" cy="223222"/>
        </a:xfrm>
        <a:custGeom>
          <a:avLst/>
          <a:gdLst/>
          <a:ahLst/>
          <a:cxnLst/>
          <a:rect l="0" t="0" r="0" b="0"/>
          <a:pathLst>
            <a:path>
              <a:moveTo>
                <a:pt x="469045" y="0"/>
              </a:moveTo>
              <a:lnTo>
                <a:pt x="469045" y="152119"/>
              </a:lnTo>
              <a:lnTo>
                <a:pt x="0" y="152119"/>
              </a:lnTo>
              <a:lnTo>
                <a:pt x="0" y="2232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0D7EE-7111-4171-A990-9FA51E34A814}">
      <dsp:nvSpPr>
        <dsp:cNvPr id="0" name=""/>
        <dsp:cNvSpPr/>
      </dsp:nvSpPr>
      <dsp:spPr>
        <a:xfrm>
          <a:off x="1642335" y="212282"/>
          <a:ext cx="767528" cy="48738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A228AB-D9D4-4C9E-A983-303EF6C949A8}">
      <dsp:nvSpPr>
        <dsp:cNvPr id="0" name=""/>
        <dsp:cNvSpPr/>
      </dsp:nvSpPr>
      <dsp:spPr>
        <a:xfrm>
          <a:off x="1727616" y="293299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Amostras</a:t>
          </a:r>
        </a:p>
      </dsp:txBody>
      <dsp:txXfrm>
        <a:off x="1741891" y="307574"/>
        <a:ext cx="738978" cy="458830"/>
      </dsp:txXfrm>
    </dsp:sp>
    <dsp:sp modelId="{D56F261E-5395-4F17-AB1A-06135648EBFB}">
      <dsp:nvSpPr>
        <dsp:cNvPr id="0" name=""/>
        <dsp:cNvSpPr/>
      </dsp:nvSpPr>
      <dsp:spPr>
        <a:xfrm>
          <a:off x="1173290" y="922886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D69D11-0080-459E-9A9B-D0BE2F0438FC}">
      <dsp:nvSpPr>
        <dsp:cNvPr id="0" name=""/>
        <dsp:cNvSpPr/>
      </dsp:nvSpPr>
      <dsp:spPr>
        <a:xfrm>
          <a:off x="1258570" y="1003902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VEG_I</a:t>
          </a:r>
          <a:br>
            <a:rPr lang="pt-BR" sz="1100" kern="1200" dirty="0"/>
          </a:br>
          <a:r>
            <a:rPr lang="pt-BR" sz="1100" kern="1200" dirty="0"/>
            <a:t>≤ 27,262</a:t>
          </a:r>
        </a:p>
      </dsp:txBody>
      <dsp:txXfrm>
        <a:off x="1272845" y="1018177"/>
        <a:ext cx="738978" cy="458830"/>
      </dsp:txXfrm>
    </dsp:sp>
    <dsp:sp modelId="{91A1ACE3-2B0A-403F-8463-679F125A61AF}">
      <dsp:nvSpPr>
        <dsp:cNvPr id="0" name=""/>
        <dsp:cNvSpPr/>
      </dsp:nvSpPr>
      <dsp:spPr>
        <a:xfrm>
          <a:off x="2111380" y="922886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E17D9D-F222-4488-B411-B86BFEC7D872}">
      <dsp:nvSpPr>
        <dsp:cNvPr id="0" name=""/>
        <dsp:cNvSpPr/>
      </dsp:nvSpPr>
      <dsp:spPr>
        <a:xfrm>
          <a:off x="2196661" y="1003902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VEG_I</a:t>
          </a:r>
          <a:br>
            <a:rPr lang="pt-BR" sz="1100" kern="1200" dirty="0"/>
          </a:br>
          <a:r>
            <a:rPr lang="pt-BR" sz="1100" kern="1200" dirty="0"/>
            <a:t>&gt; 27,262</a:t>
          </a:r>
        </a:p>
      </dsp:txBody>
      <dsp:txXfrm>
        <a:off x="2210936" y="1018177"/>
        <a:ext cx="738978" cy="458830"/>
      </dsp:txXfrm>
    </dsp:sp>
    <dsp:sp modelId="{4D62CC27-4812-4F59-B54E-8D76CACFCDCB}">
      <dsp:nvSpPr>
        <dsp:cNvPr id="0" name=""/>
        <dsp:cNvSpPr/>
      </dsp:nvSpPr>
      <dsp:spPr>
        <a:xfrm>
          <a:off x="938767" y="1633489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540AA2-3D39-4F35-A964-41353C3F9D09}">
      <dsp:nvSpPr>
        <dsp:cNvPr id="0" name=""/>
        <dsp:cNvSpPr/>
      </dsp:nvSpPr>
      <dsp:spPr>
        <a:xfrm>
          <a:off x="1024048" y="1714506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Tmin_V</a:t>
          </a:r>
          <a:br>
            <a:rPr lang="pt-BR" sz="1100" kern="1200" dirty="0"/>
          </a:br>
          <a:r>
            <a:rPr lang="pt-BR" sz="1100" kern="1200" dirty="0"/>
            <a:t>≤ 20,34º C</a:t>
          </a:r>
        </a:p>
      </dsp:txBody>
      <dsp:txXfrm>
        <a:off x="1038323" y="1728781"/>
        <a:ext cx="738978" cy="458830"/>
      </dsp:txXfrm>
    </dsp:sp>
    <dsp:sp modelId="{51467FC2-0195-4B0C-BD29-EB63E10417AE}">
      <dsp:nvSpPr>
        <dsp:cNvPr id="0" name=""/>
        <dsp:cNvSpPr/>
      </dsp:nvSpPr>
      <dsp:spPr>
        <a:xfrm>
          <a:off x="469722" y="2344093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A55C16-E3A6-45B8-8C68-16FDDE5B81FA}">
      <dsp:nvSpPr>
        <dsp:cNvPr id="0" name=""/>
        <dsp:cNvSpPr/>
      </dsp:nvSpPr>
      <dsp:spPr>
        <a:xfrm>
          <a:off x="555003" y="2425110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90000"/>
          </a:schemeClr>
        </a:solidFill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BLUE_V</a:t>
          </a:r>
          <a:br>
            <a:rPr lang="pt-BR" sz="1100" kern="1200" dirty="0"/>
          </a:br>
          <a:r>
            <a:rPr lang="pt-BR" sz="1100" kern="1200" dirty="0"/>
            <a:t>≤ 0,02024</a:t>
          </a:r>
        </a:p>
      </dsp:txBody>
      <dsp:txXfrm>
        <a:off x="569278" y="2439385"/>
        <a:ext cx="738978" cy="458830"/>
      </dsp:txXfrm>
    </dsp:sp>
    <dsp:sp modelId="{32264467-7B72-4BE1-9B09-931500B7C596}">
      <dsp:nvSpPr>
        <dsp:cNvPr id="0" name=""/>
        <dsp:cNvSpPr/>
      </dsp:nvSpPr>
      <dsp:spPr>
        <a:xfrm>
          <a:off x="1407812" y="2344093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70E1D8-45D5-40AF-965A-35CE3664F2B4}">
      <dsp:nvSpPr>
        <dsp:cNvPr id="0" name=""/>
        <dsp:cNvSpPr/>
      </dsp:nvSpPr>
      <dsp:spPr>
        <a:xfrm>
          <a:off x="1493093" y="2425110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BLUE_V</a:t>
          </a:r>
          <a:br>
            <a:rPr lang="pt-BR" sz="1100" kern="1200" dirty="0"/>
          </a:br>
          <a:r>
            <a:rPr lang="pt-BR" sz="1100" kern="1200" dirty="0"/>
            <a:t>&gt; 0,02024</a:t>
          </a:r>
        </a:p>
      </dsp:txBody>
      <dsp:txXfrm>
        <a:off x="1507368" y="2439385"/>
        <a:ext cx="738978" cy="458830"/>
      </dsp:txXfrm>
    </dsp:sp>
    <dsp:sp modelId="{6679299E-5D72-4C22-89F9-2C460ED0FFBB}">
      <dsp:nvSpPr>
        <dsp:cNvPr id="0" name=""/>
        <dsp:cNvSpPr/>
      </dsp:nvSpPr>
      <dsp:spPr>
        <a:xfrm>
          <a:off x="469722" y="3054696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3095AD-DDE9-4194-9A58-98BCAD761224}">
      <dsp:nvSpPr>
        <dsp:cNvPr id="0" name=""/>
        <dsp:cNvSpPr/>
      </dsp:nvSpPr>
      <dsp:spPr>
        <a:xfrm>
          <a:off x="555003" y="3135713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SOMB_V</a:t>
          </a:r>
          <a:br>
            <a:rPr lang="pt-BR" sz="1100" kern="1200" dirty="0"/>
          </a:br>
          <a:r>
            <a:rPr lang="pt-BR" sz="1100" kern="1200" dirty="0"/>
            <a:t>≤ 27,976</a:t>
          </a:r>
        </a:p>
      </dsp:txBody>
      <dsp:txXfrm>
        <a:off x="569278" y="3149988"/>
        <a:ext cx="738978" cy="458830"/>
      </dsp:txXfrm>
    </dsp:sp>
    <dsp:sp modelId="{3349A6B4-2887-4FF5-8CF9-59E1FF60080B}">
      <dsp:nvSpPr>
        <dsp:cNvPr id="0" name=""/>
        <dsp:cNvSpPr/>
      </dsp:nvSpPr>
      <dsp:spPr>
        <a:xfrm>
          <a:off x="676" y="3765300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71DD11-C00C-4AAD-B6AE-E8BED6041842}">
      <dsp:nvSpPr>
        <dsp:cNvPr id="0" name=""/>
        <dsp:cNvSpPr/>
      </dsp:nvSpPr>
      <dsp:spPr>
        <a:xfrm>
          <a:off x="85957" y="3846317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SAN6</a:t>
          </a:r>
          <a:br>
            <a:rPr lang="pt-BR" sz="1100" kern="1200" dirty="0"/>
          </a:br>
          <a:r>
            <a:rPr lang="pt-BR" sz="1100" kern="1200" dirty="0"/>
            <a:t>≤ 63,86%</a:t>
          </a:r>
        </a:p>
      </dsp:txBody>
      <dsp:txXfrm>
        <a:off x="100232" y="3860592"/>
        <a:ext cx="738978" cy="458830"/>
      </dsp:txXfrm>
    </dsp:sp>
    <dsp:sp modelId="{ACD686F6-CACB-4E4C-8A18-32BCED104685}">
      <dsp:nvSpPr>
        <dsp:cNvPr id="0" name=""/>
        <dsp:cNvSpPr/>
      </dsp:nvSpPr>
      <dsp:spPr>
        <a:xfrm>
          <a:off x="938767" y="3765300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3A31BB-B086-4BAD-8E4C-3458556D5FC4}">
      <dsp:nvSpPr>
        <dsp:cNvPr id="0" name=""/>
        <dsp:cNvSpPr/>
      </dsp:nvSpPr>
      <dsp:spPr>
        <a:xfrm>
          <a:off x="1024048" y="3846317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SAN6</a:t>
          </a:r>
          <a:br>
            <a:rPr lang="pt-BR" sz="1100" kern="1200" dirty="0"/>
          </a:br>
          <a:r>
            <a:rPr lang="pt-BR" sz="1100" kern="1200" dirty="0"/>
            <a:t>&gt; 63,86%</a:t>
          </a:r>
        </a:p>
      </dsp:txBody>
      <dsp:txXfrm>
        <a:off x="1038323" y="3860592"/>
        <a:ext cx="738978" cy="458830"/>
      </dsp:txXfrm>
    </dsp:sp>
    <dsp:sp modelId="{6BAB0ADB-FBD3-4617-8434-C0A7528AC36A}">
      <dsp:nvSpPr>
        <dsp:cNvPr id="0" name=""/>
        <dsp:cNvSpPr/>
      </dsp:nvSpPr>
      <dsp:spPr>
        <a:xfrm>
          <a:off x="469722" y="4475903"/>
          <a:ext cx="767528" cy="487380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D56937-7925-402D-A303-255B56C24D5B}">
      <dsp:nvSpPr>
        <dsp:cNvPr id="0" name=""/>
        <dsp:cNvSpPr/>
      </dsp:nvSpPr>
      <dsp:spPr>
        <a:xfrm>
          <a:off x="555003" y="4556920"/>
          <a:ext cx="767528" cy="487380"/>
        </a:xfrm>
        <a:prstGeom prst="roundRect">
          <a:avLst>
            <a:gd name="adj" fmla="val 10000"/>
          </a:avLst>
        </a:prstGeom>
        <a:solidFill>
          <a:srgbClr val="FFFF66">
            <a:alpha val="89804"/>
          </a:srgbClr>
        </a:solidFill>
        <a:ln w="9525" cap="flat" cmpd="sng" algn="ctr">
          <a:solidFill>
            <a:srgbClr val="FF99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EVI_V</a:t>
          </a:r>
          <a:br>
            <a:rPr lang="pt-BR" sz="1100" kern="1200" dirty="0"/>
          </a:br>
          <a:r>
            <a:rPr lang="pt-BR" sz="1100" kern="1200" dirty="0"/>
            <a:t>≤ 0,5573</a:t>
          </a:r>
        </a:p>
      </dsp:txBody>
      <dsp:txXfrm>
        <a:off x="569278" y="4571195"/>
        <a:ext cx="738978" cy="458830"/>
      </dsp:txXfrm>
    </dsp:sp>
    <dsp:sp modelId="{7DE1CBFF-61A4-461D-BF55-8B21BE804E58}">
      <dsp:nvSpPr>
        <dsp:cNvPr id="0" name=""/>
        <dsp:cNvSpPr/>
      </dsp:nvSpPr>
      <dsp:spPr>
        <a:xfrm>
          <a:off x="1407812" y="4475903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4CE1DC-B674-4938-BB52-6CF52E3FF0AE}">
      <dsp:nvSpPr>
        <dsp:cNvPr id="0" name=""/>
        <dsp:cNvSpPr/>
      </dsp:nvSpPr>
      <dsp:spPr>
        <a:xfrm>
          <a:off x="1493093" y="4556920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90000"/>
          </a:schemeClr>
        </a:solidFill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EVI_V</a:t>
          </a:r>
          <a:br>
            <a:rPr lang="pt-BR" sz="1100" kern="1200" dirty="0"/>
          </a:br>
          <a:r>
            <a:rPr lang="pt-BR" sz="1100" kern="1200" dirty="0"/>
            <a:t>&gt; 0,5573</a:t>
          </a:r>
        </a:p>
      </dsp:txBody>
      <dsp:txXfrm>
        <a:off x="1507368" y="4571195"/>
        <a:ext cx="738978" cy="458830"/>
      </dsp:txXfrm>
    </dsp:sp>
    <dsp:sp modelId="{2F40751A-8CAC-4C79-8B38-A04028A447A8}">
      <dsp:nvSpPr>
        <dsp:cNvPr id="0" name=""/>
        <dsp:cNvSpPr/>
      </dsp:nvSpPr>
      <dsp:spPr>
        <a:xfrm>
          <a:off x="2345903" y="3054696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17C226-AE23-4D23-A1A9-FD78A02E89E5}">
      <dsp:nvSpPr>
        <dsp:cNvPr id="0" name=""/>
        <dsp:cNvSpPr/>
      </dsp:nvSpPr>
      <dsp:spPr>
        <a:xfrm>
          <a:off x="2431184" y="3135713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SOMB_V</a:t>
          </a:r>
          <a:br>
            <a:rPr lang="pt-BR" sz="1100" kern="1200" dirty="0"/>
          </a:br>
          <a:r>
            <a:rPr lang="pt-BR" sz="1100" kern="1200" dirty="0"/>
            <a:t>&gt; 27,976</a:t>
          </a:r>
        </a:p>
      </dsp:txBody>
      <dsp:txXfrm>
        <a:off x="2445459" y="3149988"/>
        <a:ext cx="738978" cy="458830"/>
      </dsp:txXfrm>
    </dsp:sp>
    <dsp:sp modelId="{2D91FBB2-FBF5-4877-8D35-C1BBFCB2660E}">
      <dsp:nvSpPr>
        <dsp:cNvPr id="0" name=""/>
        <dsp:cNvSpPr/>
      </dsp:nvSpPr>
      <dsp:spPr>
        <a:xfrm>
          <a:off x="1876857" y="3765300"/>
          <a:ext cx="767528" cy="487380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6974C1-3D9F-456D-AE79-48305A21B032}">
      <dsp:nvSpPr>
        <dsp:cNvPr id="0" name=""/>
        <dsp:cNvSpPr/>
      </dsp:nvSpPr>
      <dsp:spPr>
        <a:xfrm>
          <a:off x="1962138" y="3846317"/>
          <a:ext cx="767528" cy="487380"/>
        </a:xfrm>
        <a:prstGeom prst="roundRect">
          <a:avLst>
            <a:gd name="adj" fmla="val 10000"/>
          </a:avLst>
        </a:prstGeom>
        <a:solidFill>
          <a:srgbClr val="FFFF66">
            <a:alpha val="90000"/>
          </a:srgbClr>
        </a:solidFill>
        <a:ln w="9525" cap="flat" cmpd="sng" algn="ctr">
          <a:solidFill>
            <a:srgbClr val="FF99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SOMB_V</a:t>
          </a:r>
          <a:br>
            <a:rPr lang="pt-BR" sz="1100" kern="1200" dirty="0"/>
          </a:br>
          <a:r>
            <a:rPr lang="pt-BR" sz="1100" kern="1200" dirty="0"/>
            <a:t>≤ 31,95</a:t>
          </a:r>
        </a:p>
      </dsp:txBody>
      <dsp:txXfrm>
        <a:off x="1976413" y="3860592"/>
        <a:ext cx="738978" cy="458830"/>
      </dsp:txXfrm>
    </dsp:sp>
    <dsp:sp modelId="{049976A9-E07C-48FD-90B0-86D784B46CD0}">
      <dsp:nvSpPr>
        <dsp:cNvPr id="0" name=""/>
        <dsp:cNvSpPr/>
      </dsp:nvSpPr>
      <dsp:spPr>
        <a:xfrm>
          <a:off x="2814948" y="3765300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6EA3D8-5471-4ACD-BFFB-7BFC6CB5EC94}">
      <dsp:nvSpPr>
        <dsp:cNvPr id="0" name=""/>
        <dsp:cNvSpPr/>
      </dsp:nvSpPr>
      <dsp:spPr>
        <a:xfrm>
          <a:off x="2900229" y="3846317"/>
          <a:ext cx="767528" cy="48738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SOMB_V</a:t>
          </a:r>
          <a:br>
            <a:rPr lang="pt-BR" sz="1100" kern="1200" dirty="0"/>
          </a:br>
          <a:r>
            <a:rPr lang="pt-BR" sz="1100" kern="1200" dirty="0"/>
            <a:t>&gt; 31,95</a:t>
          </a:r>
        </a:p>
      </dsp:txBody>
      <dsp:txXfrm>
        <a:off x="2914504" y="3860592"/>
        <a:ext cx="738978" cy="458830"/>
      </dsp:txXfrm>
    </dsp:sp>
    <dsp:sp modelId="{8AD1E4AB-9757-4839-9512-D7000A238565}">
      <dsp:nvSpPr>
        <dsp:cNvPr id="0" name=""/>
        <dsp:cNvSpPr/>
      </dsp:nvSpPr>
      <dsp:spPr>
        <a:xfrm>
          <a:off x="3283993" y="1633489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FA01A3-3E74-4603-802D-68CA3CED922D}">
      <dsp:nvSpPr>
        <dsp:cNvPr id="0" name=""/>
        <dsp:cNvSpPr/>
      </dsp:nvSpPr>
      <dsp:spPr>
        <a:xfrm>
          <a:off x="3369274" y="1714506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Tmin_V</a:t>
          </a:r>
          <a:br>
            <a:rPr lang="pt-BR" sz="1100" kern="1200" dirty="0"/>
          </a:br>
          <a:r>
            <a:rPr lang="pt-BR" sz="1100" kern="1200" dirty="0"/>
            <a:t>&gt; 20,34º C</a:t>
          </a:r>
        </a:p>
      </dsp:txBody>
      <dsp:txXfrm>
        <a:off x="3383549" y="1728781"/>
        <a:ext cx="738978" cy="458830"/>
      </dsp:txXfrm>
    </dsp:sp>
    <dsp:sp modelId="{C6F8EC8A-85C0-4D53-8441-17095DD6BE61}">
      <dsp:nvSpPr>
        <dsp:cNvPr id="0" name=""/>
        <dsp:cNvSpPr/>
      </dsp:nvSpPr>
      <dsp:spPr>
        <a:xfrm>
          <a:off x="2814948" y="2344093"/>
          <a:ext cx="767528" cy="487380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F1D412-67AD-4170-BAB5-76A46EE770EF}">
      <dsp:nvSpPr>
        <dsp:cNvPr id="0" name=""/>
        <dsp:cNvSpPr/>
      </dsp:nvSpPr>
      <dsp:spPr>
        <a:xfrm>
          <a:off x="2900229" y="2425110"/>
          <a:ext cx="767528" cy="487380"/>
        </a:xfrm>
        <a:prstGeom prst="roundRect">
          <a:avLst>
            <a:gd name="adj" fmla="val 10000"/>
          </a:avLst>
        </a:prstGeom>
        <a:solidFill>
          <a:srgbClr val="FFFF66">
            <a:alpha val="90000"/>
          </a:srgbClr>
        </a:solidFill>
        <a:ln w="9525" cap="flat" cmpd="sng" algn="ctr">
          <a:solidFill>
            <a:srgbClr val="FF99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DEM</a:t>
          </a:r>
          <a:br>
            <a:rPr lang="pt-BR" sz="1100" kern="1200" dirty="0"/>
          </a:br>
          <a:r>
            <a:rPr lang="pt-BR" sz="1100" kern="1200" dirty="0"/>
            <a:t>≤ 376,377</a:t>
          </a:r>
        </a:p>
      </dsp:txBody>
      <dsp:txXfrm>
        <a:off x="2914504" y="2439385"/>
        <a:ext cx="738978" cy="458830"/>
      </dsp:txXfrm>
    </dsp:sp>
    <dsp:sp modelId="{61833CCB-AA79-4BA5-BB9B-72FD48F71E23}">
      <dsp:nvSpPr>
        <dsp:cNvPr id="0" name=""/>
        <dsp:cNvSpPr/>
      </dsp:nvSpPr>
      <dsp:spPr>
        <a:xfrm>
          <a:off x="3753039" y="2344093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AE7E5F-BB69-44A8-839F-26AF3CE0E7AB}">
      <dsp:nvSpPr>
        <dsp:cNvPr id="0" name=""/>
        <dsp:cNvSpPr/>
      </dsp:nvSpPr>
      <dsp:spPr>
        <a:xfrm>
          <a:off x="3838319" y="2425110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DEM</a:t>
          </a:r>
          <a:br>
            <a:rPr lang="pt-BR" sz="1100" kern="1200" dirty="0"/>
          </a:br>
          <a:r>
            <a:rPr lang="pt-BR" sz="1100" kern="1200" dirty="0"/>
            <a:t>&gt; 376,377</a:t>
          </a:r>
        </a:p>
      </dsp:txBody>
      <dsp:txXfrm>
        <a:off x="3852594" y="2439385"/>
        <a:ext cx="738978" cy="458830"/>
      </dsp:txXfrm>
    </dsp:sp>
    <dsp:sp modelId="{1246EFA3-0F69-4279-8210-F16850055B62}">
      <dsp:nvSpPr>
        <dsp:cNvPr id="0" name=""/>
        <dsp:cNvSpPr/>
      </dsp:nvSpPr>
      <dsp:spPr>
        <a:xfrm>
          <a:off x="3283993" y="3054696"/>
          <a:ext cx="767528" cy="487380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E21502-70C4-4B9F-8F5E-DA913B6776BC}">
      <dsp:nvSpPr>
        <dsp:cNvPr id="0" name=""/>
        <dsp:cNvSpPr/>
      </dsp:nvSpPr>
      <dsp:spPr>
        <a:xfrm>
          <a:off x="3369274" y="3135713"/>
          <a:ext cx="767528" cy="487380"/>
        </a:xfrm>
        <a:prstGeom prst="roundRect">
          <a:avLst>
            <a:gd name="adj" fmla="val 10000"/>
          </a:avLst>
        </a:prstGeom>
        <a:solidFill>
          <a:srgbClr val="FFFF66">
            <a:alpha val="90000"/>
          </a:srgbClr>
        </a:solidFill>
        <a:ln w="9525" cap="flat" cmpd="sng" algn="ctr">
          <a:solidFill>
            <a:srgbClr val="FF99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Tmax_I</a:t>
          </a:r>
          <a:br>
            <a:rPr lang="pt-BR" sz="1100" kern="1200" dirty="0"/>
          </a:br>
          <a:r>
            <a:rPr lang="pt-BR" sz="1100" kern="1200" dirty="0"/>
            <a:t>≤ 30,02º C</a:t>
          </a:r>
        </a:p>
      </dsp:txBody>
      <dsp:txXfrm>
        <a:off x="3383549" y="3149988"/>
        <a:ext cx="738978" cy="458830"/>
      </dsp:txXfrm>
    </dsp:sp>
    <dsp:sp modelId="{C51F3A93-A9B7-453C-BBE5-F13F977E93B9}">
      <dsp:nvSpPr>
        <dsp:cNvPr id="0" name=""/>
        <dsp:cNvSpPr/>
      </dsp:nvSpPr>
      <dsp:spPr>
        <a:xfrm>
          <a:off x="4222084" y="3054696"/>
          <a:ext cx="767528" cy="487380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9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12D3C5-7C97-4D83-AD4D-46E93A311777}">
      <dsp:nvSpPr>
        <dsp:cNvPr id="0" name=""/>
        <dsp:cNvSpPr/>
      </dsp:nvSpPr>
      <dsp:spPr>
        <a:xfrm>
          <a:off x="4307365" y="3135713"/>
          <a:ext cx="767528" cy="4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Tmax_I</a:t>
          </a:r>
          <a:br>
            <a:rPr lang="pt-BR" sz="1100" kern="1200" dirty="0"/>
          </a:br>
          <a:r>
            <a:rPr lang="pt-BR" sz="1100" kern="1200" dirty="0"/>
            <a:t>&gt; 30,02º C</a:t>
          </a:r>
        </a:p>
      </dsp:txBody>
      <dsp:txXfrm>
        <a:off x="4321640" y="3149988"/>
        <a:ext cx="738978" cy="458830"/>
      </dsp:txXfrm>
    </dsp:sp>
    <dsp:sp modelId="{DCFD5DB6-5251-480F-A897-7E68B5C3BDA9}">
      <dsp:nvSpPr>
        <dsp:cNvPr id="0" name=""/>
        <dsp:cNvSpPr/>
      </dsp:nvSpPr>
      <dsp:spPr>
        <a:xfrm>
          <a:off x="3753039" y="3765300"/>
          <a:ext cx="767528" cy="48738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20F6FF-F741-40DF-A798-C984BE97CD8D}">
      <dsp:nvSpPr>
        <dsp:cNvPr id="0" name=""/>
        <dsp:cNvSpPr/>
      </dsp:nvSpPr>
      <dsp:spPr>
        <a:xfrm>
          <a:off x="3838319" y="3846317"/>
          <a:ext cx="767528" cy="487380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IDHL_2000</a:t>
          </a:r>
          <a:br>
            <a:rPr lang="pt-BR" sz="1100" kern="1200" dirty="0"/>
          </a:br>
          <a:r>
            <a:rPr lang="pt-BR" sz="1100" kern="1200" dirty="0"/>
            <a:t>≤ 69,75%</a:t>
          </a:r>
        </a:p>
      </dsp:txBody>
      <dsp:txXfrm>
        <a:off x="3852594" y="3860592"/>
        <a:ext cx="738978" cy="458830"/>
      </dsp:txXfrm>
    </dsp:sp>
    <dsp:sp modelId="{C91C3C3A-1024-43B6-B306-1D6486502A46}">
      <dsp:nvSpPr>
        <dsp:cNvPr id="0" name=""/>
        <dsp:cNvSpPr/>
      </dsp:nvSpPr>
      <dsp:spPr>
        <a:xfrm>
          <a:off x="4691129" y="3765300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F7072E-F5EA-4EEB-975F-82040985833B}">
      <dsp:nvSpPr>
        <dsp:cNvPr id="0" name=""/>
        <dsp:cNvSpPr/>
      </dsp:nvSpPr>
      <dsp:spPr>
        <a:xfrm>
          <a:off x="4776410" y="3846317"/>
          <a:ext cx="767528" cy="4873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90000"/>
          </a:schemeClr>
        </a:solidFill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IDHL_2000</a:t>
          </a:r>
          <a:br>
            <a:rPr lang="pt-BR" sz="1100" kern="1200" dirty="0"/>
          </a:br>
          <a:r>
            <a:rPr lang="pt-BR" sz="1100" kern="1200" dirty="0"/>
            <a:t>&gt; 69,75%</a:t>
          </a:r>
        </a:p>
      </dsp:txBody>
      <dsp:txXfrm>
        <a:off x="4790685" y="3860592"/>
        <a:ext cx="738978" cy="45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7F13C-E75C-40E5-9EC9-7EF09B6F4154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3A7D-C5EB-4B46-8D4A-DCACAC811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7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DA55918-D098-4DFA-9C66-9C4F159C4738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038E2F-0968-421F-9978-73939AF0F2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1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877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0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1ACB3A-2D7D-4B4C-984A-733B76568934}" type="slidenum">
              <a:rPr lang="en-US" altLang="en-US">
                <a:latin typeface="Times New Roman" pitchFamily="18" charset="0"/>
                <a:ea typeface="MS PGothic" pitchFamily="34" charset="-128"/>
              </a:rPr>
              <a:pPr eaLnBrk="1" hangingPunct="1"/>
              <a:t>20</a:t>
            </a:fld>
            <a:endParaRPr lang="en-US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33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5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560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0339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002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914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11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291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058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3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85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58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83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79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63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3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61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94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2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838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19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46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22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26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1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337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04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95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84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315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921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195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46125"/>
            <a:ext cx="5200650" cy="39004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76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37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68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46125"/>
            <a:ext cx="5200650" cy="3900488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989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578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8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57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23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599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474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C3038-F9D3-405C-AAAF-C924577F3A37}" type="slidenum">
              <a:rPr lang="en-GB"/>
              <a:pPr/>
              <a:t>101</a:t>
            </a:fld>
            <a:endParaRPr lang="en-GB"/>
          </a:p>
        </p:txBody>
      </p:sp>
      <p:sp>
        <p:nvSpPr>
          <p:cNvPr id="282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2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36" y="4862972"/>
            <a:ext cx="5677832" cy="46042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468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C3038-F9D3-405C-AAAF-C924577F3A37}" type="slidenum">
              <a:rPr lang="en-GB"/>
              <a:pPr/>
              <a:t>102</a:t>
            </a:fld>
            <a:endParaRPr lang="en-GB"/>
          </a:p>
        </p:txBody>
      </p:sp>
      <p:sp>
        <p:nvSpPr>
          <p:cNvPr id="282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2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36" y="4862972"/>
            <a:ext cx="5677832" cy="46042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430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506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3551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4F8BCE-ADB1-458C-B5ED-5043BA3FAC7A}" type="slidenum">
              <a:rPr lang="en-US" altLang="en-US">
                <a:latin typeface="Times New Roman" pitchFamily="18" charset="0"/>
                <a:ea typeface="MS PGothic" pitchFamily="34" charset="-128"/>
              </a:rPr>
              <a:pPr eaLnBrk="1" hangingPunct="1"/>
              <a:t>105</a:t>
            </a:fld>
            <a:endParaRPr lang="en-US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4888" y="776288"/>
            <a:ext cx="5094287" cy="3821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932" y="4861442"/>
            <a:ext cx="5207796" cy="4602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6508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167679-CDB9-4435-8239-CF99F8307506}" type="slidenum">
              <a:rPr lang="en-US" altLang="en-US">
                <a:latin typeface="Times New Roman" pitchFamily="18" charset="0"/>
              </a:rPr>
              <a:pPr eaLnBrk="1" hangingPunct="1"/>
              <a:t>106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936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240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213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A3FB64-AB5E-4202-BB60-84B55EC0AA4A}" type="slidenum">
              <a:rPr lang="en-US" altLang="en-US">
                <a:latin typeface="Times New Roman" pitchFamily="18" charset="0"/>
                <a:ea typeface="MS PGothic" pitchFamily="34" charset="-128"/>
              </a:rPr>
              <a:pPr eaLnBrk="1" hangingPunct="1"/>
              <a:t>108</a:t>
            </a:fld>
            <a:endParaRPr lang="en-US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0383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5421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72279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832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17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02405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50827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3219"/>
            <a:ext cx="5679440" cy="4603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12751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defTabSz="97332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defTabSz="973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1ACB3A-2D7D-4B4C-984A-733B76568934}" type="slidenum">
              <a:rPr lang="en-US" altLang="en-US">
                <a:latin typeface="Times New Roman" pitchFamily="18" charset="0"/>
                <a:ea typeface="MS PGothic" pitchFamily="34" charset="-128"/>
              </a:rPr>
              <a:pPr eaLnBrk="1" hangingPunct="1"/>
              <a:t>116</a:t>
            </a:fld>
            <a:endParaRPr lang="en-US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0898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7ED425-B0DB-4D66-8BAE-4448CA2A08E6}" type="slidenum">
              <a:rPr lang="en-US" altLang="pt-BR">
                <a:latin typeface="Times New Roman" pitchFamily="18" charset="0"/>
              </a:rPr>
              <a:pPr eaLnBrk="1" hangingPunct="1"/>
              <a:t>117</a:t>
            </a:fld>
            <a:endParaRPr lang="en-US" altLang="pt-BR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38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938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20CCA9-9A12-41CB-B387-641E21722EAC}" type="slidenum">
              <a:rPr lang="en-US" altLang="pt-BR">
                <a:latin typeface="Times New Roman" pitchFamily="18" charset="0"/>
              </a:rPr>
              <a:pPr eaLnBrk="1" hangingPunct="1"/>
              <a:t>118</a:t>
            </a:fld>
            <a:endParaRPr lang="en-US" altLang="pt-BR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75094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0AC1A3-EEC8-4CBF-B86B-6D3459E18FC9}" type="slidenum">
              <a:rPr lang="en-US" altLang="en-US">
                <a:latin typeface="Times New Roman" pitchFamily="18" charset="0"/>
              </a:rPr>
              <a:pPr eaLnBrk="1" hangingPunct="1"/>
              <a:t>119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5073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99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304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71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468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2309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941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731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12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558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834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2057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497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3219"/>
            <a:ext cx="5679440" cy="4603799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2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38E2F-0968-421F-9978-73939AF0F2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81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237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567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745827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745827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773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8013" cy="428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7013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86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0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168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15752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15752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82752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07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687834"/>
            <a:ext cx="8445624" cy="108498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844824"/>
            <a:ext cx="8435280" cy="47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34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077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883965"/>
            <a:ext cx="417227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83965"/>
            <a:ext cx="417227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6259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6228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50204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86228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0204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551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33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9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4423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74423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90628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563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400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524" y="687834"/>
            <a:ext cx="8568952" cy="108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524" y="1844824"/>
            <a:ext cx="856895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1.w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6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9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2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7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emf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2.bin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8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1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machine-learning/team-data-science-process/lifecycle-deploymen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0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9.wmf"/><Relationship Id="rId3" Type="http://schemas.openxmlformats.org/officeDocument/2006/relationships/image" Target="../media/image30.emf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cs.cmu.edu/~ninamf/" TargetMode="External"/><Relationship Id="rId11" Type="http://schemas.openxmlformats.org/officeDocument/2006/relationships/image" Target="../media/image28.wmf"/><Relationship Id="rId5" Type="http://schemas.openxmlformats.org/officeDocument/2006/relationships/hyperlink" Target="http://www.cs.cmu.edu/~tom" TargetMode="External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1.emf"/><Relationship Id="rId9" Type="http://schemas.openxmlformats.org/officeDocument/2006/relationships/image" Target="../media/image2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apa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3716338"/>
            <a:ext cx="5220580" cy="1143000"/>
          </a:xfrm>
        </p:spPr>
        <p:txBody>
          <a:bodyPr/>
          <a:lstStyle/>
          <a:p>
            <a:r>
              <a:rPr lang="pt-BR" altLang="pt-BR" b="1" dirty="0" err="1">
                <a:latin typeface="Trebuchet MS" pitchFamily="34" charset="0"/>
              </a:rPr>
              <a:t>Machine</a:t>
            </a:r>
            <a:r>
              <a:rPr lang="pt-BR" altLang="pt-BR" b="1" dirty="0">
                <a:latin typeface="Trebuchet MS" pitchFamily="34" charset="0"/>
              </a:rPr>
              <a:t> Learning</a:t>
            </a:r>
            <a:br>
              <a:rPr lang="pt-BR" altLang="pt-BR" b="1" dirty="0">
                <a:latin typeface="Trebuchet MS" pitchFamily="34" charset="0"/>
              </a:rPr>
            </a:br>
            <a:endParaRPr lang="pt-BR" altLang="pt-BR" sz="3600" b="1" dirty="0">
              <a:latin typeface="Trebuchet MS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9532" y="5157192"/>
            <a:ext cx="842493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altLang="pt-BR" sz="2800" b="1" kern="0" dirty="0">
                <a:latin typeface="Trebuchet MS" pitchFamily="34" charset="0"/>
              </a:rPr>
              <a:t>Prof. Hugo de Paula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Indução de hipóteses e viés indutivo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Indução</a:t>
            </a:r>
          </a:p>
          <a:p>
            <a:pPr lvl="1"/>
            <a:r>
              <a:rPr lang="pt-BR" dirty="0"/>
              <a:t>Dada uma coleção de exemplos [x, f(x)], indução é uma maneira de encontrar uma função </a:t>
            </a:r>
            <a:r>
              <a:rPr lang="pt-BR" i="1" dirty="0"/>
              <a:t>h</a:t>
            </a:r>
            <a:r>
              <a:rPr lang="pt-BR" dirty="0"/>
              <a:t> que seja uma aproximação de </a:t>
            </a:r>
            <a:r>
              <a:rPr lang="pt-BR" i="1" dirty="0"/>
              <a:t>f</a:t>
            </a:r>
            <a:r>
              <a:rPr lang="pt-BR" dirty="0"/>
              <a:t>.</a:t>
            </a:r>
          </a:p>
          <a:p>
            <a:r>
              <a:rPr lang="pt-BR" dirty="0"/>
              <a:t>Hipótese</a:t>
            </a:r>
          </a:p>
          <a:p>
            <a:pPr lvl="1"/>
            <a:r>
              <a:rPr lang="pt-BR" dirty="0"/>
              <a:t>A função </a:t>
            </a:r>
            <a:r>
              <a:rPr lang="pt-BR" i="1" dirty="0"/>
              <a:t>h</a:t>
            </a:r>
            <a:r>
              <a:rPr lang="pt-BR" dirty="0"/>
              <a:t> é chamada de uma hipótese.</a:t>
            </a:r>
          </a:p>
          <a:p>
            <a:r>
              <a:rPr lang="pt-BR" dirty="0"/>
              <a:t>Generalização</a:t>
            </a:r>
          </a:p>
          <a:p>
            <a:pPr lvl="1"/>
            <a:r>
              <a:rPr lang="pt-BR" dirty="0"/>
              <a:t>Capacidade de uma função hipótese prever </a:t>
            </a:r>
            <a:r>
              <a:rPr lang="pt-BR" i="1" dirty="0"/>
              <a:t>corretamente </a:t>
            </a:r>
            <a:r>
              <a:rPr lang="pt-BR" dirty="0"/>
              <a:t>exemplos ainda não vistos (quando da aprendizagem).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9879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associação: comparação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22" y="1556792"/>
            <a:ext cx="6743957" cy="5001391"/>
          </a:xfrm>
        </p:spPr>
      </p:pic>
    </p:spTree>
    <p:extLst>
      <p:ext uri="{BB962C8B-B14F-4D97-AF65-F5344CB8AC3E}">
        <p14:creationId xmlns:p14="http://schemas.microsoft.com/office/powerpoint/2010/main" val="12325686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 de interesse: </a:t>
            </a:r>
            <a:r>
              <a:rPr lang="pt-BR" dirty="0" err="1"/>
              <a:t>Lift</a:t>
            </a:r>
            <a:endParaRPr lang="pt-BR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Suporte e confiança podem ser altos e a regra não ser útil. </a:t>
            </a:r>
          </a:p>
          <a:p>
            <a:pPr marL="0" indent="0">
              <a:buNone/>
            </a:pPr>
            <a:r>
              <a:rPr lang="pt-BR" sz="2000" b="1" dirty="0"/>
              <a:t>Exemplo:</a:t>
            </a:r>
          </a:p>
          <a:p>
            <a:pPr lvl="1"/>
            <a:r>
              <a:rPr lang="pt-BR" sz="1800" dirty="0"/>
              <a:t>Clientes que compraram leite também compraram pão. (sup. 30%, conf. 75%)</a:t>
            </a:r>
          </a:p>
          <a:p>
            <a:pPr marL="0" indent="0">
              <a:buNone/>
            </a:pPr>
            <a:r>
              <a:rPr lang="pt-BR" sz="2000" b="1" dirty="0"/>
              <a:t>Entretanto:</a:t>
            </a:r>
          </a:p>
          <a:p>
            <a:pPr lvl="1"/>
            <a:r>
              <a:rPr lang="pt-BR" sz="1800" dirty="0"/>
              <a:t>Clientes sempre compram pão. (sup. 90%)</a:t>
            </a:r>
          </a:p>
          <a:p>
            <a:endParaRPr lang="pt-BR" sz="2000" dirty="0"/>
          </a:p>
          <a:p>
            <a:r>
              <a:rPr lang="pt-BR" sz="2000" dirty="0" err="1"/>
              <a:t>Lift</a:t>
            </a:r>
            <a:r>
              <a:rPr lang="pt-BR" sz="2000" dirty="0"/>
              <a:t> indica a força de uma regra sobre a </a:t>
            </a:r>
            <a:r>
              <a:rPr lang="pt-BR" sz="2000" dirty="0" err="1"/>
              <a:t>coocorrência</a:t>
            </a:r>
            <a:r>
              <a:rPr lang="pt-BR" sz="2000" dirty="0"/>
              <a:t> aleatória de seus antecedentes e consequentes.</a:t>
            </a:r>
          </a:p>
          <a:p>
            <a:pPr lvl="1"/>
            <a:endParaRPr lang="pt-BR" sz="1800" dirty="0"/>
          </a:p>
          <a:p>
            <a:endParaRPr lang="pt-BR" sz="2000" dirty="0"/>
          </a:p>
          <a:p>
            <a:r>
              <a:rPr lang="pt-BR" sz="2000" dirty="0"/>
              <a:t>Valores inferiores a 1 indicam que a regra não aumentou a probabilidade de se prever uma compra cruzada.</a:t>
            </a:r>
          </a:p>
          <a:p>
            <a:pPr lvl="1"/>
            <a:r>
              <a:rPr lang="pt-BR" sz="1800" dirty="0"/>
              <a:t>Supondo que 40% dos clientes compram leite, então </a:t>
            </a:r>
            <a:r>
              <a:rPr lang="pt-BR" sz="1800" dirty="0" err="1"/>
              <a:t>lift</a:t>
            </a:r>
            <a:r>
              <a:rPr lang="pt-BR" sz="1800" dirty="0"/>
              <a:t> é 0,83.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843808" y="4606621"/>
                <a:ext cx="3441391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𝑙𝑖𝑓𝑡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𝑠𝑢𝑝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𝑠𝑢𝑝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𝑠𝑢𝑝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06621"/>
                <a:ext cx="3441391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Outras medida de interesse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54360" y="1844824"/>
                <a:ext cx="8538120" cy="475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Convicção</a:t>
                </a:r>
                <a:r>
                  <a:rPr lang="pt-BR" sz="2000"/>
                  <a:t>: Assim </a:t>
                </a:r>
                <a:r>
                  <a:rPr lang="pt-BR" sz="2000" dirty="0"/>
                  <a:t>como a confiança, é sensível à direção da regra.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𝑐𝑜𝑛𝑣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/>
                              <a:ea typeface="Cambria Math"/>
                            </a:rPr>
                            <m:t>sup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/>
                              <a:ea typeface="Cambria Math"/>
                            </a:rPr>
                            <m:t>conf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Ganho</a:t>
                </a:r>
                <a:r>
                  <a:rPr lang="pt-BR" sz="2000" dirty="0"/>
                  <a:t>: Ganho é calculado baseado em um valor </a:t>
                </a:r>
                <a:r>
                  <a:rPr lang="pt-BR" sz="2000" dirty="0" err="1"/>
                  <a:t>theta</a:t>
                </a:r>
                <a:r>
                  <a:rPr lang="pt-BR" sz="2000" dirty="0"/>
                  <a:t>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pt-BR" sz="2000" dirty="0"/>
                  <a:t>) dado. Usualmente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𝜽</m:t>
                    </m:r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pt-B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pt-BR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000" b="0" i="1" smtClean="0">
                              <a:latin typeface="Cambria Math"/>
                            </a:rPr>
                            <m:t>𝑔𝑎𝑛h𝑜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pt-BR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pt-BR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sup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Laplace</a:t>
                </a:r>
                <a:r>
                  <a:rPr lang="pt-BR" sz="2000" dirty="0"/>
                  <a:t>: Laplace é calculado baseado em um parâmetro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pt-BR" sz="2000" dirty="0"/>
                  <a:t>. Usualmente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𝑘</m:t>
                    </m:r>
                    <m:r>
                      <a:rPr lang="pt-BR" sz="2000" b="0" i="1" smtClean="0">
                        <a:latin typeface="Cambria Math"/>
                      </a:rPr>
                      <m:t>=1.0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𝑙𝑎𝑝𝑙𝑎𝑐𝑒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pt-BR" sz="2000" i="1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r>
                                    <a:rPr lang="pt-BR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pt-BR" sz="20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pt-BR" sz="2000" b="1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Piatesky-Shaprio</a:t>
                </a: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pt-BR" sz="2000" dirty="0"/>
                  <a:t>(P-S):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𝑝𝑠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𝐴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sz="20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/>
                              <a:ea typeface="Cambria Math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/>
                              <a:ea typeface="Cambria Math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sup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60" y="1844824"/>
                <a:ext cx="8538120" cy="4752528"/>
              </a:xfrm>
              <a:blipFill rotWithShape="1">
                <a:blip r:embed="rId3"/>
                <a:stretch>
                  <a:fillRect l="-714" t="-642" r="-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6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 de mineração de dados:</a:t>
            </a:r>
            <a:br>
              <a:rPr lang="pt-BR" dirty="0"/>
            </a:br>
            <a:r>
              <a:rPr lang="pt-BR" dirty="0"/>
              <a:t>Análise de agrupamento (</a:t>
            </a:r>
            <a:r>
              <a:rPr lang="pt-BR" i="1" dirty="0" err="1"/>
              <a:t>Clustering</a:t>
            </a:r>
            <a:r>
              <a:rPr lang="pt-BR" i="1" dirty="0"/>
              <a:t>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42" y="1600200"/>
            <a:ext cx="4654115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/>
          <p:cNvSpPr txBox="1"/>
          <p:nvPr/>
        </p:nvSpPr>
        <p:spPr>
          <a:xfrm>
            <a:off x="-17446" y="6392875"/>
            <a:ext cx="91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Extraído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Dzwinel</a:t>
            </a:r>
            <a:r>
              <a:rPr lang="en-US" sz="1200" dirty="0">
                <a:solidFill>
                  <a:schemeClr val="tx1"/>
                </a:solidFill>
              </a:rPr>
              <a:t>, et. al. Cluster Analysis, Data-Mining, Multi-dimensional Visualization of</a:t>
            </a:r>
          </a:p>
          <a:p>
            <a:r>
              <a:rPr lang="en-US" sz="1200" dirty="0">
                <a:solidFill>
                  <a:schemeClr val="tx1"/>
                </a:solidFill>
              </a:rPr>
              <a:t>Earthquakes over Space, Time and Feature Space, Earth and Planetary Sci. Letters, August, 2003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agrupamento: </a:t>
            </a:r>
            <a:r>
              <a:rPr lang="pt-BR" i="1" dirty="0" err="1"/>
              <a:t>Clustering</a:t>
            </a:r>
            <a:endParaRPr lang="pt-BR" dirty="0"/>
          </a:p>
        </p:txBody>
      </p:sp>
      <p:sp>
        <p:nvSpPr>
          <p:cNvPr id="315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Cluster</a:t>
            </a:r>
          </a:p>
          <a:p>
            <a:pPr lvl="1"/>
            <a:r>
              <a:rPr lang="pt-BR" dirty="0"/>
              <a:t>Coleção de objetos que </a:t>
            </a:r>
            <a:r>
              <a:rPr lang="pt-BR"/>
              <a:t>são similares </a:t>
            </a:r>
            <a:r>
              <a:rPr lang="pt-BR" dirty="0"/>
              <a:t>uns aos outros (de acordo com algum critério </a:t>
            </a:r>
            <a:r>
              <a:rPr lang="pt-BR"/>
              <a:t>de similaridade </a:t>
            </a:r>
            <a:r>
              <a:rPr lang="pt-BR" dirty="0"/>
              <a:t>pré-fixado) </a:t>
            </a:r>
            <a:r>
              <a:rPr lang="pt-BR"/>
              <a:t>e dissimilares </a:t>
            </a:r>
            <a:r>
              <a:rPr lang="pt-BR" dirty="0"/>
              <a:t>a objetos pertencentes a outros clusters.</a:t>
            </a:r>
          </a:p>
          <a:p>
            <a:pPr marL="0" indent="0">
              <a:buNone/>
            </a:pPr>
            <a:r>
              <a:rPr lang="pt-BR" b="1" dirty="0"/>
              <a:t>Análise de cluster (</a:t>
            </a:r>
            <a:r>
              <a:rPr lang="pt-BR" b="1" dirty="0" err="1"/>
              <a:t>clustering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Separa os objetos em grupos com base </a:t>
            </a:r>
            <a:r>
              <a:rPr lang="pt-BR"/>
              <a:t>na similaridade</a:t>
            </a:r>
            <a:r>
              <a:rPr lang="pt-BR" dirty="0"/>
              <a:t>, e em seguida atribuir rótulos a cada grupo.</a:t>
            </a:r>
          </a:p>
          <a:p>
            <a:pPr marL="0" indent="0">
              <a:buNone/>
            </a:pPr>
            <a:r>
              <a:rPr lang="pt-BR" b="1" dirty="0"/>
              <a:t>Aplicações</a:t>
            </a:r>
          </a:p>
          <a:p>
            <a:pPr lvl="1"/>
            <a:r>
              <a:rPr lang="pt-BR" dirty="0"/>
              <a:t>Distribuição e pré-processamento de dados.</a:t>
            </a:r>
          </a:p>
          <a:p>
            <a:pPr lvl="1"/>
            <a:r>
              <a:rPr lang="pt-BR" dirty="0"/>
              <a:t>Proc. de imagens (segmentação); economia; marketing.</a:t>
            </a:r>
          </a:p>
          <a:p>
            <a:pPr lvl="1"/>
            <a:r>
              <a:rPr lang="pt-BR" dirty="0"/>
              <a:t>WWW (Classificação de documentos, padrões de acesso)</a:t>
            </a:r>
          </a:p>
          <a:p>
            <a:pPr lvl="1"/>
            <a:r>
              <a:rPr lang="pt-BR" dirty="0"/>
              <a:t>Agricultura (áreas de uso de terra); planejamento de cidades (agrupar casas de acordo com tipos, valores e localização).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9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agrupamento:</a:t>
            </a:r>
            <a:br>
              <a:rPr lang="pt-BR" dirty="0"/>
            </a:br>
            <a:r>
              <a:rPr lang="pt-BR" dirty="0"/>
              <a:t>medidas </a:t>
            </a:r>
            <a:r>
              <a:rPr lang="pt-BR"/>
              <a:t>de s</a:t>
            </a:r>
            <a:r>
              <a:rPr lang="pt-BR" altLang="en-US"/>
              <a:t>imilaridade </a:t>
            </a:r>
            <a:r>
              <a:rPr lang="pt-BR" altLang="en-US" dirty="0"/>
              <a:t>e distância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sz="2400" dirty="0"/>
              <a:t>Algoritmos de agrupamento dependem de uma medida </a:t>
            </a:r>
            <a:r>
              <a:rPr lang="pt-BR" altLang="en-US" sz="2400"/>
              <a:t>de similaridade </a:t>
            </a:r>
            <a:r>
              <a:rPr lang="pt-BR" altLang="en-US" sz="2400" dirty="0"/>
              <a:t>ou de distância.</a:t>
            </a:r>
          </a:p>
          <a:p>
            <a:pPr marL="0" indent="0">
              <a:buNone/>
            </a:pPr>
            <a:r>
              <a:rPr lang="pt-BR" altLang="en-US" sz="2400" b="1"/>
              <a:t>Similaridade</a:t>
            </a:r>
            <a:endParaRPr lang="pt-BR" altLang="en-US" sz="2400" b="1" dirty="0"/>
          </a:p>
          <a:p>
            <a:pPr lvl="1"/>
            <a:r>
              <a:rPr lang="pt-BR" altLang="en-US" sz="2000" dirty="0"/>
              <a:t>Medida numérica que identifica o quanto dois objetos são parecidos</a:t>
            </a:r>
          </a:p>
          <a:p>
            <a:pPr lvl="1"/>
            <a:r>
              <a:rPr lang="pt-BR" altLang="en-US" sz="2000" dirty="0"/>
              <a:t>O valor é mais alto quanto mais semelhantes os objetos são</a:t>
            </a:r>
          </a:p>
          <a:p>
            <a:pPr lvl="1"/>
            <a:r>
              <a:rPr lang="pt-BR" altLang="en-US" sz="2000" dirty="0"/>
              <a:t>É comum estar entre a faixa de valores [0,1] (normalizado)</a:t>
            </a:r>
          </a:p>
          <a:p>
            <a:pPr lvl="1"/>
            <a:endParaRPr lang="pt-BR" altLang="en-US" sz="2000" dirty="0"/>
          </a:p>
          <a:p>
            <a:pPr marL="0" indent="0">
              <a:buNone/>
            </a:pPr>
            <a:r>
              <a:rPr lang="pt-BR" altLang="en-US" sz="2400" b="1" dirty="0"/>
              <a:t>Distância (ex</a:t>
            </a:r>
            <a:r>
              <a:rPr lang="pt-BR" altLang="en-US" sz="2400" b="1"/>
              <a:t>., dissimilaridade</a:t>
            </a:r>
            <a:r>
              <a:rPr lang="pt-BR" altLang="en-US" sz="2400" b="1" dirty="0"/>
              <a:t>)</a:t>
            </a:r>
          </a:p>
          <a:p>
            <a:pPr lvl="1"/>
            <a:r>
              <a:rPr lang="pt-BR" altLang="en-US" sz="2000" dirty="0"/>
              <a:t>Medida numérica que identifica o quanto dois objetos são diferentes</a:t>
            </a:r>
          </a:p>
          <a:p>
            <a:pPr lvl="1"/>
            <a:r>
              <a:rPr lang="pt-BR" altLang="en-US" sz="2000" dirty="0"/>
              <a:t>Valores menores indicam objetos mais semelhantes</a:t>
            </a:r>
          </a:p>
          <a:p>
            <a:pPr lvl="1"/>
            <a:r>
              <a:rPr lang="pt-BR" altLang="en-US" sz="2000"/>
              <a:t>Dissimilaridade </a:t>
            </a:r>
            <a:r>
              <a:rPr lang="pt-BR" altLang="en-US" sz="2000" dirty="0"/>
              <a:t>mínima é normalmente 0</a:t>
            </a:r>
          </a:p>
          <a:p>
            <a:pPr lvl="1"/>
            <a:r>
              <a:rPr lang="pt-BR" altLang="en-US" sz="2000" dirty="0"/>
              <a:t>Limite superior pode variar.</a:t>
            </a:r>
          </a:p>
          <a:p>
            <a:pPr marL="457200" lvl="1" indent="0">
              <a:buNone/>
            </a:pPr>
            <a:endParaRPr lang="pt-B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3774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agrupamento:</a:t>
            </a:r>
            <a:br>
              <a:rPr lang="pt-BR" dirty="0"/>
            </a:br>
            <a:r>
              <a:rPr lang="pt-BR" dirty="0"/>
              <a:t>medidas </a:t>
            </a:r>
            <a:r>
              <a:rPr lang="pt-BR"/>
              <a:t>de s</a:t>
            </a:r>
            <a:r>
              <a:rPr lang="pt-BR" altLang="en-US"/>
              <a:t>imilaridade </a:t>
            </a:r>
            <a:r>
              <a:rPr lang="pt-BR" altLang="en-US" dirty="0"/>
              <a:t>e distância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sz="2000" dirty="0"/>
              <a:t>Dados são representados como um vetor de características (“</a:t>
            </a:r>
            <a:r>
              <a:rPr lang="pt-BR" altLang="en-US" sz="2000" i="1" dirty="0" err="1"/>
              <a:t>feature</a:t>
            </a:r>
            <a:r>
              <a:rPr lang="pt-BR" altLang="en-US" sz="2000" i="1" dirty="0"/>
              <a:t> </a:t>
            </a:r>
            <a:r>
              <a:rPr lang="pt-BR" altLang="en-US" sz="2000" i="1" dirty="0" err="1"/>
              <a:t>vectors</a:t>
            </a:r>
            <a:r>
              <a:rPr lang="pt-BR" altLang="en-US" sz="2000" dirty="0"/>
              <a:t>”)</a:t>
            </a:r>
          </a:p>
          <a:p>
            <a:endParaRPr lang="pt-BR" altLang="en-US" sz="2000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7544" y="5439915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pt-BR" altLang="en-US" dirty="0">
                <a:latin typeface="Times New Roman" pitchFamily="18" charset="0"/>
              </a:rPr>
              <a:t>Vetor de características do Empregado 2: </a:t>
            </a:r>
            <a:br>
              <a:rPr lang="pt-BR" altLang="en-US" dirty="0">
                <a:latin typeface="Times New Roman" pitchFamily="18" charset="0"/>
              </a:rPr>
            </a:br>
            <a:r>
              <a:rPr lang="pt-BR" altLang="en-US" dirty="0">
                <a:latin typeface="Times New Roman" pitchFamily="18" charset="0"/>
              </a:rPr>
              <a:t>&lt;M, 51, 64000.0&gt;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5085541" y="5439915"/>
            <a:ext cx="3672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pt-BR" altLang="en-US" dirty="0">
                <a:latin typeface="Times New Roman" pitchFamily="18" charset="0"/>
              </a:rPr>
              <a:t>Vetor de características do </a:t>
            </a:r>
            <a:r>
              <a:rPr lang="pt-BR" altLang="en-US" dirty="0" err="1">
                <a:latin typeface="Times New Roman" pitchFamily="18" charset="0"/>
              </a:rPr>
              <a:t>Doc</a:t>
            </a:r>
            <a:r>
              <a:rPr lang="pt-BR" altLang="en-US" dirty="0">
                <a:latin typeface="Times New Roman" pitchFamily="18" charset="0"/>
              </a:rPr>
              <a:t> 4: </a:t>
            </a:r>
            <a:br>
              <a:rPr lang="pt-BR" altLang="en-US" dirty="0">
                <a:latin typeface="Times New Roman" pitchFamily="18" charset="0"/>
              </a:rPr>
            </a:br>
            <a:r>
              <a:rPr lang="pt-BR" altLang="en-US" dirty="0">
                <a:latin typeface="Times New Roman" pitchFamily="18" charset="0"/>
              </a:rPr>
              <a:t>&lt;0, 1, 0, 3, 0, 0&gt;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12528"/>
              </p:ext>
            </p:extLst>
          </p:nvPr>
        </p:nvGraphicFramePr>
        <p:xfrm>
          <a:off x="491418" y="2996952"/>
          <a:ext cx="4080584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Gênero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Idade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Salário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27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19.000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64.000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100.000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55.000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45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45.000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67544" y="2636912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n-lt"/>
              </a:rPr>
              <a:t>Tabela de empregados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76056" y="2636912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pt-BR" altLang="en-US" dirty="0">
                <a:latin typeface="+mn-lt"/>
                <a:cs typeface="Simplified Arabic" panose="02020603050405020304" pitchFamily="18" charset="-78"/>
              </a:rPr>
              <a:t>Frequência de termos num Documento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66755"/>
              </p:ext>
            </p:extLst>
          </p:nvPr>
        </p:nvGraphicFramePr>
        <p:xfrm>
          <a:off x="5148064" y="3011413"/>
          <a:ext cx="3624061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T1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T2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T3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T4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T5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T6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Doc1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Doc2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Doc3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Doc4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Doc5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21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agrupamento:</a:t>
            </a:r>
            <a:br>
              <a:rPr lang="pt-BR" dirty="0"/>
            </a:br>
            <a:r>
              <a:rPr lang="pt-BR" dirty="0"/>
              <a:t>medidas </a:t>
            </a:r>
            <a:r>
              <a:rPr lang="pt-BR"/>
              <a:t>de s</a:t>
            </a:r>
            <a:r>
              <a:rPr lang="pt-BR" altLang="en-US"/>
              <a:t>imilaridade </a:t>
            </a:r>
            <a:r>
              <a:rPr lang="pt-BR" altLang="en-US" dirty="0"/>
              <a:t>e distância</a:t>
            </a:r>
            <a:endParaRPr lang="pt-BR" dirty="0"/>
          </a:p>
        </p:txBody>
      </p:sp>
      <p:sp>
        <p:nvSpPr>
          <p:cNvPr id="3266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Condições para função de distância métrica d para quaisquer objetos i; j; k:</a:t>
            </a:r>
          </a:p>
          <a:p>
            <a:pPr lvl="1"/>
            <a:r>
              <a:rPr lang="pt-BR" sz="2000" dirty="0"/>
              <a:t>d(</a:t>
            </a:r>
            <a:r>
              <a:rPr lang="pt-BR" sz="2000" dirty="0" err="1"/>
              <a:t>i,j</a:t>
            </a:r>
            <a:r>
              <a:rPr lang="pt-BR" sz="2000" dirty="0"/>
              <a:t>) ≥ 0        					(1)</a:t>
            </a:r>
          </a:p>
          <a:p>
            <a:pPr lvl="1"/>
            <a:r>
              <a:rPr lang="pt-BR" sz="2000" dirty="0"/>
              <a:t>d(</a:t>
            </a:r>
            <a:r>
              <a:rPr lang="pt-BR" sz="2000" dirty="0" err="1"/>
              <a:t>i,i</a:t>
            </a:r>
            <a:r>
              <a:rPr lang="pt-BR" sz="2000" dirty="0"/>
              <a:t>) = 0        					(2)</a:t>
            </a:r>
          </a:p>
          <a:p>
            <a:pPr lvl="1"/>
            <a:r>
              <a:rPr lang="pt-BR" sz="2000" dirty="0"/>
              <a:t>d(</a:t>
            </a:r>
            <a:r>
              <a:rPr lang="pt-BR" sz="2000" dirty="0" err="1"/>
              <a:t>i,j</a:t>
            </a:r>
            <a:r>
              <a:rPr lang="pt-BR" sz="2000" dirty="0"/>
              <a:t>) = d(</a:t>
            </a:r>
            <a:r>
              <a:rPr lang="pt-BR" sz="2000" dirty="0" err="1"/>
              <a:t>j,i</a:t>
            </a:r>
            <a:r>
              <a:rPr lang="pt-BR" sz="2000"/>
              <a:t>) (simetria</a:t>
            </a:r>
            <a:r>
              <a:rPr lang="pt-BR" sz="2000" dirty="0"/>
              <a:t>)       				(3)</a:t>
            </a:r>
          </a:p>
          <a:p>
            <a:pPr lvl="1"/>
            <a:r>
              <a:rPr lang="pt-BR" sz="2000" dirty="0"/>
              <a:t>d(</a:t>
            </a:r>
            <a:r>
              <a:rPr lang="pt-BR" sz="2000" dirty="0" err="1"/>
              <a:t>i,j</a:t>
            </a:r>
            <a:r>
              <a:rPr lang="pt-BR" sz="2000" dirty="0"/>
              <a:t>) ≤ d(</a:t>
            </a:r>
            <a:r>
              <a:rPr lang="pt-BR" sz="2000" dirty="0" err="1"/>
              <a:t>i,k</a:t>
            </a:r>
            <a:r>
              <a:rPr lang="pt-BR" sz="2000" dirty="0"/>
              <a:t>) + d(</a:t>
            </a:r>
            <a:r>
              <a:rPr lang="pt-BR" sz="2000" dirty="0" err="1"/>
              <a:t>k,j</a:t>
            </a:r>
            <a:r>
              <a:rPr lang="pt-BR" sz="2000" dirty="0"/>
              <a:t>) (desigualdade triangular)   	(4) </a:t>
            </a:r>
          </a:p>
          <a:p>
            <a:pPr marL="0" indent="0">
              <a:buNone/>
            </a:pPr>
            <a:r>
              <a:rPr lang="pt-BR" sz="2400" dirty="0"/>
              <a:t>onde:</a:t>
            </a:r>
          </a:p>
          <a:p>
            <a:pPr lvl="1"/>
            <a:r>
              <a:rPr lang="pt-BR" sz="2000" dirty="0"/>
              <a:t>(1) todos os elementos da matriz </a:t>
            </a:r>
            <a:r>
              <a:rPr lang="pt-BR" sz="2000"/>
              <a:t>de dissimilaridade </a:t>
            </a:r>
            <a:r>
              <a:rPr lang="pt-BR" sz="2000" dirty="0"/>
              <a:t>são não-negativos. </a:t>
            </a:r>
          </a:p>
          <a:p>
            <a:pPr lvl="1"/>
            <a:r>
              <a:rPr lang="pt-BR" sz="2000" dirty="0"/>
              <a:t>(2) diagonal da matriz </a:t>
            </a:r>
            <a:r>
              <a:rPr lang="pt-BR" sz="2000"/>
              <a:t>de dissimilaridade </a:t>
            </a:r>
            <a:r>
              <a:rPr lang="pt-BR" sz="2000" dirty="0"/>
              <a:t>é formada por zeros.  </a:t>
            </a:r>
          </a:p>
          <a:p>
            <a:pPr lvl="1"/>
            <a:r>
              <a:rPr lang="pt-BR" sz="2000" dirty="0"/>
              <a:t>(3) matriz </a:t>
            </a:r>
            <a:r>
              <a:rPr lang="pt-BR" sz="2000"/>
              <a:t>de dissimilaridade é simétrica </a:t>
            </a:r>
            <a:r>
              <a:rPr lang="pt-BR" sz="2000" dirty="0"/>
              <a:t>em relação à diagonal. Existem </a:t>
            </a:r>
            <a:r>
              <a:rPr lang="pt-BR" sz="2000"/>
              <a:t>distâncias assimétricas </a:t>
            </a:r>
            <a:r>
              <a:rPr lang="pt-BR" sz="2000" dirty="0"/>
              <a:t>(exemplo: problema do caixeiro viajante).</a:t>
            </a:r>
          </a:p>
          <a:p>
            <a:pPr lvl="1"/>
            <a:r>
              <a:rPr lang="pt-BR" sz="2000" dirty="0"/>
              <a:t>(4) requisito para espaços métricos; existem espaços não métricos (exemplo: julgamentos subjetivos)</a:t>
            </a:r>
          </a:p>
        </p:txBody>
      </p:sp>
    </p:spTree>
    <p:extLst>
      <p:ext uri="{BB962C8B-B14F-4D97-AF65-F5344CB8AC3E}">
        <p14:creationId xmlns:p14="http://schemas.microsoft.com/office/powerpoint/2010/main" val="18551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Análise de agrupamento: </a:t>
            </a:r>
            <a:br>
              <a:rPr lang="pt-BR" sz="3600" dirty="0"/>
            </a:br>
            <a:r>
              <a:rPr lang="pt-BR" altLang="en-US" sz="3600" dirty="0"/>
              <a:t>estruturas de dados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en-US" sz="2400" dirty="0"/>
              <a:t>Matriz de dados</a:t>
            </a:r>
          </a:p>
          <a:p>
            <a:pPr lvl="1"/>
            <a:r>
              <a:rPr lang="pt-BR" altLang="en-US" sz="2200" dirty="0"/>
              <a:t>Colunas são atributos.</a:t>
            </a:r>
          </a:p>
          <a:p>
            <a:pPr lvl="1"/>
            <a:r>
              <a:rPr lang="pt-BR" altLang="en-US" sz="2200" dirty="0"/>
              <a:t>Linhas são objetos.</a:t>
            </a:r>
          </a:p>
          <a:p>
            <a:pPr lvl="1" eaLnBrk="1" hangingPunct="1"/>
            <a:r>
              <a:rPr lang="pt-BR" altLang="en-US" sz="2000" dirty="0"/>
              <a:t>Cada linha é a representação vetorial </a:t>
            </a:r>
            <a:br>
              <a:rPr lang="pt-BR" altLang="en-US" sz="2000" dirty="0"/>
            </a:br>
            <a:r>
              <a:rPr lang="pt-BR" altLang="en-US" sz="2000" dirty="0"/>
              <a:t>de um registro.</a:t>
            </a:r>
          </a:p>
          <a:p>
            <a:pPr lvl="1" eaLnBrk="1" hangingPunct="1"/>
            <a:r>
              <a:rPr lang="pt-BR" altLang="en-US" sz="2000" i="1" dirty="0"/>
              <a:t>N</a:t>
            </a:r>
            <a:r>
              <a:rPr lang="pt-BR" altLang="en-US" sz="2000" dirty="0"/>
              <a:t> registros e </a:t>
            </a:r>
            <a:r>
              <a:rPr lang="pt-BR" altLang="en-US" sz="2000" i="1" dirty="0"/>
              <a:t>P</a:t>
            </a:r>
            <a:r>
              <a:rPr lang="pt-BR" altLang="en-US" sz="2000" dirty="0"/>
              <a:t> atributos: matriz </a:t>
            </a:r>
            <a:r>
              <a:rPr lang="pt-BR" altLang="en-US" sz="2000" i="1" dirty="0"/>
              <a:t>N x P</a:t>
            </a:r>
            <a:br>
              <a:rPr lang="pt-BR" altLang="en-US" sz="2000" dirty="0"/>
            </a:br>
            <a:endParaRPr lang="pt-BR" altLang="en-US" sz="2400" dirty="0"/>
          </a:p>
          <a:p>
            <a:pPr marL="0" indent="0" eaLnBrk="1" hangingPunct="1">
              <a:buNone/>
            </a:pPr>
            <a:r>
              <a:rPr lang="pt-BR" altLang="en-US" sz="2400" dirty="0"/>
              <a:t>Matriz de </a:t>
            </a:r>
            <a:r>
              <a:rPr lang="pt-BR" altLang="en-US" sz="2400"/>
              <a:t>distância (simétrica</a:t>
            </a:r>
            <a:r>
              <a:rPr lang="pt-BR" altLang="en-US" sz="2400" dirty="0"/>
              <a:t>)</a:t>
            </a:r>
          </a:p>
          <a:p>
            <a:pPr lvl="1" eaLnBrk="1" hangingPunct="1"/>
            <a:r>
              <a:rPr lang="pt-BR" altLang="en-US" sz="2000" i="1" dirty="0"/>
              <a:t>N </a:t>
            </a:r>
            <a:r>
              <a:rPr lang="pt-BR" altLang="en-US" sz="2000" dirty="0"/>
              <a:t>registros: matriz </a:t>
            </a:r>
            <a:r>
              <a:rPr lang="pt-BR" altLang="en-US" sz="2000" i="1" dirty="0"/>
              <a:t>N x N</a:t>
            </a:r>
            <a:endParaRPr lang="pt-BR" altLang="en-US" sz="2000" dirty="0"/>
          </a:p>
          <a:p>
            <a:pPr lvl="1" eaLnBrk="1" hangingPunct="1"/>
            <a:r>
              <a:rPr lang="pt-BR" altLang="en-US" sz="2000" dirty="0"/>
              <a:t>distância entre 2 elementos</a:t>
            </a:r>
          </a:p>
          <a:p>
            <a:pPr lvl="1" eaLnBrk="1" hangingPunct="1"/>
            <a:r>
              <a:rPr lang="pt-BR" altLang="en-US" sz="2000" dirty="0"/>
              <a:t>Matriz triangular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85901"/>
              </p:ext>
            </p:extLst>
          </p:nvPr>
        </p:nvGraphicFramePr>
        <p:xfrm>
          <a:off x="5768280" y="1946077"/>
          <a:ext cx="3124200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280" y="1946077"/>
                        <a:ext cx="3124200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63627"/>
              </p:ext>
            </p:extLst>
          </p:nvPr>
        </p:nvGraphicFramePr>
        <p:xfrm>
          <a:off x="5436096" y="4437112"/>
          <a:ext cx="34290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342900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5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binomiais ou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Atributos de tipo binário ou booleano só têm dois valores : 1 ou 0</a:t>
            </a:r>
            <a:r>
              <a:rPr lang="pt-BR" sz="2400"/>
              <a:t>, sim </a:t>
            </a:r>
            <a:r>
              <a:rPr lang="pt-BR" sz="2400" dirty="0"/>
              <a:t>ou não, alto ou baixo. </a:t>
            </a:r>
          </a:p>
          <a:p>
            <a:r>
              <a:rPr lang="pt-BR" sz="2400" dirty="0"/>
              <a:t>Tratar como valores numéricos pode levar a análises errôneas.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r>
              <a:rPr lang="pt-BR" sz="2000" dirty="0"/>
              <a:t>a  é o número de atributos com valor 1 para i e j</a:t>
            </a:r>
          </a:p>
          <a:p>
            <a:pPr lvl="1"/>
            <a:r>
              <a:rPr lang="pt-BR" sz="2000" dirty="0"/>
              <a:t>b é o número de atributos com valor 1 para i e 0 para j</a:t>
            </a:r>
          </a:p>
          <a:p>
            <a:pPr lvl="1"/>
            <a:r>
              <a:rPr lang="pt-BR" sz="2000" dirty="0"/>
              <a:t>c é o número de atributos com valor 0 para i e 1 para j</a:t>
            </a:r>
          </a:p>
          <a:p>
            <a:pPr lvl="1"/>
            <a:r>
              <a:rPr lang="pt-BR" sz="2000" dirty="0"/>
              <a:t>d é o número de atributos com valor 0 para i e 0 para j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40460"/>
              </p:ext>
            </p:extLst>
          </p:nvPr>
        </p:nvGraphicFramePr>
        <p:xfrm>
          <a:off x="2591780" y="3185478"/>
          <a:ext cx="3960440" cy="15849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>
                          <a:effectLst/>
                        </a:rPr>
                        <a:t>Amostra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effectLst/>
                        </a:rPr>
                        <a:t>Objeto j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pt-BR" sz="2000" b="0" dirty="0">
                          <a:effectLst/>
                        </a:rPr>
                        <a:t>Objeto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>
                          <a:effectLst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pt-B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pt-B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6900" y="370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Exemplo de Indução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Sejam os exemplos </a:t>
            </a:r>
            <a:r>
              <a:rPr lang="pt-BR" sz="2400" i="1" dirty="0"/>
              <a:t>[x, f(x)]</a:t>
            </a:r>
            <a:r>
              <a:rPr lang="pt-BR" sz="2400" dirty="0"/>
              <a:t>, em que </a:t>
            </a:r>
            <a:r>
              <a:rPr lang="pt-BR" sz="2400" i="1" dirty="0"/>
              <a:t>x</a:t>
            </a:r>
            <a:r>
              <a:rPr lang="pt-BR" sz="2400" dirty="0"/>
              <a:t> e </a:t>
            </a:r>
            <a:r>
              <a:rPr lang="pt-BR" sz="2400" i="1" dirty="0"/>
              <a:t>f(x)</a:t>
            </a:r>
            <a:r>
              <a:rPr lang="pt-BR" sz="2400" dirty="0"/>
              <a:t> são números reais.</a:t>
            </a:r>
          </a:p>
          <a:p>
            <a:r>
              <a:rPr lang="pt-BR" sz="2400" dirty="0"/>
              <a:t>Conjunto de exemplos usado na indução é chamado de conjunto de treinamento.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função hipótese </a:t>
            </a:r>
            <a:r>
              <a:rPr lang="pt-BR" sz="2400" i="1" dirty="0"/>
              <a:t>h </a:t>
            </a:r>
            <a:r>
              <a:rPr lang="pt-BR" sz="2400" dirty="0"/>
              <a:t>é consistente se ela concorda com </a:t>
            </a:r>
            <a:r>
              <a:rPr lang="pt-BR" sz="2400" i="1" dirty="0"/>
              <a:t>f</a:t>
            </a:r>
            <a:r>
              <a:rPr lang="pt-BR" sz="2400" dirty="0"/>
              <a:t> em todos os exemplos do conjunto de treinamento.</a:t>
            </a:r>
          </a:p>
          <a:p>
            <a:r>
              <a:rPr lang="pt-BR" sz="2400" dirty="0"/>
              <a:t>No gráfico acima, </a:t>
            </a:r>
            <a:r>
              <a:rPr lang="pt-BR" sz="2400" i="1" dirty="0"/>
              <a:t>h</a:t>
            </a:r>
            <a:r>
              <a:rPr lang="pt-BR" sz="2400" dirty="0"/>
              <a:t> não é consistente.</a:t>
            </a:r>
            <a:endParaRPr lang="pt-BR" sz="36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469" y="3068960"/>
            <a:ext cx="6007063" cy="216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1369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binomiais ou binárias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/>
              <a:t>Valores casados: a + d</a:t>
            </a:r>
          </a:p>
          <a:p>
            <a:r>
              <a:rPr lang="pt-BR" altLang="pt-BR" sz="2000" dirty="0"/>
              <a:t>Valores distintos: b + c</a:t>
            </a:r>
          </a:p>
          <a:p>
            <a:r>
              <a:rPr lang="pt-BR" altLang="pt-BR" sz="2000" dirty="0"/>
              <a:t>Numero de atributos: a + b + c + d</a:t>
            </a:r>
          </a:p>
          <a:p>
            <a:endParaRPr lang="pt-BR" altLang="pt-BR" sz="2000" dirty="0"/>
          </a:p>
          <a:p>
            <a:r>
              <a:rPr lang="pt-BR" altLang="pt-BR" sz="2000" dirty="0"/>
              <a:t>Medida de distância (</a:t>
            </a:r>
            <a:r>
              <a:rPr lang="pt-BR" altLang="pt-BR" sz="2000"/>
              <a:t>atributos simétricos</a:t>
            </a:r>
            <a:r>
              <a:rPr lang="pt-BR" altLang="pt-BR" sz="2000" dirty="0"/>
              <a:t>)</a:t>
            </a:r>
          </a:p>
          <a:p>
            <a:pPr lvl="1"/>
            <a:r>
              <a:rPr lang="pt-BR" altLang="pt-BR" sz="1600" dirty="0"/>
              <a:t>Exemplo: gênero, faixa etária</a:t>
            </a:r>
          </a:p>
          <a:p>
            <a:endParaRPr lang="pt-BR" altLang="pt-BR" sz="2000" dirty="0"/>
          </a:p>
          <a:p>
            <a:r>
              <a:rPr lang="pt-BR" altLang="pt-BR" sz="2000" dirty="0"/>
              <a:t>Medida de distância (</a:t>
            </a:r>
            <a:r>
              <a:rPr lang="pt-BR" altLang="pt-BR" sz="2000"/>
              <a:t>atributos assimétricos</a:t>
            </a:r>
            <a:r>
              <a:rPr lang="pt-BR" altLang="pt-BR" sz="2000" dirty="0"/>
              <a:t>)</a:t>
            </a:r>
          </a:p>
          <a:p>
            <a:pPr lvl="1"/>
            <a:r>
              <a:rPr lang="pt-BR" altLang="pt-BR" sz="1600" dirty="0"/>
              <a:t>Exemplo: compra de produto, resultado de teste</a:t>
            </a:r>
          </a:p>
          <a:p>
            <a:endParaRPr lang="pt-BR" altLang="pt-BR" sz="2000" dirty="0"/>
          </a:p>
          <a:p>
            <a:r>
              <a:rPr lang="pt-BR" altLang="pt-BR" sz="2000" dirty="0"/>
              <a:t>Coeficiente de </a:t>
            </a:r>
            <a:r>
              <a:rPr lang="pt-BR" altLang="pt-BR" sz="2000" err="1"/>
              <a:t>Jaccard</a:t>
            </a:r>
            <a:r>
              <a:rPr lang="pt-BR" altLang="pt-BR" sz="2000"/>
              <a:t> (similaridade </a:t>
            </a:r>
            <a:r>
              <a:rPr lang="pt-BR" altLang="pt-BR" sz="2000" dirty="0"/>
              <a:t>para variáveis </a:t>
            </a:r>
            <a:r>
              <a:rPr lang="pt-BR" altLang="pt-BR" sz="2000"/>
              <a:t>binárias assimétricas</a:t>
            </a:r>
            <a:r>
              <a:rPr lang="pt-BR" altLang="pt-BR" sz="2000" dirty="0"/>
              <a:t>)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37059"/>
              </p:ext>
            </p:extLst>
          </p:nvPr>
        </p:nvGraphicFramePr>
        <p:xfrm>
          <a:off x="5580112" y="3284984"/>
          <a:ext cx="3067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4" imgW="2344942" imgH="553465" progId="Equation.3">
                  <p:embed/>
                </p:oleObj>
              </mc:Choice>
              <mc:Fallback>
                <p:oleObj r:id="rId4" imgW="2344942" imgH="553465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284984"/>
                        <a:ext cx="3067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37868"/>
              </p:ext>
            </p:extLst>
          </p:nvPr>
        </p:nvGraphicFramePr>
        <p:xfrm>
          <a:off x="5580112" y="4365104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6" imgW="1968347" imgH="558188" progId="Equation.3">
                  <p:embed/>
                </p:oleObj>
              </mc:Choice>
              <mc:Fallback>
                <p:oleObj r:id="rId6" imgW="1968347" imgH="558188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365104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75058"/>
              </p:ext>
            </p:extLst>
          </p:nvPr>
        </p:nvGraphicFramePr>
        <p:xfrm>
          <a:off x="2915816" y="5805264"/>
          <a:ext cx="3810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498320" imgH="393480" progId="Equation.3">
                  <p:embed/>
                </p:oleObj>
              </mc:Choice>
              <mc:Fallback>
                <p:oleObj name="Equation" r:id="rId8" imgW="1498320" imgH="393480" progId="Equation.3">
                  <p:embed/>
                  <p:pic>
                    <p:nvPicPr>
                      <p:cNvPr id="12299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805264"/>
                        <a:ext cx="3810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9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binomiais ou binárias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71759"/>
              </p:ext>
            </p:extLst>
          </p:nvPr>
        </p:nvGraphicFramePr>
        <p:xfrm>
          <a:off x="359532" y="2300848"/>
          <a:ext cx="8424936" cy="29283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Fórmula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Propriedade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1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Hamming (Manhattan)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não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Euclidiana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sqrt(b+c)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não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56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Chebyshev</a:t>
                      </a:r>
                      <a:r>
                        <a:rPr lang="pt-BR" sz="2000" dirty="0">
                          <a:effectLst/>
                        </a:rPr>
                        <a:t> discreto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max</a:t>
                      </a:r>
                      <a:r>
                        <a:rPr lang="pt-BR" sz="2000" dirty="0">
                          <a:effectLst/>
                        </a:rPr>
                        <a:t>(b;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</a:rPr>
                        <a:t>não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56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Soergel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</a:t>
                      </a:r>
                      <a:r>
                        <a:rPr lang="pt-BR" sz="2000" dirty="0" err="1">
                          <a:effectLst/>
                        </a:rPr>
                        <a:t>b+c</a:t>
                      </a:r>
                      <a:r>
                        <a:rPr lang="pt-BR" sz="2000" dirty="0">
                          <a:effectLst/>
                        </a:rPr>
                        <a:t>)/(</a:t>
                      </a:r>
                      <a:r>
                        <a:rPr lang="pt-BR" sz="2000" dirty="0" err="1">
                          <a:effectLst/>
                        </a:rPr>
                        <a:t>b+c+d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Hamming</a:t>
                      </a:r>
                      <a:r>
                        <a:rPr lang="pt-BR" sz="2000" dirty="0">
                          <a:effectLst/>
                        </a:rPr>
                        <a:t>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</a:t>
                      </a:r>
                      <a:r>
                        <a:rPr lang="pt-BR" sz="2000" dirty="0" err="1">
                          <a:effectLst/>
                        </a:rPr>
                        <a:t>b+c</a:t>
                      </a:r>
                      <a:r>
                        <a:rPr lang="pt-BR" sz="2000" dirty="0">
                          <a:effectLst/>
                        </a:rPr>
                        <a:t>)/(</a:t>
                      </a:r>
                      <a:r>
                        <a:rPr lang="pt-BR" sz="2000" dirty="0" err="1">
                          <a:effectLst/>
                        </a:rPr>
                        <a:t>a+b+c+d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Euclidiana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sqrt</a:t>
                      </a:r>
                      <a:r>
                        <a:rPr lang="pt-BR" sz="2000" dirty="0">
                          <a:effectLst/>
                        </a:rPr>
                        <a:t>((</a:t>
                      </a:r>
                      <a:r>
                        <a:rPr lang="pt-BR" sz="2000" dirty="0" err="1">
                          <a:effectLst/>
                        </a:rPr>
                        <a:t>b+c</a:t>
                      </a:r>
                      <a:r>
                        <a:rPr lang="pt-BR" sz="2000" dirty="0">
                          <a:effectLst/>
                        </a:rPr>
                        <a:t>)/(</a:t>
                      </a:r>
                      <a:r>
                        <a:rPr lang="pt-BR" sz="2000" dirty="0" err="1">
                          <a:effectLst/>
                        </a:rPr>
                        <a:t>a+b+c+d</a:t>
                      </a:r>
                      <a:r>
                        <a:rPr lang="pt-BR" sz="2000" dirty="0">
                          <a:effectLst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7375" y="2879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595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binomiais ou binárias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7375" y="2879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098858"/>
              </p:ext>
            </p:extLst>
          </p:nvPr>
        </p:nvGraphicFramePr>
        <p:xfrm>
          <a:off x="410779" y="2239888"/>
          <a:ext cx="8322443" cy="3169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8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Similaridade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Fórmula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Propriedade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Russel &amp; Rao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a/(</a:t>
                      </a:r>
                      <a:r>
                        <a:rPr lang="pt-BR" sz="2000" dirty="0" err="1">
                          <a:effectLst/>
                        </a:rPr>
                        <a:t>a+b+c+d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Jaccard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a/(</a:t>
                      </a:r>
                      <a:r>
                        <a:rPr lang="pt-BR" sz="2000" dirty="0" err="1">
                          <a:effectLst/>
                        </a:rPr>
                        <a:t>a+b+c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Rogers &amp; </a:t>
                      </a:r>
                      <a:r>
                        <a:rPr lang="pt-BR" sz="2000" dirty="0" err="1">
                          <a:effectLst/>
                        </a:rPr>
                        <a:t>Tanimoto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</a:t>
                      </a:r>
                      <a:r>
                        <a:rPr lang="pt-BR" sz="2000" dirty="0" err="1">
                          <a:effectLst/>
                        </a:rPr>
                        <a:t>a+d</a:t>
                      </a:r>
                      <a:r>
                        <a:rPr lang="pt-BR" sz="2000" dirty="0">
                          <a:effectLst/>
                        </a:rPr>
                        <a:t>)/(a+2*(</a:t>
                      </a:r>
                      <a:r>
                        <a:rPr lang="pt-BR" sz="2000" dirty="0" err="1">
                          <a:effectLst/>
                        </a:rPr>
                        <a:t>b+c</a:t>
                      </a:r>
                      <a:r>
                        <a:rPr lang="pt-BR" sz="2000" dirty="0">
                          <a:effectLst/>
                        </a:rPr>
                        <a:t>)+d)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Hamann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(a 􀀀 (b + c) + d)=(a + b + 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Dice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2*a/(2*</a:t>
                      </a:r>
                      <a:r>
                        <a:rPr lang="pt-BR" sz="2000" dirty="0" err="1">
                          <a:effectLst/>
                        </a:rPr>
                        <a:t>a+b+c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Match simples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</a:t>
                      </a:r>
                      <a:r>
                        <a:rPr lang="pt-BR" sz="2000" dirty="0" err="1">
                          <a:effectLst/>
                        </a:rPr>
                        <a:t>a+d</a:t>
                      </a:r>
                      <a:r>
                        <a:rPr lang="pt-BR" sz="2000" dirty="0">
                          <a:effectLst/>
                        </a:rPr>
                        <a:t>)/(</a:t>
                      </a:r>
                      <a:r>
                        <a:rPr lang="pt-BR" sz="2000" dirty="0" err="1">
                          <a:effectLst/>
                        </a:rPr>
                        <a:t>a+b+c+d</a:t>
                      </a:r>
                      <a:r>
                        <a:rPr lang="pt-BR" sz="200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39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>
                          <a:effectLst/>
                        </a:rPr>
                        <a:t>McConnoughy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(a*a - b*c) / </a:t>
                      </a:r>
                      <a:r>
                        <a:rPr lang="pt-BR" sz="2000" dirty="0" err="1">
                          <a:effectLst/>
                        </a:rPr>
                        <a:t>sqrt</a:t>
                      </a:r>
                      <a:r>
                        <a:rPr lang="pt-BR" sz="2000" dirty="0">
                          <a:effectLst/>
                        </a:rPr>
                        <a:t>((</a:t>
                      </a:r>
                      <a:r>
                        <a:rPr lang="pt-BR" sz="2000" dirty="0" err="1">
                          <a:effectLst/>
                        </a:rPr>
                        <a:t>a+b</a:t>
                      </a:r>
                      <a:r>
                        <a:rPr lang="pt-BR" sz="2000" dirty="0">
                          <a:effectLst/>
                        </a:rPr>
                        <a:t>)*(</a:t>
                      </a:r>
                      <a:r>
                        <a:rPr lang="pt-BR" sz="2000" dirty="0" err="1">
                          <a:effectLst/>
                        </a:rPr>
                        <a:t>a+c</a:t>
                      </a:r>
                      <a:r>
                        <a:rPr lang="pt-BR" sz="2000" dirty="0">
                          <a:effectLst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normalizada</a:t>
                      </a:r>
                      <a:endParaRPr lang="pt-BR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9516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nominais ou categóricas</a:t>
            </a:r>
            <a:endParaRPr lang="pt-BR" alt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Generalização de uma variável binária em que ela pode ter mais de dois valores.</a:t>
            </a:r>
          </a:p>
          <a:p>
            <a:pPr lvl="1"/>
            <a:r>
              <a:rPr lang="pt-BR" altLang="pt-BR" sz="2000" dirty="0"/>
              <a:t>Exemplo: Temperatura = {alta, média, baixa}.</a:t>
            </a:r>
          </a:p>
          <a:p>
            <a:pPr marL="0" indent="0">
              <a:buNone/>
            </a:pPr>
            <a:r>
              <a:rPr lang="pt-BR" altLang="pt-BR" sz="2400" b="1" dirty="0"/>
              <a:t>Método 1: </a:t>
            </a:r>
            <a:r>
              <a:rPr lang="pt-BR" altLang="pt-BR" sz="2400" dirty="0"/>
              <a:t>Casamento (</a:t>
            </a:r>
            <a:r>
              <a:rPr lang="pt-BR" altLang="pt-BR" sz="2400" dirty="0" err="1"/>
              <a:t>matching</a:t>
            </a:r>
            <a:r>
              <a:rPr lang="pt-BR" altLang="pt-BR" sz="2400"/>
              <a:t>) Simples</a:t>
            </a:r>
            <a:endParaRPr lang="pt-BR" altLang="pt-BR" sz="2400" dirty="0"/>
          </a:p>
          <a:p>
            <a:pPr lvl="1"/>
            <a:r>
              <a:rPr lang="pt-BR" altLang="pt-BR" sz="2000" dirty="0"/>
              <a:t>m: num de matches, p: num total de variáveis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r>
              <a:rPr lang="pt-BR" altLang="pt-BR" sz="2400" b="1" dirty="0"/>
              <a:t>Método 2:</a:t>
            </a:r>
            <a:r>
              <a:rPr lang="pt-BR" altLang="pt-BR" sz="2400" dirty="0"/>
              <a:t> Converter para o formato de planilha binomial</a:t>
            </a:r>
          </a:p>
          <a:p>
            <a:pPr lvl="1"/>
            <a:r>
              <a:rPr lang="pt-BR" altLang="pt-BR" sz="2000" dirty="0"/>
              <a:t>Para cada atributo A, criar P atributos binários para os P estados nominais (categorias) de A</a:t>
            </a:r>
          </a:p>
          <a:p>
            <a:pPr lvl="1"/>
            <a:r>
              <a:rPr lang="pt-BR" altLang="pt-BR" sz="2000" dirty="0"/>
              <a:t>Exemplo: A</a:t>
            </a:r>
            <a:r>
              <a:rPr lang="pt-BR" altLang="pt-BR" sz="2000" baseline="-25000" dirty="0"/>
              <a:t>1</a:t>
            </a:r>
            <a:r>
              <a:rPr lang="pt-BR" altLang="pt-BR" sz="2000" dirty="0"/>
              <a:t>:  </a:t>
            </a:r>
            <a:r>
              <a:rPr lang="pt-BR" altLang="pt-BR" sz="2000" dirty="0" err="1"/>
              <a:t>Temp</a:t>
            </a:r>
            <a:r>
              <a:rPr lang="pt-BR" altLang="pt-BR" sz="2000" dirty="0"/>
              <a:t> = alta; A</a:t>
            </a:r>
            <a:r>
              <a:rPr lang="pt-BR" altLang="pt-BR" sz="2000" baseline="-25000" dirty="0"/>
              <a:t>2</a:t>
            </a:r>
            <a:r>
              <a:rPr lang="pt-BR" altLang="pt-BR" sz="2000" dirty="0"/>
              <a:t>:  </a:t>
            </a:r>
            <a:r>
              <a:rPr lang="pt-BR" altLang="pt-BR" sz="2000" dirty="0" err="1"/>
              <a:t>Temp</a:t>
            </a:r>
            <a:r>
              <a:rPr lang="pt-BR" altLang="pt-BR" sz="2000" dirty="0"/>
              <a:t> = média; A</a:t>
            </a:r>
            <a:r>
              <a:rPr lang="pt-BR" altLang="pt-BR" sz="2000" baseline="-25000" dirty="0"/>
              <a:t>3</a:t>
            </a:r>
            <a:r>
              <a:rPr lang="pt-BR" altLang="pt-BR" sz="2000" dirty="0"/>
              <a:t>:  </a:t>
            </a:r>
            <a:r>
              <a:rPr lang="pt-BR" altLang="pt-BR" sz="2000" dirty="0" err="1"/>
              <a:t>Temp</a:t>
            </a:r>
            <a:r>
              <a:rPr lang="pt-BR" altLang="pt-BR" sz="2000" dirty="0"/>
              <a:t> = baixa</a:t>
            </a:r>
          </a:p>
          <a:p>
            <a:pPr lvl="1"/>
            <a:endParaRPr lang="pt-BR" altLang="pt-BR" sz="2800" dirty="0"/>
          </a:p>
          <a:p>
            <a:pPr lvl="1"/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83477"/>
              </p:ext>
            </p:extLst>
          </p:nvPr>
        </p:nvGraphicFramePr>
        <p:xfrm>
          <a:off x="3059832" y="4005064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1698311" imgH="576491" progId="Equation.3">
                  <p:embed/>
                </p:oleObj>
              </mc:Choice>
              <mc:Fallback>
                <p:oleObj r:id="rId4" imgW="1698311" imgH="576491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05064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9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categóricas ordinais</a:t>
            </a:r>
            <a:endParaRPr lang="pt-BR" alt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A ordem é importante, exemplo: </a:t>
            </a:r>
            <a:r>
              <a:rPr lang="pt-BR" altLang="pt-BR" sz="2400" dirty="0" err="1"/>
              <a:t>rank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Pode ser tratada como </a:t>
            </a:r>
            <a:r>
              <a:rPr lang="pt-BR" altLang="pt-BR" sz="2400" i="1" dirty="0" err="1"/>
              <a:t>interval-scaled</a:t>
            </a:r>
            <a:endParaRPr lang="pt-BR" altLang="pt-BR" sz="2400" i="1" dirty="0"/>
          </a:p>
          <a:p>
            <a:pPr eaLnBrk="1" hangingPunct="1"/>
            <a:r>
              <a:rPr lang="pt-BR" altLang="pt-BR" sz="2400" dirty="0"/>
              <a:t>Trocar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x</a:t>
            </a:r>
            <a:r>
              <a:rPr lang="pt-BR" altLang="pt-BR" sz="2400" i="1" baseline="-25000" dirty="0" err="1"/>
              <a:t>if</a:t>
            </a:r>
            <a:r>
              <a:rPr lang="pt-BR" altLang="pt-BR" sz="2400" i="1" dirty="0"/>
              <a:t>  </a:t>
            </a:r>
            <a:r>
              <a:rPr lang="pt-BR" altLang="pt-BR" sz="2400" dirty="0"/>
              <a:t>pelo seu  </a:t>
            </a:r>
            <a:r>
              <a:rPr lang="pt-BR" altLang="pt-BR" sz="2400" dirty="0" err="1"/>
              <a:t>rank</a:t>
            </a:r>
            <a:r>
              <a:rPr lang="pt-BR" altLang="pt-BR" sz="2400" dirty="0"/>
              <a:t> 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mapear a faixa (range) de cada variável em um intervalo [0, 1]  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Computar </a:t>
            </a:r>
            <a:r>
              <a:rPr lang="pt-BR" altLang="pt-BR" sz="2000"/>
              <a:t>a  dissimilaridade </a:t>
            </a:r>
            <a:r>
              <a:rPr lang="pt-BR" altLang="pt-BR" sz="2000" dirty="0"/>
              <a:t>usando método para variáveis contínuas comuns 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40228"/>
              </p:ext>
            </p:extLst>
          </p:nvPr>
        </p:nvGraphicFramePr>
        <p:xfrm>
          <a:off x="2951163" y="4293096"/>
          <a:ext cx="32416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1255009" imgH="763918" progId="Equation.3">
                  <p:embed/>
                </p:oleObj>
              </mc:Choice>
              <mc:Fallback>
                <p:oleObj r:id="rId4" imgW="1255009" imgH="763918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93096"/>
                        <a:ext cx="32416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27287"/>
              </p:ext>
            </p:extLst>
          </p:nvPr>
        </p:nvGraphicFramePr>
        <p:xfrm>
          <a:off x="3467100" y="3356992"/>
          <a:ext cx="2209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6" imgW="1558687" imgH="410926" progId="Equation.3">
                  <p:embed/>
                </p:oleObj>
              </mc:Choice>
              <mc:Fallback>
                <p:oleObj r:id="rId6" imgW="1558687" imgH="410926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356992"/>
                        <a:ext cx="2209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4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similaridade e distância: </a:t>
            </a:r>
            <a:br>
              <a:rPr lang="pt-BR" dirty="0"/>
            </a:br>
            <a:r>
              <a:rPr lang="pt-BR" dirty="0"/>
              <a:t>variáveis contínuas</a:t>
            </a:r>
            <a:endParaRPr lang="pt-BR" alt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Qualquer distância métrica pode ser utilizada.</a:t>
            </a:r>
          </a:p>
          <a:p>
            <a:r>
              <a:rPr lang="pt-BR" altLang="pt-BR" sz="2400" dirty="0"/>
              <a:t>Mais importantes são classes de distâncias de </a:t>
            </a:r>
            <a:r>
              <a:rPr lang="pt-BR" altLang="en-US" sz="2400" dirty="0" err="1"/>
              <a:t>Minkowski</a:t>
            </a:r>
            <a:r>
              <a:rPr lang="pt-BR" altLang="pt-BR" sz="2400" dirty="0"/>
              <a:t>: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Se q = 1, d é a distância de Manhattan</a:t>
            </a:r>
          </a:p>
          <a:p>
            <a:r>
              <a:rPr lang="pt-BR" altLang="pt-BR" sz="2400" dirty="0"/>
              <a:t>Se q = 2, d é a distância Euclidiana</a:t>
            </a:r>
          </a:p>
          <a:p>
            <a:pPr lvl="1"/>
            <a:endParaRPr lang="pt-BR" altLang="pt-BR" sz="2000" dirty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39523"/>
              </p:ext>
            </p:extLst>
          </p:nvPr>
        </p:nvGraphicFramePr>
        <p:xfrm>
          <a:off x="1353344" y="2975669"/>
          <a:ext cx="64373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4" imgW="5117191" imgH="589480" progId="Equation.3">
                  <p:embed/>
                </p:oleObj>
              </mc:Choice>
              <mc:Fallback>
                <p:oleObj r:id="rId4" imgW="5117191" imgH="58948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4" y="2975669"/>
                        <a:ext cx="643731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68777"/>
              </p:ext>
            </p:extLst>
          </p:nvPr>
        </p:nvGraphicFramePr>
        <p:xfrm>
          <a:off x="1224756" y="5222205"/>
          <a:ext cx="66944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6" imgW="5117811" imgH="578426" progId="Equation.3">
                  <p:embed/>
                </p:oleObj>
              </mc:Choice>
              <mc:Fallback>
                <p:oleObj r:id="rId6" imgW="5117811" imgH="578426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56" y="5222205"/>
                        <a:ext cx="66944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0" y="1628800"/>
                <a:ext cx="9036050" cy="4968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altLang="en-US" sz="2400" b="1" dirty="0"/>
                  <a:t>Z-score: </a:t>
                </a:r>
              </a:p>
              <a:p>
                <a:pPr lvl="1"/>
                <a:r>
                  <a:rPr lang="pt-BR" altLang="en-US" sz="2000" i="1" dirty="0"/>
                  <a:t>x</a:t>
                </a:r>
                <a:r>
                  <a:rPr lang="pt-BR" altLang="en-US" sz="2000" dirty="0"/>
                  <a:t>: valor, </a:t>
                </a:r>
                <a:r>
                  <a:rPr lang="pt-BR" altLang="en-US" sz="2000" i="1" dirty="0"/>
                  <a:t>μ</a:t>
                </a:r>
                <a:r>
                  <a:rPr lang="pt-BR" altLang="en-US" sz="2000" dirty="0"/>
                  <a:t>: média, </a:t>
                </a:r>
                <a:r>
                  <a:rPr lang="pt-BR" altLang="en-US" sz="2000" i="1" dirty="0"/>
                  <a:t>σ</a:t>
                </a:r>
                <a:r>
                  <a:rPr lang="pt-BR" altLang="en-US" sz="2000" dirty="0"/>
                  <a:t>: desvio padrão</a:t>
                </a:r>
              </a:p>
              <a:p>
                <a:pPr lvl="1"/>
                <a:r>
                  <a:rPr lang="pt-BR" altLang="en-US" sz="2000" dirty="0"/>
                  <a:t>Distância entre o dado e a população em termos do desvio padrão</a:t>
                </a:r>
              </a:p>
              <a:p>
                <a:pPr lvl="1"/>
                <a:r>
                  <a:rPr lang="pt-BR" altLang="en-US" sz="2000" dirty="0"/>
                  <a:t>Negativo quando abaixo da média, e positivo caso acima</a:t>
                </a:r>
              </a:p>
              <a:p>
                <a:pPr lvl="1"/>
                <a:endParaRPr lang="pt-BR" altLang="ja-JP" sz="2000" dirty="0"/>
              </a:p>
              <a:p>
                <a:pPr marL="0" indent="0">
                  <a:buNone/>
                </a:pPr>
                <a:r>
                  <a:rPr lang="pt-BR" altLang="ja-JP" sz="2400" b="1" dirty="0"/>
                  <a:t>Normalização Min-Max: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altLang="en-US" sz="20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alt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alt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d>
                        <m:d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𝑛𝑜𝑣𝑜</m:t>
                              </m:r>
                            </m:sub>
                          </m:sSub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𝑛𝑜𝑣𝑜</m:t>
                              </m:r>
                            </m:sub>
                          </m:sSub>
                        </m:e>
                      </m:d>
                      <m:r>
                        <a:rPr lang="pt-BR" alt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smtClean="0"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r>
                            <a:rPr lang="pt-BR" altLang="en-US" sz="2000" b="0" i="1" smtClean="0">
                              <a:latin typeface="Cambria Math"/>
                            </a:rPr>
                            <m:t>𝑛𝑜𝑣𝑜</m:t>
                          </m:r>
                        </m:sub>
                      </m:sSub>
                    </m:oMath>
                  </m:oMathPara>
                </a14:m>
                <a:endParaRPr lang="pt-BR" altLang="en-US" sz="2000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0" y="1628800"/>
                <a:ext cx="9036050" cy="4968850"/>
              </a:xfrm>
              <a:blipFill rotWithShape="1">
                <a:blip r:embed="rId4"/>
                <a:stretch>
                  <a:fillRect l="-1012" t="-9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Normalização e padronização de dados numéricos</a:t>
            </a:r>
          </a:p>
        </p:txBody>
      </p:sp>
      <p:graphicFrame>
        <p:nvGraphicFramePr>
          <p:cNvPr id="17412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481599"/>
              </p:ext>
            </p:extLst>
          </p:nvPr>
        </p:nvGraphicFramePr>
        <p:xfrm>
          <a:off x="6077417" y="1844825"/>
          <a:ext cx="13501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952087" imgH="406224" progId="Equation.3">
                  <p:embed/>
                </p:oleObj>
              </mc:Choice>
              <mc:Fallback>
                <p:oleObj name="Equation" r:id="rId5" imgW="952087" imgH="406224" progId="Equation.3">
                  <p:embed/>
                  <p:pic>
                    <p:nvPicPr>
                      <p:cNvPr id="17412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417" y="1844825"/>
                        <a:ext cx="1350149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9207"/>
              </p:ext>
            </p:extLst>
          </p:nvPr>
        </p:nvGraphicFramePr>
        <p:xfrm>
          <a:off x="539552" y="4815066"/>
          <a:ext cx="3672408" cy="17030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Gênero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Idade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Salário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27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19.000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64.000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100.000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55.000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45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45.000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49608"/>
              </p:ext>
            </p:extLst>
          </p:nvPr>
        </p:nvGraphicFramePr>
        <p:xfrm>
          <a:off x="4860032" y="4815066"/>
          <a:ext cx="3719736" cy="17030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2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Gênero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Idade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Salário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0.96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0.56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0.24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0.44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0.72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0.32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4298820" y="5292859"/>
            <a:ext cx="489204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211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700808"/>
            <a:ext cx="8784976" cy="4776192"/>
          </a:xfrm>
        </p:spPr>
        <p:txBody>
          <a:bodyPr/>
          <a:lstStyle/>
          <a:p>
            <a:r>
              <a:rPr lang="pt-BR" altLang="pt-BR" sz="2400" dirty="0"/>
              <a:t>Em alguns casos, medidas de distância provêm visão distorcida</a:t>
            </a:r>
          </a:p>
          <a:p>
            <a:pPr lvl="1"/>
            <a:r>
              <a:rPr lang="pt-BR" altLang="pt-BR" sz="2000" dirty="0"/>
              <a:t>Ex. Quando o dado é muito esparso e 0´s no vetor não são significativos</a:t>
            </a:r>
          </a:p>
          <a:p>
            <a:pPr lvl="1"/>
            <a:r>
              <a:rPr lang="pt-BR" altLang="pt-BR" sz="2000" dirty="0"/>
              <a:t>Nesses casos, melhor utilizar medidas de distância baseada em vetor</a:t>
            </a:r>
          </a:p>
          <a:p>
            <a:pPr lvl="1"/>
            <a:endParaRPr lang="pt-BR" altLang="pt-BR" sz="1800" dirty="0"/>
          </a:p>
          <a:p>
            <a:pPr lvl="1"/>
            <a:endParaRPr lang="pt-BR" altLang="pt-BR" sz="1800" dirty="0"/>
          </a:p>
          <a:p>
            <a:pPr marL="0" indent="0">
              <a:buNone/>
            </a:pPr>
            <a:r>
              <a:rPr lang="pt-BR" altLang="pt-BR" sz="2400" b="1"/>
              <a:t>Similaridade </a:t>
            </a:r>
            <a:r>
              <a:rPr lang="pt-BR" altLang="pt-BR" sz="2400" b="1" dirty="0"/>
              <a:t>de cosseno (produto escalar normalizado)</a:t>
            </a:r>
          </a:p>
          <a:p>
            <a:pPr lvl="1"/>
            <a:r>
              <a:rPr lang="pt-BR" altLang="pt-BR" sz="2000" dirty="0"/>
              <a:t>Produto escalar de dois vetores:</a:t>
            </a:r>
          </a:p>
          <a:p>
            <a:pPr lvl="1"/>
            <a:endParaRPr lang="pt-BR" altLang="pt-BR" sz="2000" dirty="0"/>
          </a:p>
          <a:p>
            <a:pPr lvl="1"/>
            <a:r>
              <a:rPr lang="pt-BR" altLang="pt-BR" sz="2000" dirty="0"/>
              <a:t>A norma do vetor </a:t>
            </a:r>
            <a:r>
              <a:rPr lang="pt-BR" altLang="pt-BR" sz="2000" i="1" dirty="0"/>
              <a:t>X</a:t>
            </a:r>
            <a:r>
              <a:rPr lang="pt-BR" altLang="pt-BR" sz="2000" dirty="0"/>
              <a:t> é: </a:t>
            </a:r>
          </a:p>
          <a:p>
            <a:pPr lvl="1"/>
            <a:endParaRPr lang="pt-BR" altLang="pt-BR" sz="2000" dirty="0"/>
          </a:p>
          <a:p>
            <a:pPr lvl="1"/>
            <a:r>
              <a:rPr lang="pt-BR" altLang="pt-BR" sz="2000"/>
              <a:t>A similaridade </a:t>
            </a:r>
            <a:r>
              <a:rPr lang="pt-BR" altLang="pt-BR" sz="2000" dirty="0"/>
              <a:t>de cosseno é:</a:t>
            </a:r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Medidas </a:t>
            </a:r>
            <a:r>
              <a:rPr lang="pt-BR" altLang="pt-BR"/>
              <a:t>de similaridade </a:t>
            </a:r>
            <a:r>
              <a:rPr lang="pt-BR" altLang="pt-BR" dirty="0"/>
              <a:t>baseadas em vetor</a:t>
            </a:r>
          </a:p>
        </p:txBody>
      </p:sp>
      <p:graphicFrame>
        <p:nvGraphicFramePr>
          <p:cNvPr id="19464" name="Object 104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802232"/>
              </p:ext>
            </p:extLst>
          </p:nvPr>
        </p:nvGraphicFramePr>
        <p:xfrm>
          <a:off x="4499992" y="3946704"/>
          <a:ext cx="3045720" cy="56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841500" imgH="342900" progId="">
                  <p:embed/>
                </p:oleObj>
              </mc:Choice>
              <mc:Fallback>
                <p:oleObj name="Equation" r:id="rId4" imgW="1841500" imgH="342900" progId="">
                  <p:embed/>
                  <p:pic>
                    <p:nvPicPr>
                      <p:cNvPr id="19464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946704"/>
                        <a:ext cx="3045720" cy="567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93297"/>
              </p:ext>
            </p:extLst>
          </p:nvPr>
        </p:nvGraphicFramePr>
        <p:xfrm>
          <a:off x="3376166" y="4653136"/>
          <a:ext cx="1339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850531" imgH="393529" progId="Equation.3">
                  <p:embed/>
                </p:oleObj>
              </mc:Choice>
              <mc:Fallback>
                <p:oleObj name="Equation" r:id="rId6" imgW="850531" imgH="393529" progId="Equation.3">
                  <p:embed/>
                  <p:pic>
                    <p:nvPicPr>
                      <p:cNvPr id="1946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166" y="4653136"/>
                        <a:ext cx="1339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89744"/>
              </p:ext>
            </p:extLst>
          </p:nvPr>
        </p:nvGraphicFramePr>
        <p:xfrm>
          <a:off x="4067944" y="5137174"/>
          <a:ext cx="39100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2527300" imgH="711200" progId="Equation.3">
                  <p:embed/>
                </p:oleObj>
              </mc:Choice>
              <mc:Fallback>
                <p:oleObj name="Equation" r:id="rId8" imgW="2527300" imgH="711200" progId="Equation.3">
                  <p:embed/>
                  <p:pic>
                    <p:nvPicPr>
                      <p:cNvPr id="19461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137174"/>
                        <a:ext cx="391001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84940"/>
              </p:ext>
            </p:extLst>
          </p:nvPr>
        </p:nvGraphicFramePr>
        <p:xfrm>
          <a:off x="2195736" y="3001392"/>
          <a:ext cx="2185766" cy="42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1637589" imgH="317362" progId="">
                  <p:embed/>
                </p:oleObj>
              </mc:Choice>
              <mc:Fallback>
                <p:oleObj name="Equation" r:id="rId10" imgW="1637589" imgH="317362" progId="">
                  <p:embed/>
                  <p:pic>
                    <p:nvPicPr>
                      <p:cNvPr id="19462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01392"/>
                        <a:ext cx="2185766" cy="421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491207"/>
              </p:ext>
            </p:extLst>
          </p:nvPr>
        </p:nvGraphicFramePr>
        <p:xfrm>
          <a:off x="4533113" y="3001392"/>
          <a:ext cx="2199127" cy="42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1624895" imgH="317362" progId="">
                  <p:embed/>
                </p:oleObj>
              </mc:Choice>
              <mc:Fallback>
                <p:oleObj name="Equation" r:id="rId12" imgW="1624895" imgH="317362" progId="">
                  <p:embed/>
                  <p:pic>
                    <p:nvPicPr>
                      <p:cNvPr id="19463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113" y="3001392"/>
                        <a:ext cx="2199127" cy="42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8378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Medidas </a:t>
            </a:r>
            <a:r>
              <a:rPr lang="pt-BR" altLang="pt-BR"/>
              <a:t>de similaridade </a:t>
            </a:r>
            <a:r>
              <a:rPr lang="pt-BR" altLang="pt-BR" dirty="0"/>
              <a:t>baseadas em vetor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Exemplo:</a:t>
            </a:r>
          </a:p>
          <a:p>
            <a:pPr marL="914400" lvl="2" indent="0">
              <a:buNone/>
            </a:pPr>
            <a:r>
              <a:rPr lang="pt-BR" altLang="pt-BR" dirty="0"/>
              <a:t>X =  &lt;2, 0, 3, 2, 1, 4&gt;</a:t>
            </a:r>
          </a:p>
          <a:p>
            <a:pPr marL="457200" lvl="1" indent="0">
              <a:buNone/>
            </a:pPr>
            <a:endParaRPr lang="pt-BR" altLang="pt-BR" dirty="0"/>
          </a:p>
          <a:p>
            <a:pPr marL="914400" lvl="2" indent="0">
              <a:buNone/>
            </a:pPr>
            <a:r>
              <a:rPr lang="pt-BR" altLang="pt-BR" dirty="0"/>
              <a:t>||X|| = SQRT(4+0+9+4+1+16) = 5.83</a:t>
            </a:r>
          </a:p>
          <a:p>
            <a:pPr marL="914400" lvl="2" indent="0">
              <a:buNone/>
            </a:pPr>
            <a:endParaRPr lang="pt-BR" altLang="pt-BR" dirty="0"/>
          </a:p>
          <a:p>
            <a:pPr marL="914400" lvl="2" indent="0">
              <a:buNone/>
            </a:pPr>
            <a:r>
              <a:rPr lang="pt-BR" altLang="pt-BR" dirty="0"/>
              <a:t>X* = X / ||X|| = &lt;0.343, 0, 0.514, 0.343, 0.171, 0.686&gt;</a:t>
            </a:r>
          </a:p>
          <a:p>
            <a:pPr lvl="1"/>
            <a:r>
              <a:rPr lang="pt-BR" altLang="pt-BR" dirty="0"/>
              <a:t>Note que ||X*|| = 1</a:t>
            </a:r>
          </a:p>
          <a:p>
            <a:pPr lvl="1"/>
            <a:r>
              <a:rPr lang="pt-BR" altLang="pt-BR" dirty="0"/>
              <a:t>Dividir pela norma torna o vetor de comprimento unitário</a:t>
            </a:r>
          </a:p>
          <a:p>
            <a:pPr lvl="1"/>
            <a:r>
              <a:rPr lang="pt-BR" altLang="pt-BR"/>
              <a:t>Similaridade </a:t>
            </a:r>
            <a:r>
              <a:rPr lang="pt-BR" altLang="pt-BR" dirty="0"/>
              <a:t>de cosseno mede o ângulo de dois vetores de comprimento unitário (ex., a magnitude dos vetores é ignorada).</a:t>
            </a:r>
          </a:p>
          <a:p>
            <a:endParaRPr lang="pt-BR" dirty="0"/>
          </a:p>
        </p:txBody>
      </p:sp>
      <p:graphicFrame>
        <p:nvGraphicFramePr>
          <p:cNvPr id="204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21337"/>
              </p:ext>
            </p:extLst>
          </p:nvPr>
        </p:nvGraphicFramePr>
        <p:xfrm>
          <a:off x="6444208" y="1988840"/>
          <a:ext cx="1543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850531" imgH="393529" progId="Equation.3">
                  <p:embed/>
                </p:oleObj>
              </mc:Choice>
              <mc:Fallback>
                <p:oleObj name="Equation" r:id="rId4" imgW="850531" imgH="393529" progId="Equation.3">
                  <p:embed/>
                  <p:pic>
                    <p:nvPicPr>
                      <p:cNvPr id="2048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88840"/>
                        <a:ext cx="1543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706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Exemplo</a:t>
            </a:r>
            <a:r>
              <a:rPr lang="pt-BR" altLang="en-US"/>
              <a:t>: Similaridade </a:t>
            </a:r>
            <a:r>
              <a:rPr lang="pt-BR" altLang="en-US" dirty="0"/>
              <a:t>entre documentos</a:t>
            </a:r>
          </a:p>
        </p:txBody>
      </p:sp>
      <p:sp>
        <p:nvSpPr>
          <p:cNvPr id="23555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354360" y="1412776"/>
            <a:ext cx="8435280" cy="5184576"/>
          </a:xfrm>
        </p:spPr>
        <p:txBody>
          <a:bodyPr/>
          <a:lstStyle/>
          <a:p>
            <a:r>
              <a:rPr lang="pt-BR" altLang="en-US" sz="2400" dirty="0"/>
              <a:t>Considere a seguinte matriz documento-termo</a:t>
            </a:r>
          </a:p>
        </p:txBody>
      </p:sp>
      <p:graphicFrame>
        <p:nvGraphicFramePr>
          <p:cNvPr id="2355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38281"/>
              </p:ext>
            </p:extLst>
          </p:nvPr>
        </p:nvGraphicFramePr>
        <p:xfrm>
          <a:off x="1879600" y="1962150"/>
          <a:ext cx="51911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Worksheet" r:id="rId4" imgW="3029431" imgH="981416" progId="Excel.Sheet.8">
                  <p:embed/>
                </p:oleObj>
              </mc:Choice>
              <mc:Fallback>
                <p:oleObj name="Worksheet" r:id="rId4" imgW="3029431" imgH="981416" progId="Excel.Sheet.8">
                  <p:embed/>
                  <p:pic>
                    <p:nvPicPr>
                      <p:cNvPr id="23556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62150"/>
                        <a:ext cx="51911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035"/>
          <p:cNvSpPr>
            <a:spLocks noChangeArrowheads="1"/>
          </p:cNvSpPr>
          <p:nvPr/>
        </p:nvSpPr>
        <p:spPr bwMode="auto">
          <a:xfrm>
            <a:off x="1719263" y="2449513"/>
            <a:ext cx="5526087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pt-BR" altLang="en-US"/>
          </a:p>
        </p:txBody>
      </p:sp>
      <p:sp>
        <p:nvSpPr>
          <p:cNvPr id="23558" name="Text Box 1038"/>
          <p:cNvSpPr txBox="1">
            <a:spLocks noChangeArrowheads="1"/>
          </p:cNvSpPr>
          <p:nvPr/>
        </p:nvSpPr>
        <p:spPr bwMode="auto">
          <a:xfrm>
            <a:off x="914400" y="4001095"/>
            <a:ext cx="8194675" cy="23082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pt-BR" altLang="en-US" dirty="0" err="1"/>
              <a:t>ProdutoEscalar</a:t>
            </a:r>
            <a:r>
              <a:rPr lang="pt-BR" altLang="en-US" dirty="0"/>
              <a:t>(Doc2,Doc4)   =   &lt;3,1,4,3,1,2,0,1&gt; * &lt;0,1,0,3,0,0,2,0&gt;</a:t>
            </a:r>
          </a:p>
          <a:p>
            <a:pPr eaLnBrk="1" hangingPunct="1"/>
            <a:r>
              <a:rPr lang="pt-BR" altLang="en-US" dirty="0"/>
              <a:t>	  	                     0 + 1 + 0 + 9 + 0 + 0 + 0 + 0 = 10 </a:t>
            </a:r>
          </a:p>
          <a:p>
            <a:pPr eaLnBrk="1" hangingPunct="1"/>
            <a:endParaRPr lang="pt-BR" altLang="en-US" dirty="0"/>
          </a:p>
          <a:p>
            <a:pPr eaLnBrk="1" hangingPunct="1"/>
            <a:r>
              <a:rPr lang="pt-BR" altLang="en-US" dirty="0"/>
              <a:t>Norma(Doc2) = SQRT(9+1+16+9+1+4+0+1) = 6.4</a:t>
            </a:r>
          </a:p>
          <a:p>
            <a:pPr eaLnBrk="1" hangingPunct="1"/>
            <a:r>
              <a:rPr lang="pt-BR" altLang="en-US" dirty="0"/>
              <a:t>Norma(Doc4) = SQRT(0+1+0+9+0+0+4+0) = 3.74</a:t>
            </a:r>
          </a:p>
          <a:p>
            <a:pPr eaLnBrk="1" hangingPunct="1"/>
            <a:endParaRPr lang="pt-BR" altLang="en-US" dirty="0"/>
          </a:p>
          <a:p>
            <a:pPr eaLnBrk="1" hangingPunct="1"/>
            <a:r>
              <a:rPr lang="pt-BR" altLang="en-US" dirty="0"/>
              <a:t>Cosseno(Doc2, Doc4) = 10 / (6.4 * 3.74) = 0.42</a:t>
            </a:r>
          </a:p>
          <a:p>
            <a:pPr eaLnBrk="1" hangingPunct="1"/>
            <a:endParaRPr lang="pt-BR" altLang="en-US" dirty="0"/>
          </a:p>
        </p:txBody>
      </p:sp>
      <p:sp>
        <p:nvSpPr>
          <p:cNvPr id="23559" name="Rectangle 1035"/>
          <p:cNvSpPr>
            <a:spLocks noChangeArrowheads="1"/>
          </p:cNvSpPr>
          <p:nvPr/>
        </p:nvSpPr>
        <p:spPr bwMode="auto">
          <a:xfrm>
            <a:off x="1731963" y="2921000"/>
            <a:ext cx="5527675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4560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Indução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80" y="2204864"/>
            <a:ext cx="775944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30120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Medidas de correlação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Em casos onde pode haver uma variância média alta entre os dados (ex. avaliação de filmes), o coeficiente de correlação de Pearson é a melhor opção para avaliar similaridade.</a:t>
            </a:r>
          </a:p>
          <a:p>
            <a:pPr marL="0" indent="0">
              <a:buNone/>
            </a:pPr>
            <a:r>
              <a:rPr lang="pt-BR" altLang="pt-BR" b="1" dirty="0"/>
              <a:t>Correlação de Pearson</a:t>
            </a:r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Normalmente usado em sistemas de recomendação baseados em filtragem colaborativa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fld id="{F11BB8F2-5A8C-4DC0-B97F-7303491878B9}" type="slidenum">
              <a:rPr lang="pt-BR" altLang="en-US" smtClean="0">
                <a:solidFill>
                  <a:schemeClr val="accent2"/>
                </a:solidFill>
                <a:latin typeface="Times New Roman" pitchFamily="18" charset="0"/>
              </a:rPr>
              <a:pPr algn="l" eaLnBrk="1" hangingPunct="1"/>
              <a:t>120</a:t>
            </a:fld>
            <a:endParaRPr lang="pt-BR" altLang="en-US" sz="1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634226" y="4056050"/>
                <a:ext cx="3875548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𝑐𝑜𝑣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𝑠𝑡𝑑𝑒𝑣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)∙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𝑠𝑡𝑑𝑒𝑣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26" y="4056050"/>
                <a:ext cx="3875548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9961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Principais métodos de clusterização</a:t>
            </a:r>
          </a:p>
        </p:txBody>
      </p:sp>
      <p:sp>
        <p:nvSpPr>
          <p:cNvPr id="36966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8856984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Métodos baseados em </a:t>
            </a:r>
            <a:r>
              <a:rPr lang="pt-BR" b="1" dirty="0" err="1">
                <a:solidFill>
                  <a:schemeClr val="tx2"/>
                </a:solidFill>
              </a:rPr>
              <a:t>particionamento</a:t>
            </a:r>
            <a:r>
              <a:rPr lang="en-US" b="1" dirty="0"/>
              <a:t>:</a:t>
            </a:r>
            <a:endParaRPr lang="pt-BR" b="1" dirty="0"/>
          </a:p>
          <a:p>
            <a:r>
              <a:rPr lang="pt-BR" sz="2600" dirty="0"/>
              <a:t>Dada uma base de dados de </a:t>
            </a:r>
            <a:r>
              <a:rPr lang="pt-BR" sz="2600" i="1" dirty="0"/>
              <a:t>n</a:t>
            </a:r>
            <a:r>
              <a:rPr lang="pt-BR" sz="2600" dirty="0"/>
              <a:t> elementos e um número de clusters </a:t>
            </a:r>
            <a:r>
              <a:rPr lang="pt-BR" sz="2600" i="1" dirty="0"/>
              <a:t>k &lt;= n</a:t>
            </a:r>
            <a:r>
              <a:rPr lang="pt-BR" sz="2600" dirty="0"/>
              <a:t>. </a:t>
            </a:r>
          </a:p>
          <a:p>
            <a:pPr marL="0" indent="0">
              <a:buNone/>
            </a:pPr>
            <a:r>
              <a:rPr lang="pt-BR" dirty="0"/>
              <a:t>Procedimento:</a:t>
            </a:r>
          </a:p>
          <a:p>
            <a:pPr lvl="1"/>
            <a:r>
              <a:rPr lang="pt-BR" dirty="0"/>
              <a:t>cria-se uma partição inicial aleatória de </a:t>
            </a:r>
            <a:r>
              <a:rPr lang="pt-BR" i="1" dirty="0"/>
              <a:t>k</a:t>
            </a:r>
            <a:r>
              <a:rPr lang="pt-BR" dirty="0"/>
              <a:t> partes </a:t>
            </a:r>
          </a:p>
          <a:p>
            <a:pPr lvl="1"/>
            <a:r>
              <a:rPr lang="pt-BR" dirty="0"/>
              <a:t>num processo iterativo, os elementos das partes são realocados para outras partes de tal modo a melhorar o </a:t>
            </a:r>
            <a:r>
              <a:rPr lang="pt-BR" dirty="0" err="1"/>
              <a:t>particionamento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Métodos baseados em densidade:</a:t>
            </a:r>
            <a:r>
              <a:rPr lang="pt-BR" b="1" dirty="0"/>
              <a:t> </a:t>
            </a:r>
          </a:p>
          <a:p>
            <a:r>
              <a:rPr lang="pt-BR" sz="2600" dirty="0"/>
              <a:t>Adequados para descobrir clusters de formato arbitrário. </a:t>
            </a:r>
          </a:p>
          <a:p>
            <a:pPr lvl="1"/>
            <a:r>
              <a:rPr lang="pt-BR" dirty="0"/>
              <a:t>clusters são regiões densas de objetos no espaço de dados separadas por regiões de baixa densidade (representando ruídos). </a:t>
            </a:r>
          </a:p>
          <a:p>
            <a:pPr lvl="1"/>
            <a:r>
              <a:rPr lang="pt-BR" dirty="0"/>
              <a:t>região densa possui uma x-vizinhança de cada ponto (onde x é um parâmetro dado) contém pelo menos x pontos.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Principais métodos de clusterização</a:t>
            </a:r>
          </a:p>
        </p:txBody>
      </p:sp>
      <p:sp>
        <p:nvSpPr>
          <p:cNvPr id="37171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Métodos Hierárquicos </a:t>
            </a:r>
            <a:r>
              <a:rPr lang="pt-BR" b="1" dirty="0" err="1">
                <a:solidFill>
                  <a:schemeClr val="tx2"/>
                </a:solidFill>
              </a:rPr>
              <a:t>aglomerativos</a:t>
            </a:r>
            <a:r>
              <a:rPr lang="pt-BR" b="1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pt-BR" dirty="0"/>
              <a:t>inicialmente, cada elemento da base forma um cluster. </a:t>
            </a:r>
          </a:p>
          <a:p>
            <a:pPr lvl="1"/>
            <a:r>
              <a:rPr lang="pt-BR" dirty="0"/>
              <a:t>a cada iteração pares de clusters mais próximos são aglutinados num único cluster.</a:t>
            </a:r>
          </a:p>
          <a:p>
            <a:pPr lvl="1"/>
            <a:r>
              <a:rPr lang="pt-BR" dirty="0"/>
              <a:t>termina quando número de clusters k é atingido. </a:t>
            </a:r>
          </a:p>
          <a:p>
            <a:pPr lvl="1"/>
            <a:r>
              <a:rPr lang="pt-BR" dirty="0"/>
              <a:t>Exemplo: AGNES (</a:t>
            </a:r>
            <a:r>
              <a:rPr lang="pt-BR" i="1" dirty="0" err="1"/>
              <a:t>AGlomerative</a:t>
            </a:r>
            <a:r>
              <a:rPr lang="pt-BR" i="1" dirty="0"/>
              <a:t> </a:t>
            </a:r>
            <a:r>
              <a:rPr lang="pt-BR" i="1" dirty="0" err="1"/>
              <a:t>NESting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Métodos Hierárquicos divisórios:</a:t>
            </a:r>
            <a:endParaRPr lang="pt-BR" b="1" dirty="0"/>
          </a:p>
          <a:p>
            <a:pPr lvl="1"/>
            <a:r>
              <a:rPr lang="pt-BR" dirty="0"/>
              <a:t>inicialmente, cria-se um único cluster composto por toda a base.</a:t>
            </a:r>
          </a:p>
          <a:p>
            <a:pPr lvl="1"/>
            <a:r>
              <a:rPr lang="pt-BR" dirty="0"/>
              <a:t>a cada iteração os clusters são subdivididos em duas partes.</a:t>
            </a:r>
          </a:p>
          <a:p>
            <a:pPr lvl="1"/>
            <a:r>
              <a:rPr lang="pt-BR" dirty="0"/>
              <a:t>termina quando número de clusters k é atingido. </a:t>
            </a:r>
          </a:p>
          <a:p>
            <a:pPr lvl="1"/>
            <a:r>
              <a:rPr lang="pt-BR" dirty="0"/>
              <a:t>Exemplo: DIANA (</a:t>
            </a:r>
            <a:r>
              <a:rPr lang="pt-BR" i="1" dirty="0" err="1"/>
              <a:t>DIvisive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Particionamento</a:t>
            </a:r>
            <a:r>
              <a:rPr lang="en-US" dirty="0"/>
              <a:t>: K-means</a:t>
            </a:r>
          </a:p>
        </p:txBody>
      </p:sp>
      <p:sp>
        <p:nvSpPr>
          <p:cNvPr id="3758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>
                <a:solidFill>
                  <a:schemeClr val="tx2"/>
                </a:solidFill>
              </a:rPr>
              <a:t>Algoritmo k-</a:t>
            </a:r>
            <a:r>
              <a:rPr lang="pt-BR" b="1" dirty="0" err="1">
                <a:solidFill>
                  <a:schemeClr val="tx2"/>
                </a:solidFill>
              </a:rPr>
              <a:t>means</a:t>
            </a:r>
            <a:r>
              <a:rPr lang="pt-BR" b="1" dirty="0">
                <a:solidFill>
                  <a:schemeClr val="tx2"/>
                </a:solidFill>
              </a:rPr>
              <a:t> </a:t>
            </a:r>
            <a:r>
              <a:rPr lang="pt-BR" dirty="0"/>
              <a:t>(MacQueen’67) (ou </a:t>
            </a:r>
            <a:r>
              <a:rPr lang="pt-BR" i="1" dirty="0"/>
              <a:t>K-médias</a:t>
            </a:r>
            <a:r>
              <a:rPr lang="pt-BR" dirty="0"/>
              <a:t>) é um dos mais usados</a:t>
            </a:r>
          </a:p>
          <a:p>
            <a:pPr lvl="1"/>
            <a:r>
              <a:rPr lang="pt-BR" dirty="0"/>
              <a:t>cada cluster é representado por um ponto central</a:t>
            </a:r>
          </a:p>
          <a:p>
            <a:pPr lvl="1"/>
            <a:r>
              <a:rPr lang="pt-BR" dirty="0"/>
              <a:t>informa-se a quantidade (</a:t>
            </a:r>
            <a:r>
              <a:rPr lang="pt-BR" i="1" dirty="0"/>
              <a:t>K</a:t>
            </a:r>
            <a:r>
              <a:rPr lang="pt-BR" dirty="0"/>
              <a:t>) de clusters desejada</a:t>
            </a:r>
          </a:p>
          <a:p>
            <a:pPr lvl="1"/>
            <a:r>
              <a:rPr lang="pt-BR" dirty="0"/>
              <a:t>variações: k-</a:t>
            </a:r>
            <a:r>
              <a:rPr lang="pt-BR" dirty="0" err="1"/>
              <a:t>medóides</a:t>
            </a:r>
            <a:r>
              <a:rPr lang="pt-BR" dirty="0"/>
              <a:t>, k-modas, k-medianas</a:t>
            </a:r>
          </a:p>
          <a:p>
            <a:pPr lvl="1"/>
            <a:r>
              <a:rPr lang="pt-BR" dirty="0"/>
              <a:t>requer uma medida de distância, e a possibilidade de se calcular médias entre os objetos</a:t>
            </a:r>
          </a:p>
          <a:p>
            <a:pPr lvl="1"/>
            <a:r>
              <a:rPr lang="pt-BR" dirty="0"/>
              <a:t>pode encontrar mínimos locais: solução é o </a:t>
            </a:r>
            <a:r>
              <a:rPr lang="pt-BR" i="1" dirty="0" err="1"/>
              <a:t>random</a:t>
            </a:r>
            <a:r>
              <a:rPr lang="pt-BR" i="1" dirty="0"/>
              <a:t> </a:t>
            </a:r>
            <a:r>
              <a:rPr lang="pt-BR" i="1" dirty="0" err="1"/>
              <a:t>restart</a:t>
            </a:r>
            <a:endParaRPr lang="pt-BR" dirty="0"/>
          </a:p>
          <a:p>
            <a:pPr lvl="1"/>
            <a:r>
              <a:rPr lang="pt-BR" dirty="0"/>
              <a:t>pode entrar em loop infinito: solução é limitar número de iterações</a:t>
            </a:r>
          </a:p>
        </p:txBody>
      </p:sp>
    </p:spTree>
    <p:extLst>
      <p:ext uri="{BB962C8B-B14F-4D97-AF65-F5344CB8AC3E}">
        <p14:creationId xmlns:p14="http://schemas.microsoft.com/office/powerpoint/2010/main" val="13368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Particionamento</a:t>
            </a:r>
            <a:r>
              <a:rPr lang="en-US" dirty="0"/>
              <a:t>: K-means</a:t>
            </a:r>
          </a:p>
        </p:txBody>
      </p:sp>
      <p:sp>
        <p:nvSpPr>
          <p:cNvPr id="377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Procedimento:</a:t>
            </a:r>
          </a:p>
          <a:p>
            <a:pPr marL="457200" lvl="1" indent="0">
              <a:buNone/>
            </a:pPr>
            <a:r>
              <a:rPr lang="pt-BR" sz="2000" dirty="0"/>
              <a:t>(1) Escolhe-se arbitrariamente </a:t>
            </a:r>
            <a:r>
              <a:rPr lang="pt-BR" sz="2000" i="1" dirty="0"/>
              <a:t>k</a:t>
            </a:r>
            <a:r>
              <a:rPr lang="pt-BR" sz="2000" dirty="0"/>
              <a:t> objetos </a:t>
            </a:r>
            <a:r>
              <a:rPr lang="pt-BR" sz="2000" i="1" dirty="0"/>
              <a:t>{p</a:t>
            </a:r>
            <a:r>
              <a:rPr lang="pt-BR" sz="2000" i="1" baseline="-25000" dirty="0"/>
              <a:t>1</a:t>
            </a:r>
            <a:r>
              <a:rPr lang="pt-BR" sz="2000" i="1" dirty="0"/>
              <a:t>;:::;</a:t>
            </a:r>
            <a:r>
              <a:rPr lang="pt-BR" sz="2000" i="1" dirty="0" err="1"/>
              <a:t>p</a:t>
            </a:r>
            <a:r>
              <a:rPr lang="pt-BR" sz="2000" i="1" baseline="-25000" dirty="0" err="1"/>
              <a:t>k</a:t>
            </a:r>
            <a:r>
              <a:rPr lang="pt-BR" sz="2000" i="1" dirty="0"/>
              <a:t>} </a:t>
            </a:r>
            <a:r>
              <a:rPr lang="pt-BR" sz="2000" dirty="0"/>
              <a:t>da base. </a:t>
            </a:r>
          </a:p>
          <a:p>
            <a:pPr lvl="1"/>
            <a:r>
              <a:rPr lang="pt-BR" sz="1800" dirty="0"/>
              <a:t>Estes objetos serão os centros de </a:t>
            </a:r>
            <a:r>
              <a:rPr lang="pt-BR" sz="1800" i="1" dirty="0"/>
              <a:t>k </a:t>
            </a:r>
            <a:r>
              <a:rPr lang="pt-BR" sz="1800" dirty="0"/>
              <a:t>clusters</a:t>
            </a:r>
          </a:p>
          <a:p>
            <a:pPr lvl="1"/>
            <a:endParaRPr lang="pt-BR" sz="1800" dirty="0"/>
          </a:p>
          <a:p>
            <a:pPr marL="457200" lvl="1" indent="0">
              <a:buNone/>
            </a:pPr>
            <a:r>
              <a:rPr lang="pt-BR" sz="2000" dirty="0"/>
              <a:t>(2) Para cada objeto O diferente da base calcula-se a distância entre O e cada um dos </a:t>
            </a:r>
            <a:r>
              <a:rPr lang="pt-BR" sz="2000" i="1" dirty="0" err="1"/>
              <a:t>p</a:t>
            </a:r>
            <a:r>
              <a:rPr lang="pt-BR" sz="2000" i="1" baseline="-25000" dirty="0" err="1"/>
              <a:t>i</a:t>
            </a:r>
            <a:r>
              <a:rPr lang="pt-BR" sz="2000" dirty="0" err="1"/>
              <a:t>’s</a:t>
            </a:r>
            <a:endParaRPr lang="pt-BR" sz="2000" dirty="0"/>
          </a:p>
          <a:p>
            <a:pPr lvl="1"/>
            <a:r>
              <a:rPr lang="pt-BR" sz="1800" dirty="0"/>
              <a:t>O objeto O passa a integrar o cluster representado por </a:t>
            </a:r>
            <a:r>
              <a:rPr lang="pt-BR" sz="1800" i="1" dirty="0" err="1"/>
              <a:t>p</a:t>
            </a:r>
            <a:r>
              <a:rPr lang="pt-BR" sz="1800" i="1" baseline="-25000" dirty="0" err="1"/>
              <a:t>i</a:t>
            </a:r>
            <a:r>
              <a:rPr lang="pt-BR" sz="1800" i="1" dirty="0"/>
              <a:t> </a:t>
            </a:r>
            <a:r>
              <a:rPr lang="pt-BR" sz="1800" dirty="0"/>
              <a:t>com menor distância</a:t>
            </a:r>
          </a:p>
          <a:p>
            <a:pPr lvl="1"/>
            <a:endParaRPr lang="pt-BR" sz="1800" dirty="0"/>
          </a:p>
          <a:p>
            <a:pPr marL="457200" lvl="1" indent="0">
              <a:buNone/>
            </a:pPr>
            <a:r>
              <a:rPr lang="en-US" sz="2000" dirty="0"/>
              <a:t>(3) </a:t>
            </a:r>
            <a:r>
              <a:rPr lang="pt-BR" sz="2000" dirty="0"/>
              <a:t>Calcula-se a média dos elementos de cada cluster, isto é, o seu centro de gravidade. Este ponto será o novo representante do cluster.</a:t>
            </a:r>
          </a:p>
          <a:p>
            <a:pPr lvl="1"/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(4) Em seguida, volta para o passo 2 até que nenhuma mudança ocorra, isto é, nenhum objeto é realocado para outro cluster. 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327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Particionamento</a:t>
            </a:r>
            <a:r>
              <a:rPr lang="en-US" dirty="0"/>
              <a:t>: K-means</a:t>
            </a:r>
            <a:br>
              <a:rPr lang="en-US" dirty="0"/>
            </a:br>
            <a:r>
              <a:rPr lang="en-US" dirty="0" err="1"/>
              <a:t>Exemplo</a:t>
            </a:r>
            <a:r>
              <a:rPr lang="en-US" dirty="0"/>
              <a:t> (loop </a:t>
            </a:r>
            <a:r>
              <a:rPr lang="en-US" dirty="0" err="1"/>
              <a:t>infinito</a:t>
            </a:r>
            <a:r>
              <a:rPr lang="en-US" dirty="0"/>
              <a:t>)</a:t>
            </a:r>
          </a:p>
        </p:txBody>
      </p:sp>
      <p:sp>
        <p:nvSpPr>
          <p:cNvPr id="350403" name="Rectangle 3"/>
          <p:cNvSpPr>
            <a:spLocks noChangeArrowheads="1"/>
          </p:cNvSpPr>
          <p:nvPr/>
        </p:nvSpPr>
        <p:spPr bwMode="auto">
          <a:xfrm>
            <a:off x="342900" y="2084388"/>
            <a:ext cx="2222500" cy="199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04" name="Rectangle 4"/>
          <p:cNvSpPr>
            <a:spLocks noChangeArrowheads="1"/>
          </p:cNvSpPr>
          <p:nvPr/>
        </p:nvSpPr>
        <p:spPr bwMode="auto">
          <a:xfrm>
            <a:off x="555625" y="2225675"/>
            <a:ext cx="1906588" cy="160655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05" name="Line 5"/>
          <p:cNvSpPr>
            <a:spLocks noChangeShapeType="1"/>
          </p:cNvSpPr>
          <p:nvPr/>
        </p:nvSpPr>
        <p:spPr bwMode="auto">
          <a:xfrm>
            <a:off x="555625" y="3670300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06" name="Line 6"/>
          <p:cNvSpPr>
            <a:spLocks noChangeShapeType="1"/>
          </p:cNvSpPr>
          <p:nvPr/>
        </p:nvSpPr>
        <p:spPr bwMode="auto">
          <a:xfrm>
            <a:off x="555625" y="3509963"/>
            <a:ext cx="190658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07" name="Line 7"/>
          <p:cNvSpPr>
            <a:spLocks noChangeShapeType="1"/>
          </p:cNvSpPr>
          <p:nvPr/>
        </p:nvSpPr>
        <p:spPr bwMode="auto">
          <a:xfrm>
            <a:off x="555625" y="3348038"/>
            <a:ext cx="190658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08" name="Line 8"/>
          <p:cNvSpPr>
            <a:spLocks noChangeShapeType="1"/>
          </p:cNvSpPr>
          <p:nvPr/>
        </p:nvSpPr>
        <p:spPr bwMode="auto">
          <a:xfrm>
            <a:off x="555625" y="3187700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09" name="Line 9"/>
          <p:cNvSpPr>
            <a:spLocks noChangeShapeType="1"/>
          </p:cNvSpPr>
          <p:nvPr/>
        </p:nvSpPr>
        <p:spPr bwMode="auto">
          <a:xfrm>
            <a:off x="555625" y="3025775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0" name="Line 10"/>
          <p:cNvSpPr>
            <a:spLocks noChangeShapeType="1"/>
          </p:cNvSpPr>
          <p:nvPr/>
        </p:nvSpPr>
        <p:spPr bwMode="auto">
          <a:xfrm>
            <a:off x="555625" y="2870200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1" name="Line 11"/>
          <p:cNvSpPr>
            <a:spLocks noChangeShapeType="1"/>
          </p:cNvSpPr>
          <p:nvPr/>
        </p:nvSpPr>
        <p:spPr bwMode="auto">
          <a:xfrm>
            <a:off x="555625" y="2709863"/>
            <a:ext cx="190658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2" name="Line 12"/>
          <p:cNvSpPr>
            <a:spLocks noChangeShapeType="1"/>
          </p:cNvSpPr>
          <p:nvPr/>
        </p:nvSpPr>
        <p:spPr bwMode="auto">
          <a:xfrm>
            <a:off x="555625" y="2547938"/>
            <a:ext cx="190658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3" name="Line 13"/>
          <p:cNvSpPr>
            <a:spLocks noChangeShapeType="1"/>
          </p:cNvSpPr>
          <p:nvPr/>
        </p:nvSpPr>
        <p:spPr bwMode="auto">
          <a:xfrm>
            <a:off x="555625" y="2387600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4" name="Line 14"/>
          <p:cNvSpPr>
            <a:spLocks noChangeShapeType="1"/>
          </p:cNvSpPr>
          <p:nvPr/>
        </p:nvSpPr>
        <p:spPr bwMode="auto">
          <a:xfrm>
            <a:off x="555625" y="2225675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5" name="Line 15"/>
          <p:cNvSpPr>
            <a:spLocks noChangeShapeType="1"/>
          </p:cNvSpPr>
          <p:nvPr/>
        </p:nvSpPr>
        <p:spPr bwMode="auto">
          <a:xfrm>
            <a:off x="747713" y="2225675"/>
            <a:ext cx="1587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6" name="Line 16"/>
          <p:cNvSpPr>
            <a:spLocks noChangeShapeType="1"/>
          </p:cNvSpPr>
          <p:nvPr/>
        </p:nvSpPr>
        <p:spPr bwMode="auto">
          <a:xfrm>
            <a:off x="933450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7" name="Line 17"/>
          <p:cNvSpPr>
            <a:spLocks noChangeShapeType="1"/>
          </p:cNvSpPr>
          <p:nvPr/>
        </p:nvSpPr>
        <p:spPr bwMode="auto">
          <a:xfrm>
            <a:off x="1127125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8" name="Line 18"/>
          <p:cNvSpPr>
            <a:spLocks noChangeShapeType="1"/>
          </p:cNvSpPr>
          <p:nvPr/>
        </p:nvSpPr>
        <p:spPr bwMode="auto">
          <a:xfrm>
            <a:off x="1319213" y="2225675"/>
            <a:ext cx="1587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19" name="Line 19"/>
          <p:cNvSpPr>
            <a:spLocks noChangeShapeType="1"/>
          </p:cNvSpPr>
          <p:nvPr/>
        </p:nvSpPr>
        <p:spPr bwMode="auto">
          <a:xfrm>
            <a:off x="1511300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0" name="Line 20"/>
          <p:cNvSpPr>
            <a:spLocks noChangeShapeType="1"/>
          </p:cNvSpPr>
          <p:nvPr/>
        </p:nvSpPr>
        <p:spPr bwMode="auto">
          <a:xfrm>
            <a:off x="1698625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1" name="Line 21"/>
          <p:cNvSpPr>
            <a:spLocks noChangeShapeType="1"/>
          </p:cNvSpPr>
          <p:nvPr/>
        </p:nvSpPr>
        <p:spPr bwMode="auto">
          <a:xfrm>
            <a:off x="1890713" y="2225675"/>
            <a:ext cx="1587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2" name="Line 22"/>
          <p:cNvSpPr>
            <a:spLocks noChangeShapeType="1"/>
          </p:cNvSpPr>
          <p:nvPr/>
        </p:nvSpPr>
        <p:spPr bwMode="auto">
          <a:xfrm>
            <a:off x="2082800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3" name="Line 23"/>
          <p:cNvSpPr>
            <a:spLocks noChangeShapeType="1"/>
          </p:cNvSpPr>
          <p:nvPr/>
        </p:nvSpPr>
        <p:spPr bwMode="auto">
          <a:xfrm>
            <a:off x="2270125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4" name="Line 24"/>
          <p:cNvSpPr>
            <a:spLocks noChangeShapeType="1"/>
          </p:cNvSpPr>
          <p:nvPr/>
        </p:nvSpPr>
        <p:spPr bwMode="auto">
          <a:xfrm>
            <a:off x="2462213" y="2225675"/>
            <a:ext cx="1587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5" name="Rectangle 25"/>
          <p:cNvSpPr>
            <a:spLocks noChangeArrowheads="1"/>
          </p:cNvSpPr>
          <p:nvPr/>
        </p:nvSpPr>
        <p:spPr bwMode="auto">
          <a:xfrm>
            <a:off x="555625" y="2225675"/>
            <a:ext cx="1906588" cy="1606550"/>
          </a:xfrm>
          <a:prstGeom prst="rect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26" name="Line 26"/>
          <p:cNvSpPr>
            <a:spLocks noChangeShapeType="1"/>
          </p:cNvSpPr>
          <p:nvPr/>
        </p:nvSpPr>
        <p:spPr bwMode="auto">
          <a:xfrm>
            <a:off x="555625" y="2225675"/>
            <a:ext cx="1588" cy="1606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7" name="Line 27"/>
          <p:cNvSpPr>
            <a:spLocks noChangeShapeType="1"/>
          </p:cNvSpPr>
          <p:nvPr/>
        </p:nvSpPr>
        <p:spPr bwMode="auto">
          <a:xfrm>
            <a:off x="536575" y="3832225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8" name="Line 28"/>
          <p:cNvSpPr>
            <a:spLocks noChangeShapeType="1"/>
          </p:cNvSpPr>
          <p:nvPr/>
        </p:nvSpPr>
        <p:spPr bwMode="auto">
          <a:xfrm>
            <a:off x="536575" y="367030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29" name="Line 29"/>
          <p:cNvSpPr>
            <a:spLocks noChangeShapeType="1"/>
          </p:cNvSpPr>
          <p:nvPr/>
        </p:nvSpPr>
        <p:spPr bwMode="auto">
          <a:xfrm>
            <a:off x="536575" y="3509963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0" name="Line 30"/>
          <p:cNvSpPr>
            <a:spLocks noChangeShapeType="1"/>
          </p:cNvSpPr>
          <p:nvPr/>
        </p:nvSpPr>
        <p:spPr bwMode="auto">
          <a:xfrm>
            <a:off x="536575" y="33480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1" name="Line 31"/>
          <p:cNvSpPr>
            <a:spLocks noChangeShapeType="1"/>
          </p:cNvSpPr>
          <p:nvPr/>
        </p:nvSpPr>
        <p:spPr bwMode="auto">
          <a:xfrm>
            <a:off x="536575" y="318770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2" name="Line 32"/>
          <p:cNvSpPr>
            <a:spLocks noChangeShapeType="1"/>
          </p:cNvSpPr>
          <p:nvPr/>
        </p:nvSpPr>
        <p:spPr bwMode="auto">
          <a:xfrm>
            <a:off x="536575" y="3025775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3" name="Line 33"/>
          <p:cNvSpPr>
            <a:spLocks noChangeShapeType="1"/>
          </p:cNvSpPr>
          <p:nvPr/>
        </p:nvSpPr>
        <p:spPr bwMode="auto">
          <a:xfrm>
            <a:off x="536575" y="287020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4" name="Line 34"/>
          <p:cNvSpPr>
            <a:spLocks noChangeShapeType="1"/>
          </p:cNvSpPr>
          <p:nvPr/>
        </p:nvSpPr>
        <p:spPr bwMode="auto">
          <a:xfrm>
            <a:off x="536575" y="2709863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5" name="Line 35"/>
          <p:cNvSpPr>
            <a:spLocks noChangeShapeType="1"/>
          </p:cNvSpPr>
          <p:nvPr/>
        </p:nvSpPr>
        <p:spPr bwMode="auto">
          <a:xfrm>
            <a:off x="536575" y="2547938"/>
            <a:ext cx="19050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6" name="Line 36"/>
          <p:cNvSpPr>
            <a:spLocks noChangeShapeType="1"/>
          </p:cNvSpPr>
          <p:nvPr/>
        </p:nvSpPr>
        <p:spPr bwMode="auto">
          <a:xfrm>
            <a:off x="536575" y="2387600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7" name="Line 37"/>
          <p:cNvSpPr>
            <a:spLocks noChangeShapeType="1"/>
          </p:cNvSpPr>
          <p:nvPr/>
        </p:nvSpPr>
        <p:spPr bwMode="auto">
          <a:xfrm>
            <a:off x="536575" y="2225675"/>
            <a:ext cx="190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8" name="Line 38"/>
          <p:cNvSpPr>
            <a:spLocks noChangeShapeType="1"/>
          </p:cNvSpPr>
          <p:nvPr/>
        </p:nvSpPr>
        <p:spPr bwMode="auto">
          <a:xfrm>
            <a:off x="555625" y="3832225"/>
            <a:ext cx="19065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39" name="Line 39"/>
          <p:cNvSpPr>
            <a:spLocks noChangeShapeType="1"/>
          </p:cNvSpPr>
          <p:nvPr/>
        </p:nvSpPr>
        <p:spPr bwMode="auto">
          <a:xfrm flipV="1">
            <a:off x="555625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0" name="Line 40"/>
          <p:cNvSpPr>
            <a:spLocks noChangeShapeType="1"/>
          </p:cNvSpPr>
          <p:nvPr/>
        </p:nvSpPr>
        <p:spPr bwMode="auto">
          <a:xfrm flipV="1">
            <a:off x="747713" y="3830638"/>
            <a:ext cx="1587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1" name="Line 41"/>
          <p:cNvSpPr>
            <a:spLocks noChangeShapeType="1"/>
          </p:cNvSpPr>
          <p:nvPr/>
        </p:nvSpPr>
        <p:spPr bwMode="auto">
          <a:xfrm flipV="1">
            <a:off x="933450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2" name="Line 42"/>
          <p:cNvSpPr>
            <a:spLocks noChangeShapeType="1"/>
          </p:cNvSpPr>
          <p:nvPr/>
        </p:nvSpPr>
        <p:spPr bwMode="auto">
          <a:xfrm flipV="1">
            <a:off x="1127125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3" name="Line 43"/>
          <p:cNvSpPr>
            <a:spLocks noChangeShapeType="1"/>
          </p:cNvSpPr>
          <p:nvPr/>
        </p:nvSpPr>
        <p:spPr bwMode="auto">
          <a:xfrm flipV="1">
            <a:off x="1319213" y="3830638"/>
            <a:ext cx="1587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4" name="Line 44"/>
          <p:cNvSpPr>
            <a:spLocks noChangeShapeType="1"/>
          </p:cNvSpPr>
          <p:nvPr/>
        </p:nvSpPr>
        <p:spPr bwMode="auto">
          <a:xfrm flipV="1">
            <a:off x="1511300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5" name="Line 45"/>
          <p:cNvSpPr>
            <a:spLocks noChangeShapeType="1"/>
          </p:cNvSpPr>
          <p:nvPr/>
        </p:nvSpPr>
        <p:spPr bwMode="auto">
          <a:xfrm flipV="1">
            <a:off x="1698625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6" name="Line 46"/>
          <p:cNvSpPr>
            <a:spLocks noChangeShapeType="1"/>
          </p:cNvSpPr>
          <p:nvPr/>
        </p:nvSpPr>
        <p:spPr bwMode="auto">
          <a:xfrm flipV="1">
            <a:off x="1890713" y="3830638"/>
            <a:ext cx="1587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7" name="Line 47"/>
          <p:cNvSpPr>
            <a:spLocks noChangeShapeType="1"/>
          </p:cNvSpPr>
          <p:nvPr/>
        </p:nvSpPr>
        <p:spPr bwMode="auto">
          <a:xfrm flipV="1">
            <a:off x="2082800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8" name="Line 48"/>
          <p:cNvSpPr>
            <a:spLocks noChangeShapeType="1"/>
          </p:cNvSpPr>
          <p:nvPr/>
        </p:nvSpPr>
        <p:spPr bwMode="auto">
          <a:xfrm flipV="1">
            <a:off x="2270125" y="3830638"/>
            <a:ext cx="1588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49" name="Line 49"/>
          <p:cNvSpPr>
            <a:spLocks noChangeShapeType="1"/>
          </p:cNvSpPr>
          <p:nvPr/>
        </p:nvSpPr>
        <p:spPr bwMode="auto">
          <a:xfrm flipV="1">
            <a:off x="2462213" y="3830638"/>
            <a:ext cx="1587" cy="238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0450" name="Freeform 50"/>
          <p:cNvSpPr>
            <a:spLocks noChangeArrowheads="1"/>
          </p:cNvSpPr>
          <p:nvPr/>
        </p:nvSpPr>
        <p:spPr bwMode="auto">
          <a:xfrm>
            <a:off x="1081088" y="28241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1" name="Freeform 51"/>
          <p:cNvSpPr>
            <a:spLocks noChangeArrowheads="1"/>
          </p:cNvSpPr>
          <p:nvPr/>
        </p:nvSpPr>
        <p:spPr bwMode="auto">
          <a:xfrm>
            <a:off x="1846263" y="33020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2" name="Freeform 52"/>
          <p:cNvSpPr>
            <a:spLocks noChangeArrowheads="1"/>
          </p:cNvSpPr>
          <p:nvPr/>
        </p:nvSpPr>
        <p:spPr bwMode="auto">
          <a:xfrm>
            <a:off x="1274763" y="26622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3" name="Freeform 53"/>
          <p:cNvSpPr>
            <a:spLocks noChangeArrowheads="1"/>
          </p:cNvSpPr>
          <p:nvPr/>
        </p:nvSpPr>
        <p:spPr bwMode="auto">
          <a:xfrm>
            <a:off x="1081088" y="2501900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4" name="Freeform 54"/>
          <p:cNvSpPr>
            <a:spLocks noChangeArrowheads="1"/>
          </p:cNvSpPr>
          <p:nvPr/>
        </p:nvSpPr>
        <p:spPr bwMode="auto">
          <a:xfrm>
            <a:off x="20383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5" name="Freeform 55"/>
          <p:cNvSpPr>
            <a:spLocks noChangeArrowheads="1"/>
          </p:cNvSpPr>
          <p:nvPr/>
        </p:nvSpPr>
        <p:spPr bwMode="auto">
          <a:xfrm>
            <a:off x="1274763" y="29845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6" name="Freeform 56"/>
          <p:cNvSpPr>
            <a:spLocks noChangeArrowheads="1"/>
          </p:cNvSpPr>
          <p:nvPr/>
        </p:nvSpPr>
        <p:spPr bwMode="auto">
          <a:xfrm>
            <a:off x="1466850" y="36242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7" name="Freeform 57"/>
          <p:cNvSpPr>
            <a:spLocks noChangeArrowheads="1"/>
          </p:cNvSpPr>
          <p:nvPr/>
        </p:nvSpPr>
        <p:spPr bwMode="auto">
          <a:xfrm>
            <a:off x="14668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58" name="Rectangle 58"/>
          <p:cNvSpPr>
            <a:spLocks noChangeArrowheads="1"/>
          </p:cNvSpPr>
          <p:nvPr/>
        </p:nvSpPr>
        <p:spPr bwMode="auto">
          <a:xfrm>
            <a:off x="465138" y="378460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0</a:t>
            </a:r>
          </a:p>
        </p:txBody>
      </p:sp>
      <p:sp>
        <p:nvSpPr>
          <p:cNvPr id="350459" name="Rectangle 59"/>
          <p:cNvSpPr>
            <a:spLocks noChangeArrowheads="1"/>
          </p:cNvSpPr>
          <p:nvPr/>
        </p:nvSpPr>
        <p:spPr bwMode="auto">
          <a:xfrm>
            <a:off x="465138" y="3624263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1</a:t>
            </a:r>
          </a:p>
        </p:txBody>
      </p:sp>
      <p:sp>
        <p:nvSpPr>
          <p:cNvPr id="350460" name="Rectangle 60"/>
          <p:cNvSpPr>
            <a:spLocks noChangeArrowheads="1"/>
          </p:cNvSpPr>
          <p:nvPr/>
        </p:nvSpPr>
        <p:spPr bwMode="auto">
          <a:xfrm>
            <a:off x="465138" y="3462338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2</a:t>
            </a:r>
          </a:p>
        </p:txBody>
      </p:sp>
      <p:sp>
        <p:nvSpPr>
          <p:cNvPr id="350461" name="Rectangle 61"/>
          <p:cNvSpPr>
            <a:spLocks noChangeArrowheads="1"/>
          </p:cNvSpPr>
          <p:nvPr/>
        </p:nvSpPr>
        <p:spPr bwMode="auto">
          <a:xfrm>
            <a:off x="465138" y="330200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3</a:t>
            </a:r>
          </a:p>
        </p:txBody>
      </p:sp>
      <p:sp>
        <p:nvSpPr>
          <p:cNvPr id="350462" name="Rectangle 62"/>
          <p:cNvSpPr>
            <a:spLocks noChangeArrowheads="1"/>
          </p:cNvSpPr>
          <p:nvPr/>
        </p:nvSpPr>
        <p:spPr bwMode="auto">
          <a:xfrm>
            <a:off x="465138" y="3140075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4</a:t>
            </a:r>
          </a:p>
        </p:txBody>
      </p:sp>
      <p:sp>
        <p:nvSpPr>
          <p:cNvPr id="350463" name="Rectangle 63"/>
          <p:cNvSpPr>
            <a:spLocks noChangeArrowheads="1"/>
          </p:cNvSpPr>
          <p:nvPr/>
        </p:nvSpPr>
        <p:spPr bwMode="auto">
          <a:xfrm>
            <a:off x="465138" y="297815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5</a:t>
            </a:r>
          </a:p>
        </p:txBody>
      </p:sp>
      <p:sp>
        <p:nvSpPr>
          <p:cNvPr id="350464" name="Rectangle 64"/>
          <p:cNvSpPr>
            <a:spLocks noChangeArrowheads="1"/>
          </p:cNvSpPr>
          <p:nvPr/>
        </p:nvSpPr>
        <p:spPr bwMode="auto">
          <a:xfrm>
            <a:off x="465138" y="2824163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6</a:t>
            </a:r>
          </a:p>
        </p:txBody>
      </p:sp>
      <p:sp>
        <p:nvSpPr>
          <p:cNvPr id="350465" name="Rectangle 65"/>
          <p:cNvSpPr>
            <a:spLocks noChangeArrowheads="1"/>
          </p:cNvSpPr>
          <p:nvPr/>
        </p:nvSpPr>
        <p:spPr bwMode="auto">
          <a:xfrm>
            <a:off x="465138" y="2662238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7</a:t>
            </a:r>
          </a:p>
        </p:txBody>
      </p:sp>
      <p:sp>
        <p:nvSpPr>
          <p:cNvPr id="350466" name="Rectangle 66"/>
          <p:cNvSpPr>
            <a:spLocks noChangeArrowheads="1"/>
          </p:cNvSpPr>
          <p:nvPr/>
        </p:nvSpPr>
        <p:spPr bwMode="auto">
          <a:xfrm>
            <a:off x="465138" y="250190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8</a:t>
            </a:r>
          </a:p>
        </p:txBody>
      </p:sp>
      <p:sp>
        <p:nvSpPr>
          <p:cNvPr id="350467" name="Rectangle 67"/>
          <p:cNvSpPr>
            <a:spLocks noChangeArrowheads="1"/>
          </p:cNvSpPr>
          <p:nvPr/>
        </p:nvSpPr>
        <p:spPr bwMode="auto">
          <a:xfrm>
            <a:off x="465138" y="2339975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9</a:t>
            </a:r>
          </a:p>
        </p:txBody>
      </p:sp>
      <p:sp>
        <p:nvSpPr>
          <p:cNvPr id="350468" name="Rectangle 68"/>
          <p:cNvSpPr>
            <a:spLocks noChangeArrowheads="1"/>
          </p:cNvSpPr>
          <p:nvPr/>
        </p:nvSpPr>
        <p:spPr bwMode="auto">
          <a:xfrm>
            <a:off x="427038" y="2178050"/>
            <a:ext cx="85725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10</a:t>
            </a:r>
          </a:p>
        </p:txBody>
      </p:sp>
      <p:sp>
        <p:nvSpPr>
          <p:cNvPr id="350469" name="Rectangle 69"/>
          <p:cNvSpPr>
            <a:spLocks noChangeArrowheads="1"/>
          </p:cNvSpPr>
          <p:nvPr/>
        </p:nvSpPr>
        <p:spPr bwMode="auto">
          <a:xfrm>
            <a:off x="536575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0</a:t>
            </a:r>
          </a:p>
        </p:txBody>
      </p:sp>
      <p:sp>
        <p:nvSpPr>
          <p:cNvPr id="350470" name="Rectangle 70"/>
          <p:cNvSpPr>
            <a:spLocks noChangeArrowheads="1"/>
          </p:cNvSpPr>
          <p:nvPr/>
        </p:nvSpPr>
        <p:spPr bwMode="auto">
          <a:xfrm>
            <a:off x="728663" y="389255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1</a:t>
            </a:r>
          </a:p>
        </p:txBody>
      </p:sp>
      <p:sp>
        <p:nvSpPr>
          <p:cNvPr id="350471" name="Rectangle 71"/>
          <p:cNvSpPr>
            <a:spLocks noChangeArrowheads="1"/>
          </p:cNvSpPr>
          <p:nvPr/>
        </p:nvSpPr>
        <p:spPr bwMode="auto">
          <a:xfrm>
            <a:off x="914400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2</a:t>
            </a:r>
          </a:p>
        </p:txBody>
      </p:sp>
      <p:sp>
        <p:nvSpPr>
          <p:cNvPr id="350472" name="Rectangle 72"/>
          <p:cNvSpPr>
            <a:spLocks noChangeArrowheads="1"/>
          </p:cNvSpPr>
          <p:nvPr/>
        </p:nvSpPr>
        <p:spPr bwMode="auto">
          <a:xfrm>
            <a:off x="1108075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3</a:t>
            </a:r>
          </a:p>
        </p:txBody>
      </p:sp>
      <p:sp>
        <p:nvSpPr>
          <p:cNvPr id="350473" name="Rectangle 73"/>
          <p:cNvSpPr>
            <a:spLocks noChangeArrowheads="1"/>
          </p:cNvSpPr>
          <p:nvPr/>
        </p:nvSpPr>
        <p:spPr bwMode="auto">
          <a:xfrm>
            <a:off x="1300163" y="389255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4</a:t>
            </a:r>
          </a:p>
        </p:txBody>
      </p:sp>
      <p:sp>
        <p:nvSpPr>
          <p:cNvPr id="350474" name="Rectangle 74"/>
          <p:cNvSpPr>
            <a:spLocks noChangeArrowheads="1"/>
          </p:cNvSpPr>
          <p:nvPr/>
        </p:nvSpPr>
        <p:spPr bwMode="auto">
          <a:xfrm>
            <a:off x="1492250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5</a:t>
            </a:r>
          </a:p>
        </p:txBody>
      </p:sp>
      <p:sp>
        <p:nvSpPr>
          <p:cNvPr id="350475" name="Rectangle 75"/>
          <p:cNvSpPr>
            <a:spLocks noChangeArrowheads="1"/>
          </p:cNvSpPr>
          <p:nvPr/>
        </p:nvSpPr>
        <p:spPr bwMode="auto">
          <a:xfrm>
            <a:off x="1679575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6</a:t>
            </a:r>
          </a:p>
        </p:txBody>
      </p:sp>
      <p:sp>
        <p:nvSpPr>
          <p:cNvPr id="350476" name="Rectangle 76"/>
          <p:cNvSpPr>
            <a:spLocks noChangeArrowheads="1"/>
          </p:cNvSpPr>
          <p:nvPr/>
        </p:nvSpPr>
        <p:spPr bwMode="auto">
          <a:xfrm>
            <a:off x="1871663" y="3892550"/>
            <a:ext cx="42862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7</a:t>
            </a:r>
          </a:p>
        </p:txBody>
      </p:sp>
      <p:sp>
        <p:nvSpPr>
          <p:cNvPr id="350477" name="Rectangle 77"/>
          <p:cNvSpPr>
            <a:spLocks noChangeArrowheads="1"/>
          </p:cNvSpPr>
          <p:nvPr/>
        </p:nvSpPr>
        <p:spPr bwMode="auto">
          <a:xfrm>
            <a:off x="2063750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8</a:t>
            </a:r>
          </a:p>
        </p:txBody>
      </p:sp>
      <p:sp>
        <p:nvSpPr>
          <p:cNvPr id="350478" name="Rectangle 78"/>
          <p:cNvSpPr>
            <a:spLocks noChangeArrowheads="1"/>
          </p:cNvSpPr>
          <p:nvPr/>
        </p:nvSpPr>
        <p:spPr bwMode="auto">
          <a:xfrm>
            <a:off x="2251075" y="3892550"/>
            <a:ext cx="42863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9</a:t>
            </a:r>
          </a:p>
        </p:txBody>
      </p:sp>
      <p:sp>
        <p:nvSpPr>
          <p:cNvPr id="350479" name="Rectangle 79"/>
          <p:cNvSpPr>
            <a:spLocks noChangeArrowheads="1"/>
          </p:cNvSpPr>
          <p:nvPr/>
        </p:nvSpPr>
        <p:spPr bwMode="auto">
          <a:xfrm>
            <a:off x="2424113" y="3892550"/>
            <a:ext cx="85725" cy="9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10</a:t>
            </a:r>
          </a:p>
        </p:txBody>
      </p:sp>
      <p:grpSp>
        <p:nvGrpSpPr>
          <p:cNvPr id="350480" name="Group 80"/>
          <p:cNvGrpSpPr>
            <a:grpSpLocks/>
          </p:cNvGrpSpPr>
          <p:nvPr/>
        </p:nvGrpSpPr>
        <p:grpSpPr bwMode="auto">
          <a:xfrm>
            <a:off x="342900" y="2084388"/>
            <a:ext cx="2222501" cy="3990976"/>
            <a:chOff x="216" y="1313"/>
            <a:chExt cx="1400" cy="2514"/>
          </a:xfrm>
        </p:grpSpPr>
        <p:sp>
          <p:nvSpPr>
            <p:cNvPr id="350592" name="Rectangle 81"/>
            <p:cNvSpPr>
              <a:spLocks noChangeArrowheads="1"/>
            </p:cNvSpPr>
            <p:nvPr/>
          </p:nvSpPr>
          <p:spPr bwMode="auto">
            <a:xfrm>
              <a:off x="216" y="1313"/>
              <a:ext cx="1400" cy="12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0593" name="Text Box 82"/>
            <p:cNvSpPr txBox="1">
              <a:spLocks noChangeArrowheads="1"/>
            </p:cNvSpPr>
            <p:nvPr/>
          </p:nvSpPr>
          <p:spPr bwMode="auto">
            <a:xfrm>
              <a:off x="296" y="2880"/>
              <a:ext cx="1200" cy="9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K=2</a:t>
              </a:r>
            </a:p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Escolhe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-se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arbitrariamente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K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elementos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para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serem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clusters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iniciais</a:t>
              </a:r>
              <a:endParaRPr lang="en-US" sz="1400" dirty="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endParaRPr>
            </a:p>
          </p:txBody>
        </p:sp>
        <p:sp>
          <p:nvSpPr>
            <p:cNvPr id="350594" name="Line 83"/>
            <p:cNvSpPr>
              <a:spLocks noChangeShapeType="1"/>
            </p:cNvSpPr>
            <p:nvPr/>
          </p:nvSpPr>
          <p:spPr bwMode="auto">
            <a:xfrm flipV="1">
              <a:off x="824" y="2687"/>
              <a:ext cx="1" cy="3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50481" name="Group 84"/>
          <p:cNvGrpSpPr>
            <a:grpSpLocks/>
          </p:cNvGrpSpPr>
          <p:nvPr/>
        </p:nvGrpSpPr>
        <p:grpSpPr bwMode="auto">
          <a:xfrm>
            <a:off x="2603500" y="1981200"/>
            <a:ext cx="3122613" cy="2746376"/>
            <a:chOff x="1640" y="1248"/>
            <a:chExt cx="1967" cy="1730"/>
          </a:xfrm>
        </p:grpSpPr>
        <p:grpSp>
          <p:nvGrpSpPr>
            <p:cNvPr id="350587" name="Group 85"/>
            <p:cNvGrpSpPr>
              <a:grpSpLocks/>
            </p:cNvGrpSpPr>
            <p:nvPr/>
          </p:nvGrpSpPr>
          <p:grpSpPr bwMode="auto">
            <a:xfrm>
              <a:off x="2168" y="1248"/>
              <a:ext cx="1439" cy="1295"/>
              <a:chOff x="2168" y="1248"/>
              <a:chExt cx="1439" cy="1295"/>
            </a:xfrm>
          </p:grpSpPr>
          <p:graphicFrame>
            <p:nvGraphicFramePr>
              <p:cNvPr id="350294" name="Object 86"/>
              <p:cNvGraphicFramePr>
                <a:graphicFrameLocks noChangeAspect="1"/>
              </p:cNvGraphicFramePr>
              <p:nvPr/>
            </p:nvGraphicFramePr>
            <p:xfrm>
              <a:off x="2168" y="1248"/>
              <a:ext cx="1440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6" r:id="rId4" imgW="3400349" imgH="2914802" progId="Excel.Sheet.8">
                      <p:embed/>
                    </p:oleObj>
                  </mc:Choice>
                  <mc:Fallback>
                    <p:oleObj r:id="rId4" imgW="3400349" imgH="2914802" progId="Excel.Sheet.8">
                      <p:embed/>
                      <p:pic>
                        <p:nvPicPr>
                          <p:cNvPr id="350294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8" y="1248"/>
                            <a:ext cx="1440" cy="1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0590" name="Freeform 87"/>
              <p:cNvSpPr>
                <a:spLocks noChangeArrowheads="1"/>
              </p:cNvSpPr>
              <p:nvPr/>
            </p:nvSpPr>
            <p:spPr bwMode="auto">
              <a:xfrm>
                <a:off x="2491" y="1467"/>
                <a:ext cx="573" cy="872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91" name="Freeform 88"/>
              <p:cNvSpPr>
                <a:spLocks noChangeArrowheads="1"/>
              </p:cNvSpPr>
              <p:nvPr/>
            </p:nvSpPr>
            <p:spPr bwMode="auto">
              <a:xfrm>
                <a:off x="2880" y="1697"/>
                <a:ext cx="516" cy="436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0588" name="Line 89"/>
            <p:cNvSpPr>
              <a:spLocks noChangeShapeType="1"/>
            </p:cNvSpPr>
            <p:nvPr/>
          </p:nvSpPr>
          <p:spPr bwMode="auto">
            <a:xfrm>
              <a:off x="1688" y="1824"/>
              <a:ext cx="4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0589" name="Text Box 90"/>
            <p:cNvSpPr txBox="1">
              <a:spLocks noChangeArrowheads="1"/>
            </p:cNvSpPr>
            <p:nvPr/>
          </p:nvSpPr>
          <p:spPr bwMode="auto">
            <a:xfrm>
              <a:off x="1640" y="1968"/>
              <a:ext cx="528" cy="1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Aloca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cada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objeto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ao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cluster </a:t>
              </a:r>
              <a:r>
                <a:rPr lang="en-US" sz="140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mais</a:t>
              </a:r>
              <a:r>
                <a:rPr lang="en-US" sz="140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similar</a:t>
              </a:r>
              <a:endParaRPr lang="en-US" sz="1400" dirty="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350482" name="Group 91"/>
          <p:cNvGrpSpPr>
            <a:grpSpLocks/>
          </p:cNvGrpSpPr>
          <p:nvPr/>
        </p:nvGrpSpPr>
        <p:grpSpPr bwMode="auto">
          <a:xfrm>
            <a:off x="5880100" y="2008188"/>
            <a:ext cx="3160713" cy="2211387"/>
            <a:chOff x="3704" y="1265"/>
            <a:chExt cx="1991" cy="1393"/>
          </a:xfrm>
        </p:grpSpPr>
        <p:grpSp>
          <p:nvGrpSpPr>
            <p:cNvPr id="350500" name="Group 92"/>
            <p:cNvGrpSpPr>
              <a:grpSpLocks/>
            </p:cNvGrpSpPr>
            <p:nvPr/>
          </p:nvGrpSpPr>
          <p:grpSpPr bwMode="auto">
            <a:xfrm>
              <a:off x="4296" y="1265"/>
              <a:ext cx="1399" cy="1253"/>
              <a:chOff x="4296" y="1265"/>
              <a:chExt cx="1399" cy="1253"/>
            </a:xfrm>
          </p:grpSpPr>
          <p:sp>
            <p:nvSpPr>
              <p:cNvPr id="350503" name="Rectangle 93"/>
              <p:cNvSpPr>
                <a:spLocks noChangeArrowheads="1"/>
              </p:cNvSpPr>
              <p:nvPr/>
            </p:nvSpPr>
            <p:spPr bwMode="auto">
              <a:xfrm>
                <a:off x="4296" y="1265"/>
                <a:ext cx="1400" cy="12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04" name="Rectangle 94"/>
              <p:cNvSpPr>
                <a:spLocks noChangeArrowheads="1"/>
              </p:cNvSpPr>
              <p:nvPr/>
            </p:nvSpPr>
            <p:spPr bwMode="auto">
              <a:xfrm>
                <a:off x="4430" y="1354"/>
                <a:ext cx="1201" cy="10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05" name="Line 95"/>
              <p:cNvSpPr>
                <a:spLocks noChangeShapeType="1"/>
              </p:cNvSpPr>
              <p:nvPr/>
            </p:nvSpPr>
            <p:spPr bwMode="auto">
              <a:xfrm>
                <a:off x="4430" y="2264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06" name="Line 96"/>
              <p:cNvSpPr>
                <a:spLocks noChangeShapeType="1"/>
              </p:cNvSpPr>
              <p:nvPr/>
            </p:nvSpPr>
            <p:spPr bwMode="auto">
              <a:xfrm>
                <a:off x="4430" y="2163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07" name="Line 97"/>
              <p:cNvSpPr>
                <a:spLocks noChangeShapeType="1"/>
              </p:cNvSpPr>
              <p:nvPr/>
            </p:nvSpPr>
            <p:spPr bwMode="auto">
              <a:xfrm>
                <a:off x="4430" y="2061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08" name="Line 98"/>
              <p:cNvSpPr>
                <a:spLocks noChangeShapeType="1"/>
              </p:cNvSpPr>
              <p:nvPr/>
            </p:nvSpPr>
            <p:spPr bwMode="auto">
              <a:xfrm>
                <a:off x="4430" y="1960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09" name="Line 99"/>
              <p:cNvSpPr>
                <a:spLocks noChangeShapeType="1"/>
              </p:cNvSpPr>
              <p:nvPr/>
            </p:nvSpPr>
            <p:spPr bwMode="auto">
              <a:xfrm>
                <a:off x="4430" y="1858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0" name="Line 100"/>
              <p:cNvSpPr>
                <a:spLocks noChangeShapeType="1"/>
              </p:cNvSpPr>
              <p:nvPr/>
            </p:nvSpPr>
            <p:spPr bwMode="auto">
              <a:xfrm>
                <a:off x="4430" y="1760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1" name="Line 101"/>
              <p:cNvSpPr>
                <a:spLocks noChangeShapeType="1"/>
              </p:cNvSpPr>
              <p:nvPr/>
            </p:nvSpPr>
            <p:spPr bwMode="auto">
              <a:xfrm>
                <a:off x="4430" y="1659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2" name="Line 102"/>
              <p:cNvSpPr>
                <a:spLocks noChangeShapeType="1"/>
              </p:cNvSpPr>
              <p:nvPr/>
            </p:nvSpPr>
            <p:spPr bwMode="auto">
              <a:xfrm>
                <a:off x="4430" y="1557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3" name="Line 103"/>
              <p:cNvSpPr>
                <a:spLocks noChangeShapeType="1"/>
              </p:cNvSpPr>
              <p:nvPr/>
            </p:nvSpPr>
            <p:spPr bwMode="auto">
              <a:xfrm>
                <a:off x="4430" y="1456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4" name="Line 104"/>
              <p:cNvSpPr>
                <a:spLocks noChangeShapeType="1"/>
              </p:cNvSpPr>
              <p:nvPr/>
            </p:nvSpPr>
            <p:spPr bwMode="auto">
              <a:xfrm>
                <a:off x="4430" y="1354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5" name="Line 105"/>
              <p:cNvSpPr>
                <a:spLocks noChangeShapeType="1"/>
              </p:cNvSpPr>
              <p:nvPr/>
            </p:nvSpPr>
            <p:spPr bwMode="auto">
              <a:xfrm>
                <a:off x="4551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6" name="Line 106"/>
              <p:cNvSpPr>
                <a:spLocks noChangeShapeType="1"/>
              </p:cNvSpPr>
              <p:nvPr/>
            </p:nvSpPr>
            <p:spPr bwMode="auto">
              <a:xfrm>
                <a:off x="4668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7" name="Line 107"/>
              <p:cNvSpPr>
                <a:spLocks noChangeShapeType="1"/>
              </p:cNvSpPr>
              <p:nvPr/>
            </p:nvSpPr>
            <p:spPr bwMode="auto">
              <a:xfrm>
                <a:off x="4790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8" name="Line 108"/>
              <p:cNvSpPr>
                <a:spLocks noChangeShapeType="1"/>
              </p:cNvSpPr>
              <p:nvPr/>
            </p:nvSpPr>
            <p:spPr bwMode="auto">
              <a:xfrm>
                <a:off x="4911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19" name="Line 109"/>
              <p:cNvSpPr>
                <a:spLocks noChangeShapeType="1"/>
              </p:cNvSpPr>
              <p:nvPr/>
            </p:nvSpPr>
            <p:spPr bwMode="auto">
              <a:xfrm>
                <a:off x="5032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0" name="Line 110"/>
              <p:cNvSpPr>
                <a:spLocks noChangeShapeType="1"/>
              </p:cNvSpPr>
              <p:nvPr/>
            </p:nvSpPr>
            <p:spPr bwMode="auto">
              <a:xfrm>
                <a:off x="5150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1" name="Line 111"/>
              <p:cNvSpPr>
                <a:spLocks noChangeShapeType="1"/>
              </p:cNvSpPr>
              <p:nvPr/>
            </p:nvSpPr>
            <p:spPr bwMode="auto">
              <a:xfrm>
                <a:off x="5271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2" name="Line 112"/>
              <p:cNvSpPr>
                <a:spLocks noChangeShapeType="1"/>
              </p:cNvSpPr>
              <p:nvPr/>
            </p:nvSpPr>
            <p:spPr bwMode="auto">
              <a:xfrm>
                <a:off x="5392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3" name="Line 113"/>
              <p:cNvSpPr>
                <a:spLocks noChangeShapeType="1"/>
              </p:cNvSpPr>
              <p:nvPr/>
            </p:nvSpPr>
            <p:spPr bwMode="auto">
              <a:xfrm>
                <a:off x="5510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4" name="Line 114"/>
              <p:cNvSpPr>
                <a:spLocks noChangeShapeType="1"/>
              </p:cNvSpPr>
              <p:nvPr/>
            </p:nvSpPr>
            <p:spPr bwMode="auto">
              <a:xfrm>
                <a:off x="5631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5" name="Rectangle 115"/>
              <p:cNvSpPr>
                <a:spLocks noChangeArrowheads="1"/>
              </p:cNvSpPr>
              <p:nvPr/>
            </p:nvSpPr>
            <p:spPr bwMode="auto">
              <a:xfrm>
                <a:off x="4430" y="1354"/>
                <a:ext cx="1201" cy="1012"/>
              </a:xfrm>
              <a:prstGeom prst="rect">
                <a:avLst/>
              </a:prstGeom>
              <a:noFill/>
              <a:ln w="64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26" name="Line 116"/>
              <p:cNvSpPr>
                <a:spLocks noChangeShapeType="1"/>
              </p:cNvSpPr>
              <p:nvPr/>
            </p:nvSpPr>
            <p:spPr bwMode="auto">
              <a:xfrm>
                <a:off x="4430" y="1354"/>
                <a:ext cx="1" cy="10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7" name="Line 117"/>
              <p:cNvSpPr>
                <a:spLocks noChangeShapeType="1"/>
              </p:cNvSpPr>
              <p:nvPr/>
            </p:nvSpPr>
            <p:spPr bwMode="auto">
              <a:xfrm>
                <a:off x="4418" y="236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8" name="Line 118"/>
              <p:cNvSpPr>
                <a:spLocks noChangeShapeType="1"/>
              </p:cNvSpPr>
              <p:nvPr/>
            </p:nvSpPr>
            <p:spPr bwMode="auto">
              <a:xfrm>
                <a:off x="4418" y="2264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29" name="Line 119"/>
              <p:cNvSpPr>
                <a:spLocks noChangeShapeType="1"/>
              </p:cNvSpPr>
              <p:nvPr/>
            </p:nvSpPr>
            <p:spPr bwMode="auto">
              <a:xfrm>
                <a:off x="4418" y="216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0" name="Line 120"/>
              <p:cNvSpPr>
                <a:spLocks noChangeShapeType="1"/>
              </p:cNvSpPr>
              <p:nvPr/>
            </p:nvSpPr>
            <p:spPr bwMode="auto">
              <a:xfrm>
                <a:off x="4418" y="2061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1" name="Line 121"/>
              <p:cNvSpPr>
                <a:spLocks noChangeShapeType="1"/>
              </p:cNvSpPr>
              <p:nvPr/>
            </p:nvSpPr>
            <p:spPr bwMode="auto">
              <a:xfrm>
                <a:off x="4418" y="196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2" name="Line 122"/>
              <p:cNvSpPr>
                <a:spLocks noChangeShapeType="1"/>
              </p:cNvSpPr>
              <p:nvPr/>
            </p:nvSpPr>
            <p:spPr bwMode="auto">
              <a:xfrm>
                <a:off x="4418" y="185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3" name="Line 123"/>
              <p:cNvSpPr>
                <a:spLocks noChangeShapeType="1"/>
              </p:cNvSpPr>
              <p:nvPr/>
            </p:nvSpPr>
            <p:spPr bwMode="auto">
              <a:xfrm>
                <a:off x="4418" y="176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4" name="Line 124"/>
              <p:cNvSpPr>
                <a:spLocks noChangeShapeType="1"/>
              </p:cNvSpPr>
              <p:nvPr/>
            </p:nvSpPr>
            <p:spPr bwMode="auto">
              <a:xfrm>
                <a:off x="4418" y="1659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5" name="Line 125"/>
              <p:cNvSpPr>
                <a:spLocks noChangeShapeType="1"/>
              </p:cNvSpPr>
              <p:nvPr/>
            </p:nvSpPr>
            <p:spPr bwMode="auto">
              <a:xfrm>
                <a:off x="4418" y="1557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6" name="Line 126"/>
              <p:cNvSpPr>
                <a:spLocks noChangeShapeType="1"/>
              </p:cNvSpPr>
              <p:nvPr/>
            </p:nvSpPr>
            <p:spPr bwMode="auto">
              <a:xfrm>
                <a:off x="4418" y="145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7" name="Line 127"/>
              <p:cNvSpPr>
                <a:spLocks noChangeShapeType="1"/>
              </p:cNvSpPr>
              <p:nvPr/>
            </p:nvSpPr>
            <p:spPr bwMode="auto">
              <a:xfrm>
                <a:off x="4418" y="1354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8" name="Line 128"/>
              <p:cNvSpPr>
                <a:spLocks noChangeShapeType="1"/>
              </p:cNvSpPr>
              <p:nvPr/>
            </p:nvSpPr>
            <p:spPr bwMode="auto">
              <a:xfrm>
                <a:off x="4430" y="2366"/>
                <a:ext cx="12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39" name="Line 129"/>
              <p:cNvSpPr>
                <a:spLocks noChangeShapeType="1"/>
              </p:cNvSpPr>
              <p:nvPr/>
            </p:nvSpPr>
            <p:spPr bwMode="auto">
              <a:xfrm flipV="1">
                <a:off x="4430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0" name="Line 130"/>
              <p:cNvSpPr>
                <a:spLocks noChangeShapeType="1"/>
              </p:cNvSpPr>
              <p:nvPr/>
            </p:nvSpPr>
            <p:spPr bwMode="auto">
              <a:xfrm flipV="1">
                <a:off x="4551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1" name="Line 131"/>
              <p:cNvSpPr>
                <a:spLocks noChangeShapeType="1"/>
              </p:cNvSpPr>
              <p:nvPr/>
            </p:nvSpPr>
            <p:spPr bwMode="auto">
              <a:xfrm flipV="1">
                <a:off x="4668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2" name="Line 132"/>
              <p:cNvSpPr>
                <a:spLocks noChangeShapeType="1"/>
              </p:cNvSpPr>
              <p:nvPr/>
            </p:nvSpPr>
            <p:spPr bwMode="auto">
              <a:xfrm flipV="1">
                <a:off x="4790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3" name="Line 133"/>
              <p:cNvSpPr>
                <a:spLocks noChangeShapeType="1"/>
              </p:cNvSpPr>
              <p:nvPr/>
            </p:nvSpPr>
            <p:spPr bwMode="auto">
              <a:xfrm flipV="1">
                <a:off x="4911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4" name="Line 134"/>
              <p:cNvSpPr>
                <a:spLocks noChangeShapeType="1"/>
              </p:cNvSpPr>
              <p:nvPr/>
            </p:nvSpPr>
            <p:spPr bwMode="auto">
              <a:xfrm flipV="1">
                <a:off x="5032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5" name="Line 135"/>
              <p:cNvSpPr>
                <a:spLocks noChangeShapeType="1"/>
              </p:cNvSpPr>
              <p:nvPr/>
            </p:nvSpPr>
            <p:spPr bwMode="auto">
              <a:xfrm flipV="1">
                <a:off x="5150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6" name="Line 136"/>
              <p:cNvSpPr>
                <a:spLocks noChangeShapeType="1"/>
              </p:cNvSpPr>
              <p:nvPr/>
            </p:nvSpPr>
            <p:spPr bwMode="auto">
              <a:xfrm flipV="1">
                <a:off x="5271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7" name="Line 137"/>
              <p:cNvSpPr>
                <a:spLocks noChangeShapeType="1"/>
              </p:cNvSpPr>
              <p:nvPr/>
            </p:nvSpPr>
            <p:spPr bwMode="auto">
              <a:xfrm flipV="1">
                <a:off x="5392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8" name="Line 138"/>
              <p:cNvSpPr>
                <a:spLocks noChangeShapeType="1"/>
              </p:cNvSpPr>
              <p:nvPr/>
            </p:nvSpPr>
            <p:spPr bwMode="auto">
              <a:xfrm flipV="1">
                <a:off x="5510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49" name="Line 139"/>
              <p:cNvSpPr>
                <a:spLocks noChangeShapeType="1"/>
              </p:cNvSpPr>
              <p:nvPr/>
            </p:nvSpPr>
            <p:spPr bwMode="auto">
              <a:xfrm flipV="1">
                <a:off x="5631" y="2365"/>
                <a:ext cx="1" cy="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0550" name="Freeform 140"/>
              <p:cNvSpPr>
                <a:spLocks noChangeArrowheads="1"/>
              </p:cNvSpPr>
              <p:nvPr/>
            </p:nvSpPr>
            <p:spPr bwMode="auto">
              <a:xfrm>
                <a:off x="4761" y="1930"/>
                <a:ext cx="57" cy="59"/>
              </a:xfrm>
              <a:custGeom>
                <a:avLst/>
                <a:gdLst>
                  <a:gd name="T0" fmla="*/ 29 w 57"/>
                  <a:gd name="T1" fmla="*/ 0 h 59"/>
                  <a:gd name="T2" fmla="*/ 57 w 57"/>
                  <a:gd name="T3" fmla="*/ 30 h 59"/>
                  <a:gd name="T4" fmla="*/ 29 w 57"/>
                  <a:gd name="T5" fmla="*/ 59 h 59"/>
                  <a:gd name="T6" fmla="*/ 0 w 57"/>
                  <a:gd name="T7" fmla="*/ 30 h 59"/>
                  <a:gd name="T8" fmla="*/ 29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9" y="0"/>
                    </a:moveTo>
                    <a:lnTo>
                      <a:pt x="57" y="30"/>
                    </a:lnTo>
                    <a:lnTo>
                      <a:pt x="29" y="59"/>
                    </a:lnTo>
                    <a:lnTo>
                      <a:pt x="0" y="3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1" name="Freeform 141"/>
              <p:cNvSpPr>
                <a:spLocks noChangeArrowheads="1"/>
              </p:cNvSpPr>
              <p:nvPr/>
            </p:nvSpPr>
            <p:spPr bwMode="auto">
              <a:xfrm>
                <a:off x="4761" y="1731"/>
                <a:ext cx="57" cy="59"/>
              </a:xfrm>
              <a:custGeom>
                <a:avLst/>
                <a:gdLst>
                  <a:gd name="T0" fmla="*/ 29 w 57"/>
                  <a:gd name="T1" fmla="*/ 0 h 59"/>
                  <a:gd name="T2" fmla="*/ 57 w 57"/>
                  <a:gd name="T3" fmla="*/ 29 h 59"/>
                  <a:gd name="T4" fmla="*/ 29 w 57"/>
                  <a:gd name="T5" fmla="*/ 59 h 59"/>
                  <a:gd name="T6" fmla="*/ 0 w 57"/>
                  <a:gd name="T7" fmla="*/ 29 h 59"/>
                  <a:gd name="T8" fmla="*/ 29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9" y="0"/>
                    </a:moveTo>
                    <a:lnTo>
                      <a:pt x="57" y="29"/>
                    </a:lnTo>
                    <a:lnTo>
                      <a:pt x="29" y="59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2" name="Freeform 142"/>
              <p:cNvSpPr>
                <a:spLocks noChangeArrowheads="1"/>
              </p:cNvSpPr>
              <p:nvPr/>
            </p:nvSpPr>
            <p:spPr bwMode="auto">
              <a:xfrm>
                <a:off x="5243" y="2032"/>
                <a:ext cx="56" cy="59"/>
              </a:xfrm>
              <a:custGeom>
                <a:avLst/>
                <a:gdLst>
                  <a:gd name="T0" fmla="*/ 28 w 56"/>
                  <a:gd name="T1" fmla="*/ 0 h 59"/>
                  <a:gd name="T2" fmla="*/ 56 w 56"/>
                  <a:gd name="T3" fmla="*/ 29 h 59"/>
                  <a:gd name="T4" fmla="*/ 28 w 56"/>
                  <a:gd name="T5" fmla="*/ 59 h 59"/>
                  <a:gd name="T6" fmla="*/ 0 w 56"/>
                  <a:gd name="T7" fmla="*/ 29 h 59"/>
                  <a:gd name="T8" fmla="*/ 28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3" name="Freeform 143"/>
              <p:cNvSpPr>
                <a:spLocks noChangeArrowheads="1"/>
              </p:cNvSpPr>
              <p:nvPr/>
            </p:nvSpPr>
            <p:spPr bwMode="auto">
              <a:xfrm>
                <a:off x="4883" y="1629"/>
                <a:ext cx="56" cy="59"/>
              </a:xfrm>
              <a:custGeom>
                <a:avLst/>
                <a:gdLst>
                  <a:gd name="T0" fmla="*/ 28 w 56"/>
                  <a:gd name="T1" fmla="*/ 0 h 59"/>
                  <a:gd name="T2" fmla="*/ 56 w 56"/>
                  <a:gd name="T3" fmla="*/ 30 h 59"/>
                  <a:gd name="T4" fmla="*/ 28 w 56"/>
                  <a:gd name="T5" fmla="*/ 59 h 59"/>
                  <a:gd name="T6" fmla="*/ 0 w 56"/>
                  <a:gd name="T7" fmla="*/ 30 h 59"/>
                  <a:gd name="T8" fmla="*/ 28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30"/>
                    </a:lnTo>
                    <a:lnTo>
                      <a:pt x="28" y="59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4" name="Freeform 144"/>
              <p:cNvSpPr>
                <a:spLocks noChangeArrowheads="1"/>
              </p:cNvSpPr>
              <p:nvPr/>
            </p:nvSpPr>
            <p:spPr bwMode="auto">
              <a:xfrm>
                <a:off x="4761" y="1528"/>
                <a:ext cx="57" cy="59"/>
              </a:xfrm>
              <a:custGeom>
                <a:avLst/>
                <a:gdLst>
                  <a:gd name="T0" fmla="*/ 29 w 57"/>
                  <a:gd name="T1" fmla="*/ 0 h 59"/>
                  <a:gd name="T2" fmla="*/ 57 w 57"/>
                  <a:gd name="T3" fmla="*/ 29 h 59"/>
                  <a:gd name="T4" fmla="*/ 29 w 57"/>
                  <a:gd name="T5" fmla="*/ 59 h 59"/>
                  <a:gd name="T6" fmla="*/ 0 w 57"/>
                  <a:gd name="T7" fmla="*/ 29 h 59"/>
                  <a:gd name="T8" fmla="*/ 29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9" y="0"/>
                    </a:moveTo>
                    <a:lnTo>
                      <a:pt x="57" y="29"/>
                    </a:lnTo>
                    <a:lnTo>
                      <a:pt x="29" y="59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5" name="Freeform 145"/>
              <p:cNvSpPr>
                <a:spLocks noChangeArrowheads="1"/>
              </p:cNvSpPr>
              <p:nvPr/>
            </p:nvSpPr>
            <p:spPr bwMode="auto">
              <a:xfrm>
                <a:off x="5364" y="1832"/>
                <a:ext cx="57" cy="60"/>
              </a:xfrm>
              <a:custGeom>
                <a:avLst/>
                <a:gdLst>
                  <a:gd name="T0" fmla="*/ 28 w 57"/>
                  <a:gd name="T1" fmla="*/ 0 h 60"/>
                  <a:gd name="T2" fmla="*/ 57 w 57"/>
                  <a:gd name="T3" fmla="*/ 30 h 60"/>
                  <a:gd name="T4" fmla="*/ 28 w 57"/>
                  <a:gd name="T5" fmla="*/ 60 h 60"/>
                  <a:gd name="T6" fmla="*/ 0 w 57"/>
                  <a:gd name="T7" fmla="*/ 30 h 60"/>
                  <a:gd name="T8" fmla="*/ 28 w 57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60"/>
                  <a:gd name="T17" fmla="*/ 57 w 57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6" name="Freeform 146"/>
              <p:cNvSpPr>
                <a:spLocks noChangeArrowheads="1"/>
              </p:cNvSpPr>
              <p:nvPr/>
            </p:nvSpPr>
            <p:spPr bwMode="auto">
              <a:xfrm>
                <a:off x="4883" y="1832"/>
                <a:ext cx="56" cy="60"/>
              </a:xfrm>
              <a:custGeom>
                <a:avLst/>
                <a:gdLst>
                  <a:gd name="T0" fmla="*/ 28 w 56"/>
                  <a:gd name="T1" fmla="*/ 0 h 60"/>
                  <a:gd name="T2" fmla="*/ 56 w 56"/>
                  <a:gd name="T3" fmla="*/ 30 h 60"/>
                  <a:gd name="T4" fmla="*/ 28 w 56"/>
                  <a:gd name="T5" fmla="*/ 60 h 60"/>
                  <a:gd name="T6" fmla="*/ 0 w 56"/>
                  <a:gd name="T7" fmla="*/ 30 h 60"/>
                  <a:gd name="T8" fmla="*/ 28 w 56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60"/>
                  <a:gd name="T17" fmla="*/ 56 w 5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60">
                    <a:moveTo>
                      <a:pt x="28" y="0"/>
                    </a:moveTo>
                    <a:lnTo>
                      <a:pt x="56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7" name="Freeform 147"/>
              <p:cNvSpPr>
                <a:spLocks noChangeArrowheads="1"/>
              </p:cNvSpPr>
              <p:nvPr/>
            </p:nvSpPr>
            <p:spPr bwMode="auto">
              <a:xfrm>
                <a:off x="5004" y="2235"/>
                <a:ext cx="57" cy="59"/>
              </a:xfrm>
              <a:custGeom>
                <a:avLst/>
                <a:gdLst>
                  <a:gd name="T0" fmla="*/ 28 w 57"/>
                  <a:gd name="T1" fmla="*/ 0 h 59"/>
                  <a:gd name="T2" fmla="*/ 57 w 57"/>
                  <a:gd name="T3" fmla="*/ 29 h 59"/>
                  <a:gd name="T4" fmla="*/ 28 w 57"/>
                  <a:gd name="T5" fmla="*/ 59 h 59"/>
                  <a:gd name="T6" fmla="*/ 0 w 57"/>
                  <a:gd name="T7" fmla="*/ 29 h 59"/>
                  <a:gd name="T8" fmla="*/ 28 w 57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9"/>
                  <a:gd name="T17" fmla="*/ 57 w 5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8" name="Freeform 148"/>
              <p:cNvSpPr>
                <a:spLocks noChangeArrowheads="1"/>
              </p:cNvSpPr>
              <p:nvPr/>
            </p:nvSpPr>
            <p:spPr bwMode="auto">
              <a:xfrm>
                <a:off x="5243" y="1930"/>
                <a:ext cx="56" cy="59"/>
              </a:xfrm>
              <a:custGeom>
                <a:avLst/>
                <a:gdLst>
                  <a:gd name="T0" fmla="*/ 28 w 56"/>
                  <a:gd name="T1" fmla="*/ 0 h 59"/>
                  <a:gd name="T2" fmla="*/ 56 w 56"/>
                  <a:gd name="T3" fmla="*/ 30 h 59"/>
                  <a:gd name="T4" fmla="*/ 28 w 56"/>
                  <a:gd name="T5" fmla="*/ 59 h 59"/>
                  <a:gd name="T6" fmla="*/ 0 w 56"/>
                  <a:gd name="T7" fmla="*/ 30 h 59"/>
                  <a:gd name="T8" fmla="*/ 28 w 56"/>
                  <a:gd name="T9" fmla="*/ 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9"/>
                  <a:gd name="T17" fmla="*/ 56 w 5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9">
                    <a:moveTo>
                      <a:pt x="28" y="0"/>
                    </a:moveTo>
                    <a:lnTo>
                      <a:pt x="56" y="30"/>
                    </a:lnTo>
                    <a:lnTo>
                      <a:pt x="28" y="59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59" name="Freeform 149"/>
              <p:cNvSpPr>
                <a:spLocks noChangeArrowheads="1"/>
              </p:cNvSpPr>
              <p:nvPr/>
            </p:nvSpPr>
            <p:spPr bwMode="auto">
              <a:xfrm>
                <a:off x="5004" y="1832"/>
                <a:ext cx="57" cy="60"/>
              </a:xfrm>
              <a:custGeom>
                <a:avLst/>
                <a:gdLst>
                  <a:gd name="T0" fmla="*/ 28 w 57"/>
                  <a:gd name="T1" fmla="*/ 0 h 60"/>
                  <a:gd name="T2" fmla="*/ 57 w 57"/>
                  <a:gd name="T3" fmla="*/ 30 h 60"/>
                  <a:gd name="T4" fmla="*/ 28 w 57"/>
                  <a:gd name="T5" fmla="*/ 60 h 60"/>
                  <a:gd name="T6" fmla="*/ 0 w 57"/>
                  <a:gd name="T7" fmla="*/ 30 h 60"/>
                  <a:gd name="T8" fmla="*/ 28 w 57"/>
                  <a:gd name="T9" fmla="*/ 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60"/>
                  <a:gd name="T17" fmla="*/ 57 w 57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48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60" name="Oval 150"/>
              <p:cNvSpPr>
                <a:spLocks noChangeArrowheads="1"/>
              </p:cNvSpPr>
              <p:nvPr/>
            </p:nvSpPr>
            <p:spPr bwMode="auto">
              <a:xfrm>
                <a:off x="4838" y="1811"/>
                <a:ext cx="53" cy="55"/>
              </a:xfrm>
              <a:prstGeom prst="ellipse">
                <a:avLst/>
              </a:prstGeom>
              <a:solidFill>
                <a:srgbClr val="FF0000"/>
              </a:solidFill>
              <a:ln w="648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61" name="Oval 151"/>
              <p:cNvSpPr>
                <a:spLocks noChangeArrowheads="1"/>
              </p:cNvSpPr>
              <p:nvPr/>
            </p:nvSpPr>
            <p:spPr bwMode="auto">
              <a:xfrm>
                <a:off x="5206" y="1900"/>
                <a:ext cx="53" cy="55"/>
              </a:xfrm>
              <a:prstGeom prst="ellipse">
                <a:avLst/>
              </a:prstGeom>
              <a:solidFill>
                <a:srgbClr val="FF0000"/>
              </a:solidFill>
              <a:ln w="648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62" name="Rectangle 152"/>
              <p:cNvSpPr>
                <a:spLocks noChangeArrowheads="1"/>
              </p:cNvSpPr>
              <p:nvPr/>
            </p:nvSpPr>
            <p:spPr bwMode="auto">
              <a:xfrm>
                <a:off x="4372" y="2336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0</a:t>
                </a:r>
              </a:p>
            </p:txBody>
          </p:sp>
          <p:sp>
            <p:nvSpPr>
              <p:cNvPr id="350563" name="Rectangle 153"/>
              <p:cNvSpPr>
                <a:spLocks noChangeArrowheads="1"/>
              </p:cNvSpPr>
              <p:nvPr/>
            </p:nvSpPr>
            <p:spPr bwMode="auto">
              <a:xfrm>
                <a:off x="4372" y="2235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1</a:t>
                </a:r>
              </a:p>
            </p:txBody>
          </p:sp>
          <p:sp>
            <p:nvSpPr>
              <p:cNvPr id="350564" name="Rectangle 154"/>
              <p:cNvSpPr>
                <a:spLocks noChangeArrowheads="1"/>
              </p:cNvSpPr>
              <p:nvPr/>
            </p:nvSpPr>
            <p:spPr bwMode="auto">
              <a:xfrm>
                <a:off x="4372" y="2133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2</a:t>
                </a:r>
              </a:p>
            </p:txBody>
          </p:sp>
          <p:sp>
            <p:nvSpPr>
              <p:cNvPr id="350565" name="Rectangle 155"/>
              <p:cNvSpPr>
                <a:spLocks noChangeArrowheads="1"/>
              </p:cNvSpPr>
              <p:nvPr/>
            </p:nvSpPr>
            <p:spPr bwMode="auto">
              <a:xfrm>
                <a:off x="4372" y="2032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3</a:t>
                </a:r>
              </a:p>
            </p:txBody>
          </p:sp>
          <p:sp>
            <p:nvSpPr>
              <p:cNvPr id="350566" name="Rectangle 156"/>
              <p:cNvSpPr>
                <a:spLocks noChangeArrowheads="1"/>
              </p:cNvSpPr>
              <p:nvPr/>
            </p:nvSpPr>
            <p:spPr bwMode="auto">
              <a:xfrm>
                <a:off x="4372" y="1930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4</a:t>
                </a:r>
              </a:p>
            </p:txBody>
          </p:sp>
          <p:sp>
            <p:nvSpPr>
              <p:cNvPr id="350567" name="Rectangle 157"/>
              <p:cNvSpPr>
                <a:spLocks noChangeArrowheads="1"/>
              </p:cNvSpPr>
              <p:nvPr/>
            </p:nvSpPr>
            <p:spPr bwMode="auto">
              <a:xfrm>
                <a:off x="4372" y="1828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5</a:t>
                </a:r>
              </a:p>
            </p:txBody>
          </p:sp>
          <p:sp>
            <p:nvSpPr>
              <p:cNvPr id="350568" name="Rectangle 158"/>
              <p:cNvSpPr>
                <a:spLocks noChangeArrowheads="1"/>
              </p:cNvSpPr>
              <p:nvPr/>
            </p:nvSpPr>
            <p:spPr bwMode="auto">
              <a:xfrm>
                <a:off x="4372" y="1731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6</a:t>
                </a:r>
              </a:p>
            </p:txBody>
          </p:sp>
          <p:sp>
            <p:nvSpPr>
              <p:cNvPr id="350569" name="Rectangle 159"/>
              <p:cNvSpPr>
                <a:spLocks noChangeArrowheads="1"/>
              </p:cNvSpPr>
              <p:nvPr/>
            </p:nvSpPr>
            <p:spPr bwMode="auto">
              <a:xfrm>
                <a:off x="4372" y="1629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7</a:t>
                </a:r>
              </a:p>
            </p:txBody>
          </p:sp>
          <p:sp>
            <p:nvSpPr>
              <p:cNvPr id="350570" name="Rectangle 160"/>
              <p:cNvSpPr>
                <a:spLocks noChangeArrowheads="1"/>
              </p:cNvSpPr>
              <p:nvPr/>
            </p:nvSpPr>
            <p:spPr bwMode="auto">
              <a:xfrm>
                <a:off x="4372" y="1528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8</a:t>
                </a:r>
              </a:p>
            </p:txBody>
          </p:sp>
          <p:sp>
            <p:nvSpPr>
              <p:cNvPr id="350571" name="Rectangle 161"/>
              <p:cNvSpPr>
                <a:spLocks noChangeArrowheads="1"/>
              </p:cNvSpPr>
              <p:nvPr/>
            </p:nvSpPr>
            <p:spPr bwMode="auto">
              <a:xfrm>
                <a:off x="4372" y="1426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9</a:t>
                </a:r>
              </a:p>
            </p:txBody>
          </p:sp>
          <p:sp>
            <p:nvSpPr>
              <p:cNvPr id="350572" name="Rectangle 162"/>
              <p:cNvSpPr>
                <a:spLocks noChangeArrowheads="1"/>
              </p:cNvSpPr>
              <p:nvPr/>
            </p:nvSpPr>
            <p:spPr bwMode="auto">
              <a:xfrm>
                <a:off x="4349" y="1324"/>
                <a:ext cx="54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10</a:t>
                </a:r>
              </a:p>
            </p:txBody>
          </p:sp>
          <p:sp>
            <p:nvSpPr>
              <p:cNvPr id="350573" name="Rectangle 163"/>
              <p:cNvSpPr>
                <a:spLocks noChangeArrowheads="1"/>
              </p:cNvSpPr>
              <p:nvPr/>
            </p:nvSpPr>
            <p:spPr bwMode="auto">
              <a:xfrm>
                <a:off x="4418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0</a:t>
                </a:r>
              </a:p>
            </p:txBody>
          </p:sp>
          <p:sp>
            <p:nvSpPr>
              <p:cNvPr id="350574" name="Rectangle 164"/>
              <p:cNvSpPr>
                <a:spLocks noChangeArrowheads="1"/>
              </p:cNvSpPr>
              <p:nvPr/>
            </p:nvSpPr>
            <p:spPr bwMode="auto">
              <a:xfrm>
                <a:off x="4538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1</a:t>
                </a:r>
              </a:p>
            </p:txBody>
          </p:sp>
          <p:sp>
            <p:nvSpPr>
              <p:cNvPr id="350575" name="Rectangle 165"/>
              <p:cNvSpPr>
                <a:spLocks noChangeArrowheads="1"/>
              </p:cNvSpPr>
              <p:nvPr/>
            </p:nvSpPr>
            <p:spPr bwMode="auto">
              <a:xfrm>
                <a:off x="4655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2</a:t>
                </a:r>
              </a:p>
            </p:txBody>
          </p:sp>
          <p:sp>
            <p:nvSpPr>
              <p:cNvPr id="350576" name="Rectangle 166"/>
              <p:cNvSpPr>
                <a:spLocks noChangeArrowheads="1"/>
              </p:cNvSpPr>
              <p:nvPr/>
            </p:nvSpPr>
            <p:spPr bwMode="auto">
              <a:xfrm>
                <a:off x="4777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3</a:t>
                </a:r>
              </a:p>
            </p:txBody>
          </p:sp>
          <p:sp>
            <p:nvSpPr>
              <p:cNvPr id="350577" name="Rectangle 167"/>
              <p:cNvSpPr>
                <a:spLocks noChangeArrowheads="1"/>
              </p:cNvSpPr>
              <p:nvPr/>
            </p:nvSpPr>
            <p:spPr bwMode="auto">
              <a:xfrm>
                <a:off x="4898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4</a:t>
                </a:r>
              </a:p>
            </p:txBody>
          </p:sp>
          <p:sp>
            <p:nvSpPr>
              <p:cNvPr id="350578" name="Rectangle 168"/>
              <p:cNvSpPr>
                <a:spLocks noChangeArrowheads="1"/>
              </p:cNvSpPr>
              <p:nvPr/>
            </p:nvSpPr>
            <p:spPr bwMode="auto">
              <a:xfrm>
                <a:off x="5020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5</a:t>
                </a:r>
              </a:p>
            </p:txBody>
          </p:sp>
          <p:sp>
            <p:nvSpPr>
              <p:cNvPr id="350579" name="Rectangle 169"/>
              <p:cNvSpPr>
                <a:spLocks noChangeArrowheads="1"/>
              </p:cNvSpPr>
              <p:nvPr/>
            </p:nvSpPr>
            <p:spPr bwMode="auto">
              <a:xfrm>
                <a:off x="5138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6</a:t>
                </a:r>
              </a:p>
            </p:txBody>
          </p:sp>
          <p:sp>
            <p:nvSpPr>
              <p:cNvPr id="350580" name="Rectangle 170"/>
              <p:cNvSpPr>
                <a:spLocks noChangeArrowheads="1"/>
              </p:cNvSpPr>
              <p:nvPr/>
            </p:nvSpPr>
            <p:spPr bwMode="auto">
              <a:xfrm>
                <a:off x="5258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7</a:t>
                </a:r>
              </a:p>
            </p:txBody>
          </p:sp>
          <p:sp>
            <p:nvSpPr>
              <p:cNvPr id="350581" name="Rectangle 171"/>
              <p:cNvSpPr>
                <a:spLocks noChangeArrowheads="1"/>
              </p:cNvSpPr>
              <p:nvPr/>
            </p:nvSpPr>
            <p:spPr bwMode="auto">
              <a:xfrm>
                <a:off x="5379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8</a:t>
                </a:r>
              </a:p>
            </p:txBody>
          </p:sp>
          <p:sp>
            <p:nvSpPr>
              <p:cNvPr id="350582" name="Rectangle 172"/>
              <p:cNvSpPr>
                <a:spLocks noChangeArrowheads="1"/>
              </p:cNvSpPr>
              <p:nvPr/>
            </p:nvSpPr>
            <p:spPr bwMode="auto">
              <a:xfrm>
                <a:off x="5497" y="2404"/>
                <a:ext cx="27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9</a:t>
                </a:r>
              </a:p>
            </p:txBody>
          </p:sp>
          <p:sp>
            <p:nvSpPr>
              <p:cNvPr id="350583" name="Rectangle 173"/>
              <p:cNvSpPr>
                <a:spLocks noChangeArrowheads="1"/>
              </p:cNvSpPr>
              <p:nvPr/>
            </p:nvSpPr>
            <p:spPr bwMode="auto">
              <a:xfrm>
                <a:off x="5606" y="2404"/>
                <a:ext cx="54" cy="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600">
                    <a:solidFill>
                      <a:srgbClr val="000000"/>
                    </a:solidFill>
                    <a:latin typeface="Arial" charset="0"/>
                    <a:cs typeface="Lucida Sans Unicode" pitchFamily="34" charset="0"/>
                  </a:rPr>
                  <a:t>10</a:t>
                </a:r>
              </a:p>
            </p:txBody>
          </p:sp>
          <p:sp>
            <p:nvSpPr>
              <p:cNvPr id="350584" name="Rectangle 174"/>
              <p:cNvSpPr>
                <a:spLocks noChangeArrowheads="1"/>
              </p:cNvSpPr>
              <p:nvPr/>
            </p:nvSpPr>
            <p:spPr bwMode="auto">
              <a:xfrm>
                <a:off x="4296" y="1265"/>
                <a:ext cx="1400" cy="12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85" name="Freeform 175"/>
              <p:cNvSpPr>
                <a:spLocks noChangeArrowheads="1"/>
              </p:cNvSpPr>
              <p:nvPr/>
            </p:nvSpPr>
            <p:spPr bwMode="auto">
              <a:xfrm>
                <a:off x="4578" y="1447"/>
                <a:ext cx="573" cy="873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2"/>
                  <a:gd name="T64" fmla="*/ 0 h 1260"/>
                  <a:gd name="T65" fmla="*/ 852 w 852"/>
                  <a:gd name="T66" fmla="*/ 1260 h 12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0586" name="Freeform 176"/>
              <p:cNvSpPr>
                <a:spLocks noChangeArrowheads="1"/>
              </p:cNvSpPr>
              <p:nvPr/>
            </p:nvSpPr>
            <p:spPr bwMode="auto">
              <a:xfrm>
                <a:off x="4998" y="1713"/>
                <a:ext cx="516" cy="436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68"/>
                  <a:gd name="T67" fmla="*/ 0 h 630"/>
                  <a:gd name="T68" fmla="*/ 768 w 768"/>
                  <a:gd name="T69" fmla="*/ 630 h 6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0501" name="Line 177"/>
            <p:cNvSpPr>
              <a:spLocks noChangeShapeType="1"/>
            </p:cNvSpPr>
            <p:nvPr/>
          </p:nvSpPr>
          <p:spPr bwMode="auto">
            <a:xfrm>
              <a:off x="3704" y="1872"/>
              <a:ext cx="4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0502" name="Text Box 178"/>
            <p:cNvSpPr txBox="1">
              <a:spLocks noChangeArrowheads="1"/>
            </p:cNvSpPr>
            <p:nvPr/>
          </p:nvSpPr>
          <p:spPr bwMode="auto">
            <a:xfrm>
              <a:off x="3704" y="1920"/>
              <a:ext cx="528" cy="7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Atualiza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centros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dos clusters</a:t>
              </a:r>
            </a:p>
          </p:txBody>
        </p:sp>
      </p:grpSp>
      <p:sp>
        <p:nvSpPr>
          <p:cNvPr id="350483" name="Freeform 179"/>
          <p:cNvSpPr>
            <a:spLocks noChangeArrowheads="1"/>
          </p:cNvSpPr>
          <p:nvPr/>
        </p:nvSpPr>
        <p:spPr bwMode="auto">
          <a:xfrm>
            <a:off x="1079500" y="3136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84" name="Freeform 180"/>
          <p:cNvSpPr>
            <a:spLocks noChangeArrowheads="1"/>
          </p:cNvSpPr>
          <p:nvPr/>
        </p:nvSpPr>
        <p:spPr bwMode="auto">
          <a:xfrm>
            <a:off x="1841500" y="29718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48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85" name="Oval 181"/>
          <p:cNvSpPr>
            <a:spLocks noChangeArrowheads="1"/>
          </p:cNvSpPr>
          <p:nvPr/>
        </p:nvSpPr>
        <p:spPr bwMode="auto">
          <a:xfrm>
            <a:off x="698500" y="3265488"/>
            <a:ext cx="84138" cy="87312"/>
          </a:xfrm>
          <a:prstGeom prst="ellipse">
            <a:avLst/>
          </a:prstGeom>
          <a:solidFill>
            <a:srgbClr val="FF0000"/>
          </a:solidFill>
          <a:ln w="648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0486" name="Oval 182"/>
          <p:cNvSpPr>
            <a:spLocks noChangeArrowheads="1"/>
          </p:cNvSpPr>
          <p:nvPr/>
        </p:nvSpPr>
        <p:spPr bwMode="auto">
          <a:xfrm>
            <a:off x="2214563" y="3113088"/>
            <a:ext cx="84137" cy="87312"/>
          </a:xfrm>
          <a:prstGeom prst="ellipse">
            <a:avLst/>
          </a:prstGeom>
          <a:solidFill>
            <a:srgbClr val="FF0000"/>
          </a:solidFill>
          <a:ln w="648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0487" name="Group 183"/>
          <p:cNvGrpSpPr>
            <a:grpSpLocks/>
          </p:cNvGrpSpPr>
          <p:nvPr/>
        </p:nvGrpSpPr>
        <p:grpSpPr bwMode="auto">
          <a:xfrm>
            <a:off x="3517901" y="4419601"/>
            <a:ext cx="3200401" cy="2085976"/>
            <a:chOff x="2216" y="2784"/>
            <a:chExt cx="2016" cy="1314"/>
          </a:xfrm>
        </p:grpSpPr>
        <p:grpSp>
          <p:nvGrpSpPr>
            <p:cNvPr id="350494" name="Group 184"/>
            <p:cNvGrpSpPr>
              <a:grpSpLocks/>
            </p:cNvGrpSpPr>
            <p:nvPr/>
          </p:nvGrpSpPr>
          <p:grpSpPr bwMode="auto">
            <a:xfrm>
              <a:off x="2216" y="2784"/>
              <a:ext cx="2015" cy="1247"/>
              <a:chOff x="2216" y="2784"/>
              <a:chExt cx="2015" cy="1247"/>
            </a:xfrm>
          </p:grpSpPr>
          <p:grpSp>
            <p:nvGrpSpPr>
              <p:cNvPr id="350496" name="Group 185"/>
              <p:cNvGrpSpPr>
                <a:grpSpLocks/>
              </p:cNvGrpSpPr>
              <p:nvPr/>
            </p:nvGrpSpPr>
            <p:grpSpPr bwMode="auto">
              <a:xfrm>
                <a:off x="2216" y="2784"/>
                <a:ext cx="1439" cy="1247"/>
                <a:chOff x="2216" y="2784"/>
                <a:chExt cx="1439" cy="1247"/>
              </a:xfrm>
            </p:grpSpPr>
            <p:graphicFrame>
              <p:nvGraphicFramePr>
                <p:cNvPr id="350394" name="Object 186"/>
                <p:cNvGraphicFramePr>
                  <a:graphicFrameLocks noChangeAspect="1"/>
                </p:cNvGraphicFramePr>
                <p:nvPr/>
              </p:nvGraphicFramePr>
              <p:xfrm>
                <a:off x="2216" y="2784"/>
                <a:ext cx="1440" cy="1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387" r:id="rId6" imgW="3410102" imgH="2924251" progId="Excel.Sheet.8">
                        <p:embed/>
                      </p:oleObj>
                    </mc:Choice>
                    <mc:Fallback>
                      <p:oleObj r:id="rId6" imgW="3410102" imgH="2924251" progId="Excel.Sheet.8">
                        <p:embed/>
                        <p:pic>
                          <p:nvPicPr>
                            <p:cNvPr id="350394" name="Object 1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6" y="2784"/>
                              <a:ext cx="1440" cy="1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blipFill dpi="0" rotWithShape="0">
                                    <a:blip/>
                                    <a:srcRect/>
                                    <a:stretch>
                                      <a:fillRect/>
                                    </a:stretch>
                                  </a:blip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0498" name="Freeform 187"/>
                <p:cNvSpPr>
                  <a:spLocks noChangeArrowheads="1"/>
                </p:cNvSpPr>
                <p:nvPr/>
              </p:nvSpPr>
              <p:spPr bwMode="auto">
                <a:xfrm>
                  <a:off x="2571" y="2994"/>
                  <a:ext cx="488" cy="597"/>
                </a:xfrm>
                <a:custGeom>
                  <a:avLst/>
                  <a:gdLst>
                    <a:gd name="T0" fmla="*/ 199 w 728"/>
                    <a:gd name="T1" fmla="*/ 7 h 896"/>
                    <a:gd name="T2" fmla="*/ 110 w 728"/>
                    <a:gd name="T3" fmla="*/ 96 h 896"/>
                    <a:gd name="T4" fmla="*/ 80 w 728"/>
                    <a:gd name="T5" fmla="*/ 140 h 896"/>
                    <a:gd name="T6" fmla="*/ 65 w 728"/>
                    <a:gd name="T7" fmla="*/ 162 h 896"/>
                    <a:gd name="T8" fmla="*/ 21 w 728"/>
                    <a:gd name="T9" fmla="*/ 303 h 896"/>
                    <a:gd name="T10" fmla="*/ 65 w 728"/>
                    <a:gd name="T11" fmla="*/ 703 h 896"/>
                    <a:gd name="T12" fmla="*/ 110 w 728"/>
                    <a:gd name="T13" fmla="*/ 763 h 896"/>
                    <a:gd name="T14" fmla="*/ 332 w 728"/>
                    <a:gd name="T15" fmla="*/ 896 h 896"/>
                    <a:gd name="T16" fmla="*/ 495 w 728"/>
                    <a:gd name="T17" fmla="*/ 851 h 896"/>
                    <a:gd name="T18" fmla="*/ 636 w 728"/>
                    <a:gd name="T19" fmla="*/ 711 h 896"/>
                    <a:gd name="T20" fmla="*/ 688 w 728"/>
                    <a:gd name="T21" fmla="*/ 607 h 896"/>
                    <a:gd name="T22" fmla="*/ 702 w 728"/>
                    <a:gd name="T23" fmla="*/ 563 h 896"/>
                    <a:gd name="T24" fmla="*/ 710 w 728"/>
                    <a:gd name="T25" fmla="*/ 540 h 896"/>
                    <a:gd name="T26" fmla="*/ 680 w 728"/>
                    <a:gd name="T27" fmla="*/ 296 h 896"/>
                    <a:gd name="T28" fmla="*/ 569 w 728"/>
                    <a:gd name="T29" fmla="*/ 133 h 896"/>
                    <a:gd name="T30" fmla="*/ 510 w 728"/>
                    <a:gd name="T31" fmla="*/ 88 h 896"/>
                    <a:gd name="T32" fmla="*/ 465 w 728"/>
                    <a:gd name="T33" fmla="*/ 59 h 896"/>
                    <a:gd name="T34" fmla="*/ 295 w 728"/>
                    <a:gd name="T35" fmla="*/ 0 h 896"/>
                    <a:gd name="T36" fmla="*/ 206 w 728"/>
                    <a:gd name="T37" fmla="*/ 7 h 896"/>
                    <a:gd name="T38" fmla="*/ 184 w 728"/>
                    <a:gd name="T39" fmla="*/ 14 h 896"/>
                    <a:gd name="T40" fmla="*/ 199 w 728"/>
                    <a:gd name="T41" fmla="*/ 7 h 8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28"/>
                    <a:gd name="T64" fmla="*/ 0 h 896"/>
                    <a:gd name="T65" fmla="*/ 728 w 728"/>
                    <a:gd name="T66" fmla="*/ 896 h 8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28" h="896">
                      <a:moveTo>
                        <a:pt x="199" y="7"/>
                      </a:moveTo>
                      <a:cubicBezTo>
                        <a:pt x="148" y="19"/>
                        <a:pt x="135" y="54"/>
                        <a:pt x="110" y="96"/>
                      </a:cubicBezTo>
                      <a:cubicBezTo>
                        <a:pt x="101" y="111"/>
                        <a:pt x="90" y="125"/>
                        <a:pt x="80" y="140"/>
                      </a:cubicBezTo>
                      <a:cubicBezTo>
                        <a:pt x="75" y="147"/>
                        <a:pt x="65" y="162"/>
                        <a:pt x="65" y="162"/>
                      </a:cubicBezTo>
                      <a:cubicBezTo>
                        <a:pt x="50" y="210"/>
                        <a:pt x="33" y="254"/>
                        <a:pt x="21" y="303"/>
                      </a:cubicBezTo>
                      <a:cubicBezTo>
                        <a:pt x="4" y="446"/>
                        <a:pt x="0" y="574"/>
                        <a:pt x="65" y="703"/>
                      </a:cubicBezTo>
                      <a:cubicBezTo>
                        <a:pt x="79" y="731"/>
                        <a:pt x="83" y="744"/>
                        <a:pt x="110" y="763"/>
                      </a:cubicBezTo>
                      <a:cubicBezTo>
                        <a:pt x="159" y="835"/>
                        <a:pt x="250" y="874"/>
                        <a:pt x="332" y="896"/>
                      </a:cubicBezTo>
                      <a:cubicBezTo>
                        <a:pt x="394" y="889"/>
                        <a:pt x="441" y="878"/>
                        <a:pt x="495" y="851"/>
                      </a:cubicBezTo>
                      <a:cubicBezTo>
                        <a:pt x="537" y="789"/>
                        <a:pt x="571" y="751"/>
                        <a:pt x="636" y="711"/>
                      </a:cubicBezTo>
                      <a:cubicBezTo>
                        <a:pt x="660" y="674"/>
                        <a:pt x="672" y="647"/>
                        <a:pt x="688" y="607"/>
                      </a:cubicBezTo>
                      <a:cubicBezTo>
                        <a:pt x="694" y="593"/>
                        <a:pt x="697" y="578"/>
                        <a:pt x="702" y="563"/>
                      </a:cubicBezTo>
                      <a:cubicBezTo>
                        <a:pt x="705" y="555"/>
                        <a:pt x="710" y="540"/>
                        <a:pt x="710" y="540"/>
                      </a:cubicBezTo>
                      <a:cubicBezTo>
                        <a:pt x="720" y="459"/>
                        <a:pt x="728" y="366"/>
                        <a:pt x="680" y="296"/>
                      </a:cubicBezTo>
                      <a:cubicBezTo>
                        <a:pt x="659" y="231"/>
                        <a:pt x="621" y="176"/>
                        <a:pt x="569" y="133"/>
                      </a:cubicBezTo>
                      <a:cubicBezTo>
                        <a:pt x="550" y="117"/>
                        <a:pt x="530" y="103"/>
                        <a:pt x="510" y="88"/>
                      </a:cubicBezTo>
                      <a:cubicBezTo>
                        <a:pt x="496" y="77"/>
                        <a:pt x="465" y="59"/>
                        <a:pt x="465" y="59"/>
                      </a:cubicBezTo>
                      <a:cubicBezTo>
                        <a:pt x="428" y="0"/>
                        <a:pt x="358" y="5"/>
                        <a:pt x="295" y="0"/>
                      </a:cubicBezTo>
                      <a:cubicBezTo>
                        <a:pt x="265" y="2"/>
                        <a:pt x="236" y="3"/>
                        <a:pt x="206" y="7"/>
                      </a:cubicBezTo>
                      <a:cubicBezTo>
                        <a:pt x="198" y="8"/>
                        <a:pt x="192" y="14"/>
                        <a:pt x="184" y="14"/>
                      </a:cubicBezTo>
                      <a:cubicBezTo>
                        <a:pt x="178" y="14"/>
                        <a:pt x="194" y="9"/>
                        <a:pt x="199" y="7"/>
                      </a:cubicBezTo>
                      <a:close/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50499" name="Freeform 188"/>
                <p:cNvSpPr>
                  <a:spLocks noChangeArrowheads="1"/>
                </p:cNvSpPr>
                <p:nvPr/>
              </p:nvSpPr>
              <p:spPr bwMode="auto">
                <a:xfrm>
                  <a:off x="2874" y="3236"/>
                  <a:ext cx="537" cy="593"/>
                </a:xfrm>
                <a:custGeom>
                  <a:avLst/>
                  <a:gdLst>
                    <a:gd name="T0" fmla="*/ 510 w 802"/>
                    <a:gd name="T1" fmla="*/ 44 h 889"/>
                    <a:gd name="T2" fmla="*/ 376 w 802"/>
                    <a:gd name="T3" fmla="*/ 177 h 889"/>
                    <a:gd name="T4" fmla="*/ 236 w 802"/>
                    <a:gd name="T5" fmla="*/ 296 h 889"/>
                    <a:gd name="T6" fmla="*/ 221 w 802"/>
                    <a:gd name="T7" fmla="*/ 318 h 889"/>
                    <a:gd name="T8" fmla="*/ 199 w 802"/>
                    <a:gd name="T9" fmla="*/ 333 h 889"/>
                    <a:gd name="T10" fmla="*/ 191 w 802"/>
                    <a:gd name="T11" fmla="*/ 355 h 889"/>
                    <a:gd name="T12" fmla="*/ 169 w 802"/>
                    <a:gd name="T13" fmla="*/ 385 h 889"/>
                    <a:gd name="T14" fmla="*/ 132 w 802"/>
                    <a:gd name="T15" fmla="*/ 496 h 889"/>
                    <a:gd name="T16" fmla="*/ 110 w 802"/>
                    <a:gd name="T17" fmla="*/ 518 h 889"/>
                    <a:gd name="T18" fmla="*/ 80 w 802"/>
                    <a:gd name="T19" fmla="*/ 562 h 889"/>
                    <a:gd name="T20" fmla="*/ 43 w 802"/>
                    <a:gd name="T21" fmla="*/ 629 h 889"/>
                    <a:gd name="T22" fmla="*/ 13 w 802"/>
                    <a:gd name="T23" fmla="*/ 703 h 889"/>
                    <a:gd name="T24" fmla="*/ 36 w 802"/>
                    <a:gd name="T25" fmla="*/ 844 h 889"/>
                    <a:gd name="T26" fmla="*/ 80 w 802"/>
                    <a:gd name="T27" fmla="*/ 874 h 889"/>
                    <a:gd name="T28" fmla="*/ 124 w 802"/>
                    <a:gd name="T29" fmla="*/ 888 h 889"/>
                    <a:gd name="T30" fmla="*/ 354 w 802"/>
                    <a:gd name="T31" fmla="*/ 874 h 889"/>
                    <a:gd name="T32" fmla="*/ 517 w 802"/>
                    <a:gd name="T33" fmla="*/ 822 h 889"/>
                    <a:gd name="T34" fmla="*/ 569 w 802"/>
                    <a:gd name="T35" fmla="*/ 792 h 889"/>
                    <a:gd name="T36" fmla="*/ 673 w 802"/>
                    <a:gd name="T37" fmla="*/ 651 h 889"/>
                    <a:gd name="T38" fmla="*/ 695 w 802"/>
                    <a:gd name="T39" fmla="*/ 600 h 889"/>
                    <a:gd name="T40" fmla="*/ 747 w 802"/>
                    <a:gd name="T41" fmla="*/ 533 h 889"/>
                    <a:gd name="T42" fmla="*/ 784 w 802"/>
                    <a:gd name="T43" fmla="*/ 451 h 889"/>
                    <a:gd name="T44" fmla="*/ 798 w 802"/>
                    <a:gd name="T45" fmla="*/ 385 h 889"/>
                    <a:gd name="T46" fmla="*/ 650 w 802"/>
                    <a:gd name="T47" fmla="*/ 0 h 889"/>
                    <a:gd name="T48" fmla="*/ 532 w 802"/>
                    <a:gd name="T49" fmla="*/ 22 h 889"/>
                    <a:gd name="T50" fmla="*/ 510 w 802"/>
                    <a:gd name="T51" fmla="*/ 44 h 88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02"/>
                    <a:gd name="T79" fmla="*/ 0 h 889"/>
                    <a:gd name="T80" fmla="*/ 802 w 802"/>
                    <a:gd name="T81" fmla="*/ 889 h 889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02" h="889">
                      <a:moveTo>
                        <a:pt x="510" y="44"/>
                      </a:moveTo>
                      <a:cubicBezTo>
                        <a:pt x="455" y="80"/>
                        <a:pt x="422" y="133"/>
                        <a:pt x="376" y="177"/>
                      </a:cubicBezTo>
                      <a:cubicBezTo>
                        <a:pt x="346" y="236"/>
                        <a:pt x="298" y="273"/>
                        <a:pt x="236" y="296"/>
                      </a:cubicBezTo>
                      <a:cubicBezTo>
                        <a:pt x="231" y="303"/>
                        <a:pt x="227" y="312"/>
                        <a:pt x="221" y="318"/>
                      </a:cubicBezTo>
                      <a:cubicBezTo>
                        <a:pt x="215" y="324"/>
                        <a:pt x="205" y="326"/>
                        <a:pt x="199" y="333"/>
                      </a:cubicBezTo>
                      <a:cubicBezTo>
                        <a:pt x="194" y="339"/>
                        <a:pt x="195" y="348"/>
                        <a:pt x="191" y="355"/>
                      </a:cubicBezTo>
                      <a:cubicBezTo>
                        <a:pt x="185" y="366"/>
                        <a:pt x="176" y="375"/>
                        <a:pt x="169" y="385"/>
                      </a:cubicBezTo>
                      <a:cubicBezTo>
                        <a:pt x="156" y="422"/>
                        <a:pt x="155" y="463"/>
                        <a:pt x="132" y="496"/>
                      </a:cubicBezTo>
                      <a:cubicBezTo>
                        <a:pt x="126" y="504"/>
                        <a:pt x="116" y="510"/>
                        <a:pt x="110" y="518"/>
                      </a:cubicBezTo>
                      <a:cubicBezTo>
                        <a:pt x="99" y="532"/>
                        <a:pt x="80" y="562"/>
                        <a:pt x="80" y="562"/>
                      </a:cubicBezTo>
                      <a:cubicBezTo>
                        <a:pt x="68" y="602"/>
                        <a:pt x="78" y="578"/>
                        <a:pt x="43" y="629"/>
                      </a:cubicBezTo>
                      <a:cubicBezTo>
                        <a:pt x="28" y="651"/>
                        <a:pt x="22" y="678"/>
                        <a:pt x="13" y="703"/>
                      </a:cubicBezTo>
                      <a:cubicBezTo>
                        <a:pt x="15" y="727"/>
                        <a:pt x="0" y="812"/>
                        <a:pt x="36" y="844"/>
                      </a:cubicBezTo>
                      <a:cubicBezTo>
                        <a:pt x="49" y="856"/>
                        <a:pt x="65" y="864"/>
                        <a:pt x="80" y="874"/>
                      </a:cubicBezTo>
                      <a:cubicBezTo>
                        <a:pt x="93" y="883"/>
                        <a:pt x="124" y="888"/>
                        <a:pt x="124" y="888"/>
                      </a:cubicBezTo>
                      <a:cubicBezTo>
                        <a:pt x="167" y="886"/>
                        <a:pt x="287" y="889"/>
                        <a:pt x="354" y="874"/>
                      </a:cubicBezTo>
                      <a:cubicBezTo>
                        <a:pt x="410" y="861"/>
                        <a:pt x="461" y="835"/>
                        <a:pt x="517" y="822"/>
                      </a:cubicBezTo>
                      <a:cubicBezTo>
                        <a:pt x="534" y="811"/>
                        <a:pt x="553" y="804"/>
                        <a:pt x="569" y="792"/>
                      </a:cubicBezTo>
                      <a:cubicBezTo>
                        <a:pt x="613" y="757"/>
                        <a:pt x="651" y="702"/>
                        <a:pt x="673" y="651"/>
                      </a:cubicBezTo>
                      <a:cubicBezTo>
                        <a:pt x="680" y="634"/>
                        <a:pt x="685" y="615"/>
                        <a:pt x="695" y="600"/>
                      </a:cubicBezTo>
                      <a:cubicBezTo>
                        <a:pt x="711" y="577"/>
                        <a:pt x="747" y="533"/>
                        <a:pt x="747" y="533"/>
                      </a:cubicBezTo>
                      <a:cubicBezTo>
                        <a:pt x="756" y="504"/>
                        <a:pt x="784" y="451"/>
                        <a:pt x="784" y="451"/>
                      </a:cubicBezTo>
                      <a:cubicBezTo>
                        <a:pt x="787" y="439"/>
                        <a:pt x="798" y="395"/>
                        <a:pt x="798" y="385"/>
                      </a:cubicBezTo>
                      <a:cubicBezTo>
                        <a:pt x="798" y="264"/>
                        <a:pt x="802" y="46"/>
                        <a:pt x="650" y="0"/>
                      </a:cubicBezTo>
                      <a:cubicBezTo>
                        <a:pt x="598" y="5"/>
                        <a:pt x="575" y="6"/>
                        <a:pt x="532" y="22"/>
                      </a:cubicBezTo>
                      <a:cubicBezTo>
                        <a:pt x="516" y="46"/>
                        <a:pt x="526" y="44"/>
                        <a:pt x="510" y="44"/>
                      </a:cubicBezTo>
                      <a:close/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50497" name="Line 189"/>
              <p:cNvSpPr>
                <a:spLocks noChangeShapeType="1"/>
              </p:cNvSpPr>
              <p:nvPr/>
            </p:nvSpPr>
            <p:spPr bwMode="auto">
              <a:xfrm flipH="1">
                <a:off x="3799" y="3216"/>
                <a:ext cx="43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50495" name="Text Box 190"/>
            <p:cNvSpPr txBox="1">
              <a:spLocks noChangeArrowheads="1"/>
            </p:cNvSpPr>
            <p:nvPr/>
          </p:nvSpPr>
          <p:spPr bwMode="auto">
            <a:xfrm>
              <a:off x="3704" y="3360"/>
              <a:ext cx="528" cy="7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Atualiza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centros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 dos clusters</a:t>
              </a:r>
            </a:p>
          </p:txBody>
        </p:sp>
      </p:grpSp>
      <p:grpSp>
        <p:nvGrpSpPr>
          <p:cNvPr id="350488" name="Group 191"/>
          <p:cNvGrpSpPr>
            <a:grpSpLocks/>
          </p:cNvGrpSpPr>
          <p:nvPr/>
        </p:nvGrpSpPr>
        <p:grpSpPr bwMode="auto">
          <a:xfrm>
            <a:off x="6870700" y="4114800"/>
            <a:ext cx="2284413" cy="2284413"/>
            <a:chOff x="4328" y="2592"/>
            <a:chExt cx="1439" cy="1439"/>
          </a:xfrm>
        </p:grpSpPr>
        <p:grpSp>
          <p:nvGrpSpPr>
            <p:cNvPr id="350491" name="Group 192"/>
            <p:cNvGrpSpPr>
              <a:grpSpLocks/>
            </p:cNvGrpSpPr>
            <p:nvPr/>
          </p:nvGrpSpPr>
          <p:grpSpPr bwMode="auto">
            <a:xfrm>
              <a:off x="4328" y="2592"/>
              <a:ext cx="1439" cy="1439"/>
              <a:chOff x="4328" y="2592"/>
              <a:chExt cx="1439" cy="1439"/>
            </a:xfrm>
          </p:grpSpPr>
          <p:graphicFrame>
            <p:nvGraphicFramePr>
              <p:cNvPr id="350401" name="Object 193"/>
              <p:cNvGraphicFramePr>
                <a:graphicFrameLocks noChangeAspect="1"/>
              </p:cNvGraphicFramePr>
              <p:nvPr/>
            </p:nvGraphicFramePr>
            <p:xfrm>
              <a:off x="4328" y="2784"/>
              <a:ext cx="1440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8" r:id="rId8" imgW="3419551" imgH="2933700" progId="Excel.Sheet.8">
                      <p:embed/>
                    </p:oleObj>
                  </mc:Choice>
                  <mc:Fallback>
                    <p:oleObj r:id="rId8" imgW="3419551" imgH="2933700" progId="Excel.Sheet.8">
                      <p:embed/>
                      <p:pic>
                        <p:nvPicPr>
                          <p:cNvPr id="350401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784"/>
                            <a:ext cx="1440" cy="1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/>
                                  <a:srcRect/>
                                  <a:stretch>
                                    <a:fillRect/>
                                  </a:stretch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0493" name="Line 194"/>
              <p:cNvSpPr>
                <a:spLocks noChangeShapeType="1"/>
              </p:cNvSpPr>
              <p:nvPr/>
            </p:nvSpPr>
            <p:spPr bwMode="auto">
              <a:xfrm>
                <a:off x="5000" y="2592"/>
                <a:ext cx="1" cy="1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50492" name="Text Box 195"/>
            <p:cNvSpPr txBox="1">
              <a:spLocks noChangeArrowheads="1"/>
            </p:cNvSpPr>
            <p:nvPr/>
          </p:nvSpPr>
          <p:spPr bwMode="auto">
            <a:xfrm>
              <a:off x="5096" y="2592"/>
              <a:ext cx="624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Tahoma" pitchFamily="34" charset="0"/>
                  <a:cs typeface="Lucida Sans Unicode" pitchFamily="34" charset="0"/>
                </a:rPr>
                <a:t>Realoca</a:t>
              </a:r>
              <a:endParaRPr lang="en-US" sz="1400" dirty="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endParaRPr>
            </a:p>
          </p:txBody>
        </p:sp>
      </p:grpSp>
      <p:sp>
        <p:nvSpPr>
          <p:cNvPr id="350489" name="Line 196"/>
          <p:cNvSpPr>
            <a:spLocks noChangeShapeType="1"/>
          </p:cNvSpPr>
          <p:nvPr/>
        </p:nvSpPr>
        <p:spPr bwMode="auto">
          <a:xfrm flipV="1">
            <a:off x="4508500" y="4113213"/>
            <a:ext cx="1588" cy="231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50490" name="Text Box 197"/>
          <p:cNvSpPr txBox="1">
            <a:spLocks noChangeArrowheads="1"/>
          </p:cNvSpPr>
          <p:nvPr/>
        </p:nvSpPr>
        <p:spPr bwMode="auto">
          <a:xfrm>
            <a:off x="4660900" y="4114800"/>
            <a:ext cx="990600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rPr>
              <a:t>Realoca</a:t>
            </a:r>
            <a:endParaRPr lang="en-US" sz="1400" dirty="0">
              <a:solidFill>
                <a:srgbClr val="000000"/>
              </a:solidFill>
              <a:latin typeface="Tahoma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Particionamento</a:t>
            </a:r>
            <a:r>
              <a:rPr lang="en-US" dirty="0"/>
              <a:t>: K-means</a:t>
            </a:r>
            <a:br>
              <a:rPr lang="en-US" dirty="0"/>
            </a:b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844824"/>
            <a:ext cx="8610128" cy="475252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Base de dados = {2,4,10,12,3,20,30,11,25}, k=2</a:t>
            </a:r>
          </a:p>
          <a:p>
            <a:pPr marL="0" indent="0">
              <a:buNone/>
            </a:pPr>
            <a:r>
              <a:rPr lang="pt-BR" sz="2000" dirty="0"/>
              <a:t>Centros iniciais, escolhidos aleatoriamente: m1 = 3, m2 = 4</a:t>
            </a:r>
          </a:p>
          <a:p>
            <a:pPr marL="0" indent="0">
              <a:buNone/>
            </a:pPr>
            <a:r>
              <a:rPr lang="pt-BR" sz="2000" dirty="0"/>
              <a:t>Primeira iteração</a:t>
            </a:r>
          </a:p>
          <a:p>
            <a:pPr lvl="1"/>
            <a:r>
              <a:rPr lang="pt-BR" sz="1800" dirty="0"/>
              <a:t>K1 = {2, 3};  m1 = 2.5;  		K2 = {4, 10, 12, 20, 30, 11, 25}; m2 = 16</a:t>
            </a:r>
          </a:p>
          <a:p>
            <a:pPr marL="0" indent="0">
              <a:buNone/>
            </a:pPr>
            <a:r>
              <a:rPr lang="pt-BR" sz="2000" dirty="0"/>
              <a:t>Segunda iteração</a:t>
            </a:r>
          </a:p>
          <a:p>
            <a:pPr lvl="1"/>
            <a:r>
              <a:rPr lang="pt-BR" sz="1800" dirty="0"/>
              <a:t>K1 = {2, 3, 4}; m1 = 3; 		K2 = {10, 12, 20, 30, 11, 25}; m2 = 18</a:t>
            </a:r>
          </a:p>
          <a:p>
            <a:pPr marL="0" indent="0">
              <a:buNone/>
            </a:pPr>
            <a:r>
              <a:rPr lang="pt-BR" sz="2000" dirty="0"/>
              <a:t>Terceira iteração</a:t>
            </a:r>
          </a:p>
          <a:p>
            <a:pPr lvl="1"/>
            <a:r>
              <a:rPr lang="pt-BR" sz="1800" dirty="0"/>
              <a:t>K1 = {2, 3, 4, 10}; m1 = 4.75; 		K2 = {12, 20, 30, 11, 25}; m2 = 19.6</a:t>
            </a:r>
          </a:p>
          <a:p>
            <a:pPr marL="0" indent="0">
              <a:buNone/>
            </a:pPr>
            <a:r>
              <a:rPr lang="pt-BR" sz="2000" dirty="0"/>
              <a:t>Quarta iteração</a:t>
            </a:r>
          </a:p>
          <a:p>
            <a:pPr lvl="1"/>
            <a:r>
              <a:rPr lang="pt-BR" sz="1800" dirty="0"/>
              <a:t>K1 = {2, 3, 4, 10, 11, 12}; m1 = 7;  	K2 = {20, 30, 25}; m2 = 25</a:t>
            </a:r>
          </a:p>
          <a:p>
            <a:pPr marL="0" indent="0">
              <a:buNone/>
            </a:pPr>
            <a:r>
              <a:rPr lang="pt-BR" sz="2000" dirty="0"/>
              <a:t>Quinta iteração</a:t>
            </a:r>
          </a:p>
          <a:p>
            <a:pPr lvl="1"/>
            <a:r>
              <a:rPr lang="pt-BR" sz="1800" dirty="0"/>
              <a:t>K1 = {2, 3, 4, 10, 11, 12}; m1 = 7; 	K2 = {20, 30, 25}; m2 = 25</a:t>
            </a:r>
          </a:p>
          <a:p>
            <a:pPr lvl="1"/>
            <a:r>
              <a:rPr lang="pt-BR" sz="1800" dirty="0"/>
              <a:t>Sem alteração em relação à quarta iteração, fim do processamento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381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hieráquicos</a:t>
            </a:r>
            <a:r>
              <a:rPr lang="en-US" dirty="0"/>
              <a:t> </a:t>
            </a:r>
            <a:r>
              <a:rPr lang="en-US" dirty="0" err="1"/>
              <a:t>aglomerativos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vizinho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“</a:t>
            </a:r>
            <a:r>
              <a:rPr lang="pt-BR" dirty="0" err="1">
                <a:solidFill>
                  <a:schemeClr val="tx2"/>
                </a:solidFill>
              </a:rPr>
              <a:t>Nearest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Neighbour</a:t>
            </a:r>
            <a:r>
              <a:rPr lang="pt-BR" dirty="0">
                <a:solidFill>
                  <a:schemeClr val="tx2"/>
                </a:solidFill>
              </a:rPr>
              <a:t>”</a:t>
            </a:r>
            <a:r>
              <a:rPr lang="pt-BR" dirty="0"/>
              <a:t> ou</a:t>
            </a:r>
            <a:r>
              <a:rPr lang="pt-BR" dirty="0">
                <a:solidFill>
                  <a:schemeClr val="tx2"/>
                </a:solidFill>
              </a:rPr>
              <a:t> Distância do Vizinho Mais Próximo</a:t>
            </a:r>
          </a:p>
          <a:p>
            <a:r>
              <a:rPr lang="pt-BR" dirty="0"/>
              <a:t>Também conhecido como “</a:t>
            </a:r>
            <a:r>
              <a:rPr lang="pt-BR" i="1" dirty="0"/>
              <a:t>Single </a:t>
            </a:r>
            <a:r>
              <a:rPr lang="pt-BR" i="1" dirty="0" err="1"/>
              <a:t>Linkage</a:t>
            </a:r>
            <a:r>
              <a:rPr lang="pt-BR" i="1" dirty="0"/>
              <a:t> </a:t>
            </a:r>
            <a:r>
              <a:rPr lang="pt-BR" i="1" dirty="0" err="1"/>
              <a:t>Method</a:t>
            </a:r>
            <a:r>
              <a:rPr lang="pt-BR" dirty="0"/>
              <a:t>”.</a:t>
            </a:r>
          </a:p>
          <a:p>
            <a:endParaRPr lang="pt-BR" dirty="0"/>
          </a:p>
          <a:p>
            <a:pPr marL="400050" lvl="1" indent="0">
              <a:buNone/>
            </a:pPr>
            <a:r>
              <a:rPr lang="pt-BR" dirty="0"/>
              <a:t>(1) Clusters inicialmente consistindo de um indivíduo.</a:t>
            </a:r>
          </a:p>
          <a:p>
            <a:pPr marL="400050" lvl="1" indent="0">
              <a:buNone/>
            </a:pPr>
            <a:r>
              <a:rPr lang="pt-BR" dirty="0"/>
              <a:t>(2) Grupos são fundidos de acordo com a distância entre os membros mais próximos. </a:t>
            </a:r>
          </a:p>
          <a:p>
            <a:pPr marL="400050" lvl="1" indent="0">
              <a:buNone/>
            </a:pPr>
            <a:r>
              <a:rPr lang="pt-BR" dirty="0"/>
              <a:t>(3) Cada fusão decrementa por um o número de clusters.</a:t>
            </a:r>
          </a:p>
        </p:txBody>
      </p:sp>
    </p:spTree>
    <p:extLst>
      <p:ext uri="{BB962C8B-B14F-4D97-AF65-F5344CB8AC3E}">
        <p14:creationId xmlns:p14="http://schemas.microsoft.com/office/powerpoint/2010/main" val="7565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hieráquicos</a:t>
            </a:r>
            <a:r>
              <a:rPr lang="en-US" dirty="0"/>
              <a:t> </a:t>
            </a:r>
            <a:r>
              <a:rPr lang="en-US" dirty="0" err="1"/>
              <a:t>aglomerativos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vizinho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Suponha que cinco indivíduos devem ser classificados. Para tal, segue a matriz de distância D1, entre os indivíduos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Os indivíduos 1 e 2 são fundidos (menor distância) e formam um cluster. </a:t>
            </a:r>
          </a:p>
          <a:p>
            <a:endParaRPr lang="pt-BR" sz="2400" dirty="0"/>
          </a:p>
        </p:txBody>
      </p:sp>
      <p:sp>
        <p:nvSpPr>
          <p:cNvPr id="356360" name="Rectangle 4"/>
          <p:cNvSpPr>
            <a:spLocks noChangeArrowheads="1"/>
          </p:cNvSpPr>
          <p:nvPr/>
        </p:nvSpPr>
        <p:spPr bwMode="auto">
          <a:xfrm>
            <a:off x="0" y="27670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07023"/>
              </p:ext>
            </p:extLst>
          </p:nvPr>
        </p:nvGraphicFramePr>
        <p:xfrm>
          <a:off x="2836184" y="2742218"/>
          <a:ext cx="3471632" cy="23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4" imgW="1699263" imgH="1338814" progId="Equation.3">
                  <p:embed/>
                </p:oleObj>
              </mc:Choice>
              <mc:Fallback>
                <p:oleObj r:id="rId4" imgW="1699263" imgH="1338814" progId="Equation.3">
                  <p:embed/>
                  <p:pic>
                    <p:nvPicPr>
                      <p:cNvPr id="3563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84" y="2742218"/>
                        <a:ext cx="3471632" cy="230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5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hieráquicos</a:t>
            </a:r>
            <a:r>
              <a:rPr lang="en-US" dirty="0"/>
              <a:t> </a:t>
            </a:r>
            <a:r>
              <a:rPr lang="en-US" dirty="0" err="1"/>
              <a:t>aglomerativos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vizinho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distância entre este cluster (1,2) e os três indivíduos restantes (3, 4 e 5) são obtidos da matriz  da seguinte forma:</a:t>
            </a:r>
          </a:p>
          <a:p>
            <a:endParaRPr lang="pt-BR" sz="2400" dirty="0"/>
          </a:p>
        </p:txBody>
      </p:sp>
      <p:sp>
        <p:nvSpPr>
          <p:cNvPr id="358416" name="Rectangle 3"/>
          <p:cNvSpPr>
            <a:spLocks noChangeArrowheads="1"/>
          </p:cNvSpPr>
          <p:nvPr/>
        </p:nvSpPr>
        <p:spPr bwMode="auto">
          <a:xfrm>
            <a:off x="0" y="27670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18" name="Text Box 5"/>
          <p:cNvSpPr txBox="1">
            <a:spLocks noChangeArrowheads="1"/>
          </p:cNvSpPr>
          <p:nvPr/>
        </p:nvSpPr>
        <p:spPr bwMode="auto">
          <a:xfrm>
            <a:off x="468313" y="5229225"/>
            <a:ext cx="74898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19" name="Rectangle 6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20" name="Rectangle 7"/>
          <p:cNvSpPr>
            <a:spLocks noChangeArrowheads="1"/>
          </p:cNvSpPr>
          <p:nvPr/>
        </p:nvSpPr>
        <p:spPr bwMode="auto">
          <a:xfrm>
            <a:off x="971550" y="2603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21" name="Rectangle 8"/>
          <p:cNvSpPr>
            <a:spLocks noChangeArrowheads="1"/>
          </p:cNvSpPr>
          <p:nvPr/>
        </p:nvSpPr>
        <p:spPr bwMode="auto">
          <a:xfrm>
            <a:off x="0" y="4762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22" name="Rectangle 9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58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89328"/>
              </p:ext>
            </p:extLst>
          </p:nvPr>
        </p:nvGraphicFramePr>
        <p:xfrm>
          <a:off x="899592" y="3934024"/>
          <a:ext cx="3603143" cy="43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4" imgW="2017543" imgH="244161" progId="Equation.3">
                  <p:embed/>
                </p:oleObj>
              </mc:Choice>
              <mc:Fallback>
                <p:oleObj r:id="rId4" imgW="2017543" imgH="244161" progId="Equation.3">
                  <p:embed/>
                  <p:pic>
                    <p:nvPicPr>
                      <p:cNvPr id="358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934024"/>
                        <a:ext cx="3603143" cy="431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3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58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5273"/>
              </p:ext>
            </p:extLst>
          </p:nvPr>
        </p:nvGraphicFramePr>
        <p:xfrm>
          <a:off x="899593" y="2767013"/>
          <a:ext cx="3632423" cy="43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6" imgW="2018879" imgH="245889" progId="Equation.3">
                  <p:embed/>
                </p:oleObj>
              </mc:Choice>
              <mc:Fallback>
                <p:oleObj r:id="rId6" imgW="2018879" imgH="245889" progId="Equation.3">
                  <p:embed/>
                  <p:pic>
                    <p:nvPicPr>
                      <p:cNvPr id="3584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2767013"/>
                        <a:ext cx="3632423" cy="436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4" name="Rectangle 1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584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232536"/>
              </p:ext>
            </p:extLst>
          </p:nvPr>
        </p:nvGraphicFramePr>
        <p:xfrm>
          <a:off x="899593" y="3357761"/>
          <a:ext cx="3642528" cy="43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8" imgW="2034862" imgH="244699" progId="Equation.3">
                  <p:embed/>
                </p:oleObj>
              </mc:Choice>
              <mc:Fallback>
                <p:oleObj r:id="rId8" imgW="2034862" imgH="244699" progId="Equation.3">
                  <p:embed/>
                  <p:pic>
                    <p:nvPicPr>
                      <p:cNvPr id="358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3357761"/>
                        <a:ext cx="3642528" cy="431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37803"/>
              </p:ext>
            </p:extLst>
          </p:nvPr>
        </p:nvGraphicFramePr>
        <p:xfrm>
          <a:off x="5088999" y="4293096"/>
          <a:ext cx="5027617" cy="235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ção" r:id="rId10" imgW="2298600" imgH="1282680" progId="Equation.3">
                  <p:embed/>
                </p:oleObj>
              </mc:Choice>
              <mc:Fallback>
                <p:oleObj name="Equação" r:id="rId10" imgW="2298600" imgH="1282680" progId="Equation.3">
                  <p:embed/>
                  <p:pic>
                    <p:nvPicPr>
                      <p:cNvPr id="2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999" y="4293096"/>
                        <a:ext cx="5027617" cy="235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5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Indução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Navalha de </a:t>
            </a:r>
            <a:r>
              <a:rPr lang="pt-BR" b="1" dirty="0" err="1"/>
              <a:t>Ockham</a:t>
            </a:r>
            <a:r>
              <a:rPr lang="pt-BR" b="1" dirty="0"/>
              <a:t> </a:t>
            </a:r>
            <a:r>
              <a:rPr lang="pt-BR" dirty="0"/>
              <a:t>(ou princípio da parcimônia):</a:t>
            </a:r>
          </a:p>
          <a:p>
            <a:pPr lvl="1"/>
            <a:r>
              <a:rPr lang="pt-BR" dirty="0"/>
              <a:t>Maximize a combinação de consistência e simplicidade. Ou seja, prefira a hipótese mais simples que seja consistente com os dados de treinamento.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870" y="3645024"/>
            <a:ext cx="335226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2969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hieráquicos</a:t>
            </a:r>
            <a:r>
              <a:rPr lang="en-US" dirty="0"/>
              <a:t> </a:t>
            </a:r>
            <a:r>
              <a:rPr lang="en-US" dirty="0" err="1"/>
              <a:t>aglomerativos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vizinho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cs typeface="Lucida Sans Unicode" pitchFamily="34" charset="0"/>
              </a:rPr>
              <a:t>Na nova matriz, a menor distância é 3, em (4,5) e, portanto serão fundidos para formar um segundo grupo.</a:t>
            </a:r>
          </a:p>
          <a:p>
            <a:endParaRPr lang="pt-BR" sz="2400" dirty="0">
              <a:solidFill>
                <a:srgbClr val="000000"/>
              </a:solidFill>
              <a:cs typeface="Lucida Sans Unicode" pitchFamily="34" charset="0"/>
            </a:endParaRPr>
          </a:p>
          <a:p>
            <a:endParaRPr lang="pt-BR" sz="2400" dirty="0">
              <a:solidFill>
                <a:srgbClr val="000000"/>
              </a:solidFill>
              <a:cs typeface="Lucida Sans Unicode" pitchFamily="34" charset="0"/>
            </a:endParaRPr>
          </a:p>
          <a:p>
            <a:endParaRPr lang="pt-BR" sz="2400" dirty="0">
              <a:solidFill>
                <a:srgbClr val="000000"/>
              </a:solidFill>
              <a:cs typeface="Lucida Sans Unicode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cs typeface="Lucida Sans Unicode" pitchFamily="34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cs typeface="Lucida Sans Unicode" pitchFamily="34" charset="0"/>
              </a:rPr>
              <a:t>Podemos representar os valores obtidos na matriz . </a:t>
            </a:r>
          </a:p>
          <a:p>
            <a:endParaRPr lang="pt-BR" sz="2400" dirty="0"/>
          </a:p>
        </p:txBody>
      </p:sp>
      <p:sp>
        <p:nvSpPr>
          <p:cNvPr id="362519" name="Rectangle 3"/>
          <p:cNvSpPr>
            <a:spLocks noChangeArrowheads="1"/>
          </p:cNvSpPr>
          <p:nvPr/>
        </p:nvSpPr>
        <p:spPr bwMode="auto">
          <a:xfrm>
            <a:off x="0" y="27670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0" name="Text Box 4"/>
          <p:cNvSpPr txBox="1">
            <a:spLocks noChangeArrowheads="1"/>
          </p:cNvSpPr>
          <p:nvPr/>
        </p:nvSpPr>
        <p:spPr bwMode="auto">
          <a:xfrm>
            <a:off x="395288" y="4941888"/>
            <a:ext cx="74898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1" name="Rectangle 5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2" name="Rectangle 6"/>
          <p:cNvSpPr>
            <a:spLocks noChangeArrowheads="1"/>
          </p:cNvSpPr>
          <p:nvPr/>
        </p:nvSpPr>
        <p:spPr bwMode="auto">
          <a:xfrm>
            <a:off x="468313" y="2603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3" name="Rectangle 7"/>
          <p:cNvSpPr>
            <a:spLocks noChangeArrowheads="1"/>
          </p:cNvSpPr>
          <p:nvPr/>
        </p:nvSpPr>
        <p:spPr bwMode="auto">
          <a:xfrm>
            <a:off x="0" y="4762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4" name="Rectangle 8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5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6" name="Rectangle 10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28" name="Rectangle 12"/>
          <p:cNvSpPr>
            <a:spLocks noChangeArrowheads="1"/>
          </p:cNvSpPr>
          <p:nvPr/>
        </p:nvSpPr>
        <p:spPr bwMode="auto">
          <a:xfrm>
            <a:off x="0" y="2881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2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96684"/>
              </p:ext>
            </p:extLst>
          </p:nvPr>
        </p:nvGraphicFramePr>
        <p:xfrm>
          <a:off x="1746014" y="2843886"/>
          <a:ext cx="4788371" cy="49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4" imgW="2789249" imgH="249980" progId="Equation.3">
                  <p:embed/>
                </p:oleObj>
              </mc:Choice>
              <mc:Fallback>
                <p:oleObj r:id="rId4" imgW="2789249" imgH="249980" progId="Equation.3">
                  <p:embed/>
                  <p:pic>
                    <p:nvPicPr>
                      <p:cNvPr id="362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14" y="2843886"/>
                        <a:ext cx="4788371" cy="495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615971"/>
              </p:ext>
            </p:extLst>
          </p:nvPr>
        </p:nvGraphicFramePr>
        <p:xfrm>
          <a:off x="1691680" y="3504286"/>
          <a:ext cx="4248473" cy="50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6" imgW="2035200" imgH="243200" progId="Equation.3">
                  <p:embed/>
                </p:oleObj>
              </mc:Choice>
              <mc:Fallback>
                <p:oleObj r:id="rId6" imgW="2035200" imgH="243200" progId="Equation.3">
                  <p:embed/>
                  <p:pic>
                    <p:nvPicPr>
                      <p:cNvPr id="3625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4286"/>
                        <a:ext cx="4248473" cy="500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29" name="Rectangle 16"/>
          <p:cNvSpPr>
            <a:spLocks noChangeArrowheads="1"/>
          </p:cNvSpPr>
          <p:nvPr/>
        </p:nvSpPr>
        <p:spPr bwMode="auto">
          <a:xfrm>
            <a:off x="0" y="27527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31" name="Rectangle 18"/>
          <p:cNvSpPr>
            <a:spLocks noChangeArrowheads="1"/>
          </p:cNvSpPr>
          <p:nvPr/>
        </p:nvSpPr>
        <p:spPr bwMode="auto">
          <a:xfrm>
            <a:off x="2124075" y="41497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2533" name="Rectangle 20"/>
          <p:cNvSpPr>
            <a:spLocks noChangeArrowheads="1"/>
          </p:cNvSpPr>
          <p:nvPr/>
        </p:nvSpPr>
        <p:spPr bwMode="auto">
          <a:xfrm>
            <a:off x="0" y="30718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25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09593"/>
              </p:ext>
            </p:extLst>
          </p:nvPr>
        </p:nvGraphicFramePr>
        <p:xfrm>
          <a:off x="3113460" y="5085184"/>
          <a:ext cx="2917080" cy="151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8" imgW="1320887" imgH="704473" progId="Equation.3">
                  <p:embed/>
                </p:oleObj>
              </mc:Choice>
              <mc:Fallback>
                <p:oleObj r:id="rId8" imgW="1320887" imgH="704473" progId="Equation.3">
                  <p:embed/>
                  <p:pic>
                    <p:nvPicPr>
                      <p:cNvPr id="362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460" y="5085184"/>
                        <a:ext cx="2917080" cy="1512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hieráquicos</a:t>
            </a:r>
            <a:r>
              <a:rPr lang="en-US" dirty="0"/>
              <a:t> </a:t>
            </a:r>
            <a:r>
              <a:rPr lang="en-US" dirty="0" err="1"/>
              <a:t>aglomerativos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vizinho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menor distância agora é do individuo 3, que é adicionado ao cluster contendo os indivíduos 4 e 5.</a:t>
            </a:r>
          </a:p>
          <a:p>
            <a:r>
              <a:rPr lang="pt-BR" sz="2400" dirty="0"/>
              <a:t>Finalmente, a fusão dos dois grupos ocorre e um único cluster contendo os cinco indivíduos é gerado. </a:t>
            </a:r>
          </a:p>
          <a:p>
            <a:r>
              <a:rPr lang="pt-BR" sz="2400" dirty="0"/>
              <a:t>A seguir o </a:t>
            </a:r>
            <a:r>
              <a:rPr lang="pt-BR" sz="2400" dirty="0" err="1"/>
              <a:t>dendrograma</a:t>
            </a:r>
            <a:r>
              <a:rPr lang="pt-BR" sz="2400" dirty="0"/>
              <a:t> detalhando estas fusões </a:t>
            </a:r>
          </a:p>
          <a:p>
            <a:endParaRPr lang="pt-BR" sz="2400" dirty="0"/>
          </a:p>
        </p:txBody>
      </p:sp>
      <p:sp>
        <p:nvSpPr>
          <p:cNvPr id="399362" name="Rectangle 3"/>
          <p:cNvSpPr>
            <a:spLocks noChangeArrowheads="1"/>
          </p:cNvSpPr>
          <p:nvPr/>
        </p:nvSpPr>
        <p:spPr bwMode="auto">
          <a:xfrm>
            <a:off x="0" y="27670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3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4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5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6" name="Rectangle 7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7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8" name="Rectangle 9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69" name="Rectangle 10"/>
          <p:cNvSpPr>
            <a:spLocks noChangeArrowheads="1"/>
          </p:cNvSpPr>
          <p:nvPr/>
        </p:nvSpPr>
        <p:spPr bwMode="auto">
          <a:xfrm>
            <a:off x="0" y="28813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70" name="Rectangle 11"/>
          <p:cNvSpPr>
            <a:spLocks noChangeArrowheads="1"/>
          </p:cNvSpPr>
          <p:nvPr/>
        </p:nvSpPr>
        <p:spPr bwMode="auto">
          <a:xfrm>
            <a:off x="0" y="27527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71" name="Rectangle 12"/>
          <p:cNvSpPr>
            <a:spLocks noChangeArrowheads="1"/>
          </p:cNvSpPr>
          <p:nvPr/>
        </p:nvSpPr>
        <p:spPr bwMode="auto">
          <a:xfrm>
            <a:off x="2124075" y="41497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372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39937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784" y="4005064"/>
            <a:ext cx="3240088" cy="2592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59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Indução de hipóteses e viés indutivo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uma hipótese tem alta capacidade de previsão dos dados de treinamento e baixa capacidade de generalização, provavelmente o modelo pode ter sofrido </a:t>
            </a:r>
            <a:r>
              <a:rPr lang="pt-BR" b="1" i="1" dirty="0" err="1"/>
              <a:t>overfitting</a:t>
            </a:r>
            <a:r>
              <a:rPr lang="pt-BR" i="1" dirty="0"/>
              <a:t>.</a:t>
            </a:r>
          </a:p>
          <a:p>
            <a:r>
              <a:rPr lang="pt-BR" dirty="0"/>
              <a:t>Se uma hipótese tem baixa capacidade de previsão, mesmo nos dados de treinamento, pode ter sofrido </a:t>
            </a:r>
            <a:r>
              <a:rPr lang="pt-BR" b="1" i="1" dirty="0" err="1"/>
              <a:t>underfitting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dirty="0"/>
              <a:t>Viés indutivo:</a:t>
            </a:r>
            <a:r>
              <a:rPr lang="pt-BR" dirty="0"/>
              <a:t> algoritmos possuem preferências quanto à representação dos dados e à geração de regras, que podem limitar a busca no espaço de hipóteses.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53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qualitativos, simbólicos ou categóricos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Binominais: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Sintoma de febre</a:t>
            </a:r>
            <a:r>
              <a:rPr lang="pt-BR" sz="2800" dirty="0"/>
              <a:t>: sim/não.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Decisão</a:t>
            </a:r>
            <a:r>
              <a:rPr lang="pt-BR" sz="2800" dirty="0"/>
              <a:t>: Comprou/não comprou.</a:t>
            </a:r>
          </a:p>
          <a:p>
            <a:r>
              <a:rPr lang="pt-BR" sz="3200" dirty="0"/>
              <a:t>Binominais simétricos:</a:t>
            </a:r>
          </a:p>
          <a:p>
            <a:pPr lvl="1"/>
            <a:r>
              <a:rPr lang="pt-BR" sz="2800" dirty="0"/>
              <a:t>Ambos os valores possuem a mesma relevância.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Sexo</a:t>
            </a:r>
            <a:r>
              <a:rPr lang="pt-BR" sz="2800" dirty="0"/>
              <a:t>: masculino/feminino.</a:t>
            </a:r>
          </a:p>
          <a:p>
            <a:r>
              <a:rPr lang="pt-BR" sz="3200" dirty="0"/>
              <a:t>Binominais assimétricos:</a:t>
            </a:r>
          </a:p>
          <a:p>
            <a:pPr lvl="1"/>
            <a:r>
              <a:rPr lang="pt-BR" sz="2800" dirty="0"/>
              <a:t>Apenas o valor positivo é relevante.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Comprou</a:t>
            </a:r>
            <a:r>
              <a:rPr lang="pt-BR" sz="2800" dirty="0"/>
              <a:t> um produto / </a:t>
            </a: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assistiu</a:t>
            </a:r>
            <a:r>
              <a:rPr lang="pt-BR" sz="2800" dirty="0"/>
              <a:t> um filme.</a:t>
            </a:r>
          </a:p>
        </p:txBody>
      </p:sp>
    </p:spTree>
    <p:extLst>
      <p:ext uri="{BB962C8B-B14F-4D97-AF65-F5344CB8AC3E}">
        <p14:creationId xmlns:p14="http://schemas.microsoft.com/office/powerpoint/2010/main" val="55593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qualitativos, simbólicos ou categóricos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Polinomiais/Nominais não ordinais: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Região</a:t>
            </a:r>
            <a:r>
              <a:rPr lang="pt-BR" sz="2800" dirty="0"/>
              <a:t>: centro, sul, centro-sul, leste, ...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Setor</a:t>
            </a:r>
            <a:r>
              <a:rPr lang="pt-BR" sz="2800" dirty="0"/>
              <a:t>: limpeza, laticínios, farináceos, cosméticos, ...</a:t>
            </a:r>
          </a:p>
          <a:p>
            <a:pPr lvl="1"/>
            <a:endParaRPr lang="pt-BR" sz="2800" dirty="0"/>
          </a:p>
          <a:p>
            <a:r>
              <a:rPr lang="pt-BR" sz="3200" dirty="0"/>
              <a:t>Polinomiais ordinais: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Faixa etária</a:t>
            </a:r>
            <a:r>
              <a:rPr lang="pt-BR" sz="2800" dirty="0"/>
              <a:t>: criança, jovem, adulto, idoso.</a:t>
            </a:r>
          </a:p>
          <a:p>
            <a:pPr lvl="1"/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Temperatura</a:t>
            </a:r>
            <a:r>
              <a:rPr lang="pt-BR" sz="2800" dirty="0"/>
              <a:t>: fria, morna, quente.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6417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quantitativos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Binários, inteiros ou reais.</a:t>
            </a:r>
          </a:p>
          <a:p>
            <a:endParaRPr lang="pt-BR" dirty="0"/>
          </a:p>
          <a:p>
            <a:r>
              <a:rPr lang="pt-BR" dirty="0"/>
              <a:t>Escalas de razão e intervalares.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02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 intervalar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Define faixas de valores e a relação entre eles.</a:t>
            </a:r>
          </a:p>
          <a:p>
            <a:r>
              <a:rPr lang="pt-BR" sz="2400" dirty="0"/>
              <a:t>Na escala intervalar, a distância entre os valores possui significado.</a:t>
            </a:r>
          </a:p>
          <a:p>
            <a:r>
              <a:rPr lang="pt-BR" sz="2400" dirty="0"/>
              <a:t>Nem sempre permitem definir a razão entre os valores. </a:t>
            </a:r>
          </a:p>
          <a:p>
            <a:r>
              <a:rPr lang="pt-BR" sz="2400" dirty="0"/>
              <a:t>Podem ser somadas e subtraídas, mas não multiplicadas nem divididas.</a:t>
            </a:r>
          </a:p>
          <a:p>
            <a:pPr marL="0" indent="0">
              <a:buNone/>
            </a:pPr>
            <a:r>
              <a:rPr lang="pt-BR" sz="2400" b="1" dirty="0"/>
              <a:t>Exemplos:</a:t>
            </a:r>
          </a:p>
          <a:p>
            <a:pPr lvl="1"/>
            <a:r>
              <a:rPr lang="pt-BR" sz="2000" dirty="0"/>
              <a:t>Temperatura em graus Celsius ou Fahrenheit não permite razão (zero arbitrário).</a:t>
            </a:r>
          </a:p>
          <a:p>
            <a:pPr lvl="1"/>
            <a:r>
              <a:rPr lang="pt-BR" sz="2000" dirty="0"/>
              <a:t>Hora do dia.</a:t>
            </a:r>
          </a:p>
        </p:txBody>
      </p:sp>
    </p:spTree>
    <p:extLst>
      <p:ext uri="{BB962C8B-B14F-4D97-AF65-F5344CB8AC3E}">
        <p14:creationId xmlns:p14="http://schemas.microsoft.com/office/powerpoint/2010/main" val="101429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 de razão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Números possuem significado absoluto (zero absoluto).</a:t>
            </a:r>
          </a:p>
          <a:p>
            <a:r>
              <a:rPr lang="pt-BR" dirty="0"/>
              <a:t>Podem ser somadas, subtraídas, multiplicadas e divididas.</a:t>
            </a:r>
          </a:p>
          <a:p>
            <a:pPr marL="0" indent="0">
              <a:buNone/>
            </a:pPr>
            <a:r>
              <a:rPr lang="pt-BR" b="1" dirty="0"/>
              <a:t>Exemplos:</a:t>
            </a:r>
          </a:p>
          <a:p>
            <a:pPr lvl="1"/>
            <a:r>
              <a:rPr lang="pt-BR" dirty="0"/>
              <a:t>Temperatura em Kelvin.</a:t>
            </a:r>
          </a:p>
          <a:p>
            <a:pPr lvl="1"/>
            <a:r>
              <a:rPr lang="pt-BR" dirty="0"/>
              <a:t>Número de consultas em um hospital.</a:t>
            </a:r>
          </a:p>
          <a:p>
            <a:pPr lvl="1"/>
            <a:r>
              <a:rPr lang="pt-BR" dirty="0"/>
              <a:t>Altura e peso.</a:t>
            </a:r>
          </a:p>
          <a:p>
            <a:pPr lvl="1"/>
            <a:r>
              <a:rPr lang="pt-BR" dirty="0"/>
              <a:t>Renda mensal.</a:t>
            </a:r>
          </a:p>
        </p:txBody>
      </p:sp>
    </p:spTree>
    <p:extLst>
      <p:ext uri="{BB962C8B-B14F-4D97-AF65-F5344CB8AC3E}">
        <p14:creationId xmlns:p14="http://schemas.microsoft.com/office/powerpoint/2010/main" val="33268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Metodologia para descoberta de conhecimento em banco de dados. Exploração do espaço problema e espaço solução. Técnicas de aprendizado supervisionado e não-supervisionado. Regras de associação, agrupamento (</a:t>
            </a:r>
            <a:r>
              <a:rPr lang="pt-BR" sz="2400" dirty="0" err="1"/>
              <a:t>clustering</a:t>
            </a:r>
            <a:r>
              <a:rPr lang="pt-BR" sz="2400" dirty="0"/>
              <a:t>) e classificação.  Rede neural, Agrupamento com K-</a:t>
            </a:r>
            <a:r>
              <a:rPr lang="pt-BR" sz="2400" dirty="0" err="1"/>
              <a:t>Means</a:t>
            </a:r>
            <a:r>
              <a:rPr lang="pt-BR" sz="2400" dirty="0"/>
              <a:t>. Classificador </a:t>
            </a:r>
            <a:r>
              <a:rPr lang="pt-BR" sz="2400" dirty="0" err="1"/>
              <a:t>Naïve</a:t>
            </a:r>
            <a:r>
              <a:rPr lang="pt-BR" sz="2400" dirty="0"/>
              <a:t> </a:t>
            </a:r>
            <a:r>
              <a:rPr lang="pt-BR" sz="2400" dirty="0" err="1"/>
              <a:t>Bayes</a:t>
            </a:r>
            <a:r>
              <a:rPr lang="pt-BR" sz="2400" dirty="0"/>
              <a:t>. Árvore de decisão. Outros algoritmos.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553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0" y="1628800"/>
                <a:ext cx="9036050" cy="4968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altLang="en-US" sz="2400" b="1" dirty="0">
                    <a:solidFill>
                      <a:srgbClr val="262673"/>
                    </a:solidFill>
                  </a:rPr>
                  <a:t>Z-score: </a:t>
                </a:r>
              </a:p>
              <a:p>
                <a:pPr lvl="1"/>
                <a:r>
                  <a:rPr lang="pt-BR" altLang="en-US" sz="2000" i="1" dirty="0"/>
                  <a:t>x</a:t>
                </a:r>
                <a:r>
                  <a:rPr lang="pt-BR" altLang="en-US" sz="2000" dirty="0"/>
                  <a:t>: valor, </a:t>
                </a:r>
                <a:r>
                  <a:rPr lang="pt-BR" altLang="en-US" sz="2000" i="1" dirty="0"/>
                  <a:t>μ</a:t>
                </a:r>
                <a:r>
                  <a:rPr lang="pt-BR" altLang="en-US" sz="2000" dirty="0"/>
                  <a:t>: média, </a:t>
                </a:r>
                <a:r>
                  <a:rPr lang="pt-BR" altLang="en-US" sz="2000" i="1" dirty="0"/>
                  <a:t>σ</a:t>
                </a:r>
                <a:r>
                  <a:rPr lang="pt-BR" altLang="en-US" sz="2000" dirty="0"/>
                  <a:t>: desvio padrão</a:t>
                </a:r>
              </a:p>
              <a:p>
                <a:pPr lvl="1"/>
                <a:r>
                  <a:rPr lang="pt-BR" altLang="en-US" sz="2000" dirty="0"/>
                  <a:t>Distância entre o dado e a população em termos do desvio padrão</a:t>
                </a:r>
              </a:p>
              <a:p>
                <a:pPr lvl="1"/>
                <a:r>
                  <a:rPr lang="pt-BR" altLang="en-US" sz="2000" dirty="0"/>
                  <a:t>Negativo quando abaixo da média, e positivo caso acima</a:t>
                </a:r>
              </a:p>
              <a:p>
                <a:pPr lvl="1"/>
                <a:endParaRPr lang="pt-BR" altLang="ja-JP" sz="2000" dirty="0">
                  <a:solidFill>
                    <a:srgbClr val="262673"/>
                  </a:solidFill>
                </a:endParaRPr>
              </a:p>
              <a:p>
                <a:pPr marL="0" indent="0">
                  <a:buNone/>
                </a:pPr>
                <a:r>
                  <a:rPr lang="pt-BR" altLang="ja-JP" sz="2400" b="1" dirty="0">
                    <a:solidFill>
                      <a:srgbClr val="262673"/>
                    </a:solidFill>
                  </a:rPr>
                  <a:t>Normalização Min-Max: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altLang="en-US" sz="20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alt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alt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d>
                        <m:d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𝑛𝑜𝑣𝑜</m:t>
                              </m:r>
                            </m:sub>
                          </m:sSub>
                          <m:r>
                            <a:rPr lang="pt-BR" alt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pt-BR" altLang="en-US" sz="2000" b="0" i="1" smtClean="0">
                                  <a:latin typeface="Cambria Math"/>
                                </a:rPr>
                                <m:t>𝑛𝑜𝑣𝑜</m:t>
                              </m:r>
                            </m:sub>
                          </m:sSub>
                        </m:e>
                      </m:d>
                      <m:r>
                        <a:rPr lang="pt-BR" alt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smtClean="0"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r>
                            <a:rPr lang="pt-BR" altLang="en-US" sz="2000" b="0" i="1" smtClean="0">
                              <a:latin typeface="Cambria Math"/>
                            </a:rPr>
                            <m:t>𝑛𝑜𝑣𝑜</m:t>
                          </m:r>
                        </m:sub>
                      </m:sSub>
                    </m:oMath>
                  </m:oMathPara>
                </a14:m>
                <a:endParaRPr lang="pt-BR" altLang="en-US" sz="2000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0" y="1628800"/>
                <a:ext cx="9036050" cy="4968850"/>
              </a:xfrm>
              <a:blipFill>
                <a:blip r:embed="rId4"/>
                <a:stretch>
                  <a:fillRect l="-1012" t="-9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Normalização e padronização de dados numéricos</a:t>
            </a:r>
          </a:p>
        </p:txBody>
      </p:sp>
      <p:graphicFrame>
        <p:nvGraphicFramePr>
          <p:cNvPr id="17412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077417" y="1844825"/>
          <a:ext cx="13501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952087" imgH="406224" progId="Equation.3">
                  <p:embed/>
                </p:oleObj>
              </mc:Choice>
              <mc:Fallback>
                <p:oleObj name="Equation" r:id="rId5" imgW="952087" imgH="406224" progId="Equation.3">
                  <p:embed/>
                  <p:pic>
                    <p:nvPicPr>
                      <p:cNvPr id="17412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417" y="1844825"/>
                        <a:ext cx="1350149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39552" y="4815066"/>
          <a:ext cx="3672408" cy="17030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Gênero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Idade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Salário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27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19.000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64.000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100.000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55.000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45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45.000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860032" y="4815066"/>
          <a:ext cx="3719736" cy="17030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2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Gênero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Idade</a:t>
                      </a:r>
                      <a:endParaRPr lang="pt-BR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Salário</a:t>
                      </a:r>
                      <a:endParaRPr lang="pt-BR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0.96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0.56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1.00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0.24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0.44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0.72</a:t>
                      </a:r>
                      <a:endParaRPr lang="pt-BR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0.32</a:t>
                      </a:r>
                      <a:endParaRPr lang="pt-BR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4298820" y="5292859"/>
            <a:ext cx="489204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0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Preparação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Dados podem ser irrelevantes, redundantes.</a:t>
            </a:r>
          </a:p>
          <a:p>
            <a:pPr lvl="1"/>
            <a:r>
              <a:rPr lang="pt-BR" sz="2000" dirty="0"/>
              <a:t>podem produzir conhecimento falso.</a:t>
            </a:r>
          </a:p>
          <a:p>
            <a:pPr lvl="1"/>
            <a:r>
              <a:rPr lang="pt-BR" sz="2000" dirty="0"/>
              <a:t>podem aumentar o tempo de execução dos algoritmos de data mining.</a:t>
            </a:r>
          </a:p>
          <a:p>
            <a:r>
              <a:rPr lang="pt-BR" sz="2400" dirty="0"/>
              <a:t>Problemas de qualidade de dados:</a:t>
            </a:r>
          </a:p>
          <a:p>
            <a:pPr lvl="1"/>
            <a:r>
              <a:rPr lang="pt-BR" sz="2000" dirty="0"/>
              <a:t>Ruído e outliers.</a:t>
            </a:r>
          </a:p>
          <a:p>
            <a:pPr lvl="1"/>
            <a:r>
              <a:rPr lang="pt-BR" sz="2000" dirty="0"/>
              <a:t>Dados duplicados.</a:t>
            </a:r>
          </a:p>
          <a:p>
            <a:pPr lvl="1"/>
            <a:r>
              <a:rPr lang="pt-BR" sz="2000" dirty="0"/>
              <a:t>Dados omissos ou faltantes.</a:t>
            </a:r>
          </a:p>
          <a:p>
            <a:pPr marL="0" indent="0">
              <a:buNone/>
            </a:pPr>
            <a:r>
              <a:rPr lang="pt-BR" sz="2400" b="1" dirty="0"/>
              <a:t>Exemplos:</a:t>
            </a:r>
          </a:p>
          <a:p>
            <a:pPr lvl="1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código postal </a:t>
            </a:r>
            <a:r>
              <a:rPr lang="pt-BR" sz="2000" dirty="0"/>
              <a:t>é fundamental para construir relações geográficas.</a:t>
            </a:r>
          </a:p>
          <a:p>
            <a:pPr lvl="1"/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cpf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/>
              <a:t>não está relacionado com perfil (idade, sexo, cor, </a:t>
            </a:r>
            <a:r>
              <a:rPr lang="pt-BR" sz="2000" dirty="0" err="1"/>
              <a:t>etc</a:t>
            </a:r>
            <a:r>
              <a:rPr lang="pt-BR" sz="2000" dirty="0"/>
              <a:t>). </a:t>
            </a:r>
          </a:p>
          <a:p>
            <a:pPr lvl="1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data de nascimento </a:t>
            </a:r>
            <a:r>
              <a:rPr lang="pt-BR" sz="2000" dirty="0"/>
              <a:t>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idade</a:t>
            </a:r>
            <a:r>
              <a:rPr lang="pt-BR" sz="2000" dirty="0"/>
              <a:t> correspondem à informação duplicada.</a:t>
            </a:r>
          </a:p>
          <a:p>
            <a:pPr lvl="1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preço total = preço unitário * quantidade </a:t>
            </a:r>
            <a:r>
              <a:rPr lang="pt-BR" sz="2000" dirty="0"/>
              <a:t>(dados redundantes)</a:t>
            </a:r>
          </a:p>
        </p:txBody>
      </p:sp>
    </p:spTree>
    <p:extLst>
      <p:ext uri="{BB962C8B-B14F-4D97-AF65-F5344CB8AC3E}">
        <p14:creationId xmlns:p14="http://schemas.microsoft.com/office/powerpoint/2010/main" val="286279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Dados omissos ou faltantes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pt-BR" altLang="pt-BR" dirty="0"/>
              <a:t>Informação não foi coletada </a:t>
            </a:r>
            <a:br>
              <a:rPr lang="pt-BR" altLang="pt-BR" dirty="0"/>
            </a:br>
            <a:r>
              <a:rPr lang="pt-BR" altLang="pt-BR" dirty="0"/>
              <a:t>(ex.: opção  “prefiro não responder” em um questionário)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Atributos não se aplicam a todas as classes</a:t>
            </a:r>
            <a:br>
              <a:rPr lang="pt-BR" altLang="pt-BR" dirty="0"/>
            </a:br>
            <a:r>
              <a:rPr lang="pt-BR" altLang="pt-BR" dirty="0"/>
              <a:t>(ex.: renda mensal não se aplica a crianças)</a:t>
            </a:r>
          </a:p>
          <a:p>
            <a:r>
              <a:rPr lang="pt-BR" dirty="0"/>
              <a:t>Podemos tratar dados omissos como:</a:t>
            </a:r>
          </a:p>
          <a:p>
            <a:pPr lvl="1"/>
            <a:r>
              <a:rPr lang="pt-BR" dirty="0"/>
              <a:t>dados podem ser desconsiderados;</a:t>
            </a:r>
          </a:p>
          <a:p>
            <a:pPr lvl="1"/>
            <a:r>
              <a:rPr lang="pt-BR" dirty="0"/>
              <a:t>registros imperfeitos podem ser removidos;</a:t>
            </a:r>
          </a:p>
          <a:p>
            <a:pPr lvl="1"/>
            <a:r>
              <a:rPr lang="pt-BR" dirty="0"/>
              <a:t>valores podem ser inferidos a partir de valores conhecidos;</a:t>
            </a:r>
          </a:p>
          <a:p>
            <a:pPr lvl="1"/>
            <a:r>
              <a:rPr lang="pt-BR" dirty="0"/>
              <a:t>valores omissos podem ser tratados como valores especiais;</a:t>
            </a:r>
          </a:p>
          <a:p>
            <a:pPr lvl="1"/>
            <a:r>
              <a:rPr lang="pt-BR" dirty="0"/>
              <a:t>Valores podem receber valores aproximados por técnicas de probabilidade bayesiana.</a:t>
            </a:r>
          </a:p>
          <a:p>
            <a:pPr lvl="1">
              <a:lnSpc>
                <a:spcPct val="90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924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Amostragem de dados</a:t>
            </a:r>
            <a:endParaRPr lang="pt-BR" altLang="pt-BR" dirty="0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Principal técnica utilizada para seleção de dados.</a:t>
            </a:r>
          </a:p>
          <a:p>
            <a:r>
              <a:rPr lang="pt-BR" altLang="pt-BR" dirty="0"/>
              <a:t>Utilidade:</a:t>
            </a:r>
          </a:p>
          <a:p>
            <a:pPr lvl="1"/>
            <a:r>
              <a:rPr lang="pt-BR" altLang="pt-BR" dirty="0"/>
              <a:t>Análise inicial.</a:t>
            </a:r>
          </a:p>
          <a:p>
            <a:pPr lvl="1"/>
            <a:r>
              <a:rPr lang="pt-BR" altLang="pt-BR" dirty="0"/>
              <a:t>Redução de custo de obtenção ou processamento.</a:t>
            </a:r>
          </a:p>
          <a:p>
            <a:r>
              <a:rPr lang="pt-BR" altLang="pt-BR" dirty="0"/>
              <a:t>Princípio chave: </a:t>
            </a:r>
          </a:p>
          <a:p>
            <a:pPr lvl="1"/>
            <a:r>
              <a:rPr lang="pt-BR" altLang="pt-BR" dirty="0"/>
              <a:t>Se amostra é representativa, aprendizado irá funcionar de forma semelhante à utilização do dado original.</a:t>
            </a:r>
          </a:p>
          <a:p>
            <a:pPr lvl="2"/>
            <a:r>
              <a:rPr lang="pt-BR" altLang="pt-BR" dirty="0"/>
              <a:t>Uma amostra é representativa se possui as mesmas propriedades (de interesse) do </a:t>
            </a:r>
            <a:r>
              <a:rPr lang="pt-BR" altLang="pt-BR" dirty="0" err="1"/>
              <a:t>dataset</a:t>
            </a:r>
            <a:r>
              <a:rPr lang="pt-BR" altLang="pt-BR" dirty="0"/>
              <a:t> original.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5385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amostragem</a:t>
            </a:r>
            <a:endParaRPr lang="pt-BR" altLang="pt-BR" dirty="0"/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Amostragem aleatória simples</a:t>
            </a:r>
          </a:p>
          <a:p>
            <a:pPr lvl="1"/>
            <a:r>
              <a:rPr lang="pt-BR" altLang="pt-BR" dirty="0"/>
              <a:t>Probabilidade uniforme de se selecionar um item.</a:t>
            </a:r>
          </a:p>
          <a:p>
            <a:r>
              <a:rPr lang="pt-BR" altLang="pt-BR" dirty="0"/>
              <a:t>Amostragem sem reposição</a:t>
            </a:r>
          </a:p>
          <a:p>
            <a:pPr lvl="1"/>
            <a:r>
              <a:rPr lang="pt-BR" altLang="pt-BR" dirty="0"/>
              <a:t>O elemento selecionado é removido do </a:t>
            </a:r>
            <a:r>
              <a:rPr lang="pt-BR" altLang="pt-BR" dirty="0" err="1"/>
              <a:t>dataset</a:t>
            </a:r>
            <a:r>
              <a:rPr lang="pt-BR" altLang="pt-BR" dirty="0"/>
              <a:t> (selecionado apenas uma vez).</a:t>
            </a:r>
          </a:p>
          <a:p>
            <a:r>
              <a:rPr lang="pt-BR" altLang="pt-BR" dirty="0"/>
              <a:t>Amostragem com reposição</a:t>
            </a:r>
          </a:p>
          <a:p>
            <a:pPr lvl="1"/>
            <a:r>
              <a:rPr lang="pt-BR" altLang="pt-BR" dirty="0"/>
              <a:t>O mesmo elemento pode ser selecionado mais de uma vez.</a:t>
            </a:r>
          </a:p>
          <a:p>
            <a:r>
              <a:rPr lang="pt-BR" altLang="pt-BR" dirty="0"/>
              <a:t>Amostragem estratificada</a:t>
            </a:r>
          </a:p>
          <a:p>
            <a:pPr lvl="1"/>
            <a:r>
              <a:rPr lang="pt-BR" altLang="pt-BR" dirty="0" err="1"/>
              <a:t>Dataset</a:t>
            </a:r>
            <a:r>
              <a:rPr lang="pt-BR" altLang="pt-BR" dirty="0"/>
              <a:t> é particionado e, então, amostragem é realizada.</a:t>
            </a:r>
          </a:p>
          <a:p>
            <a:pPr lvl="1"/>
            <a:r>
              <a:rPr lang="pt-BR" altLang="pt-BR" dirty="0"/>
              <a:t>Mantém a distribuição original das classes.</a:t>
            </a:r>
          </a:p>
        </p:txBody>
      </p:sp>
    </p:spTree>
    <p:extLst>
      <p:ext uri="{BB962C8B-B14F-4D97-AF65-F5344CB8AC3E}">
        <p14:creationId xmlns:p14="http://schemas.microsoft.com/office/powerpoint/2010/main" val="425862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Tamanho da amostra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/>
              <a:t>Suponha um </a:t>
            </a:r>
            <a:r>
              <a:rPr lang="pt-BR" altLang="pt-BR" sz="2400" dirty="0" err="1"/>
              <a:t>dataset</a:t>
            </a:r>
            <a:r>
              <a:rPr lang="pt-BR" altLang="pt-BR" sz="2400" dirty="0"/>
              <a:t> com 10 classes: a probabilidade de se escolher um elemento de cada classe em função da amostra é:</a:t>
            </a:r>
          </a:p>
        </p:txBody>
      </p:sp>
      <p:pic>
        <p:nvPicPr>
          <p:cNvPr id="81203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92" y="2420888"/>
            <a:ext cx="585721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69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Seleção de dados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Elimina ou reduz a ênfase em certos atributos ou objetos.</a:t>
            </a:r>
          </a:p>
          <a:p>
            <a:r>
              <a:rPr lang="pt-BR" altLang="pt-BR" dirty="0"/>
              <a:t>Seleção pode envolver escolher um subconjunto de atributos.</a:t>
            </a:r>
          </a:p>
          <a:p>
            <a:pPr lvl="1"/>
            <a:r>
              <a:rPr lang="pt-BR" altLang="pt-BR" dirty="0"/>
              <a:t>Redução de dimensionalidade pode ser usada.</a:t>
            </a:r>
          </a:p>
          <a:p>
            <a:pPr lvl="1"/>
            <a:r>
              <a:rPr lang="pt-BR" altLang="pt-BR" dirty="0"/>
              <a:t>Pareamento de atributos é alternativa.</a:t>
            </a:r>
          </a:p>
          <a:p>
            <a:r>
              <a:rPr lang="pt-BR" altLang="pt-BR" dirty="0"/>
              <a:t>Seleção pode envolver escolher um subconjunto de objetos</a:t>
            </a:r>
          </a:p>
          <a:p>
            <a:pPr lvl="1"/>
            <a:r>
              <a:rPr lang="pt-BR" altLang="pt-BR" dirty="0"/>
              <a:t>Região da tela não suporta grande quantidade de pontos.</a:t>
            </a:r>
          </a:p>
          <a:p>
            <a:pPr lvl="1"/>
            <a:r>
              <a:rPr lang="pt-BR" altLang="pt-BR" dirty="0"/>
              <a:t>Pode amostrar, mas deve preservar pontos de áreas esparsas. 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25779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Agregação de dados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Combina dois ou mais atributos (ou objetos) em um único atributo (ou objeto).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rgbClr val="262673"/>
                </a:solidFill>
              </a:rPr>
              <a:t>Objetivo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/>
              <a:t>Redução de dados.</a:t>
            </a:r>
          </a:p>
          <a:p>
            <a:pPr lvl="1"/>
            <a:r>
              <a:rPr lang="pt-BR" altLang="pt-BR" dirty="0"/>
              <a:t>Mudança de escala.</a:t>
            </a:r>
          </a:p>
          <a:p>
            <a:pPr lvl="2"/>
            <a:r>
              <a:rPr lang="pt-BR" altLang="pt-BR" dirty="0"/>
              <a:t>Cidades agregadas em regiões, estados, países, etc.</a:t>
            </a:r>
          </a:p>
          <a:p>
            <a:pPr lvl="1"/>
            <a:r>
              <a:rPr lang="pt-BR" altLang="pt-BR" dirty="0"/>
              <a:t>Dados mais estáveis.</a:t>
            </a:r>
          </a:p>
          <a:p>
            <a:pPr lvl="2"/>
            <a:r>
              <a:rPr lang="pt-BR" altLang="pt-BR" dirty="0"/>
              <a:t>Menor variação.</a:t>
            </a:r>
          </a:p>
        </p:txBody>
      </p:sp>
    </p:spTree>
    <p:extLst>
      <p:ext uri="{BB962C8B-B14F-4D97-AF65-F5344CB8AC3E}">
        <p14:creationId xmlns:p14="http://schemas.microsoft.com/office/powerpoint/2010/main" val="281774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Transformação de dados</a:t>
            </a:r>
            <a:endParaRPr lang="pt-BR" alt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Algoritmos de aprendizado podem ser limitados quanto ao tipo de dados compatível.</a:t>
            </a:r>
          </a:p>
          <a:p>
            <a:r>
              <a:rPr lang="pt-BR" altLang="pt-BR" dirty="0"/>
              <a:t>Cada caso é um caso.</a:t>
            </a:r>
          </a:p>
          <a:p>
            <a:r>
              <a:rPr lang="pt-BR" altLang="pt-BR" dirty="0"/>
              <a:t>Principais conversões relevantes:</a:t>
            </a:r>
          </a:p>
          <a:p>
            <a:pPr lvl="1"/>
            <a:r>
              <a:rPr lang="pt-BR" altLang="pt-BR" dirty="0"/>
              <a:t>Categórico não ordinal para binominal.</a:t>
            </a:r>
          </a:p>
          <a:p>
            <a:pPr lvl="1"/>
            <a:r>
              <a:rPr lang="pt-BR" altLang="pt-BR" dirty="0"/>
              <a:t>Categórico ordinal para numérico.</a:t>
            </a:r>
          </a:p>
          <a:p>
            <a:pPr lvl="1"/>
            <a:r>
              <a:rPr lang="pt-BR" altLang="pt-BR" dirty="0"/>
              <a:t>Numérico para numérico (mudança de escala).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353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262673"/>
                </a:solidFill>
              </a:rPr>
              <a:t>Converter categórico não ordinal para binominal</a:t>
            </a:r>
          </a:p>
          <a:p>
            <a:pPr lvl="1"/>
            <a:r>
              <a:rPr lang="pt-BR" dirty="0"/>
              <a:t>Para cada atributo A, criar P atributos binários para os P estados nominais (categorias) de A</a:t>
            </a:r>
          </a:p>
          <a:p>
            <a:pPr lvl="1"/>
            <a:r>
              <a:rPr lang="pt-BR" dirty="0"/>
              <a:t>Exemplo: A1:  </a:t>
            </a:r>
            <a:r>
              <a:rPr lang="pt-BR" dirty="0" err="1"/>
              <a:t>Temp</a:t>
            </a:r>
            <a:r>
              <a:rPr lang="pt-BR" dirty="0"/>
              <a:t> = alta; A2:  </a:t>
            </a:r>
            <a:r>
              <a:rPr lang="pt-BR" dirty="0" err="1"/>
              <a:t>Temp</a:t>
            </a:r>
            <a:r>
              <a:rPr lang="pt-BR" dirty="0"/>
              <a:t> = média; A3:  </a:t>
            </a:r>
            <a:r>
              <a:rPr lang="pt-BR" dirty="0" err="1"/>
              <a:t>Temp</a:t>
            </a:r>
            <a:r>
              <a:rPr lang="pt-BR" dirty="0"/>
              <a:t> = baixa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20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40768"/>
            <a:ext cx="8435280" cy="5256584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FACELI, </a:t>
            </a:r>
            <a:r>
              <a:rPr lang="pt-BR" sz="2400" dirty="0" err="1"/>
              <a:t>Katti</a:t>
            </a:r>
            <a:r>
              <a:rPr lang="pt-BR" sz="2400" dirty="0"/>
              <a:t> et al. </a:t>
            </a:r>
            <a:r>
              <a:rPr lang="pt-BR" sz="2400" i="1" dirty="0"/>
              <a:t>Inteligência artificial: uma abordagem de aprendizado de máquina</a:t>
            </a:r>
            <a:r>
              <a:rPr lang="pt-BR" sz="2400" dirty="0"/>
              <a:t>. Rio de Janeiro, RJ: LTC, 2011. </a:t>
            </a:r>
            <a:r>
              <a:rPr lang="pt-BR" sz="2400" dirty="0" err="1"/>
              <a:t>xvi</a:t>
            </a:r>
            <a:r>
              <a:rPr lang="pt-BR" sz="2400" dirty="0"/>
              <a:t>, 378 p. ISBN 9788521618805.</a:t>
            </a:r>
          </a:p>
          <a:p>
            <a:pPr marL="0" indent="0">
              <a:buNone/>
            </a:pPr>
            <a:r>
              <a:rPr lang="pt-BR" sz="1200" dirty="0"/>
              <a:t> </a:t>
            </a:r>
          </a:p>
          <a:p>
            <a:pPr marL="0" indent="0">
              <a:buNone/>
            </a:pPr>
            <a:r>
              <a:rPr lang="pt-BR" sz="2400" dirty="0"/>
              <a:t>MUELLER, Andreas; GUIDO, Sarah. </a:t>
            </a:r>
            <a:r>
              <a:rPr lang="en-GB" sz="2400" i="1" dirty="0"/>
              <a:t>Introduction to Machine Learning with Python</a:t>
            </a:r>
            <a:r>
              <a:rPr lang="en-GB" sz="2400" dirty="0"/>
              <a:t>. </a:t>
            </a:r>
            <a:r>
              <a:rPr lang="pt-BR" sz="2400" dirty="0" err="1"/>
              <a:t>O’Reilly</a:t>
            </a:r>
            <a:r>
              <a:rPr lang="pt-BR" sz="2400" dirty="0"/>
              <a:t>. 2016. ISBN: 978-1491917213</a:t>
            </a:r>
          </a:p>
          <a:p>
            <a:pPr marL="0" indent="0">
              <a:buNone/>
            </a:pPr>
            <a:r>
              <a:rPr lang="pt-BR" sz="1200" dirty="0"/>
              <a:t> </a:t>
            </a:r>
          </a:p>
          <a:p>
            <a:pPr marL="0" indent="0">
              <a:buNone/>
            </a:pPr>
            <a:r>
              <a:rPr lang="pt-BR" sz="2400" dirty="0"/>
              <a:t>TAN, </a:t>
            </a:r>
            <a:r>
              <a:rPr lang="pt-BR" sz="2400" dirty="0" err="1"/>
              <a:t>Pang</a:t>
            </a:r>
            <a:r>
              <a:rPr lang="pt-BR" sz="2400" dirty="0"/>
              <a:t>-Ning, STEINBACH, Michael, KUMAR, </a:t>
            </a:r>
            <a:r>
              <a:rPr lang="pt-BR" sz="2400" dirty="0" err="1"/>
              <a:t>Vipin</a:t>
            </a:r>
            <a:r>
              <a:rPr lang="pt-BR" sz="2400" dirty="0"/>
              <a:t>. </a:t>
            </a:r>
            <a:r>
              <a:rPr lang="pt-BR" sz="2400" i="1" dirty="0"/>
              <a:t>Introdução ao Data Mining – Mineração de dados</a:t>
            </a:r>
            <a:r>
              <a:rPr lang="pt-BR" sz="2400" dirty="0"/>
              <a:t>. </a:t>
            </a:r>
            <a:r>
              <a:rPr lang="en-US" sz="2400" dirty="0" err="1"/>
              <a:t>Ciência</a:t>
            </a:r>
            <a:r>
              <a:rPr lang="en-US" sz="2400" dirty="0"/>
              <a:t> </a:t>
            </a:r>
            <a:r>
              <a:rPr lang="en-US" sz="2400" dirty="0" err="1"/>
              <a:t>Moderna</a:t>
            </a:r>
            <a:r>
              <a:rPr lang="en-US" sz="2400" dirty="0"/>
              <a:t>, 2012. ISBN 978-8573937619.</a:t>
            </a:r>
            <a:endParaRPr lang="pt-BR" sz="2400" dirty="0"/>
          </a:p>
          <a:p>
            <a:pPr marL="0" indent="0">
              <a:buNone/>
            </a:pPr>
            <a:r>
              <a:rPr lang="en-GB" sz="1200" dirty="0"/>
              <a:t>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5510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Transformação de dados</a:t>
            </a:r>
            <a:endParaRPr lang="pt-BR" alt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srgbClr val="262673"/>
                </a:solidFill>
              </a:rPr>
              <a:t>Converter categórico ordinal para numérico</a:t>
            </a:r>
          </a:p>
          <a:p>
            <a:pPr eaLnBrk="1" hangingPunct="1"/>
            <a:r>
              <a:rPr lang="pt-BR" altLang="pt-BR" sz="2400" dirty="0"/>
              <a:t>A ordem é importante, exemplo: rank</a:t>
            </a:r>
          </a:p>
          <a:p>
            <a:pPr eaLnBrk="1" hangingPunct="1"/>
            <a:r>
              <a:rPr lang="pt-BR" altLang="pt-BR" sz="2400" dirty="0"/>
              <a:t>Pode ser tratada como </a:t>
            </a:r>
            <a:r>
              <a:rPr lang="pt-BR" altLang="pt-BR" sz="2400" i="1" dirty="0" err="1"/>
              <a:t>interval-scaled</a:t>
            </a:r>
            <a:endParaRPr lang="pt-BR" altLang="pt-BR" sz="2400" i="1" dirty="0"/>
          </a:p>
          <a:p>
            <a:pPr eaLnBrk="1" hangingPunct="1"/>
            <a:r>
              <a:rPr lang="pt-BR" altLang="pt-BR" sz="2400" dirty="0"/>
              <a:t>Trocar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x</a:t>
            </a:r>
            <a:r>
              <a:rPr lang="pt-BR" altLang="pt-BR" sz="2400" i="1" baseline="-25000" dirty="0" err="1"/>
              <a:t>if</a:t>
            </a:r>
            <a:r>
              <a:rPr lang="pt-BR" altLang="pt-BR" sz="2400" i="1" dirty="0"/>
              <a:t>  </a:t>
            </a:r>
            <a:r>
              <a:rPr lang="pt-BR" altLang="pt-BR" sz="2400" dirty="0"/>
              <a:t>pelo seu  </a:t>
            </a:r>
            <a:r>
              <a:rPr lang="pt-BR" altLang="pt-BR" sz="2400" dirty="0" err="1"/>
              <a:t>rank</a:t>
            </a:r>
            <a:r>
              <a:rPr lang="pt-BR" altLang="pt-BR" sz="2400" dirty="0"/>
              <a:t> 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mapear a faixa (range) de cada variável em um intervalo [0, 1]  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Computar a  dissimilaridade usando método para variáveis contínuas comuns 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951163" y="4724176"/>
          <a:ext cx="32416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1255009" imgH="763918" progId="Equation.3">
                  <p:embed/>
                </p:oleObj>
              </mc:Choice>
              <mc:Fallback>
                <p:oleObj r:id="rId4" imgW="1255009" imgH="763918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724176"/>
                        <a:ext cx="32416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467100" y="3706168"/>
          <a:ext cx="2209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1558687" imgH="410926" progId="Equation.3">
                  <p:embed/>
                </p:oleObj>
              </mc:Choice>
              <mc:Fallback>
                <p:oleObj r:id="rId6" imgW="1558687" imgH="410926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706168"/>
                        <a:ext cx="2209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Aprendizado supervisionado</a:t>
            </a:r>
          </a:p>
        </p:txBody>
      </p:sp>
      <p:pic>
        <p:nvPicPr>
          <p:cNvPr id="69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844824"/>
            <a:ext cx="2987824" cy="2317426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35494230"/>
              </p:ext>
            </p:extLst>
          </p:nvPr>
        </p:nvGraphicFramePr>
        <p:xfrm>
          <a:off x="3563888" y="1628800"/>
          <a:ext cx="554461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0" y="5657671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Extraído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pt-BR" sz="1200" dirty="0">
                <a:solidFill>
                  <a:schemeClr val="tx1"/>
                </a:solidFill>
              </a:rPr>
              <a:t>Uso de árvore de decisão para previsão da prevalência de esquistossomose no Estado de Minas Gerais, Brasil. Anais XIII Simpósio Brasileiro de Sensoriamento Remoto, Florianópolis, Brasil, 21-26 abril 2007, INPE, p. 2841-2848.</a:t>
            </a:r>
          </a:p>
        </p:txBody>
      </p:sp>
    </p:spTree>
    <p:extLst>
      <p:ext uri="{BB962C8B-B14F-4D97-AF65-F5344CB8AC3E}">
        <p14:creationId xmlns:p14="http://schemas.microsoft.com/office/powerpoint/2010/main" val="6176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supervisionado: </a:t>
            </a:r>
            <a:br>
              <a:rPr lang="pt-BR" dirty="0"/>
            </a:br>
            <a:r>
              <a:rPr lang="pt-BR" dirty="0"/>
              <a:t>classificação e regressão</a:t>
            </a:r>
          </a:p>
        </p:txBody>
      </p:sp>
      <p:sp>
        <p:nvSpPr>
          <p:cNvPr id="236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Objetivo:</a:t>
            </a:r>
          </a:p>
          <a:p>
            <a:pPr lvl="1"/>
            <a:r>
              <a:rPr lang="pt-BR" sz="2000" dirty="0"/>
              <a:t>Extrair modelos que descrevem importantes classes de dados e também para predizer tendências dos dados.</a:t>
            </a:r>
          </a:p>
          <a:p>
            <a:pPr lvl="1"/>
            <a:r>
              <a:rPr lang="pt-BR" sz="2000" dirty="0"/>
              <a:t>Construir ou prever atributos categóricos a partir de um conjunto  de outros dados.</a:t>
            </a:r>
          </a:p>
          <a:p>
            <a:pPr marL="0" indent="0">
              <a:buNone/>
            </a:pPr>
            <a:r>
              <a:rPr lang="pt-BR" sz="2400" dirty="0"/>
              <a:t>Aplicações:</a:t>
            </a:r>
          </a:p>
          <a:p>
            <a:pPr lvl="1"/>
            <a:r>
              <a:rPr lang="pt-BR" sz="2000" dirty="0"/>
              <a:t>Aprovação de crédito, marketing direcionado, diagnóstico médico, análise de efetividade.</a:t>
            </a:r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 lvl="1"/>
            <a:r>
              <a:rPr lang="pt-BR" sz="2000" dirty="0"/>
              <a:t>Classificação: se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FEBRE</a:t>
            </a:r>
            <a:r>
              <a:rPr lang="pt-BR" sz="2000" dirty="0"/>
              <a:t> 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DIFICULDADE_RESP</a:t>
            </a:r>
            <a:r>
              <a:rPr lang="pt-BR" sz="2000" dirty="0"/>
              <a:t> 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FALTA_DE_APETITE</a:t>
            </a:r>
            <a:r>
              <a:rPr lang="pt-BR" sz="2000" dirty="0"/>
              <a:t> então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AMIGDALITE</a:t>
            </a:r>
          </a:p>
          <a:p>
            <a:pPr lvl="1"/>
            <a:r>
              <a:rPr lang="pt-BR" sz="2000" dirty="0"/>
              <a:t>Previsão: dados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NUM_QUARTOS</a:t>
            </a:r>
            <a:r>
              <a:rPr lang="pt-BR" sz="2000" dirty="0"/>
              <a:t>,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ÁREA</a:t>
            </a:r>
            <a:r>
              <a:rPr lang="pt-BR" sz="2000" dirty="0"/>
              <a:t>,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NUM_VAGAS</a:t>
            </a:r>
            <a:r>
              <a:rPr lang="pt-BR" sz="2000" dirty="0"/>
              <a:t>,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ELEVADORES</a:t>
            </a:r>
            <a:r>
              <a:rPr lang="pt-BR" sz="2000" dirty="0"/>
              <a:t>,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REGIAO</a:t>
            </a:r>
            <a:r>
              <a:rPr lang="pt-BR" sz="2000" dirty="0"/>
              <a:t>,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IDADE</a:t>
            </a:r>
            <a:r>
              <a:rPr lang="pt-BR" sz="2000" dirty="0"/>
              <a:t> então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VALOR PROVÁVEL DO IMÓVEL </a:t>
            </a:r>
          </a:p>
        </p:txBody>
      </p:sp>
    </p:spTree>
    <p:extLst>
      <p:ext uri="{BB962C8B-B14F-4D97-AF65-F5344CB8AC3E}">
        <p14:creationId xmlns:p14="http://schemas.microsoft.com/office/powerpoint/2010/main" val="14662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regressão: questões práticas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412776"/>
            <a:ext cx="8435280" cy="475252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BASE DE DADOS</a:t>
            </a:r>
            <a:r>
              <a:rPr lang="pt-BR" dirty="0"/>
              <a:t>: separar base de treinamento e base de testes.</a:t>
            </a:r>
          </a:p>
          <a:p>
            <a:pPr lvl="1"/>
            <a:r>
              <a:rPr lang="pt-BR" dirty="0"/>
              <a:t>Devem ser semelhantes (</a:t>
            </a:r>
            <a:r>
              <a:rPr lang="pt-BR" dirty="0" err="1"/>
              <a:t>estatisticante</a:t>
            </a:r>
            <a:r>
              <a:rPr lang="pt-BR" dirty="0"/>
              <a:t>, cobertura do espaço de solução, etc.)</a:t>
            </a:r>
          </a:p>
          <a:p>
            <a:pPr lvl="1"/>
            <a:r>
              <a:rPr lang="pt-BR" dirty="0"/>
              <a:t>Se base de dados é grande, pode-se partir a base (</a:t>
            </a:r>
            <a:r>
              <a:rPr lang="pt-BR" i="1" dirty="0" err="1"/>
              <a:t>percentage</a:t>
            </a:r>
            <a:r>
              <a:rPr lang="pt-BR" i="1" dirty="0"/>
              <a:t> Split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Caso contrário, usar validação cruzada (</a:t>
            </a:r>
            <a:r>
              <a:rPr lang="pt-BR" i="1" dirty="0" err="1"/>
              <a:t>cross</a:t>
            </a:r>
            <a:r>
              <a:rPr lang="pt-BR" i="1" dirty="0"/>
              <a:t> </a:t>
            </a:r>
            <a:r>
              <a:rPr lang="pt-BR" i="1" dirty="0" err="1"/>
              <a:t>validation</a:t>
            </a:r>
            <a:r>
              <a:rPr lang="pt-BR" dirty="0"/>
              <a:t>), por exemplo,10-partes:</a:t>
            </a:r>
          </a:p>
          <a:p>
            <a:pPr lvl="2"/>
            <a:r>
              <a:rPr lang="pt-BR" sz="1800" dirty="0"/>
              <a:t>Separa a base aleatoriamente em 10 partes, em cada rodada usa-se 9 blocos para treinamento e 1 bloco para teste.</a:t>
            </a:r>
          </a:p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ESCOLHENDO CARACTERÍSTICAS</a:t>
            </a:r>
          </a:p>
          <a:p>
            <a:pPr lvl="1"/>
            <a:r>
              <a:rPr lang="pt-BR" dirty="0"/>
              <a:t>Normalmente redundância não é problema.</a:t>
            </a:r>
          </a:p>
          <a:p>
            <a:pPr lvl="1"/>
            <a:r>
              <a:rPr lang="pt-BR" dirty="0"/>
              <a:t>Pode-se usar redução de dimensionalidade.</a:t>
            </a:r>
          </a:p>
        </p:txBody>
      </p:sp>
    </p:spTree>
    <p:extLst>
      <p:ext uri="{BB962C8B-B14F-4D97-AF65-F5344CB8AC3E}">
        <p14:creationId xmlns:p14="http://schemas.microsoft.com/office/powerpoint/2010/main" val="1985576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previsão: questões práticas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556792"/>
            <a:ext cx="8435280" cy="475252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ESCOLHA DO ALGORITMO</a:t>
            </a:r>
            <a:endParaRPr lang="pt-BR" dirty="0"/>
          </a:p>
          <a:p>
            <a:pPr lvl="1"/>
            <a:r>
              <a:rPr lang="pt-BR" dirty="0"/>
              <a:t>Tarefa: classificação ou previsão?</a:t>
            </a:r>
          </a:p>
          <a:p>
            <a:pPr lvl="1"/>
            <a:r>
              <a:rPr lang="pt-BR" dirty="0"/>
              <a:t>Tipos de dados.</a:t>
            </a:r>
          </a:p>
          <a:p>
            <a:pPr lvl="1"/>
            <a:r>
              <a:rPr lang="pt-BR" dirty="0"/>
              <a:t>Distribuição das classes.</a:t>
            </a:r>
          </a:p>
          <a:p>
            <a:pPr lvl="1"/>
            <a:r>
              <a:rPr lang="pt-BR" dirty="0" err="1"/>
              <a:t>Interpretabilidade</a:t>
            </a:r>
            <a:r>
              <a:rPr lang="pt-BR" dirty="0"/>
              <a:t> dos resultados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DEFINIÇÃO DOS PARÂMETROS DO MODELO</a:t>
            </a:r>
            <a:endParaRPr lang="pt-BR" dirty="0"/>
          </a:p>
          <a:p>
            <a:pPr lvl="1"/>
            <a:r>
              <a:rPr lang="pt-BR" dirty="0"/>
              <a:t>Em alguns casos, pode-se utilizar alguma teoria, normalmente baseada em estatística.</a:t>
            </a:r>
          </a:p>
          <a:p>
            <a:pPr lvl="1"/>
            <a:r>
              <a:rPr lang="pt-BR" dirty="0"/>
              <a:t>Normalmente, usa-se tentativa e erro (cuidado: se testar de mais ficará caro e propenso a </a:t>
            </a:r>
            <a:r>
              <a:rPr lang="pt-BR" i="1" dirty="0" err="1"/>
              <a:t>overfitting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46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modelos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628800"/>
            <a:ext cx="8435280" cy="4968552"/>
          </a:xfrm>
        </p:spPr>
        <p:txBody>
          <a:bodyPr/>
          <a:lstStyle/>
          <a:p>
            <a:pPr marL="0" indent="0" algn="r">
              <a:buNone/>
            </a:pPr>
            <a:r>
              <a:rPr lang="pt-BR" sz="1600" i="1" dirty="0"/>
              <a:t>Alice </a:t>
            </a:r>
            <a:r>
              <a:rPr lang="pt-BR" sz="1600" i="1" dirty="0" err="1"/>
              <a:t>Zheng</a:t>
            </a:r>
            <a:r>
              <a:rPr lang="pt-BR" sz="1600" i="1" dirty="0"/>
              <a:t> (2015). Evaluating Machine Learning Models, A Beginner's Guide to Key Concepts and Pitfalls</a:t>
            </a:r>
          </a:p>
          <a:p>
            <a:pPr marL="0" indent="0" algn="ctr">
              <a:buNone/>
            </a:pPr>
            <a:endParaRPr lang="pt-BR" sz="2400" i="1" dirty="0"/>
          </a:p>
          <a:p>
            <a:endParaRPr lang="pt-BR" dirty="0"/>
          </a:p>
        </p:txBody>
      </p:sp>
      <p:grpSp>
        <p:nvGrpSpPr>
          <p:cNvPr id="51" name="Agrupar 50"/>
          <p:cNvGrpSpPr/>
          <p:nvPr/>
        </p:nvGrpSpPr>
        <p:grpSpPr>
          <a:xfrm>
            <a:off x="493204" y="2420888"/>
            <a:ext cx="8183252" cy="4032448"/>
            <a:chOff x="349188" y="2852936"/>
            <a:chExt cx="7823212" cy="3888432"/>
          </a:xfrm>
        </p:grpSpPr>
        <p:sp>
          <p:nvSpPr>
            <p:cNvPr id="4" name="Cilindro 3"/>
            <p:cNvSpPr/>
            <p:nvPr/>
          </p:nvSpPr>
          <p:spPr>
            <a:xfrm>
              <a:off x="349188" y="3429000"/>
              <a:ext cx="997329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Dados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históricos</a:t>
              </a:r>
            </a:p>
          </p:txBody>
        </p:sp>
        <p:sp>
          <p:nvSpPr>
            <p:cNvPr id="5" name="Cilindro 4"/>
            <p:cNvSpPr/>
            <p:nvPr/>
          </p:nvSpPr>
          <p:spPr>
            <a:xfrm>
              <a:off x="359971" y="5525216"/>
              <a:ext cx="997329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Dados</a:t>
              </a:r>
              <a:br>
                <a:rPr lang="pt-BR" sz="1200" dirty="0">
                  <a:solidFill>
                    <a:schemeClr val="tx1"/>
                  </a:solidFill>
                </a:rPr>
              </a:br>
              <a:r>
                <a:rPr lang="pt-BR" sz="1200" dirty="0">
                  <a:solidFill>
                    <a:schemeClr val="tx1"/>
                  </a:solidFill>
                </a:rPr>
                <a:t>operacionais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2951820" y="3479496"/>
              <a:ext cx="1152128" cy="11656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Protótipo do modelo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2951820" y="5546807"/>
              <a:ext cx="1152128" cy="1165656"/>
            </a:xfrm>
            <a:prstGeom prst="roundRect">
              <a:avLst>
                <a:gd name="adj" fmla="val 1851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Modelo final</a:t>
              </a:r>
            </a:p>
          </p:txBody>
        </p:sp>
        <p:sp>
          <p:nvSpPr>
            <p:cNvPr id="8" name="Retângulo: Canto Dobrado 7"/>
            <p:cNvSpPr/>
            <p:nvPr/>
          </p:nvSpPr>
          <p:spPr>
            <a:xfrm>
              <a:off x="6516216" y="2996952"/>
              <a:ext cx="1224136" cy="106527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Resultados de validação</a:t>
              </a:r>
            </a:p>
          </p:txBody>
        </p:sp>
        <p:sp>
          <p:nvSpPr>
            <p:cNvPr id="9" name="Retângulo: Canto Dobrado 8"/>
            <p:cNvSpPr/>
            <p:nvPr/>
          </p:nvSpPr>
          <p:spPr>
            <a:xfrm>
              <a:off x="6516216" y="4173470"/>
              <a:ext cx="1224136" cy="106527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Avaliação off-line de dados operacionais</a:t>
              </a:r>
            </a:p>
          </p:txBody>
        </p:sp>
        <p:sp>
          <p:nvSpPr>
            <p:cNvPr id="10" name="Retângulo: Canto Dobrado 9"/>
            <p:cNvSpPr/>
            <p:nvPr/>
          </p:nvSpPr>
          <p:spPr>
            <a:xfrm>
              <a:off x="6516216" y="5604084"/>
              <a:ext cx="1224136" cy="106527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Avaliação </a:t>
              </a:r>
              <a:br>
                <a:rPr lang="pt-BR" sz="1400" dirty="0"/>
              </a:br>
              <a:r>
                <a:rPr lang="pt-BR" sz="1400" dirty="0"/>
                <a:t>on-line</a:t>
              </a:r>
            </a:p>
          </p:txBody>
        </p:sp>
        <p:sp>
          <p:nvSpPr>
            <p:cNvPr id="11" name="Retângulo: Cantos Arredondados 10"/>
            <p:cNvSpPr/>
            <p:nvPr/>
          </p:nvSpPr>
          <p:spPr>
            <a:xfrm>
              <a:off x="4716016" y="2852936"/>
              <a:ext cx="3456384" cy="2446729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tângulo: Cantos Arredondados 11"/>
            <p:cNvSpPr/>
            <p:nvPr/>
          </p:nvSpPr>
          <p:spPr>
            <a:xfrm>
              <a:off x="4716016" y="5482915"/>
              <a:ext cx="3456384" cy="1258453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76147" y="3020161"/>
              <a:ext cx="1041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Avaliação off-line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76147" y="5575712"/>
              <a:ext cx="1041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Avaliação on-line</a:t>
              </a:r>
            </a:p>
          </p:txBody>
        </p:sp>
        <p:cxnSp>
          <p:nvCxnSpPr>
            <p:cNvPr id="16" name="Conector de Seta Reta 15"/>
            <p:cNvCxnSpPr>
              <a:stCxn id="4" idx="4"/>
              <a:endCxn id="6" idx="1"/>
            </p:cNvCxnSpPr>
            <p:nvPr/>
          </p:nvCxnSpPr>
          <p:spPr>
            <a:xfrm>
              <a:off x="1346517" y="4037076"/>
              <a:ext cx="1605303" cy="2524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4139952" y="3789040"/>
              <a:ext cx="2376264" cy="27582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5" idx="4"/>
            </p:cNvCxnSpPr>
            <p:nvPr/>
          </p:nvCxnSpPr>
          <p:spPr>
            <a:xfrm flipV="1">
              <a:off x="1357300" y="4619904"/>
              <a:ext cx="1608808" cy="1513388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4139952" y="4335469"/>
              <a:ext cx="2376264" cy="6704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4"/>
              <a:endCxn id="7" idx="1"/>
            </p:cNvCxnSpPr>
            <p:nvPr/>
          </p:nvCxnSpPr>
          <p:spPr>
            <a:xfrm flipV="1">
              <a:off x="1357300" y="6129635"/>
              <a:ext cx="1594520" cy="3657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7" idx="3"/>
              <a:endCxn id="10" idx="1"/>
            </p:cNvCxnSpPr>
            <p:nvPr/>
          </p:nvCxnSpPr>
          <p:spPr>
            <a:xfrm>
              <a:off x="4103948" y="6129635"/>
              <a:ext cx="2412268" cy="7087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63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métricas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Classificação de spam em e-mail:</a:t>
            </a:r>
          </a:p>
          <a:p>
            <a:pPr lvl="1"/>
            <a:r>
              <a:rPr lang="pt-BR" dirty="0"/>
              <a:t>Acurácia</a:t>
            </a:r>
          </a:p>
          <a:p>
            <a:pPr lvl="1"/>
            <a:r>
              <a:rPr lang="pt-BR" dirty="0"/>
              <a:t>log-</a:t>
            </a:r>
            <a:r>
              <a:rPr lang="pt-BR" dirty="0" err="1"/>
              <a:t>loss</a:t>
            </a:r>
            <a:endParaRPr lang="pt-BR" dirty="0"/>
          </a:p>
          <a:p>
            <a:pPr lvl="1"/>
            <a:r>
              <a:rPr lang="pt-BR" dirty="0"/>
              <a:t>AUC (área debaixo da curva)</a:t>
            </a:r>
          </a:p>
          <a:p>
            <a:pPr marL="0" indent="0">
              <a:buNone/>
            </a:pPr>
            <a:r>
              <a:rPr lang="pt-BR" dirty="0"/>
              <a:t>Previsão do preço de uma ação</a:t>
            </a:r>
          </a:p>
          <a:p>
            <a:pPr lvl="1"/>
            <a:r>
              <a:rPr lang="pt-BR" dirty="0"/>
              <a:t>RMSE (</a:t>
            </a:r>
            <a:r>
              <a:rPr lang="pt-BR" i="1" dirty="0"/>
              <a:t>root </a:t>
            </a:r>
            <a:r>
              <a:rPr lang="pt-BR" i="1" dirty="0" err="1"/>
              <a:t>mean-squared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Ranqueamento</a:t>
            </a:r>
            <a:r>
              <a:rPr lang="pt-BR" dirty="0"/>
              <a:t> de relevância de um item numa busca</a:t>
            </a:r>
          </a:p>
          <a:p>
            <a:pPr lvl="1"/>
            <a:r>
              <a:rPr lang="pt-BR" dirty="0"/>
              <a:t>Precisão-</a:t>
            </a:r>
            <a:r>
              <a:rPr lang="pt-BR" dirty="0" err="1"/>
              <a:t>revocação</a:t>
            </a:r>
            <a:endParaRPr lang="pt-BR" dirty="0"/>
          </a:p>
          <a:p>
            <a:pPr lvl="1"/>
            <a:r>
              <a:rPr lang="pt-BR" dirty="0"/>
              <a:t>NDCG (</a:t>
            </a:r>
            <a:r>
              <a:rPr lang="pt-BR" i="1" dirty="0" err="1"/>
              <a:t>normalized</a:t>
            </a:r>
            <a:r>
              <a:rPr lang="pt-BR" i="1" dirty="0"/>
              <a:t> </a:t>
            </a:r>
            <a:r>
              <a:rPr lang="pt-BR" i="1" dirty="0" err="1"/>
              <a:t>discounted</a:t>
            </a:r>
            <a:r>
              <a:rPr lang="pt-BR" i="1" dirty="0"/>
              <a:t> </a:t>
            </a:r>
            <a:r>
              <a:rPr lang="pt-BR" i="1" dirty="0" err="1"/>
              <a:t>cumulative</a:t>
            </a:r>
            <a:r>
              <a:rPr lang="pt-BR" i="1" dirty="0"/>
              <a:t> </a:t>
            </a:r>
            <a:r>
              <a:rPr lang="pt-BR" i="1" dirty="0" err="1"/>
              <a:t>gain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089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off-line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333399"/>
                </a:solidFill>
              </a:rPr>
              <a:t>OBJETIVO</a:t>
            </a:r>
            <a:r>
              <a:rPr lang="pt-BR" dirty="0"/>
              <a:t>: selecionar o melhor modelo para uma determinada tarefa.</a:t>
            </a:r>
          </a:p>
          <a:p>
            <a:r>
              <a:rPr lang="pt-BR" dirty="0"/>
              <a:t>Avaliado em um </a:t>
            </a:r>
            <a:r>
              <a:rPr lang="pt-BR" dirty="0" err="1"/>
              <a:t>dataset</a:t>
            </a:r>
            <a:r>
              <a:rPr lang="pt-BR" dirty="0"/>
              <a:t> estatisticamente independente do dado em que foi treinado.</a:t>
            </a:r>
          </a:p>
          <a:p>
            <a:r>
              <a:rPr lang="pt-BR" dirty="0"/>
              <a:t>Erro de generalização: qualidade com que o modelo se comporta com dados ainda não conhecidos</a:t>
            </a:r>
          </a:p>
          <a:p>
            <a:r>
              <a:rPr lang="pt-BR" dirty="0"/>
              <a:t>Obtenção dos dados de validação</a:t>
            </a:r>
          </a:p>
          <a:p>
            <a:pPr lvl="1"/>
            <a:r>
              <a:rPr lang="pt-BR" dirty="0" err="1"/>
              <a:t>Hold</a:t>
            </a:r>
            <a:r>
              <a:rPr lang="pt-BR" dirty="0"/>
              <a:t>-out / </a:t>
            </a:r>
            <a:r>
              <a:rPr lang="pt-BR" dirty="0" err="1"/>
              <a:t>percentage</a:t>
            </a:r>
            <a:r>
              <a:rPr lang="pt-BR" dirty="0"/>
              <a:t> Split</a:t>
            </a:r>
          </a:p>
          <a:p>
            <a:pPr lvl="1"/>
            <a:r>
              <a:rPr lang="pt-BR" dirty="0"/>
              <a:t>Cross-</a:t>
            </a:r>
            <a:r>
              <a:rPr lang="pt-BR" dirty="0" err="1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45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</a:t>
            </a:r>
            <a:r>
              <a:rPr lang="pt-BR" dirty="0" err="1"/>
              <a:t>hiperparâmetros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Parâmetros versus </a:t>
            </a:r>
            <a:r>
              <a:rPr lang="pt-BR" dirty="0" err="1"/>
              <a:t>hiperparâmetros</a:t>
            </a:r>
            <a:endParaRPr lang="pt-BR" dirty="0"/>
          </a:p>
          <a:p>
            <a:pPr lvl="1"/>
            <a:r>
              <a:rPr lang="pt-BR" dirty="0"/>
              <a:t>Parâmetros de um modelo: variáveis ajustadas no processo de aprendizado.</a:t>
            </a:r>
          </a:p>
          <a:p>
            <a:pPr lvl="1"/>
            <a:r>
              <a:rPr lang="pt-BR" dirty="0" err="1"/>
              <a:t>Hiperparâmetros</a:t>
            </a:r>
            <a:r>
              <a:rPr lang="pt-BR" dirty="0"/>
              <a:t>: precisam ser ajustados, mas não são aprendidos.</a:t>
            </a:r>
          </a:p>
          <a:p>
            <a:r>
              <a:rPr lang="pt-BR" dirty="0"/>
              <a:t>Busca por </a:t>
            </a:r>
            <a:r>
              <a:rPr lang="pt-BR" dirty="0" err="1"/>
              <a:t>hiperparâmetros</a:t>
            </a:r>
            <a:r>
              <a:rPr lang="pt-BR" dirty="0"/>
              <a:t> ou </a:t>
            </a:r>
            <a:r>
              <a:rPr lang="pt-BR" i="1" dirty="0" err="1"/>
              <a:t>autotuning</a:t>
            </a:r>
            <a:r>
              <a:rPr lang="pt-BR" dirty="0"/>
              <a:t> são as técnicas usadas para ajustar os </a:t>
            </a:r>
            <a:r>
              <a:rPr lang="pt-BR" dirty="0" err="1"/>
              <a:t>hiperparâmetros</a:t>
            </a:r>
            <a:r>
              <a:rPr lang="pt-BR" dirty="0"/>
              <a:t> de forma a maximizar a qualidade do modelo.</a:t>
            </a:r>
          </a:p>
        </p:txBody>
      </p:sp>
    </p:spTree>
    <p:extLst>
      <p:ext uri="{BB962C8B-B14F-4D97-AF65-F5344CB8AC3E}">
        <p14:creationId xmlns:p14="http://schemas.microsoft.com/office/powerpoint/2010/main" val="3407673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8445500" cy="1085850"/>
          </a:xfrm>
        </p:spPr>
        <p:txBody>
          <a:bodyPr/>
          <a:lstStyle/>
          <a:p>
            <a:r>
              <a:rPr lang="pt-BR" dirty="0"/>
              <a:t>Parâmetros e </a:t>
            </a:r>
            <a:r>
              <a:rPr lang="pt-BR" dirty="0" err="1"/>
              <a:t>hiperparâmetros</a:t>
            </a:r>
            <a:br>
              <a:rPr lang="pt-BR" dirty="0"/>
            </a:br>
            <a:r>
              <a:rPr lang="pt-BR" dirty="0"/>
              <a:t>Exemplo de um classificador linear</a:t>
            </a:r>
          </a:p>
        </p:txBody>
      </p:sp>
      <p:grpSp>
        <p:nvGrpSpPr>
          <p:cNvPr id="73" name="Agrupar 72"/>
          <p:cNvGrpSpPr/>
          <p:nvPr/>
        </p:nvGrpSpPr>
        <p:grpSpPr>
          <a:xfrm>
            <a:off x="1907704" y="1916832"/>
            <a:ext cx="5673725" cy="4572000"/>
            <a:chOff x="3429000" y="1447800"/>
            <a:chExt cx="5673725" cy="4572000"/>
          </a:xfrm>
        </p:grpSpPr>
        <p:grpSp>
          <p:nvGrpSpPr>
            <p:cNvPr id="74" name="Group 4"/>
            <p:cNvGrpSpPr>
              <a:grpSpLocks/>
            </p:cNvGrpSpPr>
            <p:nvPr/>
          </p:nvGrpSpPr>
          <p:grpSpPr bwMode="auto">
            <a:xfrm>
              <a:off x="4343400" y="1600200"/>
              <a:ext cx="4419600" cy="4419600"/>
              <a:chOff x="2736" y="1008"/>
              <a:chExt cx="2784" cy="2784"/>
            </a:xfrm>
          </p:grpSpPr>
          <p:sp>
            <p:nvSpPr>
              <p:cNvPr id="111" name="Line 5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2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" name="Line 6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7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6294438" y="41036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6781800" y="3962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6705600" y="4343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7162800" y="4419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7543800" y="3886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6400800" y="4724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1" name="Oval 14"/>
            <p:cNvSpPr>
              <a:spLocks noChangeArrowheads="1"/>
            </p:cNvSpPr>
            <p:nvPr/>
          </p:nvSpPr>
          <p:spPr bwMode="auto">
            <a:xfrm>
              <a:off x="5867400" y="5181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2" name="Oval 15"/>
            <p:cNvSpPr>
              <a:spLocks noChangeArrowheads="1"/>
            </p:cNvSpPr>
            <p:nvPr/>
          </p:nvSpPr>
          <p:spPr bwMode="auto">
            <a:xfrm>
              <a:off x="7239000" y="4953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5105400" y="2133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5181600" y="25908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6019800" y="2438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>
              <a:off x="5181600" y="33528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867400" y="33528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8" name="Oval 22"/>
            <p:cNvSpPr>
              <a:spLocks noChangeArrowheads="1"/>
            </p:cNvSpPr>
            <p:nvPr/>
          </p:nvSpPr>
          <p:spPr bwMode="auto">
            <a:xfrm>
              <a:off x="6781800" y="2057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7162800" y="2514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8518525" y="5294313"/>
              <a:ext cx="3825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4724400" y="144780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grpSp>
          <p:nvGrpSpPr>
            <p:cNvPr id="92" name="Group 29"/>
            <p:cNvGrpSpPr>
              <a:grpSpLocks/>
            </p:cNvGrpSpPr>
            <p:nvPr/>
          </p:nvGrpSpPr>
          <p:grpSpPr bwMode="auto">
            <a:xfrm>
              <a:off x="7731125" y="4186238"/>
              <a:ext cx="1371600" cy="741362"/>
              <a:chOff x="4445" y="467"/>
              <a:chExt cx="1217" cy="549"/>
            </a:xfrm>
          </p:grpSpPr>
          <p:sp>
            <p:nvSpPr>
              <p:cNvPr id="106" name="Text Box 30"/>
              <p:cNvSpPr txBox="1">
                <a:spLocks noChangeArrowheads="1"/>
              </p:cNvSpPr>
              <p:nvPr/>
            </p:nvSpPr>
            <p:spPr bwMode="auto">
              <a:xfrm>
                <a:off x="4462" y="468"/>
                <a:ext cx="1200" cy="4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1400">
                    <a:latin typeface="Tahoma" panose="020B0604030504040204" pitchFamily="34" charset="0"/>
                  </a:rPr>
                  <a:t>denota +1</a:t>
                </a:r>
              </a:p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1400">
                    <a:latin typeface="Tahoma" panose="020B0604030504040204" pitchFamily="34" charset="0"/>
                  </a:rPr>
                  <a:t>denota -1</a:t>
                </a:r>
              </a:p>
            </p:txBody>
          </p:sp>
          <p:grpSp>
            <p:nvGrpSpPr>
              <p:cNvPr id="107" name="Group 31"/>
              <p:cNvGrpSpPr>
                <a:grpSpLocks/>
              </p:cNvGrpSpPr>
              <p:nvPr/>
            </p:nvGrpSpPr>
            <p:grpSpPr bwMode="auto">
              <a:xfrm>
                <a:off x="4445" y="467"/>
                <a:ext cx="1060" cy="549"/>
                <a:chOff x="4445" y="467"/>
                <a:chExt cx="1060" cy="549"/>
              </a:xfrm>
            </p:grpSpPr>
            <p:sp>
              <p:nvSpPr>
                <p:cNvPr id="108" name="Oval 32"/>
                <p:cNvSpPr>
                  <a:spLocks noChangeArrowheads="1"/>
                </p:cNvSpPr>
                <p:nvPr/>
              </p:nvSpPr>
              <p:spPr bwMode="auto">
                <a:xfrm>
                  <a:off x="4522" y="859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lang="pt-BR" altLang="pt-BR" sz="1200"/>
                </a:p>
              </p:txBody>
            </p:sp>
            <p:sp>
              <p:nvSpPr>
                <p:cNvPr id="109" name="Oval 33"/>
                <p:cNvSpPr>
                  <a:spLocks noChangeArrowheads="1"/>
                </p:cNvSpPr>
                <p:nvPr/>
              </p:nvSpPr>
              <p:spPr bwMode="auto">
                <a:xfrm>
                  <a:off x="4505" y="556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lang="pt-BR" altLang="pt-BR" sz="1200"/>
                </a:p>
              </p:txBody>
            </p:sp>
            <p:sp>
              <p:nvSpPr>
                <p:cNvPr id="110" name="Rectangle 34"/>
                <p:cNvSpPr>
                  <a:spLocks noChangeArrowheads="1"/>
                </p:cNvSpPr>
                <p:nvPr/>
              </p:nvSpPr>
              <p:spPr bwMode="auto">
                <a:xfrm>
                  <a:off x="4445" y="467"/>
                  <a:ext cx="1060" cy="54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lang="pt-BR" altLang="pt-BR" sz="1200"/>
                </a:p>
              </p:txBody>
            </p:sp>
          </p:grpSp>
        </p:grpSp>
        <p:sp>
          <p:nvSpPr>
            <p:cNvPr id="93" name="Oval 39"/>
            <p:cNvSpPr>
              <a:spLocks noChangeArrowheads="1"/>
            </p:cNvSpPr>
            <p:nvPr/>
          </p:nvSpPr>
          <p:spPr bwMode="auto">
            <a:xfrm>
              <a:off x="7239000" y="41148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94" name="Oval 40"/>
            <p:cNvSpPr>
              <a:spLocks noChangeArrowheads="1"/>
            </p:cNvSpPr>
            <p:nvPr/>
          </p:nvSpPr>
          <p:spPr bwMode="auto">
            <a:xfrm>
              <a:off x="5486400" y="3048000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grpSp>
          <p:nvGrpSpPr>
            <p:cNvPr id="95" name="Group 50"/>
            <p:cNvGrpSpPr>
              <a:grpSpLocks/>
            </p:cNvGrpSpPr>
            <p:nvPr/>
          </p:nvGrpSpPr>
          <p:grpSpPr bwMode="auto">
            <a:xfrm>
              <a:off x="3429000" y="1905000"/>
              <a:ext cx="5334000" cy="3352800"/>
              <a:chOff x="2160" y="1200"/>
              <a:chExt cx="3360" cy="2112"/>
            </a:xfrm>
          </p:grpSpPr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V="1">
                <a:off x="2832" y="1440"/>
                <a:ext cx="2544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1" name="Line 41"/>
              <p:cNvSpPr>
                <a:spLocks noChangeShapeType="1"/>
              </p:cNvSpPr>
              <p:nvPr/>
            </p:nvSpPr>
            <p:spPr bwMode="auto">
              <a:xfrm flipV="1">
                <a:off x="2688" y="1200"/>
                <a:ext cx="2544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" name="Line 42"/>
              <p:cNvSpPr>
                <a:spLocks noChangeShapeType="1"/>
              </p:cNvSpPr>
              <p:nvPr/>
            </p:nvSpPr>
            <p:spPr bwMode="auto">
              <a:xfrm flipV="1">
                <a:off x="2976" y="1632"/>
                <a:ext cx="2544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 rot="-2054740">
                <a:off x="2352" y="2736"/>
                <a:ext cx="15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w</a:t>
                </a:r>
                <a:r>
                  <a:rPr lang="en-US" altLang="zh-CN" b="1" i="1" baseline="30000"/>
                  <a:t>T</a:t>
                </a:r>
                <a:r>
                  <a:rPr lang="en-US" altLang="zh-CN" b="1" i="1"/>
                  <a:t> x + b = 0</a:t>
                </a:r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 rot="-2054740">
                <a:off x="2496" y="2928"/>
                <a:ext cx="15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w</a:t>
                </a:r>
                <a:r>
                  <a:rPr lang="en-US" altLang="zh-CN" b="1" i="1" baseline="30000"/>
                  <a:t>T</a:t>
                </a:r>
                <a:r>
                  <a:rPr lang="en-US" altLang="zh-CN" b="1" i="1"/>
                  <a:t> x + b = -1</a:t>
                </a:r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 rot="-2054740">
                <a:off x="2160" y="2496"/>
                <a:ext cx="15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w</a:t>
                </a:r>
                <a:r>
                  <a:rPr lang="en-US" altLang="zh-CN" b="1" i="1" baseline="30000"/>
                  <a:t>T</a:t>
                </a:r>
                <a:r>
                  <a:rPr lang="en-US" altLang="zh-CN" b="1" i="1"/>
                  <a:t> x + b = 1</a:t>
                </a:r>
              </a:p>
            </p:txBody>
          </p:sp>
        </p:grpSp>
        <p:sp>
          <p:nvSpPr>
            <p:cNvPr id="96" name="Line 46"/>
            <p:cNvSpPr>
              <a:spLocks noChangeShapeType="1"/>
            </p:cNvSpPr>
            <p:nvPr/>
          </p:nvSpPr>
          <p:spPr bwMode="auto">
            <a:xfrm>
              <a:off x="5564188" y="3132138"/>
              <a:ext cx="690562" cy="1120775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Line 47"/>
            <p:cNvSpPr>
              <a:spLocks noChangeShapeType="1"/>
            </p:cNvSpPr>
            <p:nvPr/>
          </p:nvSpPr>
          <p:spPr bwMode="auto">
            <a:xfrm>
              <a:off x="6599238" y="3044825"/>
              <a:ext cx="690562" cy="1120775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98" name="Object 48"/>
            <p:cNvGraphicFramePr>
              <a:graphicFrameLocks noChangeAspect="1"/>
            </p:cNvGraphicFramePr>
            <p:nvPr/>
          </p:nvGraphicFramePr>
          <p:xfrm>
            <a:off x="5672138" y="3551238"/>
            <a:ext cx="31273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52334" imgH="228501" progId="Equation.DSMT4">
                    <p:embed/>
                  </p:oleObj>
                </mc:Choice>
                <mc:Fallback>
                  <p:oleObj name="Equation" r:id="rId3" imgW="152334" imgH="228501" progId="Equation.DSMT4">
                    <p:embed/>
                    <p:pic>
                      <p:nvPicPr>
                        <p:cNvPr id="9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2138" y="3551238"/>
                          <a:ext cx="31273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49"/>
            <p:cNvGraphicFramePr>
              <a:graphicFrameLocks noChangeAspect="1"/>
            </p:cNvGraphicFramePr>
            <p:nvPr/>
          </p:nvGraphicFramePr>
          <p:xfrm>
            <a:off x="6932613" y="3194050"/>
            <a:ext cx="33813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9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2613" y="3194050"/>
                          <a:ext cx="33813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Rectangle 26"/>
          <p:cNvSpPr>
            <a:spLocks noChangeArrowheads="1"/>
          </p:cNvSpPr>
          <p:nvPr/>
        </p:nvSpPr>
        <p:spPr bwMode="auto">
          <a:xfrm>
            <a:off x="6612163" y="3522272"/>
            <a:ext cx="2722757" cy="83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9925" indent="-3254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22350" indent="-3508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39850" indent="-3159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681163" indent="-339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Clr>
                <a:schemeClr val="accent1"/>
              </a:buClr>
              <a:buSzPct val="65000"/>
              <a:buNone/>
            </a:pPr>
            <a:r>
              <a:rPr lang="pt-BR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Hiperparâmetro</a:t>
            </a:r>
            <a:r>
              <a:rPr lang="pt-BR" altLang="zh-CN" sz="2000" dirty="0">
                <a:latin typeface="Arial" panose="020B0604020202020204" pitchFamily="34" charset="0"/>
              </a:rPr>
              <a:t>: </a:t>
            </a:r>
            <a:r>
              <a:rPr lang="pt-BR" altLang="zh-CN" sz="2000" dirty="0" err="1">
                <a:latin typeface="Arial" panose="020B0604020202020204" pitchFamily="34" charset="0"/>
              </a:rPr>
              <a:t>Variáveis</a:t>
            </a:r>
            <a:r>
              <a:rPr lang="pt-BR" altLang="zh-CN" sz="2000" dirty="0">
                <a:latin typeface="Arial" panose="020B0604020202020204" pitchFamily="34" charset="0"/>
              </a:rPr>
              <a:t> de </a:t>
            </a:r>
            <a:r>
              <a:rPr lang="pt-BR" altLang="zh-CN" sz="2000" dirty="0" err="1">
                <a:latin typeface="Arial" panose="020B0604020202020204" pitchFamily="34" charset="0"/>
              </a:rPr>
              <a:t>folga</a:t>
            </a:r>
            <a:r>
              <a:rPr lang="pt-BR" altLang="zh-CN" sz="2000" dirty="0">
                <a:latin typeface="Arial" panose="020B0604020202020204" pitchFamily="34" charset="0"/>
              </a:rPr>
              <a:t> </a:t>
            </a:r>
            <a:r>
              <a:rPr lang="pt-BR" altLang="pt-BR" sz="2000" i="1" dirty="0">
                <a:latin typeface="Arial" panose="020B0604020202020204" pitchFamily="34" charset="0"/>
              </a:rPr>
              <a:t>ξ</a:t>
            </a:r>
            <a:r>
              <a:rPr lang="pt-BR" altLang="zh-CN" sz="2000" i="1" baseline="-25000" dirty="0" err="1">
                <a:latin typeface="Arial" panose="020B0604020202020204" pitchFamily="34" charset="0"/>
              </a:rPr>
              <a:t>i</a:t>
            </a:r>
            <a:endParaRPr lang="pt-BR" altLang="zh-CN" sz="2000" dirty="0">
              <a:latin typeface="Arial" panose="020B0604020202020204" pitchFamily="34" charset="0"/>
            </a:endParaRP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153899" y="2166893"/>
            <a:ext cx="2896806" cy="83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9925" indent="-3254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22350" indent="-3508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39850" indent="-3159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681163" indent="-339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Clr>
                <a:schemeClr val="accent1"/>
              </a:buClr>
              <a:buSzPct val="65000"/>
              <a:buNone/>
            </a:pPr>
            <a:r>
              <a:rPr lang="pt-BR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Parâmetro</a:t>
            </a:r>
            <a:r>
              <a:rPr lang="pt-BR" altLang="zh-CN" sz="2000" dirty="0">
                <a:latin typeface="Arial" panose="020B0604020202020204" pitchFamily="34" charset="0"/>
              </a:rPr>
              <a:t>: coeficientes da função linear</a:t>
            </a:r>
          </a:p>
        </p:txBody>
      </p:sp>
      <p:cxnSp>
        <p:nvCxnSpPr>
          <p:cNvPr id="116" name="Conector de Seta Reta 115"/>
          <p:cNvCxnSpPr>
            <a:stCxn id="114" idx="2"/>
          </p:cNvCxnSpPr>
          <p:nvPr/>
        </p:nvCxnSpPr>
        <p:spPr>
          <a:xfrm>
            <a:off x="1602302" y="2999494"/>
            <a:ext cx="1596931" cy="1355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114" idx="2"/>
          </p:cNvCxnSpPr>
          <p:nvPr/>
        </p:nvCxnSpPr>
        <p:spPr>
          <a:xfrm>
            <a:off x="1602302" y="2999494"/>
            <a:ext cx="1032477" cy="173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113" idx="1"/>
            <a:endCxn id="99" idx="3"/>
          </p:cNvCxnSpPr>
          <p:nvPr/>
        </p:nvCxnSpPr>
        <p:spPr>
          <a:xfrm flipH="1" flipV="1">
            <a:off x="5749454" y="3898032"/>
            <a:ext cx="862709" cy="40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rgbClr val="262673"/>
                </a:solidFill>
              </a:rPr>
              <a:t>Aprendizado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 de Máquina (</a:t>
            </a:r>
            <a:r>
              <a:rPr lang="pt-BR" b="1" i="1" dirty="0" err="1">
                <a:solidFill>
                  <a:schemeClr val="accent2">
                    <a:lumMod val="75000"/>
                  </a:schemeClr>
                </a:solidFill>
              </a:rPr>
              <a:t>Machine</a:t>
            </a:r>
            <a:r>
              <a:rPr lang="pt-BR" b="1" i="1" dirty="0">
                <a:solidFill>
                  <a:schemeClr val="accent2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pt-BR" dirty="0"/>
          </a:p>
          <a:p>
            <a:pPr marL="400050" lvl="1" indent="0" algn="just">
              <a:buNone/>
            </a:pPr>
            <a:r>
              <a:rPr lang="en-US" i="1" dirty="0"/>
              <a:t>“Machine Learning is the study of computer algorithms that improve automatically through experience”</a:t>
            </a:r>
          </a:p>
          <a:p>
            <a:pPr marL="400050" lvl="1" indent="0" algn="just">
              <a:buNone/>
            </a:pPr>
            <a:endParaRPr lang="pt-BR" dirty="0"/>
          </a:p>
          <a:p>
            <a:pPr lvl="1"/>
            <a:r>
              <a:rPr lang="en-US" sz="1800" i="1" dirty="0"/>
              <a:t>Machine Learning, Tom Mitchell, McGraw Hill, 1997.</a:t>
            </a:r>
          </a:p>
          <a:p>
            <a:pPr marL="400050" lvl="1" indent="0" algn="just">
              <a:buNone/>
            </a:pPr>
            <a:endParaRPr lang="en-US" i="1" dirty="0"/>
          </a:p>
          <a:p>
            <a:pPr marL="400050" lvl="1" indent="0" algn="just">
              <a:buNone/>
            </a:pPr>
            <a:endParaRPr lang="pt-BR" i="1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8187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97F47-1670-40E2-9C37-CBC52292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</a:t>
            </a:r>
            <a:r>
              <a:rPr lang="pt-BR" dirty="0" err="1"/>
              <a:t>hiperparâmetros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B6A4AB-FA7A-4385-96A2-8ECE950E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técnicas: </a:t>
            </a:r>
            <a:r>
              <a:rPr lang="pt-BR" i="1" dirty="0"/>
              <a:t>grid 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/>
              <a:t>random</a:t>
            </a:r>
            <a:r>
              <a:rPr lang="pt-BR" i="1" dirty="0"/>
              <a:t> </a:t>
            </a:r>
            <a:r>
              <a:rPr lang="pt-BR" i="1" dirty="0" err="1"/>
              <a:t>search</a:t>
            </a:r>
            <a:endParaRPr lang="pt-BR" i="1" dirty="0"/>
          </a:p>
          <a:p>
            <a:pPr marL="0" indent="0">
              <a:buNone/>
            </a:pPr>
            <a:r>
              <a:rPr lang="en-US" sz="1400" dirty="0" err="1"/>
              <a:t>Bergstra</a:t>
            </a:r>
            <a:r>
              <a:rPr lang="en-US" sz="1400" dirty="0"/>
              <a:t>, James &amp; </a:t>
            </a:r>
            <a:r>
              <a:rPr lang="en-US" sz="1400" dirty="0" err="1"/>
              <a:t>Bengio</a:t>
            </a:r>
            <a:r>
              <a:rPr lang="en-US" sz="1400" dirty="0"/>
              <a:t>, Y. (2012). </a:t>
            </a:r>
            <a:r>
              <a:rPr lang="en-US" sz="1400" i="1" dirty="0"/>
              <a:t>Random Search for Hyper-Parameter Optimization</a:t>
            </a:r>
            <a:r>
              <a:rPr lang="en-US" sz="1400" dirty="0"/>
              <a:t>. The Journal of Machine Learning Research. 13. 281-305. </a:t>
            </a:r>
            <a:endParaRPr lang="pt-BR" sz="16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D53F15-F6FD-4E52-A3AB-F7600AD6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55" y="2996952"/>
            <a:ext cx="66384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8E81-DA03-4848-AF8A-A881A04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</a:t>
            </a:r>
            <a:r>
              <a:rPr lang="pt-BR" dirty="0" err="1"/>
              <a:t>hiperparâmetros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252A-80AD-4AD0-AC3B-CB338DB6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solidFill>
                  <a:schemeClr val="accent2"/>
                </a:solidFill>
              </a:rPr>
              <a:t>Otimização manual </a:t>
            </a:r>
            <a:r>
              <a:rPr lang="pt-BR" sz="2400" dirty="0"/>
              <a:t>permite ao pesquisador liberdade para testar suposições (</a:t>
            </a:r>
            <a:r>
              <a:rPr lang="pt-BR" sz="2400" i="1" dirty="0"/>
              <a:t>insights</a:t>
            </a:r>
            <a:r>
              <a:rPr lang="pt-BR" sz="2400" dirty="0"/>
              <a:t>).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chemeClr val="accent2"/>
                </a:solidFill>
              </a:rPr>
              <a:t>Grid </a:t>
            </a:r>
            <a:r>
              <a:rPr lang="pt-BR" sz="2400" b="1" dirty="0" err="1">
                <a:solidFill>
                  <a:schemeClr val="accent2"/>
                </a:solidFill>
              </a:rPr>
              <a:t>Search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é simples, paralelizável e confiável em espaços com poucas dimensões (tipicamente 1d ou 2d).</a:t>
            </a:r>
          </a:p>
          <a:p>
            <a:endParaRPr lang="pt-BR" sz="2400" dirty="0"/>
          </a:p>
          <a:p>
            <a:r>
              <a:rPr lang="pt-BR" sz="2400" b="1" dirty="0" err="1">
                <a:solidFill>
                  <a:schemeClr val="accent2"/>
                </a:solidFill>
              </a:rPr>
              <a:t>Random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b="1" dirty="0" err="1">
                <a:solidFill>
                  <a:schemeClr val="accent2"/>
                </a:solidFill>
              </a:rPr>
              <a:t>Search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tende a ser mais eficiente porque nem todos os </a:t>
            </a:r>
            <a:r>
              <a:rPr lang="pt-BR" sz="2400" dirty="0" err="1"/>
              <a:t>hiperparâmetros</a:t>
            </a:r>
            <a:r>
              <a:rPr lang="pt-BR" sz="2400" dirty="0"/>
              <a:t> são igualmente importantes.</a:t>
            </a:r>
          </a:p>
          <a:p>
            <a:endParaRPr lang="pt-BR" sz="2400" dirty="0"/>
          </a:p>
          <a:p>
            <a:r>
              <a:rPr lang="pt-BR" sz="2400" dirty="0"/>
              <a:t>Em </a:t>
            </a:r>
            <a:r>
              <a:rPr lang="pt-BR" sz="2400" b="1" dirty="0" err="1">
                <a:solidFill>
                  <a:schemeClr val="accent2"/>
                </a:solidFill>
              </a:rPr>
              <a:t>Random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b="1" dirty="0" err="1">
                <a:solidFill>
                  <a:schemeClr val="accent2"/>
                </a:solidFill>
              </a:rPr>
              <a:t>Search</a:t>
            </a:r>
            <a:r>
              <a:rPr lang="pt-BR" sz="2400" dirty="0"/>
              <a:t>, o experimento pode ser interrompido a qualquer momento ou novos experimentos podem ser adicionados.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548B9C-C8B7-4BC1-92D4-BC2EB5A44DA9}"/>
              </a:ext>
            </a:extLst>
          </p:cNvPr>
          <p:cNvSpPr/>
          <p:nvPr/>
        </p:nvSpPr>
        <p:spPr>
          <a:xfrm>
            <a:off x="1403648" y="1311151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/>
              <a:t>Bergstra</a:t>
            </a:r>
            <a:r>
              <a:rPr lang="en-US" sz="1200" dirty="0"/>
              <a:t>, James &amp; </a:t>
            </a:r>
            <a:r>
              <a:rPr lang="en-US" sz="1200" dirty="0" err="1"/>
              <a:t>Bengio</a:t>
            </a:r>
            <a:r>
              <a:rPr lang="en-US" sz="1200" dirty="0"/>
              <a:t>, Y. (2012). </a:t>
            </a:r>
            <a:r>
              <a:rPr lang="en-US" sz="1200" i="1" dirty="0"/>
              <a:t>Random Search for Hyper-Parameter Optimization</a:t>
            </a:r>
            <a:r>
              <a:rPr lang="en-US" sz="1200" dirty="0"/>
              <a:t>. The Journal of Machine Learning Research. 13. 281-305. 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86695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  <a:br>
              <a:rPr lang="pt-BR" dirty="0"/>
            </a:br>
            <a:endParaRPr lang="pt-BR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solidFill>
                  <a:srgbClr val="262673"/>
                </a:solidFill>
              </a:rPr>
              <a:t>MATRIZ DE CONFUSÃO </a:t>
            </a:r>
          </a:p>
          <a:p>
            <a:pPr lvl="1"/>
            <a:r>
              <a:rPr lang="pt-BR" altLang="pt-BR" dirty="0"/>
              <a:t>Mostra o número de classificações corretas versus as classificações preditas para cada classe, sobre um conjunto de exemplos T.</a:t>
            </a:r>
          </a:p>
          <a:p>
            <a:pPr lvl="1"/>
            <a:r>
              <a:rPr lang="pt-BR" altLang="pt-BR" dirty="0"/>
              <a:t>A matriz de confusão de um classificador ideal possui apenas valores na diagonal, demais valores são zero.</a:t>
            </a:r>
          </a:p>
          <a:p>
            <a:pPr lvl="1"/>
            <a:r>
              <a:rPr lang="pt-BR" altLang="pt-BR" dirty="0"/>
              <a:t>Exemplo:</a:t>
            </a:r>
          </a:p>
          <a:p>
            <a:endParaRPr lang="pt-BR" alt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20316" y="4990296"/>
              <a:ext cx="8569324" cy="158496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2142331">
                      <a:extLst>
                        <a:ext uri="{9D8B030D-6E8A-4147-A177-3AD203B41FA5}">
                          <a16:colId xmlns:a16="http://schemas.microsoft.com/office/drawing/2014/main" val="2338005738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447226763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2975663286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260503731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CLASSE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CLASSE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PRECISÃO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05526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PRED. CLASSE A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T</a:t>
                          </a:r>
                          <a:r>
                            <a:rPr lang="pt-BR" sz="2000" i="1" baseline="-25000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F</a:t>
                          </a:r>
                          <a:r>
                            <a:rPr lang="pt-BR" sz="2000" i="1" baseline="-25000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15846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PRED. CLASSE B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F</a:t>
                          </a:r>
                          <a:r>
                            <a:rPr lang="pt-BR" sz="2000" i="1" baseline="-250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T</a:t>
                          </a:r>
                          <a:r>
                            <a:rPr lang="pt-BR" sz="2000" i="1" baseline="-250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980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REVOCAÇÃO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3356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132121"/>
                  </p:ext>
                </p:extLst>
              </p:nvPr>
            </p:nvGraphicFramePr>
            <p:xfrm>
              <a:off x="220316" y="4990296"/>
              <a:ext cx="8569324" cy="158496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2142331">
                      <a:extLst>
                        <a:ext uri="{9D8B030D-6E8A-4147-A177-3AD203B41FA5}">
                          <a16:colId xmlns:a16="http://schemas.microsoft.com/office/drawing/2014/main" val="2338005738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447226763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2975663286"/>
                        </a:ext>
                      </a:extLst>
                    </a:gridCol>
                    <a:gridCol w="2142331">
                      <a:extLst>
                        <a:ext uri="{9D8B030D-6E8A-4147-A177-3AD203B41FA5}">
                          <a16:colId xmlns:a16="http://schemas.microsoft.com/office/drawing/2014/main" val="260503731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CLASSE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CLASSE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/>
                            <a:t>PRECISÃO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05526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PRED. CLASSE A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T</a:t>
                          </a:r>
                          <a:r>
                            <a:rPr lang="pt-BR" sz="2000" i="1" baseline="-25000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F</a:t>
                          </a:r>
                          <a:r>
                            <a:rPr lang="pt-BR" sz="2000" i="1" baseline="-25000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55" t="-106061" r="-570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5846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PRED. CLASSE B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F</a:t>
                          </a:r>
                          <a:r>
                            <a:rPr lang="pt-BR" sz="2000" i="1" baseline="-250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i="1" dirty="0"/>
                            <a:t>T</a:t>
                          </a:r>
                          <a:r>
                            <a:rPr lang="pt-BR" sz="2000" i="1" baseline="-250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9808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pt-BR" sz="2000" b="1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REVOCAÇÃO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70" t="-309231" r="-20085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33568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05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ACURÁRIA</a:t>
                </a:r>
                <a:endParaRPr lang="pt-BR" sz="2400" dirty="0"/>
              </a:p>
              <a:p>
                <a:pPr lvl="1"/>
                <a:r>
                  <a:rPr lang="pt-BR" sz="2000" dirty="0"/>
                  <a:t>Porcentagem de elementos classificados corretamente (positivos ou negativos).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 /(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/>
              </a:p>
              <a:p>
                <a:pPr lvl="1"/>
                <a:endParaRPr lang="pt-BR" sz="2000" dirty="0"/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ACURÁCIA POR CLASSE</a:t>
                </a:r>
                <a:endParaRPr lang="pt-BR" sz="2400" dirty="0"/>
              </a:p>
              <a:p>
                <a:pPr lvl="1"/>
                <a:r>
                  <a:rPr lang="pt-BR" sz="2000" dirty="0"/>
                  <a:t>Calcula-se a média das acurácias individuais para cada classe.</a:t>
                </a:r>
              </a:p>
              <a:p>
                <a:pPr lvl="1"/>
                <a:r>
                  <a:rPr lang="pt-BR" sz="2000" dirty="0"/>
                  <a:t>Minimiza o problema de desbalanceamento de classe.</a:t>
                </a:r>
              </a:p>
              <a:p>
                <a:pPr lvl="1"/>
                <a:r>
                  <a:rPr lang="pt-BR" sz="2000" dirty="0"/>
                  <a:t>Desvantagem: se uma classe possui poucas amostras, aumenta a variância da medida.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EXEMPLO: DETECÇÃO DE SPAM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rgbClr val="262673"/>
                  </a:solidFill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262673"/>
                  </a:solidFill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rgbClr val="262673"/>
                  </a:solidFill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ACURÁRIA</a:t>
                </a:r>
                <a:endParaRPr lang="pt-B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80+195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100+200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=91,7% 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ACURÁCIA POR CLASSE</a:t>
                </a:r>
                <a:endParaRPr lang="pt-BR" sz="2400" dirty="0"/>
              </a:p>
              <a:p>
                <a:pPr marL="571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𝑆𝑃𝐴𝑀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pt-BR" sz="2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𝑆𝑃𝐴𝑀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195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195</m:t>
                        </m:r>
                      </m:den>
                    </m:f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97,5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pt-BR" sz="2200" dirty="0"/>
              </a:p>
              <a:p>
                <a:pPr marL="57150" indent="0" algn="ctr">
                  <a:buNone/>
                </a:pPr>
                <a:endParaRPr lang="pt-BR" sz="2200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80+97,5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=88,75%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027" b="-12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2348880"/>
          <a:ext cx="5856312" cy="1008111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1952104">
                  <a:extLst>
                    <a:ext uri="{9D8B030D-6E8A-4147-A177-3AD203B41FA5}">
                      <a16:colId xmlns:a16="http://schemas.microsoft.com/office/drawing/2014/main" val="2361696865"/>
                    </a:ext>
                  </a:extLst>
                </a:gridCol>
                <a:gridCol w="1952104">
                  <a:extLst>
                    <a:ext uri="{9D8B030D-6E8A-4147-A177-3AD203B41FA5}">
                      <a16:colId xmlns:a16="http://schemas.microsoft.com/office/drawing/2014/main" val="2069736736"/>
                    </a:ext>
                  </a:extLst>
                </a:gridCol>
                <a:gridCol w="1952104">
                  <a:extLst>
                    <a:ext uri="{9D8B030D-6E8A-4147-A177-3AD203B41FA5}">
                      <a16:colId xmlns:a16="http://schemas.microsoft.com/office/drawing/2014/main" val="180725426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PREV.</a:t>
                      </a:r>
                      <a:r>
                        <a:rPr lang="pt-BR" sz="1600" baseline="0" dirty="0"/>
                        <a:t> SPAM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PREV.</a:t>
                      </a:r>
                      <a:r>
                        <a:rPr lang="pt-BR" sz="1600" baseline="0" dirty="0"/>
                        <a:t> NÃO SPAM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4885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pt-BR" sz="1600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6446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pt-BR" sz="1600" dirty="0"/>
                        <a:t>NÃO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7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8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LOG-LOSS</a:t>
                </a:r>
                <a:endParaRPr lang="pt-BR" sz="2400" dirty="0"/>
              </a:p>
              <a:p>
                <a:pPr lvl="1"/>
                <a:r>
                  <a:rPr lang="pt-BR" sz="2000" dirty="0"/>
                  <a:t>Usado quando um classificado retorna uma probabilidade de classificação (“confiança”).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000" b="0" dirty="0"/>
              </a:p>
              <a:p>
                <a:pPr marL="0" indent="0">
                  <a:buNone/>
                </a:pPr>
                <a:endParaRPr lang="pt-BR" sz="2400" dirty="0">
                  <a:solidFill>
                    <a:srgbClr val="262673"/>
                  </a:solidFill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HAMMING-LOSS</a:t>
                </a:r>
                <a:endParaRPr lang="pt-BR" sz="2400" dirty="0"/>
              </a:p>
              <a:p>
                <a:pPr lvl="1"/>
                <a:r>
                  <a:rPr lang="pt-BR" sz="2000" dirty="0"/>
                  <a:t>Casamento simples (</a:t>
                </a:r>
                <a:r>
                  <a:rPr lang="pt-BR" sz="2000" i="1" dirty="0" err="1"/>
                  <a:t>matching</a:t>
                </a:r>
                <a:r>
                  <a:rPr lang="pt-BR" sz="2000" dirty="0"/>
                  <a:t>). Distância média entre o atributo  previsto e a classe original.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h𝑎𝑚𝑚𝑖𝑛𝑔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2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PRECISÃO (</a:t>
                </a:r>
                <a:r>
                  <a:rPr lang="pt-BR" sz="2400" i="1" dirty="0" err="1">
                    <a:solidFill>
                      <a:srgbClr val="262673"/>
                    </a:solidFill>
                  </a:rPr>
                  <a:t>precision</a:t>
                </a:r>
                <a:r>
                  <a:rPr lang="pt-BR" sz="2400" dirty="0">
                    <a:solidFill>
                      <a:srgbClr val="262673"/>
                    </a:solidFill>
                  </a:rPr>
                  <a:t>)</a:t>
                </a:r>
                <a:endParaRPr lang="pt-BR" sz="2400" dirty="0"/>
              </a:p>
              <a:p>
                <a:pPr lvl="1"/>
                <a:r>
                  <a:rPr lang="pt-BR" sz="2000" dirty="0"/>
                  <a:t>Define os chamados positivos verdadeiros. Dentre os exemplos classificados como verdadeiros, quantos eram realmente verdadeiros.</a:t>
                </a:r>
              </a:p>
              <a:p>
                <a:pPr lvl="1"/>
                <a:endParaRPr lang="pt-BR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REVOCAÇÃO / SENSITIVIDADE (</a:t>
                </a:r>
                <a:r>
                  <a:rPr lang="pt-BR" sz="2400" i="1" dirty="0">
                    <a:solidFill>
                      <a:srgbClr val="262673"/>
                    </a:solidFill>
                  </a:rPr>
                  <a:t>recall</a:t>
                </a:r>
                <a:r>
                  <a:rPr lang="pt-BR" sz="2400" dirty="0">
                    <a:solidFill>
                      <a:srgbClr val="262673"/>
                    </a:solidFill>
                  </a:rPr>
                  <a:t>)</a:t>
                </a:r>
                <a:endParaRPr lang="pt-BR" sz="2400" dirty="0"/>
              </a:p>
              <a:p>
                <a:pPr lvl="1"/>
                <a:r>
                  <a:rPr lang="pt-BR" sz="2000" dirty="0"/>
                  <a:t>Capacidade de recuperação da classe. Dentre o total de exemplos verdadeiros, quantos foram classificados como verdadeiros.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332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avaliação</a:t>
            </a:r>
            <a:br>
              <a:rPr lang="pt-BR" dirty="0"/>
            </a:br>
            <a:r>
              <a:rPr lang="pt-BR" dirty="0"/>
              <a:t>Classificação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ESPECIFICIDADE</a:t>
                </a:r>
                <a:endParaRPr lang="pt-BR" sz="2400" dirty="0"/>
              </a:p>
              <a:p>
                <a:pPr lvl="1"/>
                <a:r>
                  <a:rPr lang="pt-BR" sz="2000" dirty="0"/>
                  <a:t>Porcentagem de amostras negativas identificadas corretamente sobre o total de amostras negativas.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/>
              </a:p>
              <a:p>
                <a:pPr lvl="1"/>
                <a:endParaRPr lang="pt-BR" sz="2000" dirty="0"/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rgbClr val="262673"/>
                    </a:solidFill>
                  </a:rPr>
                  <a:t>F-</a:t>
                </a:r>
                <a:r>
                  <a:rPr lang="pt-BR" sz="2400" dirty="0" err="1">
                    <a:solidFill>
                      <a:srgbClr val="262673"/>
                    </a:solidFill>
                  </a:rPr>
                  <a:t>measure</a:t>
                </a:r>
                <a:r>
                  <a:rPr lang="pt-BR" sz="2400" dirty="0">
                    <a:solidFill>
                      <a:srgbClr val="262673"/>
                    </a:solidFill>
                  </a:rPr>
                  <a:t> ou F-score</a:t>
                </a:r>
                <a:endParaRPr lang="pt-BR" sz="2400" dirty="0"/>
              </a:p>
              <a:p>
                <a:pPr lvl="1"/>
                <a:r>
                  <a:rPr lang="pt-BR" sz="2000" dirty="0"/>
                  <a:t>Média ponderada de precisão e </a:t>
                </a:r>
                <a:r>
                  <a:rPr lang="pt-BR" sz="2000" dirty="0" err="1"/>
                  <a:t>revocação</a:t>
                </a:r>
                <a:r>
                  <a:rPr lang="pt-BR" sz="2000" dirty="0"/>
                  <a:t>.</a:t>
                </a:r>
              </a:p>
              <a:p>
                <a:pPr lvl="1"/>
                <a:endParaRPr lang="pt-BR" sz="2000" dirty="0"/>
              </a:p>
              <a:p>
                <a:pPr marL="5715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=2×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𝑃𝑅𝐸𝐶𝐼𝑆𝐴𝑂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𝑅𝐸𝑉𝑂𝐶𝐴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𝑃𝑅𝐸𝐶𝐼𝑆𝐴𝑂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𝑅𝐸𝑉𝑂𝐶𝐴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ÇÃ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 t="-1027" r="-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90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regressão</a:t>
            </a:r>
          </a:p>
        </p:txBody>
      </p:sp>
      <p:sp>
        <p:nvSpPr>
          <p:cNvPr id="449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Métodos de classificação:</a:t>
            </a:r>
          </a:p>
          <a:p>
            <a:pPr lvl="1"/>
            <a:r>
              <a:rPr lang="pt-BR" dirty="0"/>
              <a:t>Indução de árvore de decisão.</a:t>
            </a:r>
          </a:p>
          <a:p>
            <a:pPr lvl="1"/>
            <a:r>
              <a:rPr lang="pt-BR" dirty="0"/>
              <a:t>Classificação Bayesiana.</a:t>
            </a:r>
          </a:p>
          <a:p>
            <a:pPr lvl="1"/>
            <a:r>
              <a:rPr lang="pt-BR" dirty="0"/>
              <a:t>Classificação baseada em regras.</a:t>
            </a:r>
          </a:p>
          <a:p>
            <a:pPr lvl="1"/>
            <a:r>
              <a:rPr lang="pt-BR" dirty="0"/>
              <a:t>Classificação por propagação reversa (redes neurais).</a:t>
            </a:r>
          </a:p>
          <a:p>
            <a:pPr lvl="1"/>
            <a:r>
              <a:rPr lang="pt-BR" dirty="0"/>
              <a:t>Classificação associativa: por análise de regras de associação.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Métodos de regressão:</a:t>
            </a:r>
          </a:p>
          <a:p>
            <a:pPr lvl="1"/>
            <a:r>
              <a:rPr lang="pt-BR" dirty="0"/>
              <a:t>Regressão linear / polinomial.</a:t>
            </a:r>
          </a:p>
          <a:p>
            <a:pPr lvl="1"/>
            <a:r>
              <a:rPr lang="pt-BR" dirty="0"/>
              <a:t>Regressão não-linear.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9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Indução de árvore de decisão</a:t>
            </a:r>
            <a:endParaRPr lang="en-US" dirty="0"/>
          </a:p>
        </p:txBody>
      </p:sp>
      <p:sp>
        <p:nvSpPr>
          <p:cNvPr id="451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Estrutura da árvore de decisão</a:t>
            </a:r>
          </a:p>
          <a:p>
            <a:pPr lvl="1"/>
            <a:r>
              <a:rPr lang="pt-BR" sz="2000" dirty="0"/>
              <a:t>cada nó é um atributo da base de dados.</a:t>
            </a:r>
          </a:p>
          <a:p>
            <a:pPr lvl="1"/>
            <a:r>
              <a:rPr lang="pt-BR" sz="2000" dirty="0"/>
              <a:t>nós folha são do tipo do atributo-classe (ou rótulo, </a:t>
            </a:r>
            <a:r>
              <a:rPr lang="pt-BR" sz="2000" i="1" dirty="0" err="1"/>
              <a:t>label</a:t>
            </a:r>
            <a:r>
              <a:rPr lang="pt-BR" sz="2000" dirty="0"/>
              <a:t>),</a:t>
            </a:r>
          </a:p>
          <a:p>
            <a:pPr lvl="1"/>
            <a:r>
              <a:rPr lang="pt-BR" sz="2000" dirty="0"/>
              <a:t>cada ramo ligando um nó-filho a um nó-pai é etiquetado com um valor do atributo contido no nó-pai. </a:t>
            </a:r>
          </a:p>
          <a:p>
            <a:pPr lvl="1"/>
            <a:r>
              <a:rPr lang="pt-BR" sz="2000" dirty="0"/>
              <a:t>um atributo que aparece num nó não pode aparecer em seus nós descendentes.</a:t>
            </a:r>
          </a:p>
          <a:p>
            <a:pPr marL="0" indent="0">
              <a:buNone/>
            </a:pPr>
            <a:r>
              <a:rPr lang="pt-BR" sz="2400" dirty="0"/>
              <a:t>Algoritmos de indução da árvore</a:t>
            </a:r>
          </a:p>
          <a:p>
            <a:pPr lvl="1"/>
            <a:r>
              <a:rPr lang="pt-BR" sz="2000" dirty="0"/>
              <a:t>ID3 (final dos anos 1970) - </a:t>
            </a:r>
            <a:r>
              <a:rPr lang="pt-BR" sz="2000" i="1" dirty="0" err="1"/>
              <a:t>Iterative</a:t>
            </a:r>
            <a:r>
              <a:rPr lang="pt-BR" sz="2000" i="1" dirty="0"/>
              <a:t> </a:t>
            </a:r>
            <a:r>
              <a:rPr lang="pt-BR" sz="2000" i="1" dirty="0" err="1"/>
              <a:t>Dichotomiser</a:t>
            </a:r>
            <a:endParaRPr lang="pt-BR" sz="2000" i="1" dirty="0"/>
          </a:p>
          <a:p>
            <a:pPr lvl="1"/>
            <a:r>
              <a:rPr lang="pt-BR" sz="2000" dirty="0"/>
              <a:t>C45 (sucessor do ID3)</a:t>
            </a:r>
          </a:p>
          <a:p>
            <a:pPr lvl="1"/>
            <a:r>
              <a:rPr lang="pt-BR" sz="2000" dirty="0"/>
              <a:t>CART (1984) - </a:t>
            </a:r>
            <a:r>
              <a:rPr lang="pt-BR" sz="2000" i="1" dirty="0" err="1"/>
              <a:t>Classification</a:t>
            </a:r>
            <a:r>
              <a:rPr lang="pt-BR" sz="2000" i="1" dirty="0"/>
              <a:t> </a:t>
            </a:r>
            <a:r>
              <a:rPr lang="pt-BR" sz="2000" i="1" dirty="0" err="1"/>
              <a:t>and</a:t>
            </a:r>
            <a:r>
              <a:rPr lang="pt-BR" sz="2000" i="1" dirty="0"/>
              <a:t> </a:t>
            </a:r>
            <a:r>
              <a:rPr lang="pt-BR" sz="2000" i="1" dirty="0" err="1"/>
              <a:t>Regression</a:t>
            </a:r>
            <a:r>
              <a:rPr lang="pt-BR" sz="2000" i="1" dirty="0"/>
              <a:t> </a:t>
            </a:r>
            <a:r>
              <a:rPr lang="pt-BR" sz="2000" i="1" dirty="0" err="1"/>
              <a:t>Trees</a:t>
            </a:r>
            <a:endParaRPr lang="pt-BR" sz="2000" i="1" dirty="0"/>
          </a:p>
          <a:p>
            <a:pPr lvl="1"/>
            <a:r>
              <a:rPr lang="pt-BR" sz="2000" dirty="0"/>
              <a:t>J48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37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ciclo de vida da Ciência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9684" y="1249015"/>
            <a:ext cx="802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+mn-lt"/>
                <a:hlinkClick r:id="rId2"/>
              </a:rPr>
              <a:t>https://docs.microsoft.com/en-us/azure/machine-learning/team-data-science-process/lifecycle-deployment</a:t>
            </a:r>
            <a:endParaRPr lang="pt-BR" sz="1400" i="1" dirty="0">
              <a:latin typeface="+mn-lt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B061CD3-141D-4E10-BC7D-CEF23FDA8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9"/>
          <a:stretch/>
        </p:blipFill>
        <p:spPr>
          <a:xfrm>
            <a:off x="887834" y="1556792"/>
            <a:ext cx="7368332" cy="5301207"/>
          </a:xfrm>
        </p:spPr>
      </p:pic>
    </p:spTree>
    <p:extLst>
      <p:ext uri="{BB962C8B-B14F-4D97-AF65-F5344CB8AC3E}">
        <p14:creationId xmlns:p14="http://schemas.microsoft.com/office/powerpoint/2010/main" val="490491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Indução de árvore de decisão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Tipos de dados:</a:t>
            </a:r>
          </a:p>
          <a:p>
            <a:pPr lvl="1"/>
            <a:r>
              <a:rPr lang="pt-BR" sz="2000" dirty="0"/>
              <a:t>ID3: dados categóricos.</a:t>
            </a:r>
          </a:p>
          <a:p>
            <a:pPr lvl="1"/>
            <a:r>
              <a:rPr lang="pt-BR" sz="2000" dirty="0"/>
              <a:t>C4.5: dados contínuos, suporta omissões).</a:t>
            </a:r>
          </a:p>
          <a:p>
            <a:pPr marL="0" indent="0">
              <a:buNone/>
            </a:pPr>
            <a:r>
              <a:rPr lang="pt-BR" sz="2400" dirty="0"/>
              <a:t>Parâmetros de entrada:</a:t>
            </a:r>
          </a:p>
          <a:p>
            <a:pPr lvl="1"/>
            <a:r>
              <a:rPr lang="pt-BR" sz="2000" dirty="0"/>
              <a:t>base de dados (B).</a:t>
            </a:r>
          </a:p>
          <a:p>
            <a:pPr lvl="1"/>
            <a:r>
              <a:rPr lang="pt-BR" sz="2000" dirty="0"/>
              <a:t>lista de atributos candidatos (CAND).</a:t>
            </a:r>
          </a:p>
          <a:p>
            <a:pPr lvl="1"/>
            <a:r>
              <a:rPr lang="pt-BR" sz="2000" dirty="0"/>
              <a:t>um atributo-classe (rótulo):  sempre categórico.</a:t>
            </a:r>
          </a:p>
          <a:p>
            <a:pPr marL="0" indent="0">
              <a:buNone/>
            </a:pPr>
            <a:r>
              <a:rPr lang="pt-BR" sz="2400" dirty="0"/>
              <a:t>Métodos de seleção de atributos</a:t>
            </a:r>
          </a:p>
          <a:p>
            <a:pPr lvl="1"/>
            <a:r>
              <a:rPr lang="pt-BR" sz="2000" dirty="0"/>
              <a:t>Ganho de informação (ID3).</a:t>
            </a:r>
          </a:p>
          <a:p>
            <a:pPr lvl="1"/>
            <a:r>
              <a:rPr lang="pt-BR" sz="2000" dirty="0"/>
              <a:t>Taxa de ganho (C4.5, J48).</a:t>
            </a:r>
          </a:p>
          <a:p>
            <a:pPr lvl="1"/>
            <a:r>
              <a:rPr lang="pt-BR" sz="2000" dirty="0"/>
              <a:t>Índice GINI - impureza (CART).</a:t>
            </a:r>
          </a:p>
        </p:txBody>
      </p:sp>
    </p:spTree>
    <p:extLst>
      <p:ext uri="{BB962C8B-B14F-4D97-AF65-F5344CB8AC3E}">
        <p14:creationId xmlns:p14="http://schemas.microsoft.com/office/powerpoint/2010/main" val="26261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Visão geral do algoritmo de ID3 (C4.5)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pt-BR" sz="2400" dirty="0"/>
              <a:t>Crie um nó N associado à base de dados 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pPr lvl="1">
              <a:spcBef>
                <a:spcPts val="200"/>
              </a:spcBef>
            </a:pPr>
            <a:r>
              <a:rPr lang="pt-BR" sz="2000" dirty="0"/>
              <a:t>SE todos os registros de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pt-BR" sz="2000" dirty="0"/>
              <a:t> pertencem à mesma classe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ENTÃO transforme em nó folha rotulado por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pt-BR" sz="2000" dirty="0"/>
              <a:t>SENÃO SE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CAND = {}</a:t>
            </a:r>
            <a:r>
              <a:rPr lang="pt-BR" sz="2000" dirty="0"/>
              <a:t> ENTÃO transforme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dirty="0"/>
              <a:t> numa folha etiquetada 	com o valor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 = </a:t>
            </a:r>
            <a:r>
              <a:rPr lang="pt-BR" sz="2000" b="1" dirty="0" err="1">
                <a:solidFill>
                  <a:srgbClr val="262673"/>
                </a:solidFill>
              </a:rPr>
              <a:t>max</a:t>
            </a:r>
            <a:r>
              <a:rPr lang="pt-BR" sz="2000" b="1" dirty="0">
                <a:solidFill>
                  <a:srgbClr val="262673"/>
                </a:solidFill>
              </a:rPr>
              <a:t>(</a:t>
            </a:r>
            <a:r>
              <a:rPr lang="pt-BR" sz="2000" b="1" dirty="0" err="1">
                <a:solidFill>
                  <a:srgbClr val="262673"/>
                </a:solidFill>
              </a:rPr>
              <a:t>count</a:t>
            </a:r>
            <a:r>
              <a:rPr lang="pt-BR" sz="2000" b="1" dirty="0">
                <a:solidFill>
                  <a:srgbClr val="262673"/>
                </a:solidFill>
              </a:rPr>
              <a:t>(atributo-classe(A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))</a:t>
            </a:r>
            <a:endParaRPr lang="pt-BR" sz="2000" dirty="0"/>
          </a:p>
          <a:p>
            <a:pPr lvl="1">
              <a:spcBef>
                <a:spcPts val="200"/>
              </a:spcBef>
            </a:pPr>
            <a:r>
              <a:rPr lang="pt-BR" sz="2000" dirty="0"/>
              <a:t>SENÃO seleciona atributo-teste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 =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(Ganho(CAND)) </a:t>
            </a:r>
            <a:r>
              <a:rPr lang="pt-BR" sz="2000" dirty="0"/>
              <a:t>e rotule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dirty="0"/>
              <a:t> com o nome de atributo-teste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pt-BR" sz="2400" dirty="0"/>
              <a:t>Partição das amostras de B</a:t>
            </a:r>
          </a:p>
          <a:p>
            <a:pPr lvl="1" indent="-342900">
              <a:spcBef>
                <a:spcPts val="200"/>
              </a:spcBef>
            </a:pPr>
            <a:r>
              <a:rPr lang="pt-BR" sz="2000" dirty="0"/>
              <a:t>PARA cada valor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baseline="-25000" dirty="0"/>
              <a:t> </a:t>
            </a:r>
            <a:r>
              <a:rPr lang="pt-BR" sz="2000" dirty="0"/>
              <a:t>do atributo-teste FAÇA:</a:t>
            </a:r>
          </a:p>
          <a:p>
            <a:pPr lvl="1" indent="-342900">
              <a:spcBef>
                <a:spcPts val="200"/>
              </a:spcBef>
            </a:pPr>
            <a:r>
              <a:rPr lang="pt-BR" sz="2000" dirty="0"/>
              <a:t>Crie um nó-filho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b="1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dirty="0"/>
              <a:t>, ligado a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dirty="0"/>
              <a:t> por um ramo rotulado pelo valor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dirty="0"/>
              <a:t> e associe a este nó uma sub-base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dirty="0"/>
              <a:t> tal que o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atributo-teste = s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 </a:t>
            </a:r>
            <a:endParaRPr lang="pt-BR" sz="2000" dirty="0"/>
          </a:p>
          <a:p>
            <a:pPr lvl="1">
              <a:spcBef>
                <a:spcPts val="200"/>
              </a:spcBef>
            </a:pPr>
            <a:r>
              <a:rPr lang="pt-BR" sz="2000" dirty="0"/>
              <a:t>SE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= {}</a:t>
            </a:r>
            <a:r>
              <a:rPr lang="pt-BR" sz="2000" dirty="0"/>
              <a:t> ENTÃO transforme o nó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b="1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dirty="0"/>
              <a:t> numa folha etiquetada com o valor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 =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count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(atributo-Classe(A))</a:t>
            </a:r>
            <a:endParaRPr lang="pt-BR" sz="2000" dirty="0"/>
          </a:p>
          <a:p>
            <a:pPr lvl="1">
              <a:spcBef>
                <a:spcPts val="200"/>
              </a:spcBef>
            </a:pPr>
            <a:r>
              <a:rPr lang="pt-BR" sz="2000" dirty="0"/>
              <a:t>SENÃO calcule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Arvore(B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, CAND – (atributo-teste)) </a:t>
            </a:r>
            <a:r>
              <a:rPr lang="pt-BR" sz="2000" dirty="0"/>
              <a:t>e associe ao nó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pt-BR" sz="2000" b="1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pt-BR" sz="2000" dirty="0"/>
          </a:p>
          <a:p>
            <a:pPr>
              <a:spcBef>
                <a:spcPts val="200"/>
              </a:spcBef>
            </a:pPr>
            <a:endParaRPr lang="pt-BR" sz="2400" dirty="0"/>
          </a:p>
          <a:p>
            <a:pPr>
              <a:spcBef>
                <a:spcPts val="200"/>
              </a:spcBef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83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 de seleção de atributos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Ganho de informação (ID3)</a:t>
                </a:r>
              </a:p>
              <a:p>
                <a:pPr lvl="1"/>
                <a:r>
                  <a:rPr lang="pt-BR" sz="2000" dirty="0"/>
                  <a:t>Dados categóricos (número de categorias = </a:t>
                </a:r>
                <a:r>
                  <a:rPr lang="pt-BR" sz="20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v</a:t>
                </a:r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Entropia: </a:t>
                </a:r>
                <a:br>
                  <a:rPr lang="pt-BR" sz="2000" dirty="0"/>
                </a:b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𝑝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𝑝</m:t>
                        </m:r>
                        <m:r>
                          <a:rPr lang="pt-BR" sz="2000" b="0" i="1" smtClean="0">
                            <a:latin typeface="Cambria Math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𝑝</m:t>
                        </m:r>
                        <m:r>
                          <a:rPr lang="pt-BR" sz="2000" i="1">
                            <a:latin typeface="Cambria Math"/>
                          </a:rPr>
                          <m:t>+</m:t>
                        </m:r>
                        <m:r>
                          <a:rPr lang="pt-BR" sz="2000" i="1">
                            <a:latin typeface="Cambria Math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pt-BR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pt-BR" sz="20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Usando o atributo </a:t>
                </a: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pt-BR" sz="2000" dirty="0"/>
                  <a:t>, a base de dados </a:t>
                </a: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pt-BR" sz="2000" dirty="0"/>
                  <a:t> será particionada em conjuntos </a:t>
                </a:r>
                <a:r>
                  <a:rPr lang="pt-B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pt-BR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pt-BR" sz="2000" dirty="0"/>
                  <a:t>. A quantidade de informação final será: </a:t>
                </a:r>
                <a:br>
                  <a:rPr lang="pt-BR" sz="2000" dirty="0"/>
                </a:b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sup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/>
                          </a:rPr>
                          <m:t>𝐼</m:t>
                        </m:r>
                        <m:r>
                          <a:rPr lang="pt-BR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Ganho de informação: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𝑝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b="0" i="1" smtClean="0">
                        <a:latin typeface="Cambria Math"/>
                      </a:rPr>
                      <m:t>𝐼</m:t>
                    </m:r>
                    <m:r>
                      <a:rPr lang="pt-BR" sz="2000" b="0" i="1" smtClean="0">
                        <a:latin typeface="Cambria Math"/>
                      </a:rPr>
                      <m:t>(</m:t>
                    </m:r>
                    <m:r>
                      <a:rPr lang="pt-BR" sz="2000" b="0" i="1" smtClean="0">
                        <a:latin typeface="Cambria Math"/>
                      </a:rPr>
                      <m:t>𝐴</m:t>
                    </m:r>
                    <m:r>
                      <a:rPr lang="pt-B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pt-BR" sz="2000" dirty="0"/>
              </a:p>
              <a:p>
                <a:r>
                  <a:rPr lang="pt-BR" sz="2400" dirty="0"/>
                  <a:t>Taxa de ganho (C4.5)</a:t>
                </a:r>
              </a:p>
              <a:p>
                <a:pPr lvl="1"/>
                <a:r>
                  <a:rPr lang="pt-BR" sz="2000" dirty="0"/>
                  <a:t>Dados categóricos ou contínuos</a:t>
                </a: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84" t="-1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 de seleção de atributos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Índice </a:t>
                </a:r>
                <a:r>
                  <a:rPr lang="pt-BR" dirty="0" err="1"/>
                  <a:t>Gini</a:t>
                </a:r>
                <a:r>
                  <a:rPr lang="pt-BR" dirty="0"/>
                  <a:t> (</a:t>
                </a:r>
                <a:r>
                  <a:rPr lang="en-US" altLang="pt-BR" i="1" dirty="0"/>
                  <a:t>IBM </a:t>
                </a:r>
                <a:r>
                  <a:rPr lang="en-US" altLang="pt-BR" i="1" dirty="0" err="1"/>
                  <a:t>IntelligentMiner</a:t>
                </a:r>
                <a:r>
                  <a:rPr lang="pt-BR" dirty="0"/>
                  <a:t>)</a:t>
                </a:r>
              </a:p>
              <a:p>
                <a:pPr lvl="1"/>
                <a:r>
                  <a:rPr lang="pt-BR" dirty="0"/>
                  <a:t>Dados contínuos</a:t>
                </a:r>
              </a:p>
              <a:p>
                <a:pPr lvl="1"/>
                <a:r>
                  <a:rPr lang="pt-BR" dirty="0"/>
                  <a:t>Se uma base B contém amostras de N classes:</a:t>
                </a: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𝑔𝑖𝑛𝑖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pt-BR" dirty="0"/>
                </a:b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é a frequência relativa da classe </a:t>
                </a:r>
                <a:r>
                  <a:rPr lang="pt-BR" i="1" dirty="0"/>
                  <a:t>j</a:t>
                </a:r>
                <a:r>
                  <a:rPr lang="pt-BR" dirty="0"/>
                  <a:t> em B. </a:t>
                </a:r>
              </a:p>
              <a:p>
                <a:pPr lvl="1"/>
                <a:r>
                  <a:rPr lang="pt-BR" dirty="0"/>
                  <a:t>Se B é particionada em duas subclasses B</a:t>
                </a:r>
                <a:r>
                  <a:rPr lang="pt-BR" baseline="-25000" dirty="0"/>
                  <a:t>1</a:t>
                </a:r>
                <a:r>
                  <a:rPr lang="pt-BR" dirty="0"/>
                  <a:t> e B</a:t>
                </a:r>
                <a:r>
                  <a:rPr lang="pt-BR" baseline="-25000" dirty="0"/>
                  <a:t>2</a:t>
                </a:r>
                <a:r>
                  <a:rPr lang="pt-BR" dirty="0"/>
                  <a:t> com tamanhos N</a:t>
                </a:r>
                <a:r>
                  <a:rPr lang="pt-BR" baseline="-25000" dirty="0"/>
                  <a:t>1</a:t>
                </a:r>
                <a:r>
                  <a:rPr lang="pt-BR" dirty="0"/>
                  <a:t> e N</a:t>
                </a:r>
                <a:r>
                  <a:rPr lang="pt-BR" baseline="-25000" dirty="0"/>
                  <a:t>2</a:t>
                </a:r>
                <a:r>
                  <a:rPr lang="pt-BR" dirty="0"/>
                  <a:t> , então:</a:t>
                </a:r>
                <a:br>
                  <a:rPr lang="pt-B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𝑔𝑖𝑛𝑖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𝑝𝑎𝑟𝑡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𝑔𝑖𝑛𝑖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𝑔𝑖𝑛𝑖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45" t="-12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de decisão: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pt-BR" sz="2000" dirty="0">
                <a:solidFill>
                  <a:srgbClr val="000000"/>
                </a:solidFill>
                <a:cs typeface="Lucida Sans Unicode" pitchFamily="34" charset="0"/>
              </a:rPr>
              <a:t>Considere a base abaixo. O objetivo é identificar quais as condições ideais para se jogar um determinado jogo.</a:t>
            </a:r>
          </a:p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10543"/>
              </p:ext>
            </p:extLst>
          </p:nvPr>
        </p:nvGraphicFramePr>
        <p:xfrm>
          <a:off x="1511659" y="2348880"/>
          <a:ext cx="6120682" cy="4305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Aparência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Temperatura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Umidade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Vento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Jogar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Nublado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Nublado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Chuvoso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Ensolarado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Nublado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Nublado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Normal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Chuvoso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de decisão: exemplo</a:t>
            </a:r>
            <a:endParaRPr lang="en-US" dirty="0"/>
          </a:p>
        </p:txBody>
      </p:sp>
      <p:pic>
        <p:nvPicPr>
          <p:cNvPr id="4689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168970" y="1700485"/>
            <a:ext cx="6867526" cy="4968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8995" name="Rectangle 4"/>
          <p:cNvSpPr>
            <a:spLocks noChangeArrowheads="1"/>
          </p:cNvSpPr>
          <p:nvPr/>
        </p:nvSpPr>
        <p:spPr bwMode="auto">
          <a:xfrm>
            <a:off x="18597" y="1700485"/>
            <a:ext cx="2609187" cy="122446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800" dirty="0">
                <a:solidFill>
                  <a:srgbClr val="000000"/>
                </a:solidFill>
                <a:cs typeface="Lucida Sans Unicode" pitchFamily="34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latin typeface="+mn-lt"/>
                <a:cs typeface="Lucida Sans Unicode" pitchFamily="34" charset="0"/>
              </a:rPr>
              <a:t>s</a:t>
            </a:r>
            <a:r>
              <a:rPr lang="pt-BR" sz="1800" dirty="0">
                <a:solidFill>
                  <a:srgbClr val="000000"/>
                </a:solidFill>
                <a:cs typeface="Lucida Sans Unicode" pitchFamily="34" charset="0"/>
              </a:rPr>
              <a:t> quatro possibilidades</a:t>
            </a:r>
          </a:p>
          <a:p>
            <a:pPr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800" dirty="0">
                <a:solidFill>
                  <a:srgbClr val="000000"/>
                </a:solidFill>
                <a:cs typeface="Lucida Sans Unicode" pitchFamily="34" charset="0"/>
              </a:rPr>
              <a:t> para o atributo </a:t>
            </a:r>
          </a:p>
          <a:p>
            <a:pPr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800" dirty="0">
                <a:solidFill>
                  <a:srgbClr val="000000"/>
                </a:solidFill>
                <a:cs typeface="Lucida Sans Unicode" pitchFamily="34" charset="0"/>
              </a:rPr>
              <a:t>do nó raiz.</a:t>
            </a:r>
          </a:p>
          <a:p>
            <a:pPr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800" dirty="0">
              <a:solidFill>
                <a:srgbClr val="000000"/>
              </a:solidFill>
              <a:cs typeface="Lucida Sans Unicode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8626" y="2938298"/>
            <a:ext cx="272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Critério de escolha </a:t>
            </a:r>
            <a:br>
              <a:rPr lang="pt-BR" dirty="0"/>
            </a:br>
            <a:r>
              <a:rPr lang="pt-BR" dirty="0"/>
              <a:t>intuitivo:</a:t>
            </a:r>
          </a:p>
          <a:p>
            <a:r>
              <a:rPr lang="pt-BR" dirty="0"/>
              <a:t>atributo que produz </a:t>
            </a:r>
            <a:br>
              <a:rPr lang="pt-BR" dirty="0"/>
            </a:br>
            <a:r>
              <a:rPr lang="pt-BR" dirty="0"/>
              <a:t>os nós mais puros. </a:t>
            </a:r>
          </a:p>
        </p:txBody>
      </p:sp>
    </p:spTree>
    <p:extLst>
      <p:ext uri="{BB962C8B-B14F-4D97-AF65-F5344CB8AC3E}">
        <p14:creationId xmlns:p14="http://schemas.microsoft.com/office/powerpoint/2010/main" val="4601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decisão: 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Entropia do atributo 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Aparência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𝐴𝑝𝑎𝑟𝑒𝑛𝑐𝑖𝑎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pt-BR" sz="200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𝐹𝑜𝑙h𝑎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pt-BR" sz="20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pt-BR" sz="2000" b="0" i="1" smtClean="0">
                        <a:latin typeface="Cambria Math"/>
                      </a:rPr>
                      <m:t>=0.971</m:t>
                    </m:r>
                  </m:oMath>
                </a14:m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𝐹𝑜𝑙h𝑎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=0</m:t>
                    </m:r>
                  </m:oMath>
                </a14:m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𝐹𝑜𝑙h𝑎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pt-BR" sz="20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pt-BR" sz="2000" i="1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=0.971</m:t>
                    </m:r>
                  </m:oMath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logo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𝐴𝑝𝑎𝑟𝑒𝑛𝑐𝑖𝑎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0.971</m:t>
                      </m:r>
                      <m:r>
                        <a:rPr lang="pt-BR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0</m:t>
                      </m:r>
                      <m:r>
                        <a:rPr lang="pt-BR" sz="200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0.971=0.693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5" t="-12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4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Como decidir qual o melhor atributo para dividir as amostras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Entropia do atributo 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Temperatura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𝑇𝑒𝑚𝑝𝑒𝑟𝑎𝑡𝑢𝑟𝑎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=0.911</m:t>
                      </m:r>
                    </m:oMath>
                  </m:oMathPara>
                </a14:m>
                <a:br>
                  <a:rPr lang="pt-BR" sz="2000" i="1" dirty="0">
                    <a:latin typeface="Cambria Math"/>
                  </a:rPr>
                </a:br>
                <a:r>
                  <a:rPr lang="pt-BR" dirty="0"/>
                  <a:t>Entropia do atributo 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Humidade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𝐻𝑢𝑚𝑖𝑑𝑎𝑑𝑒</m:t>
                          </m:r>
                        </m:e>
                      </m:d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𝐹𝑜𝑙h𝑎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=0</m:t>
                      </m:r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.788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pt-BR" dirty="0"/>
                  <a:t>Ganho da informação: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pt-BR" sz="2000" i="1">
                        <a:latin typeface="Cambria Math"/>
                      </a:rPr>
                      <m:t>=0.9</m:t>
                    </m:r>
                    <m:r>
                      <a:rPr lang="pt-BR" sz="2000" b="0" i="1" smtClean="0">
                        <a:latin typeface="Cambria Math"/>
                      </a:rPr>
                      <m:t>40</m:t>
                    </m:r>
                  </m:oMath>
                </a14:m>
                <a:endParaRPr lang="pt-BR" sz="2000" b="0" dirty="0"/>
              </a:p>
              <a:p>
                <a:pPr marL="0" indent="0" algn="ctr">
                  <a:buNone/>
                </a:pPr>
                <a:endParaRPr lang="pt-BR" sz="20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pt-BR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𝑨𝒑𝒂𝒓𝒆𝒏𝒄𝒊𝒂</m:t>
                          </m:r>
                        </m:e>
                      </m:d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𝟗𝟒𝟎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− 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𝟔𝟗𝟑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pt-BR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𝟐𝟒𝟕</m:t>
                      </m:r>
                    </m:oMath>
                  </m:oMathPara>
                </a14:m>
                <a:endParaRPr lang="pt-BR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𝑇𝑒𝑚𝑝𝑒𝑟𝑡𝑢𝑟𝑎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=0.940 −0.911 = 0.029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𝐻𝑢𝑚𝑖𝑑𝑎𝑑𝑒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=0.940 −0.788 = 0.152</m:t>
                      </m:r>
                    </m:oMath>
                  </m:oMathPara>
                </a14:m>
                <a:endParaRPr lang="pt-BR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𝑉𝑒𝑛𝑡𝑜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=0.940 −0.892 = 0.020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ctr">
                  <a:buNone/>
                </a:pPr>
                <a:endParaRPr lang="pt-BR" sz="2000" b="0" dirty="0"/>
              </a:p>
              <a:p>
                <a:pPr marL="0" indent="0" algn="ctr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45" t="-1155" b="-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2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 da árvore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57" y="1554942"/>
            <a:ext cx="7992887" cy="52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3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07" y="2924944"/>
            <a:ext cx="6007186" cy="39108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Overfitting</a:t>
            </a:r>
            <a:r>
              <a:rPr lang="pt-BR" dirty="0"/>
              <a:t> (</a:t>
            </a:r>
            <a:r>
              <a:rPr lang="pt-BR" dirty="0" err="1"/>
              <a:t>superajustamento</a:t>
            </a:r>
            <a:r>
              <a:rPr lang="pt-BR" dirty="0"/>
              <a:t>) em árvores de decisão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Considere o seguinte ruído na base de treinamento: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262673"/>
                </a:solidFill>
              </a:rPr>
              <a:t>&lt;Ensolarado, Quente, Normal, Forte, Não&gt; </a:t>
            </a:r>
          </a:p>
          <a:p>
            <a:pPr marL="0" indent="0">
              <a:buNone/>
            </a:pPr>
            <a:r>
              <a:rPr lang="pt-BR" dirty="0"/>
              <a:t>Nova árvore:</a:t>
            </a:r>
          </a:p>
        </p:txBody>
      </p:sp>
    </p:spTree>
    <p:extLst>
      <p:ext uri="{BB962C8B-B14F-4D97-AF65-F5344CB8AC3E}">
        <p14:creationId xmlns:p14="http://schemas.microsoft.com/office/powerpoint/2010/main" val="39315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Aprendizado supervisionado</a:t>
            </a:r>
          </a:p>
          <a:p>
            <a:pPr lvl="1"/>
            <a:r>
              <a:rPr lang="pt-BR" dirty="0"/>
              <a:t>Dado possui rótulos (</a:t>
            </a:r>
            <a:r>
              <a:rPr lang="pt-BR" i="1" dirty="0" err="1"/>
              <a:t>label</a:t>
            </a:r>
            <a:r>
              <a:rPr lang="pt-BR" i="1" dirty="0"/>
              <a:t>)</a:t>
            </a:r>
            <a:r>
              <a:rPr lang="pt-BR" dirty="0"/>
              <a:t> conhecidos (alvo</a:t>
            </a:r>
            <a:r>
              <a:rPr lang="pt-BR" i="1" dirty="0"/>
              <a:t>/</a:t>
            </a:r>
            <a:r>
              <a:rPr lang="pt-BR" i="1" dirty="0" err="1"/>
              <a:t>target</a:t>
            </a:r>
            <a:r>
              <a:rPr lang="pt-BR" i="1" dirty="0"/>
              <a:t>).</a:t>
            </a:r>
          </a:p>
          <a:p>
            <a:pPr lvl="1"/>
            <a:r>
              <a:rPr lang="pt-BR" dirty="0"/>
              <a:t>Cria modelo para fazer previsões e se autocorrige quando as previsões são ruins até atingir acurácia aceitável.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/>
              <a:t>Aprendizado não supervisionado</a:t>
            </a:r>
          </a:p>
          <a:p>
            <a:pPr lvl="1"/>
            <a:r>
              <a:rPr lang="pt-BR" dirty="0"/>
              <a:t>Dado não é rotulado ou não possui resultado conhecido.</a:t>
            </a:r>
          </a:p>
          <a:p>
            <a:pPr lvl="1"/>
            <a:r>
              <a:rPr lang="pt-BR" dirty="0"/>
              <a:t>Modelo deduz estruturas ou padrões a partir da entrada.</a:t>
            </a:r>
          </a:p>
        </p:txBody>
      </p:sp>
    </p:spTree>
    <p:extLst>
      <p:ext uri="{BB962C8B-B14F-4D97-AF65-F5344CB8AC3E}">
        <p14:creationId xmlns:p14="http://schemas.microsoft.com/office/powerpoint/2010/main" val="3564868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Overfitting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Considere uma hipótese </a:t>
            </a:r>
            <a:r>
              <a:rPr lang="pt-BR" i="1" dirty="0"/>
              <a:t>h</a:t>
            </a:r>
            <a:r>
              <a:rPr lang="pt-BR" dirty="0"/>
              <a:t> e:</a:t>
            </a:r>
          </a:p>
          <a:p>
            <a:pPr lvl="1"/>
            <a:r>
              <a:rPr lang="pt-BR" dirty="0"/>
              <a:t>Taxa de erro sobre o conjunto de treinamento: </a:t>
            </a:r>
            <a:r>
              <a:rPr lang="pt-BR" i="1" dirty="0" err="1"/>
              <a:t>err</a:t>
            </a:r>
            <a:r>
              <a:rPr lang="pt-BR" i="1" baseline="-25000" dirty="0" err="1"/>
              <a:t>train</a:t>
            </a:r>
            <a:r>
              <a:rPr lang="pt-BR" i="1" dirty="0"/>
              <a:t>(h)</a:t>
            </a:r>
          </a:p>
          <a:p>
            <a:pPr lvl="1"/>
            <a:r>
              <a:rPr lang="pt-BR" dirty="0"/>
              <a:t>Erro real sobre todo conjunto de dados: </a:t>
            </a:r>
            <a:r>
              <a:rPr lang="pt-BR" i="1" dirty="0" err="1"/>
              <a:t>err</a:t>
            </a:r>
            <a:r>
              <a:rPr lang="pt-BR" i="1" baseline="-25000" dirty="0" err="1"/>
              <a:t>real</a:t>
            </a:r>
            <a:r>
              <a:rPr lang="pt-BR" i="1" dirty="0"/>
              <a:t>(h)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Diz-se que </a:t>
            </a:r>
            <a:r>
              <a:rPr lang="pt-BR" i="1" dirty="0"/>
              <a:t>h</a:t>
            </a:r>
            <a:r>
              <a:rPr lang="pt-BR" dirty="0"/>
              <a:t> sofre </a:t>
            </a:r>
            <a:r>
              <a:rPr lang="pt-BR" dirty="0" err="1"/>
              <a:t>overfitting</a:t>
            </a:r>
            <a:r>
              <a:rPr lang="pt-BR" dirty="0"/>
              <a:t> referente aos dados de treinamento se: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i="1" dirty="0"/>
              <a:t> </a:t>
            </a:r>
            <a:r>
              <a:rPr lang="pt-BR" i="1" dirty="0" err="1">
                <a:solidFill>
                  <a:srgbClr val="262673"/>
                </a:solidFill>
              </a:rPr>
              <a:t>err</a:t>
            </a:r>
            <a:r>
              <a:rPr lang="pt-BR" i="1" baseline="-25000" dirty="0" err="1">
                <a:solidFill>
                  <a:srgbClr val="262673"/>
                </a:solidFill>
              </a:rPr>
              <a:t>real</a:t>
            </a:r>
            <a:r>
              <a:rPr lang="pt-BR" i="1" dirty="0">
                <a:solidFill>
                  <a:srgbClr val="262673"/>
                </a:solidFill>
              </a:rPr>
              <a:t>(h)</a:t>
            </a:r>
            <a:r>
              <a:rPr lang="pt-BR" dirty="0">
                <a:solidFill>
                  <a:srgbClr val="262673"/>
                </a:solidFill>
              </a:rPr>
              <a:t> &gt; </a:t>
            </a:r>
            <a:r>
              <a:rPr lang="pt-BR" i="1" dirty="0" err="1">
                <a:solidFill>
                  <a:srgbClr val="262673"/>
                </a:solidFill>
              </a:rPr>
              <a:t>err</a:t>
            </a:r>
            <a:r>
              <a:rPr lang="pt-BR" i="1" baseline="-25000" dirty="0" err="1">
                <a:solidFill>
                  <a:srgbClr val="262673"/>
                </a:solidFill>
              </a:rPr>
              <a:t>train</a:t>
            </a:r>
            <a:r>
              <a:rPr lang="pt-BR" i="1" dirty="0">
                <a:solidFill>
                  <a:srgbClr val="262673"/>
                </a:solidFill>
              </a:rPr>
              <a:t>(h)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Quantidade de </a:t>
            </a:r>
            <a:r>
              <a:rPr lang="pt-BR" dirty="0" err="1"/>
              <a:t>overfitting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i="1" dirty="0"/>
              <a:t> </a:t>
            </a:r>
            <a:r>
              <a:rPr lang="pt-BR" i="1" dirty="0" err="1">
                <a:solidFill>
                  <a:srgbClr val="262673"/>
                </a:solidFill>
              </a:rPr>
              <a:t>err</a:t>
            </a:r>
            <a:r>
              <a:rPr lang="pt-BR" i="1" baseline="-25000" dirty="0" err="1">
                <a:solidFill>
                  <a:srgbClr val="262673"/>
                </a:solidFill>
              </a:rPr>
              <a:t>real</a:t>
            </a:r>
            <a:r>
              <a:rPr lang="pt-BR" i="1" dirty="0">
                <a:solidFill>
                  <a:srgbClr val="262673"/>
                </a:solidFill>
              </a:rPr>
              <a:t>(h)  - </a:t>
            </a:r>
            <a:r>
              <a:rPr lang="pt-BR" i="1" dirty="0" err="1">
                <a:solidFill>
                  <a:srgbClr val="262673"/>
                </a:solidFill>
              </a:rPr>
              <a:t>err</a:t>
            </a:r>
            <a:r>
              <a:rPr lang="pt-BR" i="1" baseline="-25000" dirty="0" err="1">
                <a:solidFill>
                  <a:srgbClr val="262673"/>
                </a:solidFill>
              </a:rPr>
              <a:t>train</a:t>
            </a:r>
            <a:r>
              <a:rPr lang="pt-BR" i="1" dirty="0">
                <a:solidFill>
                  <a:srgbClr val="262673"/>
                </a:solidFill>
              </a:rPr>
              <a:t>(h)</a:t>
            </a:r>
            <a:endParaRPr lang="pt-BR" dirty="0">
              <a:solidFill>
                <a:srgbClr val="2626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93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Overfitting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66" y="1844675"/>
            <a:ext cx="784706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3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</a:t>
            </a:r>
            <a:r>
              <a:rPr lang="pt-BR" i="1" dirty="0" err="1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Parar de crescer a árvore quando não for estatisticamente relevante.</a:t>
            </a:r>
          </a:p>
          <a:p>
            <a:r>
              <a:rPr lang="pt-BR" dirty="0"/>
              <a:t>Gerar a árvore completa e depois podá-la.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262673"/>
                </a:solidFill>
              </a:rPr>
              <a:t>Poda com erro reduzido</a:t>
            </a:r>
          </a:p>
          <a:p>
            <a:pPr lvl="1"/>
            <a:r>
              <a:rPr lang="pt-BR" dirty="0"/>
              <a:t>Dividir dado em </a:t>
            </a:r>
            <a:r>
              <a:rPr lang="pt-BR" i="1" dirty="0">
                <a:solidFill>
                  <a:srgbClr val="262673"/>
                </a:solidFill>
              </a:rPr>
              <a:t>treinamento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>
                <a:solidFill>
                  <a:srgbClr val="262673"/>
                </a:solidFill>
              </a:rPr>
              <a:t>validação</a:t>
            </a:r>
            <a:endParaRPr lang="pt-BR" dirty="0">
              <a:solidFill>
                <a:srgbClr val="262673"/>
              </a:solidFill>
            </a:endParaRPr>
          </a:p>
          <a:p>
            <a:pPr lvl="1"/>
            <a:r>
              <a:rPr lang="pt-BR" dirty="0"/>
              <a:t>Criar árvore que classifica </a:t>
            </a:r>
            <a:r>
              <a:rPr lang="pt-BR" i="1" dirty="0"/>
              <a:t>treinamento</a:t>
            </a:r>
            <a:r>
              <a:rPr lang="pt-BR" dirty="0"/>
              <a:t> corretamente</a:t>
            </a:r>
          </a:p>
          <a:p>
            <a:pPr lvl="1"/>
            <a:r>
              <a:rPr lang="pt-BR" dirty="0"/>
              <a:t>Repetir até que seja prejudicial ao modelo</a:t>
            </a:r>
          </a:p>
          <a:p>
            <a:pPr lvl="2"/>
            <a:r>
              <a:rPr lang="pt-BR" dirty="0"/>
              <a:t>Avaliar o impacto da poda de cada nó (e seus descendentes) da árvore na </a:t>
            </a:r>
            <a:r>
              <a:rPr lang="pt-BR" i="1" dirty="0">
                <a:solidFill>
                  <a:srgbClr val="262673"/>
                </a:solidFill>
              </a:rPr>
              <a:t>validação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Remover nó que mais aumenta a acurácia na </a:t>
            </a:r>
            <a:r>
              <a:rPr lang="pt-BR" i="1" dirty="0">
                <a:solidFill>
                  <a:srgbClr val="262673"/>
                </a:solidFill>
              </a:rPr>
              <a:t>validação</a:t>
            </a:r>
            <a:r>
              <a:rPr lang="pt-BR" dirty="0">
                <a:solidFill>
                  <a:srgbClr val="262673"/>
                </a:solidFill>
              </a:rPr>
              <a:t> </a:t>
            </a:r>
            <a:r>
              <a:rPr lang="pt-BR" dirty="0"/>
              <a:t>(algoritmo guloso).</a:t>
            </a:r>
            <a:endParaRPr lang="pt-BR" dirty="0">
              <a:solidFill>
                <a:srgbClr val="2626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9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 da poda com erro reduzido no </a:t>
            </a:r>
            <a:r>
              <a:rPr lang="pt-BR" i="1" dirty="0" err="1"/>
              <a:t>Overfitting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97" y="1844675"/>
            <a:ext cx="7650206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2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atributos contínuos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54514"/>
              </p:ext>
            </p:extLst>
          </p:nvPr>
        </p:nvGraphicFramePr>
        <p:xfrm>
          <a:off x="1511659" y="1844675"/>
          <a:ext cx="6120682" cy="4305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Aparência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Temperatura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Umidade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Vento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Jogar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Nublado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Chuvoso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Nublado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Ensolarado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Frio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Chuvoso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Ensolarado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Nublado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Nublado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Quente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Sim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Chuvoso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42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atributos contínuos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16" y="1412776"/>
            <a:ext cx="8303969" cy="54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8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atributos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Criar nó que testa o atributo contínuo:</a:t>
            </a:r>
          </a:p>
          <a:p>
            <a:pPr lvl="1"/>
            <a:r>
              <a:rPr lang="pt-BR" sz="2000" i="1" dirty="0"/>
              <a:t>(Temperatura = 60) == V/F</a:t>
            </a:r>
          </a:p>
          <a:p>
            <a:pPr lvl="1"/>
            <a:r>
              <a:rPr lang="pt-BR" sz="2000" i="1" dirty="0"/>
              <a:t>(Temperatura &gt; 65) == V/F</a:t>
            </a:r>
          </a:p>
          <a:p>
            <a:r>
              <a:rPr lang="pt-BR" sz="2400" dirty="0"/>
              <a:t>Problema: se atributo possui muitos valores, ele será selecionado.</a:t>
            </a:r>
          </a:p>
          <a:p>
            <a:r>
              <a:rPr lang="pt-BR" sz="2400" dirty="0"/>
              <a:t>Abordagem é usar </a:t>
            </a:r>
            <a:r>
              <a:rPr lang="pt-BR" sz="2400" i="1" dirty="0" err="1"/>
              <a:t>GainRatio</a:t>
            </a:r>
            <a:endParaRPr lang="pt-BR" sz="2400" i="1" dirty="0"/>
          </a:p>
          <a:p>
            <a:endParaRPr lang="pt-BR" sz="2400" i="1" dirty="0"/>
          </a:p>
          <a:p>
            <a:endParaRPr lang="pt-BR" sz="2400" i="1" dirty="0"/>
          </a:p>
          <a:p>
            <a:endParaRPr lang="pt-BR" sz="2400" i="1" dirty="0"/>
          </a:p>
          <a:p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onde S</a:t>
            </a:r>
            <a:r>
              <a:rPr lang="pt-BR" sz="2400" i="1" baseline="-25000" dirty="0"/>
              <a:t>i</a:t>
            </a:r>
            <a:r>
              <a:rPr lang="pt-BR" sz="2400" i="1" dirty="0"/>
              <a:t> é o subconjunto de S em que A possui o valor v</a:t>
            </a:r>
            <a:r>
              <a:rPr lang="pt-BR" sz="2400" i="1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483768" y="4437112"/>
                <a:ext cx="432278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𝑆𝑝𝑙𝑖𝑡𝐼𝑛𝑓𝑜𝑟𝑚𝑎𝑡𝑖𝑜𝑛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12"/>
                <a:ext cx="4322786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691680" y="5157192"/>
                <a:ext cx="4506298" cy="78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𝑆𝑝𝑙𝑖𝑡𝐼𝑛𝑓𝑜𝑟𝑚𝑎𝑡𝑖𝑜𝑛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157192"/>
                <a:ext cx="4506298" cy="780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18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Bayesiana (</a:t>
            </a:r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método é baseado em classificador estatístico. </a:t>
            </a:r>
          </a:p>
          <a:p>
            <a:r>
              <a:rPr lang="pt-BR" dirty="0"/>
              <a:t>Trabalha com probabilidades de ocorrência de cada classe para cada valor de atributo.</a:t>
            </a:r>
          </a:p>
          <a:p>
            <a:r>
              <a:rPr lang="pt-BR" dirty="0"/>
              <a:t>Probabilidade condicional:</a:t>
            </a:r>
          </a:p>
          <a:p>
            <a:pPr lvl="1"/>
            <a:r>
              <a:rPr lang="pt-BR" dirty="0">
                <a:solidFill>
                  <a:srgbClr val="333399"/>
                </a:solidFill>
              </a:rPr>
              <a:t>P(X|Y) = P(X, Y)  / P(Y)</a:t>
            </a:r>
          </a:p>
          <a:p>
            <a:pPr lvl="1"/>
            <a:r>
              <a:rPr lang="pt-BR" dirty="0">
                <a:solidFill>
                  <a:srgbClr val="333399"/>
                </a:solidFill>
              </a:rPr>
              <a:t>P(X, Y) = P(X|Y) P(Y) </a:t>
            </a:r>
            <a:r>
              <a:rPr lang="pt-BR" dirty="0"/>
              <a:t>(Regra da cadeia)</a:t>
            </a:r>
          </a:p>
          <a:p>
            <a:r>
              <a:rPr lang="pt-BR" dirty="0"/>
              <a:t>Supondo independência condicional das variáveis:</a:t>
            </a:r>
          </a:p>
          <a:p>
            <a:pPr lvl="1"/>
            <a:r>
              <a:rPr lang="pt-BR" dirty="0">
                <a:solidFill>
                  <a:srgbClr val="333399"/>
                </a:solidFill>
              </a:rPr>
              <a:t>(∀i, j, k)   P(X=</a:t>
            </a:r>
            <a:r>
              <a:rPr lang="pt-BR" dirty="0" err="1">
                <a:solidFill>
                  <a:srgbClr val="333399"/>
                </a:solidFill>
              </a:rPr>
              <a:t>x</a:t>
            </a:r>
            <a:r>
              <a:rPr lang="pt-BR" baseline="-25000" dirty="0" err="1">
                <a:solidFill>
                  <a:srgbClr val="333399"/>
                </a:solidFill>
              </a:rPr>
              <a:t>i</a:t>
            </a:r>
            <a:r>
              <a:rPr lang="pt-BR" dirty="0" err="1">
                <a:solidFill>
                  <a:srgbClr val="333399"/>
                </a:solidFill>
              </a:rPr>
              <a:t>|Y</a:t>
            </a:r>
            <a:r>
              <a:rPr lang="pt-BR" dirty="0">
                <a:solidFill>
                  <a:srgbClr val="333399"/>
                </a:solidFill>
              </a:rPr>
              <a:t>=</a:t>
            </a:r>
            <a:r>
              <a:rPr lang="pt-BR" dirty="0" err="1">
                <a:solidFill>
                  <a:srgbClr val="333399"/>
                </a:solidFill>
              </a:rPr>
              <a:t>y</a:t>
            </a:r>
            <a:r>
              <a:rPr lang="pt-BR" baseline="-25000" dirty="0" err="1">
                <a:solidFill>
                  <a:srgbClr val="333399"/>
                </a:solidFill>
              </a:rPr>
              <a:t>j</a:t>
            </a:r>
            <a:r>
              <a:rPr lang="pt-BR" dirty="0">
                <a:solidFill>
                  <a:srgbClr val="333399"/>
                </a:solidFill>
              </a:rPr>
              <a:t>, Z=</a:t>
            </a:r>
            <a:r>
              <a:rPr lang="pt-BR" dirty="0" err="1">
                <a:solidFill>
                  <a:srgbClr val="333399"/>
                </a:solidFill>
              </a:rPr>
              <a:t>z</a:t>
            </a:r>
            <a:r>
              <a:rPr lang="pt-BR" baseline="-25000" dirty="0" err="1">
                <a:solidFill>
                  <a:srgbClr val="333399"/>
                </a:solidFill>
              </a:rPr>
              <a:t>k</a:t>
            </a:r>
            <a:r>
              <a:rPr lang="pt-BR" dirty="0">
                <a:solidFill>
                  <a:srgbClr val="333399"/>
                </a:solidFill>
              </a:rPr>
              <a:t>) = P(X=</a:t>
            </a:r>
            <a:r>
              <a:rPr lang="pt-BR" dirty="0" err="1">
                <a:solidFill>
                  <a:srgbClr val="333399"/>
                </a:solidFill>
              </a:rPr>
              <a:t>x</a:t>
            </a:r>
            <a:r>
              <a:rPr lang="pt-BR" baseline="-25000" dirty="0" err="1">
                <a:solidFill>
                  <a:srgbClr val="333399"/>
                </a:solidFill>
              </a:rPr>
              <a:t>i</a:t>
            </a:r>
            <a:r>
              <a:rPr lang="pt-BR" dirty="0" err="1">
                <a:solidFill>
                  <a:srgbClr val="333399"/>
                </a:solidFill>
              </a:rPr>
              <a:t>|Z</a:t>
            </a:r>
            <a:r>
              <a:rPr lang="pt-BR" dirty="0">
                <a:solidFill>
                  <a:srgbClr val="333399"/>
                </a:solidFill>
              </a:rPr>
              <a:t>=</a:t>
            </a:r>
            <a:r>
              <a:rPr lang="pt-BR" dirty="0" err="1">
                <a:solidFill>
                  <a:srgbClr val="333399"/>
                </a:solidFill>
              </a:rPr>
              <a:t>z</a:t>
            </a:r>
            <a:r>
              <a:rPr lang="pt-BR" baseline="-25000" dirty="0" err="1">
                <a:solidFill>
                  <a:srgbClr val="333399"/>
                </a:solidFill>
              </a:rPr>
              <a:t>k</a:t>
            </a:r>
            <a:r>
              <a:rPr lang="pt-BR" dirty="0">
                <a:solidFill>
                  <a:srgbClr val="333399"/>
                </a:solidFill>
              </a:rPr>
              <a:t>)</a:t>
            </a:r>
          </a:p>
          <a:p>
            <a:pPr lvl="1"/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950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Bayesiana (</a:t>
            </a:r>
            <a:r>
              <a:rPr lang="pt-BR" i="1" dirty="0" err="1"/>
              <a:t>Naïve</a:t>
            </a:r>
            <a:r>
              <a:rPr lang="pt-BR" i="1" dirty="0"/>
              <a:t> </a:t>
            </a:r>
            <a:r>
              <a:rPr lang="pt-BR" i="1" dirty="0" err="1"/>
              <a:t>Bayes</a:t>
            </a:r>
            <a:r>
              <a:rPr lang="pt-BR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54360" y="1628800"/>
                <a:ext cx="8435280" cy="4968552"/>
              </a:xfrm>
            </p:spPr>
            <p:txBody>
              <a:bodyPr/>
              <a:lstStyle/>
              <a:p>
                <a:r>
                  <a:rPr lang="pt-BR" dirty="0"/>
                  <a:t>Algoritmo </a:t>
                </a:r>
                <a:r>
                  <a:rPr lang="pt-BR" dirty="0" err="1"/>
                  <a:t>Naïve</a:t>
                </a:r>
                <a:r>
                  <a:rPr lang="pt-BR" dirty="0"/>
                  <a:t> </a:t>
                </a:r>
                <a:r>
                  <a:rPr lang="pt-BR" dirty="0" err="1"/>
                  <a:t>Bayes</a:t>
                </a:r>
                <a:r>
                  <a:rPr lang="pt-BR" dirty="0"/>
                  <a:t> para dois atributos:</a:t>
                </a:r>
              </a:p>
              <a:p>
                <a:pPr marL="457200" lvl="1" indent="0">
                  <a:buNone/>
                </a:pPr>
                <a:r>
                  <a:rPr lang="pt-BR" dirty="0"/>
                  <a:t>	</a:t>
                </a:r>
                <a:r>
                  <a:rPr lang="pt-BR" dirty="0">
                    <a:solidFill>
                      <a:srgbClr val="333399"/>
                    </a:solidFill>
                  </a:rPr>
                  <a:t>P(X|Y)	= P(X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1</a:t>
                </a:r>
                <a:r>
                  <a:rPr lang="pt-BR" dirty="0">
                    <a:solidFill>
                      <a:srgbClr val="333399"/>
                    </a:solidFill>
                  </a:rPr>
                  <a:t>,X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2</a:t>
                </a:r>
                <a:r>
                  <a:rPr lang="pt-BR" dirty="0">
                    <a:solidFill>
                      <a:srgbClr val="333399"/>
                    </a:solidFill>
                  </a:rPr>
                  <a:t>|Y)</a:t>
                </a: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rgbClr val="333399"/>
                    </a:solidFill>
                  </a:rPr>
                  <a:t>                	= P(X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1</a:t>
                </a:r>
                <a:r>
                  <a:rPr lang="pt-BR" dirty="0">
                    <a:solidFill>
                      <a:srgbClr val="333399"/>
                    </a:solidFill>
                  </a:rPr>
                  <a:t>|X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2</a:t>
                </a:r>
                <a:r>
                  <a:rPr lang="pt-BR" dirty="0">
                    <a:solidFill>
                      <a:srgbClr val="333399"/>
                    </a:solidFill>
                  </a:rPr>
                  <a:t>,Y)P(X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2</a:t>
                </a:r>
                <a:r>
                  <a:rPr lang="pt-BR" dirty="0">
                    <a:solidFill>
                      <a:srgbClr val="333399"/>
                    </a:solidFill>
                  </a:rPr>
                  <a:t>|Y)</a:t>
                </a: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rgbClr val="333399"/>
                    </a:solidFill>
                  </a:rPr>
                  <a:t>                	= P(X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1</a:t>
                </a:r>
                <a:r>
                  <a:rPr lang="pt-BR" dirty="0">
                    <a:solidFill>
                      <a:srgbClr val="333399"/>
                    </a:solidFill>
                  </a:rPr>
                  <a:t>|Y)P(X</a:t>
                </a:r>
                <a:r>
                  <a:rPr lang="pt-BR" baseline="-25000" dirty="0">
                    <a:solidFill>
                      <a:srgbClr val="333399"/>
                    </a:solidFill>
                  </a:rPr>
                  <a:t>2</a:t>
                </a:r>
                <a:r>
                  <a:rPr lang="pt-BR" dirty="0">
                    <a:solidFill>
                      <a:srgbClr val="333399"/>
                    </a:solidFill>
                  </a:rPr>
                  <a:t>|Y)</a:t>
                </a:r>
              </a:p>
              <a:p>
                <a:r>
                  <a:rPr lang="pt-BR" dirty="0"/>
                  <a:t>P(Y|X) probabilidade do registro 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X</a:t>
                </a:r>
                <a:r>
                  <a:rPr lang="pt-BR" dirty="0"/>
                  <a:t> ser da classe 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Y</a:t>
                </a:r>
                <a:b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333399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pt-BR" b="0" i="0" smtClean="0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333399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nary>
                      <m:naryPr>
                        <m:chr m:val="∏"/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lang="pt-BR" b="0" dirty="0">
                  <a:solidFill>
                    <a:schemeClr val="tx1"/>
                  </a:solidFill>
                </a:endParaRPr>
              </a:p>
              <a:p>
                <a:r>
                  <a:rPr lang="pt-BR" dirty="0"/>
                  <a:t>Seleciona </a:t>
                </a:r>
                <a:r>
                  <a:rPr lang="pt-BR" dirty="0">
                    <a:solidFill>
                      <a:srgbClr val="333399"/>
                    </a:solidFill>
                  </a:rPr>
                  <a:t>P(Y|X) </a:t>
                </a:r>
                <a:r>
                  <a:rPr lang="pt-BR" dirty="0"/>
                  <a:t>máximo.</a:t>
                </a:r>
              </a:p>
              <a:p>
                <a:r>
                  <a:rPr lang="pt-BR" dirty="0"/>
                  <a:t>Correção de Laplace evita alta influência de valores com probabilidade 0.</a:t>
                </a:r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60" y="1628800"/>
                <a:ext cx="8435280" cy="4968552"/>
              </a:xfrm>
              <a:blipFill>
                <a:blip r:embed="rId3"/>
                <a:stretch>
                  <a:fillRect l="-1517" t="-1350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Bayesiana: exemplo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896820"/>
              </p:ext>
            </p:extLst>
          </p:nvPr>
        </p:nvGraphicFramePr>
        <p:xfrm>
          <a:off x="467544" y="1340768"/>
          <a:ext cx="6048672" cy="52311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Aparência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P(sol|sim)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2/9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sol|não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3/5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P(nublado|sim)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4/9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nublado|não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0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chuvoso|sim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3/9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chuvoso|não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2/5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Temperatura</a:t>
                      </a:r>
                      <a:endParaRPr kumimoji="0" lang="it-IT" altLang="pt-BR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P(quente|sim)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2/9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quente|não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2/5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P(moderado|sim)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4/9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moderado|não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2/5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P(frio|sim)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3/9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frio|não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1/5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Humidade</a:t>
                      </a:r>
                      <a:endParaRPr kumimoji="0" lang="it-IT" altLang="pt-BR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P(alta|sim)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3/9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alta|não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4/5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P(normal|sim) 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6/9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normal|não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2/5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Vento</a:t>
                      </a:r>
                      <a:endParaRPr kumimoji="0" lang="it-IT" altLang="pt-BR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forte|sim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3/9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forte|não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3/5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fraco|sim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6/9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fraco|não</a:t>
                      </a: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2/5</a:t>
                      </a:r>
                      <a:endParaRPr kumimoji="0" lang="it-IT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05015"/>
              </p:ext>
            </p:extLst>
          </p:nvPr>
        </p:nvGraphicFramePr>
        <p:xfrm>
          <a:off x="6948264" y="2924944"/>
          <a:ext cx="1905000" cy="15621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Jogar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P(sim) = 9/14</a:t>
                      </a:r>
                      <a:endParaRPr kumimoji="0" lang="it-IT" alt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P(</a:t>
                      </a:r>
                      <a:r>
                        <a:rPr kumimoji="0" lang="en-US" altLang="pt-BR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não</a:t>
                      </a:r>
                      <a:r>
                        <a:rPr kumimoji="0" lang="en-US" altLang="pt-B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5/14</a:t>
                      </a:r>
                      <a:endParaRPr kumimoji="0" lang="it-IT" alt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Aprendizado </a:t>
            </a:r>
            <a:r>
              <a:rPr lang="pt-BR" b="1" dirty="0" err="1"/>
              <a:t>semisupervisionado</a:t>
            </a:r>
            <a:endParaRPr lang="pt-BR" b="1" dirty="0"/>
          </a:p>
          <a:p>
            <a:pPr lvl="1"/>
            <a:r>
              <a:rPr lang="pt-BR" dirty="0"/>
              <a:t>Mistura dados rotulados e não rotulados.</a:t>
            </a:r>
          </a:p>
          <a:p>
            <a:pPr lvl="1"/>
            <a:r>
              <a:rPr lang="pt-BR" dirty="0"/>
              <a:t>Existe uma previsão desejável, mas modelo precisa organizar estruturas.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/>
              <a:t>Aprendizado por reforço</a:t>
            </a:r>
          </a:p>
          <a:p>
            <a:pPr lvl="1"/>
            <a:r>
              <a:rPr lang="pt-BR" dirty="0"/>
              <a:t>Informações coletadas a partir da interação com o ambiente.</a:t>
            </a:r>
          </a:p>
          <a:p>
            <a:pPr lvl="1"/>
            <a:r>
              <a:rPr lang="pt-BR" dirty="0"/>
              <a:t>Aprende iterativamente maximizando retorno ou minimizando risco.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892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Bayesiana: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Dado X = &lt;chuvoso, quente, alta, não&gt;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P(</a:t>
            </a:r>
            <a:r>
              <a:rPr lang="pt-BR" sz="2400" dirty="0" err="1"/>
              <a:t>X|sim</a:t>
            </a:r>
            <a:r>
              <a:rPr lang="pt-BR" sz="2400" dirty="0"/>
              <a:t>)·P(sim) </a:t>
            </a:r>
            <a:br>
              <a:rPr lang="pt-BR" sz="2400" dirty="0"/>
            </a:br>
            <a:r>
              <a:rPr lang="pt-BR" sz="2400" dirty="0"/>
              <a:t>= P(</a:t>
            </a:r>
            <a:r>
              <a:rPr lang="pt-BR" sz="2400" dirty="0" err="1"/>
              <a:t>chuvoso|sim</a:t>
            </a:r>
            <a:r>
              <a:rPr lang="pt-BR" sz="2400" dirty="0"/>
              <a:t>)·P(</a:t>
            </a:r>
            <a:r>
              <a:rPr lang="pt-BR" sz="2400" dirty="0" err="1"/>
              <a:t>quente|sim</a:t>
            </a:r>
            <a:r>
              <a:rPr lang="pt-BR" sz="2400" dirty="0"/>
              <a:t>)·P(</a:t>
            </a:r>
            <a:r>
              <a:rPr lang="pt-BR" sz="2400" dirty="0" err="1"/>
              <a:t>alta|sim</a:t>
            </a:r>
            <a:r>
              <a:rPr lang="pt-BR" sz="2400" dirty="0"/>
              <a:t>)·P(</a:t>
            </a:r>
            <a:r>
              <a:rPr lang="pt-BR" sz="2400" dirty="0" err="1"/>
              <a:t>fraco|sim</a:t>
            </a:r>
            <a:r>
              <a:rPr lang="pt-BR" sz="2400" dirty="0"/>
              <a:t>)·P(sim) </a:t>
            </a:r>
            <a:br>
              <a:rPr lang="pt-BR" sz="2400" dirty="0"/>
            </a:br>
            <a:r>
              <a:rPr lang="pt-BR" sz="2400" dirty="0"/>
              <a:t>= 3/9·2/9·3/9·6/9·9/14 = 0.010582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P(</a:t>
            </a:r>
            <a:r>
              <a:rPr lang="pt-BR" sz="2400" dirty="0" err="1"/>
              <a:t>X|não</a:t>
            </a:r>
            <a:r>
              <a:rPr lang="pt-BR" sz="2400" dirty="0"/>
              <a:t>)·P(não) </a:t>
            </a:r>
            <a:br>
              <a:rPr lang="pt-BR" sz="2400" dirty="0"/>
            </a:br>
            <a:r>
              <a:rPr lang="pt-BR" sz="2400" dirty="0"/>
              <a:t>= P(</a:t>
            </a:r>
            <a:r>
              <a:rPr lang="pt-BR" sz="2400" dirty="0" err="1"/>
              <a:t>chuvoso|não</a:t>
            </a:r>
            <a:r>
              <a:rPr lang="pt-BR" sz="2400" dirty="0"/>
              <a:t>)·P(</a:t>
            </a:r>
            <a:r>
              <a:rPr lang="pt-BR" sz="2400" dirty="0" err="1"/>
              <a:t>quente|não</a:t>
            </a:r>
            <a:r>
              <a:rPr lang="pt-BR" sz="2400" dirty="0"/>
              <a:t>)·P(</a:t>
            </a:r>
            <a:r>
              <a:rPr lang="pt-BR" sz="2400" dirty="0" err="1"/>
              <a:t>alta|não</a:t>
            </a:r>
            <a:r>
              <a:rPr lang="pt-BR" sz="2400" dirty="0"/>
              <a:t>)·P(</a:t>
            </a:r>
            <a:r>
              <a:rPr lang="pt-BR" sz="2400" dirty="0" err="1"/>
              <a:t>fraco|não</a:t>
            </a:r>
            <a:r>
              <a:rPr lang="pt-BR" sz="2400" dirty="0"/>
              <a:t>)·P(</a:t>
            </a:r>
            <a:r>
              <a:rPr lang="pt-BR" sz="2400" dirty="0" err="1"/>
              <a:t>nao</a:t>
            </a:r>
            <a:r>
              <a:rPr lang="pt-BR" sz="2400" dirty="0"/>
              <a:t>) </a:t>
            </a:r>
            <a:br>
              <a:rPr lang="pt-BR" sz="2400" dirty="0"/>
            </a:br>
            <a:r>
              <a:rPr lang="pt-BR" sz="2400" dirty="0"/>
              <a:t>= 2/5·2/5·4/5·2/5·5/14 = 0.018286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Amostra classificada como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não jogar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3580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bioinspirado</a:t>
            </a:r>
            <a:r>
              <a:rPr lang="pt-BR" dirty="0"/>
              <a:t> baseado em redes de neurônios artificiais interconectados. </a:t>
            </a:r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Alta acurácia e robusto à bases com erros</a:t>
            </a:r>
          </a:p>
          <a:p>
            <a:pPr lvl="1"/>
            <a:r>
              <a:rPr lang="pt-BR" dirty="0"/>
              <a:t>Saída pode ser discreta (classificação) ou contínua (previsão) ou multivalorada.</a:t>
            </a:r>
          </a:p>
          <a:p>
            <a:r>
              <a:rPr lang="pt-BR" dirty="0"/>
              <a:t>Críticas:</a:t>
            </a:r>
          </a:p>
          <a:p>
            <a:pPr lvl="1"/>
            <a:r>
              <a:rPr lang="pt-BR" dirty="0"/>
              <a:t>Treinamento demorado e sensível a diversos parâmetros tais como topologia da rede, número de neurônios, taxa de aprendizado, número de épocas utilizadas.</a:t>
            </a:r>
          </a:p>
          <a:p>
            <a:pPr lvl="1"/>
            <a:r>
              <a:rPr lang="pt-BR" dirty="0"/>
              <a:t>Difícil de compreender a função aprendida (pesos).</a:t>
            </a:r>
          </a:p>
        </p:txBody>
      </p:sp>
    </p:spTree>
    <p:extLst>
      <p:ext uri="{BB962C8B-B14F-4D97-AF65-F5344CB8AC3E}">
        <p14:creationId xmlns:p14="http://schemas.microsoft.com/office/powerpoint/2010/main" val="17646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endParaRPr lang="en-US" dirty="0"/>
          </a:p>
        </p:txBody>
      </p:sp>
      <p:graphicFrame>
        <p:nvGraphicFramePr>
          <p:cNvPr id="2" name="Espaço Reservado para Conteúdo 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1478118"/>
              </p:ext>
            </p:extLst>
          </p:nvPr>
        </p:nvGraphicFramePr>
        <p:xfrm>
          <a:off x="683568" y="3068960"/>
          <a:ext cx="32099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4" imgW="3209524" imgH="1924319" progId="PBrush">
                  <p:embed/>
                </p:oleObj>
              </mc:Choice>
              <mc:Fallback>
                <p:oleObj name="Bitmap Image" r:id="rId4" imgW="3209524" imgH="1924319" progId="PBrush">
                  <p:embed/>
                  <p:pic>
                    <p:nvPicPr>
                      <p:cNvPr id="2" name="Espaço Reservado para Conteúd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320992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83968" y="1883965"/>
                <a:ext cx="4536504" cy="4713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Treinamento</a:t>
                </a:r>
              </a:p>
              <a:p>
                <a:pPr lvl="1"/>
                <a:r>
                  <a:rPr lang="pt-BR" dirty="0"/>
                  <a:t>Inicia com pesos aleatórios</a:t>
                </a:r>
              </a:p>
              <a:p>
                <a:pPr lvl="1"/>
                <a:r>
                  <a:rPr lang="pt-BR" dirty="0"/>
                  <a:t>Calcula o erro na saída do neurônio: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𝑠𝑎𝑖𝑑𝑎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𝑅𝑁𝐴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𝑠𝑎𝑖𝑑𝑎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𝑅𝐸𝐴𝐿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Atualiza pesos: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 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𝑇𝑥𝐴𝑝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𝑒𝑛𝑡</m:t>
                      </m:r>
                    </m:oMath>
                  </m:oMathPara>
                </a14:m>
                <a:endParaRPr lang="pt-BR" sz="2000" b="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pt-BR" sz="2000" i="1" dirty="0" err="1"/>
                  <a:t>TxAp</a:t>
                </a:r>
                <a:r>
                  <a:rPr lang="pt-BR" sz="2000" dirty="0"/>
                  <a:t> é taxa de aprendizado (ex. 0.05)</a:t>
                </a:r>
              </a:p>
              <a:p>
                <a:pPr marL="457200" lvl="1" indent="0">
                  <a:buNone/>
                </a:pPr>
                <a:r>
                  <a:rPr lang="pt-BR" sz="2000" i="1" dirty="0" err="1"/>
                  <a:t>ent</a:t>
                </a:r>
                <a:r>
                  <a:rPr lang="pt-BR" sz="2000" i="1" dirty="0"/>
                  <a:t> é entrada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83968" y="1883965"/>
                <a:ext cx="4536504" cy="4713387"/>
              </a:xfrm>
              <a:blipFill rotWithShape="1">
                <a:blip r:embed="rId6"/>
                <a:stretch>
                  <a:fillRect l="-2823" t="-1164" r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11560" y="2418584"/>
            <a:ext cx="313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n-lt"/>
              </a:rPr>
              <a:t>Neurônio Artificial (</a:t>
            </a:r>
            <a:r>
              <a:rPr lang="pt-BR" dirty="0" err="1">
                <a:latin typeface="+mn-lt"/>
              </a:rPr>
              <a:t>perceptron</a:t>
            </a:r>
            <a:r>
              <a:rPr lang="pt-BR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5301208"/>
                <a:ext cx="1728192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1728192" cy="90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051720" y="5458302"/>
                <a:ext cx="2316467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1 ,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≥ 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&lt; 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458302"/>
                <a:ext cx="2316467" cy="5861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8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artificiais: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saída: 1 – feliz, 0 – infeliz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55976" y="1883965"/>
                <a:ext cx="4464496" cy="4713387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pt-BR" altLang="pt-BR" sz="2400" b="1" dirty="0"/>
                  <a:t>Treinamento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/>
                  <a:t>Parou quando atingiu </a:t>
                </a:r>
                <a14:m>
                  <m:oMath xmlns:m="http://schemas.openxmlformats.org/officeDocument/2006/math">
                    <m:r>
                      <a:rPr lang="pt-BR" altLang="pt-BR" sz="20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altLang="pt-BR" sz="2000" b="0" i="1" smtClean="0">
                        <a:latin typeface="Cambria Math"/>
                        <a:ea typeface="Cambria Math"/>
                      </a:rPr>
                      <m:t>=0.0001</m:t>
                    </m:r>
                  </m:oMath>
                </a14:m>
                <a:endParaRPr lang="pt-BR" altLang="pt-BR" sz="2000" dirty="0"/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/>
                  <a:t>Durou 30 épocas (ou 300 iterações)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 err="1"/>
                  <a:t>TxAp</a:t>
                </a:r>
                <a:r>
                  <a:rPr lang="pt-BR" altLang="pt-BR" sz="2000" dirty="0"/>
                  <a:t> = 0.01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/>
                  <a:t>Limiar da função de ativação </a:t>
                </a:r>
                <a14:m>
                  <m:oMath xmlns:m="http://schemas.openxmlformats.org/officeDocument/2006/math">
                    <m:r>
                      <a:rPr lang="pt-BR" altLang="pt-BR" sz="20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altLang="pt-BR" sz="2000" b="0" i="1" smtClean="0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pt-BR" altLang="pt-BR" sz="2000" dirty="0"/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/>
                  <a:t>Pesos finais: </a:t>
                </a:r>
              </a:p>
              <a:p>
                <a:pPr marL="857250" lvl="2" indent="0">
                  <a:lnSpc>
                    <a:spcPct val="90000"/>
                  </a:lnSpc>
                  <a:buNone/>
                </a:pPr>
                <a:r>
                  <a:rPr lang="pt-BR" altLang="pt-BR" sz="1800" dirty="0"/>
                  <a:t>W</a:t>
                </a:r>
                <a:r>
                  <a:rPr lang="pt-BR" altLang="pt-BR" sz="1800" baseline="-25000" dirty="0"/>
                  <a:t>0</a:t>
                </a:r>
                <a:r>
                  <a:rPr lang="pt-BR" altLang="pt-BR" sz="1800" dirty="0"/>
                  <a:t> = 0.416882</a:t>
                </a:r>
              </a:p>
              <a:p>
                <a:pPr marL="857250" lvl="2" indent="0">
                  <a:lnSpc>
                    <a:spcPct val="90000"/>
                  </a:lnSpc>
                  <a:buNone/>
                </a:pPr>
                <a:r>
                  <a:rPr lang="pt-BR" altLang="pt-BR" sz="1800" dirty="0"/>
                  <a:t>W</a:t>
                </a:r>
                <a:r>
                  <a:rPr lang="pt-BR" altLang="pt-BR" sz="1800" baseline="-25000" dirty="0"/>
                  <a:t>1</a:t>
                </a:r>
                <a:r>
                  <a:rPr lang="pt-BR" altLang="pt-BR" sz="1800" dirty="0"/>
                  <a:t>= 0.507391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t-BR" altLang="pt-BR" sz="2000" dirty="0"/>
                  <a:t>Tempo de treinamento &lt; 1 s.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55976" y="1883965"/>
                <a:ext cx="4464496" cy="4713387"/>
              </a:xfrm>
              <a:blipFill rotWithShape="1">
                <a:blip r:embed="rId3"/>
                <a:stretch>
                  <a:fillRect l="-2186" t="-1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849209"/>
              </p:ext>
            </p:extLst>
          </p:nvPr>
        </p:nvGraphicFramePr>
        <p:xfrm>
          <a:off x="323528" y="2420888"/>
          <a:ext cx="3816424" cy="402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3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Calorias</a:t>
                      </a:r>
                      <a:endParaRPr kumimoji="0" lang="en-US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Horas Sono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Estado</a:t>
                      </a:r>
                      <a:endParaRPr kumimoji="0" lang="en-US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0.9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0.25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0.66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0.15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0.83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0.55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0.86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0.63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0.16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0.2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0.65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0.33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0.8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0.53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0.87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0.6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0.46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3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0.23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222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artificiais: exemplo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885" y="2021140"/>
            <a:ext cx="5460230" cy="392814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680664" y="6072395"/>
            <a:ext cx="57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n-lt"/>
              </a:rPr>
              <a:t>Desvantagem: só resolve problemas linearmente separáveis</a:t>
            </a:r>
          </a:p>
        </p:txBody>
      </p:sp>
    </p:spTree>
    <p:extLst>
      <p:ext uri="{BB962C8B-B14F-4D97-AF65-F5344CB8AC3E}">
        <p14:creationId xmlns:p14="http://schemas.microsoft.com/office/powerpoint/2010/main" val="10433697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perceptron</a:t>
            </a:r>
            <a:r>
              <a:rPr lang="pt-BR" dirty="0"/>
              <a:t> </a:t>
            </a:r>
            <a:r>
              <a:rPr lang="pt-BR" dirty="0" err="1"/>
              <a:t>muticamadas</a:t>
            </a:r>
            <a:r>
              <a:rPr lang="pt-BR" dirty="0"/>
              <a:t> (MLP)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9" y="3423161"/>
            <a:ext cx="5976342" cy="3390215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23528" y="1883965"/>
            <a:ext cx="8496944" cy="1761059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sz="2000" dirty="0"/>
              <a:t>Dado um número suficiente de neurônios escondidos, uma MLP com uma camada escondida aproxima qualquer função contínua (</a:t>
            </a:r>
            <a:r>
              <a:rPr lang="pt-BR" altLang="pt-BR" sz="2000" dirty="0" err="1"/>
              <a:t>Cybenko</a:t>
            </a:r>
            <a:r>
              <a:rPr lang="pt-BR" altLang="pt-BR" sz="2000" dirty="0"/>
              <a:t>, 1989).</a:t>
            </a:r>
          </a:p>
          <a:p>
            <a:pPr marL="342900" lvl="1" indent="-342900">
              <a:buFontTx/>
              <a:buChar char="•"/>
            </a:pPr>
            <a:r>
              <a:rPr lang="pt-BR" altLang="pt-BR" sz="2000" b="1" i="1" dirty="0" err="1"/>
              <a:t>Overfitting</a:t>
            </a:r>
            <a:r>
              <a:rPr lang="pt-BR" altLang="pt-BR" sz="2000" dirty="0"/>
              <a:t>: uma rede </a:t>
            </a:r>
            <a:r>
              <a:rPr lang="pt-BR" altLang="pt-BR" sz="2000" dirty="0" err="1"/>
              <a:t>hipertreinada</a:t>
            </a:r>
            <a:r>
              <a:rPr lang="pt-BR" altLang="pt-BR" sz="2000" dirty="0"/>
              <a:t>, ou possui mais neurônios do que precisa, se ajusta a grupo específico de dados, diminuindo sua generalização.</a:t>
            </a:r>
          </a:p>
          <a:p>
            <a:pPr marL="342900" lvl="1" indent="-342900">
              <a:buFontTx/>
              <a:buChar char="•"/>
            </a:pPr>
            <a:endParaRPr lang="pt-BR" alt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549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artificiais: estruturas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feed-forward</a:t>
            </a:r>
            <a:endParaRPr lang="pt-BR" dirty="0"/>
          </a:p>
          <a:p>
            <a:pPr lvl="1"/>
            <a:r>
              <a:rPr lang="pt-BR" i="1" dirty="0"/>
              <a:t>Single-</a:t>
            </a:r>
            <a:r>
              <a:rPr lang="pt-BR" i="1" dirty="0" err="1"/>
              <a:t>layer</a:t>
            </a:r>
            <a:r>
              <a:rPr lang="pt-BR" i="1" dirty="0"/>
              <a:t> </a:t>
            </a:r>
            <a:r>
              <a:rPr lang="pt-BR" dirty="0"/>
              <a:t>ou </a:t>
            </a:r>
            <a:r>
              <a:rPr lang="pt-BR" i="1" dirty="0" err="1"/>
              <a:t>multi-layer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Implementam funções – não possuem estado interno.</a:t>
            </a:r>
          </a:p>
          <a:p>
            <a:r>
              <a:rPr lang="pt-BR" dirty="0"/>
              <a:t>Redes recorrentes</a:t>
            </a:r>
          </a:p>
          <a:p>
            <a:pPr lvl="1"/>
            <a:r>
              <a:rPr lang="pt-BR" dirty="0"/>
              <a:t>Possuem ciclos direcionados com atrasos – possuem estado interno.</a:t>
            </a:r>
          </a:p>
          <a:p>
            <a:pPr lvl="1"/>
            <a:r>
              <a:rPr lang="pt-BR" dirty="0"/>
              <a:t>Redes de </a:t>
            </a:r>
            <a:r>
              <a:rPr lang="pt-BR" dirty="0" err="1"/>
              <a:t>Hopfield</a:t>
            </a:r>
            <a:r>
              <a:rPr lang="pt-BR" dirty="0"/>
              <a:t>: implementam memória associativa.</a:t>
            </a:r>
          </a:p>
          <a:p>
            <a:pPr lvl="1"/>
            <a:r>
              <a:rPr lang="pt-BR" dirty="0"/>
              <a:t>Máquinas de Boltzmann: usa funções estocásticas </a:t>
            </a:r>
            <a:r>
              <a:rPr lang="pt-BR"/>
              <a:t>de ativação.</a:t>
            </a:r>
          </a:p>
        </p:txBody>
      </p:sp>
    </p:spTree>
    <p:extLst>
      <p:ext uri="{BB962C8B-B14F-4D97-AF65-F5344CB8AC3E}">
        <p14:creationId xmlns:p14="http://schemas.microsoft.com/office/powerpoint/2010/main" val="171450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para </a:t>
            </a:r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endParaRPr lang="en-US" dirty="0"/>
          </a:p>
        </p:txBody>
      </p:sp>
      <p:sp>
        <p:nvSpPr>
          <p:cNvPr id="485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Velocidade</a:t>
            </a:r>
          </a:p>
          <a:p>
            <a:pPr lvl="1"/>
            <a:r>
              <a:rPr lang="pt-BR" sz="1800" dirty="0"/>
              <a:t>refere ao custo e velocidade para gerar e usar os modelos de dados.</a:t>
            </a:r>
          </a:p>
          <a:p>
            <a:r>
              <a:rPr lang="pt-BR" sz="2000" dirty="0"/>
              <a:t>Robustez</a:t>
            </a:r>
          </a:p>
          <a:p>
            <a:pPr lvl="1"/>
            <a:r>
              <a:rPr lang="pt-BR" sz="1800" dirty="0"/>
              <a:t>habilidade do método em detectar e resolver questões  relativas a valores omissos (ausentes) ou ruidosos.</a:t>
            </a:r>
          </a:p>
          <a:p>
            <a:r>
              <a:rPr lang="pt-BR" sz="2000" dirty="0"/>
              <a:t>Escalabilidade</a:t>
            </a:r>
          </a:p>
          <a:p>
            <a:pPr lvl="1"/>
            <a:r>
              <a:rPr lang="pt-BR" sz="1800" dirty="0"/>
              <a:t>capacidade de construir eficientemente modelos com grandes volumes de dados.</a:t>
            </a:r>
          </a:p>
          <a:p>
            <a:r>
              <a:rPr lang="pt-BR" sz="2000" dirty="0" err="1"/>
              <a:t>Interpretabilidade</a:t>
            </a:r>
            <a:endParaRPr lang="pt-BR" sz="2000" dirty="0"/>
          </a:p>
          <a:p>
            <a:pPr lvl="1"/>
            <a:r>
              <a:rPr lang="pt-BR" sz="1800" dirty="0"/>
              <a:t>refere ao nível de entendimento provido pelo modelo.</a:t>
            </a:r>
          </a:p>
          <a:p>
            <a:r>
              <a:rPr lang="pt-BR" sz="2000" dirty="0"/>
              <a:t>Acurácia</a:t>
            </a:r>
          </a:p>
          <a:p>
            <a:pPr lvl="1"/>
            <a:r>
              <a:rPr lang="pt-BR" sz="1800" dirty="0"/>
              <a:t>refere a capacidade do modelo representar bem os dados analisados e também novos dados.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95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Modelam funções contínuas.</a:t>
                </a:r>
              </a:p>
              <a:p>
                <a:r>
                  <a:rPr lang="pt-BR" sz="2400" dirty="0"/>
                  <a:t>Regressão linear: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𝑌</m:t>
                    </m:r>
                    <m:r>
                      <a:rPr lang="pt-BR" sz="2400" b="0" i="1" smtClean="0">
                        <a:latin typeface="Cambria Math"/>
                      </a:rPr>
                      <m:t>=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Regressão não linear: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𝑌</m:t>
                    </m:r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400" dirty="0"/>
                  <a:t>, onde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400" dirty="0"/>
                  <a:t> é não linear.</a:t>
                </a:r>
              </a:p>
              <a:p>
                <a:pPr marL="457200" lvl="1" indent="0">
                  <a:buNone/>
                </a:pPr>
                <a:r>
                  <a:rPr lang="pt-BR" sz="2000" b="1" dirty="0"/>
                  <a:t>Exemplos</a:t>
                </a:r>
                <a:r>
                  <a:rPr lang="pt-BR" sz="2000" dirty="0"/>
                  <a:t>:</a:t>
                </a:r>
              </a:p>
              <a:p>
                <a:pPr lvl="1"/>
                <a:r>
                  <a:rPr lang="pt-BR" sz="2000" dirty="0"/>
                  <a:t>função exponencial</a:t>
                </a:r>
              </a:p>
              <a:p>
                <a:pPr lvl="1"/>
                <a:r>
                  <a:rPr lang="pt-BR" sz="2000" dirty="0"/>
                  <a:t>função polinomial</a:t>
                </a:r>
              </a:p>
              <a:p>
                <a:r>
                  <a:rPr lang="pt-BR" sz="2400" dirty="0"/>
                  <a:t>Estimação de parâmetros: métodos dos mínimos quadrados.</a:t>
                </a:r>
              </a:p>
              <a:p>
                <a:r>
                  <a:rPr lang="pt-BR" sz="2400" dirty="0"/>
                  <a:t>Algumas aplicações não lineares: modelos de crescimento, modelos de rendimentos.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84" t="-1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572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DEC67-B20A-4C31-931C-534159D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Regressão: </a:t>
            </a:r>
            <a:r>
              <a:rPr lang="pt-BR" dirty="0" err="1"/>
              <a:t>Ridge</a:t>
            </a:r>
            <a:r>
              <a:rPr lang="pt-BR" dirty="0"/>
              <a:t> e Lasso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8BF74-2FC1-4E86-AFB1-6C47646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Ridge</a:t>
            </a:r>
            <a:r>
              <a:rPr lang="pt-BR" dirty="0"/>
              <a:t>:</a:t>
            </a:r>
          </a:p>
          <a:p>
            <a:pPr lvl="1"/>
            <a:r>
              <a:rPr lang="en-US" dirty="0" err="1"/>
              <a:t>Reduz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,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colinearidade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Reduz</a:t>
            </a:r>
            <a:r>
              <a:rPr lang="en-US" dirty="0"/>
              <a:t>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encolhimento</a:t>
            </a:r>
            <a:r>
              <a:rPr lang="en-US" dirty="0"/>
              <a:t> do </a:t>
            </a:r>
            <a:r>
              <a:rPr lang="en-US" dirty="0" err="1"/>
              <a:t>coeficiente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regularização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L2.</a:t>
            </a:r>
          </a:p>
          <a:p>
            <a:pPr marL="0" indent="0">
              <a:buNone/>
            </a:pPr>
            <a:r>
              <a:rPr lang="en-US" dirty="0"/>
              <a:t>LASSO (</a:t>
            </a:r>
            <a:r>
              <a:rPr lang="en-US" i="1" dirty="0"/>
              <a:t>Least Absolute Shrinkage Selector Operator</a:t>
            </a:r>
            <a:r>
              <a:rPr lang="en-US" dirty="0"/>
              <a:t>)</a:t>
            </a:r>
          </a:p>
          <a:p>
            <a:pPr lvl="1"/>
            <a:r>
              <a:rPr lang="pt-BR" dirty="0"/>
              <a:t>Reduz a quantidade de parâmetros aproximando-os do zero absoluto </a:t>
            </a:r>
            <a:r>
              <a:rPr lang="pt-BR" i="1" dirty="0"/>
              <a:t>(</a:t>
            </a:r>
            <a:r>
              <a:rPr lang="pt-BR" i="1" dirty="0" err="1"/>
              <a:t>feature</a:t>
            </a:r>
            <a:r>
              <a:rPr lang="pt-BR" i="1" dirty="0"/>
              <a:t> </a:t>
            </a:r>
            <a:r>
              <a:rPr lang="pt-BR" i="1" dirty="0" err="1"/>
              <a:t>selection</a:t>
            </a:r>
            <a:r>
              <a:rPr lang="pt-BR" dirty="0"/>
              <a:t>, não presente no </a:t>
            </a:r>
            <a:r>
              <a:rPr lang="pt-BR" dirty="0" err="1"/>
              <a:t>ridge</a:t>
            </a:r>
            <a:r>
              <a:rPr lang="pt-BR" dirty="0"/>
              <a:t>)</a:t>
            </a:r>
            <a:r>
              <a:rPr lang="pt-BR" i="1" dirty="0"/>
              <a:t>.</a:t>
            </a:r>
          </a:p>
          <a:p>
            <a:pPr lvl="1"/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regularização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L1.</a:t>
            </a:r>
          </a:p>
          <a:p>
            <a:pPr lvl="1"/>
            <a:r>
              <a:rPr lang="pt-BR" dirty="0"/>
              <a:t>Usada quando se tem uma grande quantidade de atributos.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00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Tarefas</a:t>
            </a:r>
            <a:r>
              <a:rPr lang="en-US"/>
              <a:t> da </a:t>
            </a:r>
            <a:r>
              <a:rPr lang="pt-BR"/>
              <a:t>mineração de dados</a:t>
            </a:r>
            <a:endParaRPr lang="en-US" dirty="0"/>
          </a:p>
        </p:txBody>
      </p:sp>
      <p:sp>
        <p:nvSpPr>
          <p:cNvPr id="187397" name="Rectangle 5"/>
          <p:cNvSpPr>
            <a:spLocks noGrp="1" noChangeArrowheads="1"/>
          </p:cNvSpPr>
          <p:nvPr>
            <p:ph idx="1"/>
          </p:nvPr>
        </p:nvSpPr>
        <p:spPr>
          <a:xfrm>
            <a:off x="354360" y="1412776"/>
            <a:ext cx="8435280" cy="5184576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400" b="1" dirty="0"/>
              <a:t>Descrição de dados: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Caracterização e comparação.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400" b="1" dirty="0"/>
              <a:t>Associação: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Descobrimento de regras.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Correlação para causalidade.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400" b="1" dirty="0"/>
              <a:t>Classificação e regressão: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Classificação baseada em valores.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Estimação de valores ou classes a partir de atributos.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400" b="1" dirty="0" err="1"/>
              <a:t>Clusterização</a:t>
            </a:r>
            <a:r>
              <a:rPr lang="pt-BR" sz="2400" b="1" dirty="0"/>
              <a:t> ou segmentação: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 Agrupar os dados por semelhança.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400" b="1" dirty="0"/>
              <a:t>Análise de tendências e desvios em séries temporais: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Encontrar e caracterizar tendências, definir padrões ao longo do tempo, encontrar desvios de dados (controle de estoque).</a:t>
            </a:r>
          </a:p>
        </p:txBody>
      </p:sp>
    </p:spTree>
    <p:extLst>
      <p:ext uri="{BB962C8B-B14F-4D97-AF65-F5344CB8AC3E}">
        <p14:creationId xmlns:p14="http://schemas.microsoft.com/office/powerpoint/2010/main" val="3141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para melhorar a precisão de qualquer algoritmo de aprendizado.</a:t>
            </a:r>
          </a:p>
          <a:p>
            <a:r>
              <a:rPr lang="pt-BR" dirty="0"/>
              <a:t>Funciona criando uma série de </a:t>
            </a:r>
            <a:r>
              <a:rPr lang="pt-BR" i="1" dirty="0" err="1"/>
              <a:t>datasets</a:t>
            </a:r>
            <a:r>
              <a:rPr lang="pt-BR" i="1" dirty="0"/>
              <a:t> </a:t>
            </a:r>
            <a:r>
              <a:rPr lang="pt-BR" dirty="0"/>
              <a:t>tal que mesmo um desempenho modesto sobre essa base de dados pode ser utilizada para construir um </a:t>
            </a:r>
            <a:r>
              <a:rPr lang="pt-BR" dirty="0" err="1"/>
              <a:t>preditor</a:t>
            </a:r>
            <a:r>
              <a:rPr lang="pt-BR" dirty="0"/>
              <a:t> de alta precisão.</a:t>
            </a:r>
          </a:p>
          <a:p>
            <a:r>
              <a:rPr lang="pt-BR" dirty="0"/>
              <a:t>Normalmente se concentra nos exemplos mais difíceis (aqueles que foram incorretamente classificados nas etapas anteriores).</a:t>
            </a:r>
          </a:p>
          <a:p>
            <a:r>
              <a:rPr lang="pt-BR" dirty="0"/>
              <a:t>Combinação dos modelos é feita pela maioria dos votos.</a:t>
            </a:r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13045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Adaboost</a:t>
            </a:r>
            <a:r>
              <a:rPr lang="pt-BR" i="1" dirty="0"/>
              <a:t> (</a:t>
            </a:r>
            <a:r>
              <a:rPr lang="pt-BR" i="1" dirty="0" err="1"/>
              <a:t>Adaptive</a:t>
            </a:r>
            <a:r>
              <a:rPr lang="pt-BR" i="1" dirty="0"/>
              <a:t> </a:t>
            </a:r>
            <a:r>
              <a:rPr lang="pt-BR" i="1" dirty="0" err="1"/>
              <a:t>Boosting</a:t>
            </a:r>
            <a:r>
              <a:rPr lang="pt-BR" i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Procedimento:</a:t>
                </a:r>
              </a:p>
              <a:p>
                <a:pPr marL="457200" lvl="1" indent="0">
                  <a:buNone/>
                </a:pPr>
                <a:r>
                  <a:rPr lang="pt-BR" dirty="0"/>
                  <a:t>Seja o conjunto de dados: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 = {(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pt-BR" baseline="-25000" dirty="0" smtClean="0">
                          <a:solidFill>
                            <a:srgbClr val="333399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pt-BR" baseline="-25000" dirty="0" smtClean="0">
                          <a:solidFill>
                            <a:srgbClr val="333399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); (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pt-BR" baseline="-25000" dirty="0" smtClean="0">
                          <a:solidFill>
                            <a:srgbClr val="333399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pt-BR" baseline="-25000" dirty="0" smtClean="0">
                          <a:solidFill>
                            <a:srgbClr val="333399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); ...; (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xm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ym</m:t>
                      </m:r>
                      <m:r>
                        <m:rPr>
                          <m:nor/>
                        </m:rPr>
                        <a:rPr lang="pt-BR" dirty="0" smtClean="0">
                          <a:solidFill>
                            <a:srgbClr val="333399"/>
                          </a:solidFill>
                        </a:rPr>
                        <m:t>)}, </m:t>
                      </m:r>
                      <m:r>
                        <m:rPr>
                          <m:nor/>
                        </m:rPr>
                        <a:rPr lang="pt-BR" dirty="0"/>
                        <m:t>onde</m:t>
                      </m:r>
                      <m:r>
                        <m:rPr>
                          <m:nor/>
                        </m:rPr>
                        <a:rPr lang="pt-BR" b="0" i="0" dirty="0" smtClean="0"/>
                        <m:t> </m:t>
                      </m:r>
                      <m:r>
                        <a:rPr lang="pt-BR" b="0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b="0" dirty="0">
                    <a:ea typeface="Cambria Math" panose="02040503050406030204" pitchFamily="18" charset="0"/>
                  </a:rPr>
                  <a:t>      E um modelo de aprendizado fraco </a:t>
                </a:r>
                <a:r>
                  <a:rPr lang="pt-BR" b="0" i="1" dirty="0">
                    <a:solidFill>
                      <a:srgbClr val="333399"/>
                    </a:solidFill>
                    <a:ea typeface="Cambria Math" panose="02040503050406030204" pitchFamily="18" charset="0"/>
                  </a:rPr>
                  <a:t>A</a:t>
                </a:r>
              </a:p>
              <a:p>
                <a:pPr marL="457200" lvl="1" indent="0">
                  <a:buNone/>
                </a:pPr>
                <a:r>
                  <a:rPr lang="pt-BR" dirty="0"/>
                  <a:t>Para </a:t>
                </a:r>
                <a:r>
                  <a:rPr lang="pt-BR" i="1" dirty="0">
                    <a:solidFill>
                      <a:srgbClr val="333399"/>
                    </a:solidFill>
                  </a:rPr>
                  <a:t>t = 1, 2, ..., T</a:t>
                </a:r>
              </a:p>
              <a:p>
                <a:pPr marL="457200" lvl="1" indent="0">
                  <a:buNone/>
                </a:pPr>
                <a:r>
                  <a:rPr lang="pt-BR" dirty="0"/>
                  <a:t>	(1) Construir Domínio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dirty="0"/>
                  <a:t> sobre </a:t>
                </a:r>
                <a:r>
                  <a:rPr lang="pt-BR" i="1" dirty="0">
                    <a:solidFill>
                      <a:srgbClr val="333399"/>
                    </a:solidFill>
                  </a:rPr>
                  <a:t>{x</a:t>
                </a:r>
                <a:r>
                  <a:rPr lang="pt-BR" i="1" baseline="-25000" dirty="0">
                    <a:solidFill>
                      <a:srgbClr val="333399"/>
                    </a:solidFill>
                  </a:rPr>
                  <a:t>1</a:t>
                </a:r>
                <a:r>
                  <a:rPr lang="pt-BR" i="1" dirty="0">
                    <a:solidFill>
                      <a:srgbClr val="333399"/>
                    </a:solidFill>
                  </a:rPr>
                  <a:t>, x</a:t>
                </a:r>
                <a:r>
                  <a:rPr lang="pt-BR" i="1" baseline="-25000" dirty="0">
                    <a:solidFill>
                      <a:srgbClr val="333399"/>
                    </a:solidFill>
                  </a:rPr>
                  <a:t>2</a:t>
                </a:r>
                <a:r>
                  <a:rPr lang="pt-BR" i="1" dirty="0">
                    <a:solidFill>
                      <a:srgbClr val="333399"/>
                    </a:solidFill>
                  </a:rPr>
                  <a:t>, ...,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x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m</a:t>
                </a:r>
                <a:r>
                  <a:rPr lang="pt-BR" i="1" dirty="0">
                    <a:solidFill>
                      <a:srgbClr val="333399"/>
                    </a:solidFill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dirty="0"/>
                  <a:t>	(2) </a:t>
                </a:r>
                <a:r>
                  <a:rPr lang="pt-BR" dirty="0"/>
                  <a:t>Executar </a:t>
                </a:r>
                <a:r>
                  <a:rPr lang="pt-BR" i="1" dirty="0">
                    <a:solidFill>
                      <a:srgbClr val="333399"/>
                    </a:solidFill>
                  </a:rPr>
                  <a:t>A</a:t>
                </a:r>
                <a:r>
                  <a:rPr lang="pt-BR" dirty="0"/>
                  <a:t> sobre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dirty="0"/>
                  <a:t> sobre produzindo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h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i="1" dirty="0">
                    <a:solidFill>
                      <a:srgbClr val="333399"/>
                    </a:solidFill>
                  </a:rPr>
                  <a:t>: X → Y</a:t>
                </a:r>
              </a:p>
              <a:p>
                <a:pPr marL="457200" lvl="1" indent="0">
                  <a:buNone/>
                </a:pPr>
                <a:r>
                  <a:rPr lang="pt-BR" dirty="0"/>
                  <a:t>	(3) Seleciona modelo com menor erro</a:t>
                </a:r>
              </a:p>
              <a:p>
                <a:pPr marL="457200" lvl="1" indent="0">
                  <a:buNone/>
                </a:pPr>
                <a:r>
                  <a:rPr lang="pt-BR" dirty="0"/>
                  <a:t>	</a:t>
                </a: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erro de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h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dirty="0"/>
                  <a:t> sobre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dirty="0"/>
                  <a:t>	(4) Saída: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5" t="-1284" b="-13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46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7DA49-EC0B-41DF-8436-45D7E70C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Adaboost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0A4EC8-C7BB-4C25-8A85-530710C01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Construção de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endParaRPr lang="pt-BR" i="1" baseline="-25000" dirty="0">
                  <a:solidFill>
                    <a:srgbClr val="333399"/>
                  </a:solidFill>
                </a:endParaRPr>
              </a:p>
              <a:p>
                <a:r>
                  <a:rPr lang="pt-BR" i="1" dirty="0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>
                    <a:solidFill>
                      <a:srgbClr val="333399"/>
                    </a:solidFill>
                  </a:rPr>
                  <a:t>1</a:t>
                </a:r>
                <a:r>
                  <a:rPr lang="pt-BR" baseline="-25000" dirty="0"/>
                  <a:t> </a:t>
                </a:r>
                <a:r>
                  <a:rPr lang="pt-BR" dirty="0"/>
                  <a:t>uniforme 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 [p. 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pt-BR" dirty="0"/>
                  <a:t>]</a:t>
                </a:r>
              </a:p>
              <a:p>
                <a:r>
                  <a:rPr lang="pt-BR" dirty="0"/>
                  <a:t>Dado 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D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i="1" baseline="-25000" dirty="0">
                    <a:solidFill>
                      <a:srgbClr val="333399"/>
                    </a:solidFill>
                  </a:rPr>
                  <a:t> </a:t>
                </a:r>
                <a:r>
                  <a:rPr lang="pt-BR" dirty="0"/>
                  <a:t>e  </a:t>
                </a:r>
                <a:r>
                  <a:rPr lang="pt-BR" i="1" dirty="0" err="1">
                    <a:solidFill>
                      <a:srgbClr val="333399"/>
                    </a:solidFill>
                  </a:rPr>
                  <a:t>h</a:t>
                </a:r>
                <a:r>
                  <a:rPr lang="pt-BR" i="1" baseline="-25000" dirty="0" err="1">
                    <a:solidFill>
                      <a:srgbClr val="333399"/>
                    </a:solidFill>
                  </a:rPr>
                  <a:t>t</a:t>
                </a:r>
                <a:r>
                  <a:rPr lang="pt-BR" i="1" baseline="-25000" dirty="0">
                    <a:solidFill>
                      <a:srgbClr val="333399"/>
                    </a:solidFill>
                  </a:rPr>
                  <a:t> </a:t>
                </a:r>
                <a:r>
                  <a:rPr lang="pt-BR" dirty="0"/>
                  <a:t>defina: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00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00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00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00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solidFill>
                                                    <a:srgbClr val="33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0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0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000" i="1">
                                            <a:solidFill>
                                              <a:srgbClr val="33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solidFill>
                                              <a:srgbClr val="33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solidFill>
                                              <a:srgbClr val="33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sz="24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0A4EC8-C7BB-4C25-8A85-530710C01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7" t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997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Adaboost</a:t>
            </a:r>
            <a:r>
              <a:rPr lang="pt-BR" dirty="0"/>
              <a:t>: exemplo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3336"/>
          <a:stretch/>
        </p:blipFill>
        <p:spPr>
          <a:xfrm>
            <a:off x="3347863" y="1628800"/>
            <a:ext cx="1844545" cy="1872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12958"/>
          <a:stretch/>
        </p:blipFill>
        <p:spPr>
          <a:xfrm>
            <a:off x="6352419" y="1628800"/>
            <a:ext cx="1844545" cy="187235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40668" y="6557565"/>
            <a:ext cx="8262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Extraído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de: Machine Learning, 10-601, Spring 2015, Carnegie Mellon University,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hlinkClick r:id="rId5"/>
              </a:rPr>
              <a:t>Tom Mitchell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Maria-Florina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Balcan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 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DC9778A6-6D5C-46B6-85B5-02FEA34ED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/>
          <a:stretch/>
        </p:blipFill>
        <p:spPr bwMode="auto">
          <a:xfrm>
            <a:off x="611560" y="1628775"/>
            <a:ext cx="190621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B07181-99F6-4A82-9818-E4221943F59C}"/>
              </a:ext>
            </a:extLst>
          </p:cNvPr>
          <p:cNvSpPr txBox="1"/>
          <p:nvPr/>
        </p:nvSpPr>
        <p:spPr>
          <a:xfrm>
            <a:off x="262205" y="162037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D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57960C-E53C-4B85-8178-6DC6EAE25649}"/>
              </a:ext>
            </a:extLst>
          </p:cNvPr>
          <p:cNvSpPr txBox="1"/>
          <p:nvPr/>
        </p:nvSpPr>
        <p:spPr>
          <a:xfrm>
            <a:off x="2987824" y="162037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D</a:t>
            </a:r>
            <a:r>
              <a:rPr lang="pt-BR" i="1" baseline="-25000" dirty="0">
                <a:solidFill>
                  <a:srgbClr val="262673"/>
                </a:solidFill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E1CBA-96A6-4CA9-A6F0-5427F498193B}"/>
              </a:ext>
            </a:extLst>
          </p:cNvPr>
          <p:cNvSpPr txBox="1"/>
          <p:nvPr/>
        </p:nvSpPr>
        <p:spPr>
          <a:xfrm>
            <a:off x="6012160" y="161935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D</a:t>
            </a:r>
            <a:r>
              <a:rPr lang="pt-BR" i="1" baseline="-25000" dirty="0">
                <a:solidFill>
                  <a:srgbClr val="262673"/>
                </a:solidFill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45938-A14F-4BF9-9E3F-0259A277D84A}"/>
              </a:ext>
            </a:extLst>
          </p:cNvPr>
          <p:cNvSpPr txBox="1"/>
          <p:nvPr/>
        </p:nvSpPr>
        <p:spPr>
          <a:xfrm>
            <a:off x="963191" y="5878881"/>
            <a:ext cx="105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rgbClr val="262673"/>
                </a:solidFill>
              </a:rPr>
              <a:t>ε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  <a:r>
              <a:rPr lang="pt-BR" i="1" dirty="0">
                <a:solidFill>
                  <a:srgbClr val="262673"/>
                </a:solidFill>
              </a:rPr>
              <a:t>= 0.3</a:t>
            </a:r>
          </a:p>
          <a:p>
            <a:r>
              <a:rPr lang="el-GR" i="1" dirty="0">
                <a:solidFill>
                  <a:srgbClr val="262673"/>
                </a:solidFill>
              </a:rPr>
              <a:t>α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  <a:r>
              <a:rPr lang="pt-BR" i="1" dirty="0">
                <a:solidFill>
                  <a:srgbClr val="262673"/>
                </a:solidFill>
              </a:rPr>
              <a:t>= 0.42</a:t>
            </a:r>
            <a:endParaRPr lang="pt-BR" i="1" baseline="-25000" dirty="0">
              <a:solidFill>
                <a:srgbClr val="262673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CDBAE4D-8C5B-461C-B215-A244DBD4F68E}"/>
              </a:ext>
            </a:extLst>
          </p:cNvPr>
          <p:cNvSpPr txBox="1"/>
          <p:nvPr/>
        </p:nvSpPr>
        <p:spPr>
          <a:xfrm>
            <a:off x="3761082" y="5876478"/>
            <a:ext cx="105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rgbClr val="262673"/>
                </a:solidFill>
              </a:rPr>
              <a:t>ε</a:t>
            </a:r>
            <a:r>
              <a:rPr lang="pt-BR" i="1" baseline="-25000" dirty="0">
                <a:solidFill>
                  <a:srgbClr val="262673"/>
                </a:solidFill>
              </a:rPr>
              <a:t>2</a:t>
            </a:r>
            <a:r>
              <a:rPr lang="pt-BR" i="1" dirty="0">
                <a:solidFill>
                  <a:srgbClr val="262673"/>
                </a:solidFill>
              </a:rPr>
              <a:t>= 0.21</a:t>
            </a:r>
          </a:p>
          <a:p>
            <a:r>
              <a:rPr lang="el-GR" i="1" dirty="0">
                <a:solidFill>
                  <a:srgbClr val="262673"/>
                </a:solidFill>
              </a:rPr>
              <a:t>α</a:t>
            </a:r>
            <a:r>
              <a:rPr lang="pt-BR" i="1" baseline="-25000" dirty="0">
                <a:solidFill>
                  <a:srgbClr val="262673"/>
                </a:solidFill>
              </a:rPr>
              <a:t>2</a:t>
            </a:r>
            <a:r>
              <a:rPr lang="pt-BR" i="1" dirty="0">
                <a:solidFill>
                  <a:srgbClr val="262673"/>
                </a:solidFill>
              </a:rPr>
              <a:t>= 0.65</a:t>
            </a:r>
            <a:endParaRPr lang="pt-BR" i="1" baseline="-25000" dirty="0">
              <a:solidFill>
                <a:srgbClr val="262673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56A107-151B-4B80-A9A2-86CE0D77F6B0}"/>
              </a:ext>
            </a:extLst>
          </p:cNvPr>
          <p:cNvSpPr txBox="1"/>
          <p:nvPr/>
        </p:nvSpPr>
        <p:spPr>
          <a:xfrm>
            <a:off x="6747185" y="5876477"/>
            <a:ext cx="105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rgbClr val="262673"/>
                </a:solidFill>
              </a:rPr>
              <a:t>ε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  <a:r>
              <a:rPr lang="pt-BR" i="1" dirty="0">
                <a:solidFill>
                  <a:srgbClr val="262673"/>
                </a:solidFill>
              </a:rPr>
              <a:t>= 0.14</a:t>
            </a:r>
          </a:p>
          <a:p>
            <a:r>
              <a:rPr lang="el-GR" i="1" dirty="0">
                <a:solidFill>
                  <a:srgbClr val="262673"/>
                </a:solidFill>
              </a:rPr>
              <a:t>α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  <a:r>
              <a:rPr lang="pt-BR" i="1" dirty="0">
                <a:solidFill>
                  <a:srgbClr val="262673"/>
                </a:solidFill>
              </a:rPr>
              <a:t>= 0.92</a:t>
            </a:r>
            <a:endParaRPr lang="pt-BR" i="1" baseline="-25000" dirty="0">
              <a:solidFill>
                <a:srgbClr val="262673"/>
              </a:solidFill>
            </a:endParaRP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AF1C60C1-DCB4-4350-AF4B-7107D80A9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77189"/>
              </p:ext>
            </p:extLst>
          </p:nvPr>
        </p:nvGraphicFramePr>
        <p:xfrm>
          <a:off x="671767" y="3598867"/>
          <a:ext cx="1785800" cy="21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8" imgW="2310840" imgH="2729880" progId="">
                  <p:embed/>
                </p:oleObj>
              </mc:Choice>
              <mc:Fallback>
                <p:oleObj r:id="rId8" imgW="2310840" imgH="2729880" progId="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AF1C60C1-DCB4-4350-AF4B-7107D80A9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767" y="3598867"/>
                        <a:ext cx="1785800" cy="21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670C266C-93BF-4D12-96E1-DB106DEC0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11158"/>
              </p:ext>
            </p:extLst>
          </p:nvPr>
        </p:nvGraphicFramePr>
        <p:xfrm>
          <a:off x="3365015" y="3625566"/>
          <a:ext cx="1810239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10" imgW="2399760" imgH="2768040" progId="">
                  <p:embed/>
                </p:oleObj>
              </mc:Choice>
              <mc:Fallback>
                <p:oleObj r:id="rId10" imgW="2399760" imgH="2768040" progId="">
                  <p:embed/>
                  <p:pic>
                    <p:nvPicPr>
                      <p:cNvPr id="27" name="Objeto 26">
                        <a:extLst>
                          <a:ext uri="{FF2B5EF4-FFF2-40B4-BE49-F238E27FC236}">
                            <a16:creationId xmlns:a16="http://schemas.microsoft.com/office/drawing/2014/main" id="{670C266C-93BF-4D12-96E1-DB106DEC0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65015" y="3625566"/>
                        <a:ext cx="1810239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6CB35607-F53F-4C58-AF46-60F040762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39176"/>
              </p:ext>
            </p:extLst>
          </p:nvPr>
        </p:nvGraphicFramePr>
        <p:xfrm>
          <a:off x="6273243" y="3734162"/>
          <a:ext cx="200289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12" imgW="2640960" imgH="2412360" progId="">
                  <p:embed/>
                </p:oleObj>
              </mc:Choice>
              <mc:Fallback>
                <p:oleObj r:id="rId12" imgW="2640960" imgH="2412360" progId="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6CB35607-F53F-4C58-AF46-60F040762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3243" y="3734162"/>
                        <a:ext cx="200289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3FB61E-4422-44F0-8909-1CE319BA1A28}"/>
              </a:ext>
            </a:extLst>
          </p:cNvPr>
          <p:cNvSpPr txBox="1"/>
          <p:nvPr/>
        </p:nvSpPr>
        <p:spPr>
          <a:xfrm>
            <a:off x="695441" y="54723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h</a:t>
            </a:r>
            <a:r>
              <a:rPr lang="pt-BR" i="1" baseline="-25000" dirty="0">
                <a:solidFill>
                  <a:srgbClr val="262673"/>
                </a:solidFill>
              </a:rPr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30A2E98-462C-410F-8A0D-BBE93F6CC39C}"/>
              </a:ext>
            </a:extLst>
          </p:cNvPr>
          <p:cNvSpPr txBox="1"/>
          <p:nvPr/>
        </p:nvSpPr>
        <p:spPr>
          <a:xfrm>
            <a:off x="4419540" y="54723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h</a:t>
            </a:r>
            <a:r>
              <a:rPr lang="pt-BR" i="1" baseline="-25000" dirty="0">
                <a:solidFill>
                  <a:srgbClr val="262673"/>
                </a:solidFill>
              </a:rPr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0AA02A2-FB40-4EA0-86C0-B4D13EF2AC50}"/>
              </a:ext>
            </a:extLst>
          </p:cNvPr>
          <p:cNvSpPr txBox="1"/>
          <p:nvPr/>
        </p:nvSpPr>
        <p:spPr>
          <a:xfrm>
            <a:off x="6056517" y="394738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262673"/>
                </a:solidFill>
              </a:rPr>
              <a:t>h</a:t>
            </a:r>
            <a:r>
              <a:rPr lang="pt-BR" i="1" baseline="-25000" dirty="0">
                <a:solidFill>
                  <a:srgbClr val="262673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94840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Adaboost</a:t>
            </a:r>
            <a:r>
              <a:rPr lang="pt-BR" dirty="0"/>
              <a:t>: exemplo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6CDAC3B-892F-4116-93D5-0DF7AF893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0311"/>
              </p:ext>
            </p:extLst>
          </p:nvPr>
        </p:nvGraphicFramePr>
        <p:xfrm>
          <a:off x="1331640" y="1321732"/>
          <a:ext cx="6480720" cy="516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9891720" imgH="7911000" progId="">
                  <p:embed/>
                </p:oleObj>
              </mc:Choice>
              <mc:Fallback>
                <p:oleObj r:id="rId3" imgW="9891720" imgH="7911000" progId="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36CDAC3B-892F-4116-93D5-0DF7AF8933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321732"/>
                        <a:ext cx="6480720" cy="516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2202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</a:t>
            </a:r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usar qualquer classificador fraco.</a:t>
            </a:r>
          </a:p>
          <a:p>
            <a:r>
              <a:rPr lang="pt-BR" dirty="0"/>
              <a:t>É rápido, pois faz apenas uma passada na base a cada iteração.</a:t>
            </a:r>
          </a:p>
          <a:p>
            <a:r>
              <a:rPr lang="pt-BR" dirty="0"/>
              <a:t>Mudança de mentalidade: O objetivo é encontrar um classificador que seja marginalmente melhor que adivinhação.</a:t>
            </a:r>
          </a:p>
          <a:p>
            <a:r>
              <a:rPr lang="pt-BR" dirty="0" err="1"/>
              <a:t>Adaboost</a:t>
            </a:r>
            <a:r>
              <a:rPr lang="pt-BR" dirty="0"/>
              <a:t> basicamente atribui pesos diferenciados a cada modelo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15620084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Base de dados Sonar (UCI, Scott E. </a:t>
            </a:r>
            <a:r>
              <a:rPr lang="pt-BR" dirty="0" err="1"/>
              <a:t>Fahlman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PROBLEMA</a:t>
            </a:r>
            <a:r>
              <a:rPr lang="pt-BR" dirty="0"/>
              <a:t>: Baseado em dados de Sonar, prever se é rocha ou mina.</a:t>
            </a:r>
          </a:p>
          <a:p>
            <a:pPr lvl="1"/>
            <a:r>
              <a:rPr lang="pt-BR" dirty="0"/>
              <a:t>208 exemplos.</a:t>
            </a:r>
          </a:p>
          <a:p>
            <a:pPr lvl="1"/>
            <a:r>
              <a:rPr lang="pt-BR" dirty="0"/>
              <a:t>60 atributos numéricos.</a:t>
            </a:r>
          </a:p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RESULTADO</a:t>
            </a:r>
            <a:r>
              <a:rPr lang="pt-BR" dirty="0"/>
              <a:t>: árvore de decisão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52639"/>
              </p:ext>
            </p:extLst>
          </p:nvPr>
        </p:nvGraphicFramePr>
        <p:xfrm>
          <a:off x="314570" y="4221088"/>
          <a:ext cx="8569324" cy="14630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142331">
                  <a:extLst>
                    <a:ext uri="{9D8B030D-6E8A-4147-A177-3AD203B41FA5}">
                      <a16:colId xmlns:a16="http://schemas.microsoft.com/office/drawing/2014/main" val="482068589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4239673990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1526621855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3063954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true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true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class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95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pred.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76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pred.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82.54%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61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class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77.32%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93.69%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93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60106" y="5672382"/>
            <a:ext cx="39144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n-lt"/>
              </a:rPr>
              <a:t>accuracy</a:t>
            </a:r>
            <a:r>
              <a:rPr lang="pt-BR" dirty="0">
                <a:latin typeface="+mn-lt"/>
              </a:rPr>
              <a:t>: 86.06%</a:t>
            </a:r>
          </a:p>
          <a:p>
            <a:r>
              <a:rPr lang="pt-BR" dirty="0" err="1">
                <a:latin typeface="+mn-lt"/>
              </a:rPr>
              <a:t>precision</a:t>
            </a:r>
            <a:r>
              <a:rPr lang="pt-BR" dirty="0">
                <a:latin typeface="+mn-lt"/>
              </a:rPr>
              <a:t>: 82.54% (positive </a:t>
            </a:r>
            <a:r>
              <a:rPr lang="pt-BR" dirty="0" err="1">
                <a:latin typeface="+mn-lt"/>
              </a:rPr>
              <a:t>class</a:t>
            </a:r>
            <a:r>
              <a:rPr lang="pt-BR" dirty="0">
                <a:latin typeface="+mn-lt"/>
              </a:rPr>
              <a:t>: Mina)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recall: 93.69% (positive class: Mina)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411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Base de dados Sonar (UCI, Scott E. </a:t>
            </a:r>
            <a:r>
              <a:rPr lang="pt-BR" dirty="0" err="1"/>
              <a:t>Fahlman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RESULTADO</a:t>
            </a:r>
            <a:r>
              <a:rPr lang="pt-BR" dirty="0"/>
              <a:t>: </a:t>
            </a:r>
            <a:r>
              <a:rPr lang="pt-BR" dirty="0" err="1"/>
              <a:t>AdaBoost</a:t>
            </a:r>
            <a:r>
              <a:rPr lang="pt-BR" dirty="0"/>
              <a:t> com Árvore de Decisão, 5 modelos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14429"/>
              </p:ext>
            </p:extLst>
          </p:nvPr>
        </p:nvGraphicFramePr>
        <p:xfrm>
          <a:off x="287338" y="2924944"/>
          <a:ext cx="8569324" cy="1463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142331">
                  <a:extLst>
                    <a:ext uri="{9D8B030D-6E8A-4147-A177-3AD203B41FA5}">
                      <a16:colId xmlns:a16="http://schemas.microsoft.com/office/drawing/2014/main" val="2338005738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447226763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2975663286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260503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true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class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55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pred.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95.83%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58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pred.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95.54%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980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class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94.85%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96.40%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35684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87338" y="4459992"/>
            <a:ext cx="4237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accuracy</a:t>
            </a:r>
            <a:r>
              <a:rPr lang="pt-BR" dirty="0"/>
              <a:t>: 95.67%</a:t>
            </a:r>
          </a:p>
          <a:p>
            <a:r>
              <a:rPr lang="en-US" dirty="0"/>
              <a:t>precision: 95.54% (positive class: Mina)</a:t>
            </a:r>
          </a:p>
          <a:p>
            <a:r>
              <a:rPr lang="en-US" dirty="0"/>
              <a:t>recall: 96.40% (positive class: Mina)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0733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Base de dados Sonar (UCI, Scott E. </a:t>
            </a:r>
            <a:r>
              <a:rPr lang="pt-BR" dirty="0" err="1"/>
              <a:t>Fahlman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62673"/>
                </a:solidFill>
              </a:rPr>
              <a:t>RESULTADO</a:t>
            </a:r>
            <a:r>
              <a:rPr lang="pt-BR" dirty="0"/>
              <a:t>: </a:t>
            </a:r>
            <a:r>
              <a:rPr lang="pt-BR" dirty="0" err="1"/>
              <a:t>AdaBoost</a:t>
            </a:r>
            <a:r>
              <a:rPr lang="pt-BR" dirty="0"/>
              <a:t> com Árvore de Decisão, 6 modelos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7338" y="2924944"/>
          <a:ext cx="8569324" cy="1463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142331">
                  <a:extLst>
                    <a:ext uri="{9D8B030D-6E8A-4147-A177-3AD203B41FA5}">
                      <a16:colId xmlns:a16="http://schemas.microsoft.com/office/drawing/2014/main" val="2338005738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447226763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2975663286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val="260503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true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class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55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pred.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100.00%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58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pred. Mina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100.00%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980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class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35684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87338" y="4459992"/>
            <a:ext cx="4365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accuracy</a:t>
            </a:r>
            <a:r>
              <a:rPr lang="pt-BR" dirty="0"/>
              <a:t>: 100.00%</a:t>
            </a:r>
          </a:p>
          <a:p>
            <a:r>
              <a:rPr lang="en-US" dirty="0"/>
              <a:t>precision: </a:t>
            </a:r>
            <a:r>
              <a:rPr lang="pt-BR" dirty="0"/>
              <a:t>100.00%</a:t>
            </a:r>
            <a:r>
              <a:rPr lang="en-US" dirty="0"/>
              <a:t> (positive class: Mina)</a:t>
            </a:r>
          </a:p>
          <a:p>
            <a:r>
              <a:rPr lang="en-US" dirty="0"/>
              <a:t>recall: 100.00% (positive class: Mina)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8231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</a:t>
            </a:r>
            <a:r>
              <a:rPr lang="pt-BR" dirty="0" err="1"/>
              <a:t>Boosting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Rápido, mas não tanto quando comparado com os outros métodos.</a:t>
            </a:r>
          </a:p>
          <a:p>
            <a:r>
              <a:rPr lang="pt-BR" dirty="0"/>
              <a:t>Simples e fácil de programar.</a:t>
            </a:r>
          </a:p>
          <a:p>
            <a:r>
              <a:rPr lang="pt-BR" dirty="0"/>
              <a:t>Pode combinar com qualquer algoritmo de treinamento.</a:t>
            </a:r>
          </a:p>
          <a:p>
            <a:r>
              <a:rPr lang="pt-BR" dirty="0"/>
              <a:t>Tende a evitar o </a:t>
            </a:r>
            <a:r>
              <a:rPr lang="pt-BR" i="1" dirty="0" err="1"/>
              <a:t>overfitting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6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Indução de hipóteses e viés indutivo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aprendizagem de máquina (supervisionada), o objetivo é encontrar uma função que mapeie as entradas nas saídas.</a:t>
            </a:r>
          </a:p>
          <a:p>
            <a:pPr lvl="1"/>
            <a:r>
              <a:rPr lang="pt-BR" dirty="0"/>
              <a:t>Agente deve aprender a função com base em alguns exemplos de entradas com os valores das saídas correspondentes.</a:t>
            </a:r>
          </a:p>
          <a:p>
            <a:r>
              <a:rPr lang="pt-BR" dirty="0"/>
              <a:t>Exemplo ou instância</a:t>
            </a:r>
          </a:p>
          <a:p>
            <a:pPr lvl="1"/>
            <a:r>
              <a:rPr lang="pt-BR" dirty="0"/>
              <a:t>Formalmente, um exemplo é um par [x, f(x)], onde x é a entrada e f(x) é a saída da função aplicada a x.</a:t>
            </a:r>
          </a:p>
        </p:txBody>
      </p:sp>
    </p:spTree>
    <p:extLst>
      <p:ext uri="{BB962C8B-B14F-4D97-AF65-F5344CB8AC3E}">
        <p14:creationId xmlns:p14="http://schemas.microsoft.com/office/powerpoint/2010/main" val="2290882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 supervisionado:</a:t>
            </a:r>
            <a:br>
              <a:rPr lang="pt-BR" dirty="0"/>
            </a:br>
            <a:r>
              <a:rPr lang="pt-BR" dirty="0"/>
              <a:t>Regras de associação</a:t>
            </a:r>
          </a:p>
        </p:txBody>
      </p:sp>
      <p:pic>
        <p:nvPicPr>
          <p:cNvPr id="6871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0861" y="1700808"/>
            <a:ext cx="6102278" cy="4824412"/>
          </a:xfrm>
        </p:spPr>
      </p:pic>
      <p:sp>
        <p:nvSpPr>
          <p:cNvPr id="8" name="CaixaDeTexto 7"/>
          <p:cNvSpPr txBox="1"/>
          <p:nvPr/>
        </p:nvSpPr>
        <p:spPr>
          <a:xfrm>
            <a:off x="-17446" y="6392875"/>
            <a:ext cx="394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Extraído</a:t>
            </a:r>
            <a:r>
              <a:rPr lang="en-US" sz="1200" dirty="0">
                <a:solidFill>
                  <a:schemeClr val="tx1"/>
                </a:solidFill>
              </a:rPr>
              <a:t> de Temporal association rules.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Nam et al. BMC Bioinformatics 2009 10(</a:t>
            </a:r>
            <a:r>
              <a:rPr lang="en-US" sz="1200" dirty="0" err="1">
                <a:solidFill>
                  <a:schemeClr val="tx1"/>
                </a:solidFill>
              </a:rPr>
              <a:t>Suppl</a:t>
            </a:r>
            <a:r>
              <a:rPr lang="en-US" sz="1200" dirty="0">
                <a:solidFill>
                  <a:schemeClr val="tx1"/>
                </a:solidFill>
              </a:rPr>
              <a:t> 3):S6   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</a:t>
            </a:r>
          </a:p>
        </p:txBody>
      </p:sp>
      <p:sp>
        <p:nvSpPr>
          <p:cNvPr id="236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Objetivo:</a:t>
            </a:r>
          </a:p>
          <a:p>
            <a:pPr lvl="1"/>
            <a:r>
              <a:rPr lang="pt-BR" sz="2000" dirty="0"/>
              <a:t>Encontrar padrões frequentes, associações, correlações  entre conjunto de itens ou objetos de um banco  de dados transacional, banco de dados relacional ou outro repositório de informação.</a:t>
            </a:r>
          </a:p>
          <a:p>
            <a:pPr marL="0" indent="0">
              <a:buNone/>
            </a:pPr>
            <a:r>
              <a:rPr lang="pt-BR" sz="2400" dirty="0"/>
              <a:t>Aplicações:</a:t>
            </a:r>
          </a:p>
          <a:p>
            <a:pPr lvl="1"/>
            <a:r>
              <a:rPr lang="pt-BR" sz="2000" dirty="0"/>
              <a:t>Análise de cestas de compras, marketing, projeto de catálogos, etc.</a:t>
            </a:r>
          </a:p>
          <a:p>
            <a:pPr lvl="2"/>
            <a:r>
              <a:rPr lang="pt-BR" sz="1600" dirty="0"/>
              <a:t>Quais subsequentes compras após ter comprado um PC?</a:t>
            </a:r>
          </a:p>
          <a:p>
            <a:pPr lvl="2"/>
            <a:r>
              <a:rPr lang="pt-BR" sz="1600" dirty="0"/>
              <a:t>Qual tipo de DNA é sensitivo a uma nova droga?</a:t>
            </a:r>
          </a:p>
          <a:p>
            <a:pPr lvl="2"/>
            <a:r>
              <a:rPr lang="pt-BR" sz="1600" dirty="0"/>
              <a:t>Como classificar documentos WEB?</a:t>
            </a:r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 lvl="1"/>
            <a:r>
              <a:rPr lang="pt-BR" sz="2000" dirty="0"/>
              <a:t>Forma regra:  “</a:t>
            </a:r>
            <a:r>
              <a:rPr lang="pt-BR" sz="2000" dirty="0">
                <a:solidFill>
                  <a:schemeClr val="tx2"/>
                </a:solidFill>
              </a:rPr>
              <a:t>corpo </a:t>
            </a:r>
            <a:r>
              <a:rPr lang="pt-BR" sz="2000" dirty="0">
                <a:solidFill>
                  <a:schemeClr val="tx2"/>
                </a:solidFill>
                <a:latin typeface="Symbol" pitchFamily="18" charset="2"/>
              </a:rPr>
              <a:t></a:t>
            </a:r>
            <a:r>
              <a:rPr lang="pt-BR" sz="2000" dirty="0">
                <a:solidFill>
                  <a:schemeClr val="tx2"/>
                </a:solidFill>
              </a:rPr>
              <a:t> cabeça [suporte, confiança]</a:t>
            </a:r>
            <a:r>
              <a:rPr lang="pt-BR" sz="2000" dirty="0"/>
              <a:t>”.</a:t>
            </a:r>
          </a:p>
          <a:p>
            <a:pPr lvl="1"/>
            <a:r>
              <a:rPr lang="pt-BR" sz="2000" dirty="0"/>
              <a:t>compra(x, “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fraldas</a:t>
            </a:r>
            <a:r>
              <a:rPr lang="pt-BR" sz="2000" dirty="0"/>
              <a:t>”) </a:t>
            </a:r>
            <a:r>
              <a:rPr lang="pt-BR" sz="2000" dirty="0">
                <a:latin typeface="Symbol" pitchFamily="18" charset="2"/>
              </a:rPr>
              <a:t></a:t>
            </a:r>
            <a:r>
              <a:rPr lang="pt-BR" sz="2000" dirty="0"/>
              <a:t>compra(x, “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cerveja</a:t>
            </a:r>
            <a:r>
              <a:rPr lang="pt-BR" sz="2000" dirty="0"/>
              <a:t>”) [0.5%, 60%]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734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associação: 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i="1" dirty="0">
                    <a:solidFill>
                      <a:schemeClr val="tx2"/>
                    </a:solidFill>
                  </a:rPr>
                  <a:t>Itens I</a:t>
                </a:r>
                <a:r>
                  <a:rPr lang="pt-BR" sz="2400" i="1" dirty="0"/>
                  <a:t> = {i</a:t>
                </a:r>
                <a:r>
                  <a:rPr lang="pt-BR" sz="2400" i="1" baseline="-25000" dirty="0"/>
                  <a:t>1</a:t>
                </a:r>
                <a:r>
                  <a:rPr lang="pt-BR" sz="2400" i="1" dirty="0"/>
                  <a:t>, ..., </a:t>
                </a:r>
                <a:r>
                  <a:rPr lang="pt-BR" sz="2400" i="1" dirty="0" err="1"/>
                  <a:t>i</a:t>
                </a:r>
                <a:r>
                  <a:rPr lang="pt-BR" sz="2400" i="1" baseline="-25000" dirty="0" err="1"/>
                  <a:t>m</a:t>
                </a:r>
                <a:r>
                  <a:rPr lang="pt-BR" sz="2400" i="1" dirty="0"/>
                  <a:t>} </a:t>
                </a:r>
                <a:r>
                  <a:rPr lang="pt-BR" sz="2400" dirty="0"/>
                  <a:t>um conjunto de literais denotando itens</a:t>
                </a:r>
              </a:p>
              <a:p>
                <a:r>
                  <a:rPr lang="pt-BR" sz="2400" i="1" dirty="0"/>
                  <a:t>Itens</a:t>
                </a:r>
                <a:r>
                  <a:rPr lang="pt-BR" sz="2400" dirty="0"/>
                  <a:t> possuem valores binomiais: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∈, ∉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ea typeface="Cambria Math"/>
                      </a:rPr>
                      <m:t>;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pt-BR" sz="2400" dirty="0"/>
              </a:p>
              <a:p>
                <a:r>
                  <a:rPr lang="pt-BR" sz="2400" i="1" dirty="0" err="1">
                    <a:solidFill>
                      <a:schemeClr val="tx2"/>
                    </a:solidFill>
                  </a:rPr>
                  <a:t>Itemset</a:t>
                </a:r>
                <a:r>
                  <a:rPr lang="pt-BR" sz="2400" i="1" dirty="0">
                    <a:solidFill>
                      <a:schemeClr val="tx2"/>
                    </a:solidFill>
                  </a:rPr>
                  <a:t> X</a:t>
                </a:r>
                <a:r>
                  <a:rPr lang="pt-BR" sz="2400" dirty="0"/>
                  <a:t>: Conjunto de itens X contido em I</a:t>
                </a:r>
              </a:p>
              <a:p>
                <a:r>
                  <a:rPr lang="pt-BR" sz="2400" i="1" dirty="0" err="1">
                    <a:solidFill>
                      <a:schemeClr val="tx2"/>
                    </a:solidFill>
                  </a:rPr>
                  <a:t>Database</a:t>
                </a:r>
                <a:r>
                  <a:rPr lang="pt-BR" sz="2400" i="1" dirty="0">
                    <a:solidFill>
                      <a:schemeClr val="tx2"/>
                    </a:solidFill>
                  </a:rPr>
                  <a:t> D</a:t>
                </a:r>
                <a:r>
                  <a:rPr lang="pt-BR" sz="2400" dirty="0"/>
                  <a:t>: Conjunto de transações T, cada transação é um conjunto de itens T que contém  I</a:t>
                </a:r>
              </a:p>
              <a:p>
                <a:r>
                  <a:rPr lang="pt-BR" sz="2400" dirty="0"/>
                  <a:t>T contém X → X está contido em T</a:t>
                </a:r>
              </a:p>
              <a:p>
                <a:r>
                  <a:rPr lang="pt-BR" sz="2400" dirty="0"/>
                  <a:t>Os itens na transação são ordenados:</a:t>
                </a:r>
              </a:p>
              <a:p>
                <a:pPr lvl="1"/>
                <a:r>
                  <a:rPr lang="pt-BR" sz="2000" i="1" dirty="0" err="1"/>
                  <a:t>itemset</a:t>
                </a:r>
                <a:r>
                  <a:rPr lang="pt-BR" sz="2000" dirty="0"/>
                  <a:t> X = (x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, x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, ..., </a:t>
                </a:r>
                <a:r>
                  <a:rPr lang="pt-BR" sz="2000" dirty="0" err="1"/>
                  <a:t>x</a:t>
                </a:r>
                <a:r>
                  <a:rPr lang="pt-BR" sz="2000" baseline="-25000" dirty="0" err="1"/>
                  <a:t>k</a:t>
                </a:r>
                <a:r>
                  <a:rPr lang="pt-BR" sz="2000" dirty="0"/>
                  <a:t> ), onde x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 ≤ x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 ≤ ... ≤ </a:t>
                </a:r>
                <a:r>
                  <a:rPr lang="pt-BR" sz="2000" dirty="0" err="1"/>
                  <a:t>x</a:t>
                </a:r>
                <a:r>
                  <a:rPr lang="pt-BR" sz="2000" baseline="-25000" dirty="0" err="1"/>
                  <a:t>k</a:t>
                </a:r>
                <a:endParaRPr lang="pt-BR" sz="2000" baseline="-25000" dirty="0"/>
              </a:p>
              <a:p>
                <a:r>
                  <a:rPr lang="pt-BR" sz="2400" i="1" dirty="0">
                    <a:solidFill>
                      <a:schemeClr val="tx2"/>
                    </a:solidFill>
                  </a:rPr>
                  <a:t>Tamanho de um </a:t>
                </a:r>
                <a:r>
                  <a:rPr lang="pt-BR" sz="2400" i="1" dirty="0" err="1">
                    <a:solidFill>
                      <a:schemeClr val="tx2"/>
                    </a:solidFill>
                  </a:rPr>
                  <a:t>itemset</a:t>
                </a:r>
                <a:r>
                  <a:rPr lang="pt-BR" sz="2400" dirty="0"/>
                  <a:t>: número de elementos em um </a:t>
                </a:r>
                <a:r>
                  <a:rPr lang="pt-BR" sz="2400" i="1" dirty="0" err="1"/>
                  <a:t>itemset</a:t>
                </a:r>
                <a:endParaRPr lang="pt-BR" sz="2400" i="1" dirty="0"/>
              </a:p>
              <a:p>
                <a:r>
                  <a:rPr lang="pt-BR" sz="2400" i="1" dirty="0">
                    <a:solidFill>
                      <a:schemeClr val="tx2"/>
                    </a:solidFill>
                  </a:rPr>
                  <a:t>k-</a:t>
                </a:r>
                <a:r>
                  <a:rPr lang="pt-BR" sz="2400" i="1" dirty="0" err="1">
                    <a:solidFill>
                      <a:schemeClr val="tx2"/>
                    </a:solidFill>
                  </a:rPr>
                  <a:t>itemset</a:t>
                </a:r>
                <a:r>
                  <a:rPr lang="pt-BR" sz="2400" dirty="0"/>
                  <a:t>: </a:t>
                </a:r>
                <a:r>
                  <a:rPr lang="pt-BR" sz="2400" dirty="0" err="1"/>
                  <a:t>itemset</a:t>
                </a:r>
                <a:r>
                  <a:rPr lang="pt-BR" sz="2400" dirty="0"/>
                  <a:t> de tamanho k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84" t="-1155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associação: definições</a:t>
            </a:r>
          </a:p>
        </p:txBody>
      </p:sp>
      <p:sp>
        <p:nvSpPr>
          <p:cNvPr id="2478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Uma regra de associação X → Y é um relacionamento do tipo:</a:t>
            </a:r>
          </a:p>
          <a:p>
            <a:pPr>
              <a:buNone/>
            </a:pPr>
            <a:r>
              <a:rPr lang="pt-BR" sz="2400" dirty="0"/>
              <a:t>		</a:t>
            </a:r>
            <a:r>
              <a:rPr lang="pt-BR" sz="2400" dirty="0">
                <a:solidFill>
                  <a:schemeClr val="tx2"/>
                </a:solidFill>
              </a:rPr>
              <a:t>SE (X) ENTÃO (Y)  </a:t>
            </a:r>
          </a:p>
          <a:p>
            <a:pPr>
              <a:buNone/>
            </a:pPr>
            <a:r>
              <a:rPr lang="pt-BR" sz="2400" dirty="0">
                <a:solidFill>
                  <a:schemeClr val="tx2"/>
                </a:solidFill>
              </a:rPr>
              <a:t>		onde X e Y são conjuntos de itens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Suporte:</a:t>
            </a:r>
          </a:p>
          <a:p>
            <a:pPr lvl="1">
              <a:buNone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Outra notação: </a:t>
            </a:r>
          </a:p>
          <a:p>
            <a:pPr marL="0" lvl="1" indent="0">
              <a:buNone/>
            </a:pPr>
            <a:endParaRPr lang="pt-BR" b="1" dirty="0">
              <a:solidFill>
                <a:schemeClr val="tx2"/>
              </a:solidFill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pt-BR" b="1" dirty="0">
                <a:solidFill>
                  <a:schemeClr val="tx2"/>
                </a:solidFill>
                <a:ea typeface="+mn-ea"/>
                <a:cs typeface="+mn-cs"/>
              </a:rPr>
              <a:t>Confiança:</a:t>
            </a:r>
          </a:p>
          <a:p>
            <a:pPr marL="0" lvl="1" indent="0">
              <a:buNone/>
            </a:pPr>
            <a:endParaRPr lang="pt-BR" b="1" dirty="0">
              <a:solidFill>
                <a:schemeClr val="tx2"/>
              </a:solidFill>
              <a:ea typeface="+mn-ea"/>
              <a:cs typeface="+mn-cs"/>
            </a:endParaRPr>
          </a:p>
          <a:p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99592" y="5786743"/>
                <a:ext cx="6481582" cy="6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𝑐𝑜𝑛𝑓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ú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𝑚𝑒𝑟𝑜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𝑡𝑟𝑎𝑛𝑠𝑎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çõ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𝑞𝑢𝑒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𝑠𝑢𝑝𝑜𝑟𝑡𝑎𝑚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(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ú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𝑚𝑒𝑟𝑜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𝑡𝑟𝑎𝑛𝑠𝑎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çõ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𝑞𝑢𝑒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𝑠𝑢𝑝𝑜𝑟𝑡𝑎𝑚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86743"/>
                <a:ext cx="6481582" cy="666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99592" y="3573016"/>
                <a:ext cx="5107104" cy="66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𝑠𝑢𝑝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ú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𝑚𝑒𝑟𝑜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𝑡𝑟𝑎𝑛𝑠𝑎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çõ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𝑐𝑜𝑚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ú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𝑚𝑒𝑟𝑜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𝑡𝑜𝑡𝑎𝑙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𝑡𝑟𝑎𝑛𝑠𝑎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çõ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73016"/>
                <a:ext cx="5107104" cy="6662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449327" y="4680432"/>
                <a:ext cx="4824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𝑠𝑢𝑝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/>
                  <a:t>	 </a:t>
                </a:r>
                <a:r>
                  <a:rPr lang="pt-BR" sz="2000" dirty="0">
                    <a:latin typeface="Times New Roman" pitchFamily="18" charset="0"/>
                    <a:cs typeface="Times New Roman" pitchFamily="18" charset="0"/>
                  </a:rPr>
                  <a:t>(probabilidade)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27" y="4680432"/>
                <a:ext cx="482453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54360" y="1484784"/>
            <a:ext cx="8435280" cy="511256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Suponha que um gerente de um supermercado esteja interessado em conhecer os hábitos de compra de seus clientes, por exemplo: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616469" y="2636912"/>
          <a:ext cx="3738087" cy="40168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84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Produto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Núm. do Produto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Pão 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Leite 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Açúcar 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Papel Higiênico 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Manteiga 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Fralda 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Cerveja 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Refrigerante  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Iogurte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Suco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7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105768" marB="4680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4751512" y="3853071"/>
          <a:ext cx="3924944" cy="26259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7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605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 transação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Itens comprados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60912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{1,3,5}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{2,1,3,7,5}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{4,9,2,1}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{5,2,1,3,9}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T5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{1,8,6,4,3,5}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{9,2,8}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137"/>
          <p:cNvSpPr txBox="1">
            <a:spLocks noChangeArrowheads="1"/>
          </p:cNvSpPr>
          <p:nvPr/>
        </p:nvSpPr>
        <p:spPr bwMode="auto">
          <a:xfrm>
            <a:off x="4354557" y="2636912"/>
            <a:ext cx="288032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spcBef>
                <a:spcPts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cs typeface="Lucida Sans Unicode" pitchFamily="34" charset="0"/>
              </a:rPr>
              <a:t>Exemplo itens de produto</a:t>
            </a:r>
          </a:p>
        </p:txBody>
      </p:sp>
      <p:sp>
        <p:nvSpPr>
          <p:cNvPr id="12" name="Text Box 138"/>
          <p:cNvSpPr txBox="1">
            <a:spLocks noChangeArrowheads="1"/>
          </p:cNvSpPr>
          <p:nvPr/>
        </p:nvSpPr>
        <p:spPr bwMode="auto">
          <a:xfrm>
            <a:off x="4788024" y="3501008"/>
            <a:ext cx="345598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cs typeface="Lucida Sans Unicode" pitchFamily="34" charset="0"/>
              </a:rPr>
              <a:t>Exemplo BD transações</a:t>
            </a:r>
          </a:p>
        </p:txBody>
      </p:sp>
    </p:spTree>
    <p:extLst>
      <p:ext uri="{BB962C8B-B14F-4D97-AF65-F5344CB8AC3E}">
        <p14:creationId xmlns:p14="http://schemas.microsoft.com/office/powerpoint/2010/main" val="13046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Suponha que um </a:t>
            </a:r>
            <a:r>
              <a:rPr lang="pt-BR" i="1" dirty="0"/>
              <a:t>Itemset</a:t>
            </a:r>
            <a:r>
              <a:rPr lang="pt-BR" dirty="0"/>
              <a:t> que apareça em pelos menos 50% das transações seja considerado frequente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i="1" dirty="0"/>
              <a:t>Itemsets </a:t>
            </a:r>
            <a:r>
              <a:rPr lang="pt-BR" dirty="0"/>
              <a:t>frequentes são considerados interessantes </a:t>
            </a:r>
          </a:p>
        </p:txBody>
      </p:sp>
      <p:sp>
        <p:nvSpPr>
          <p:cNvPr id="237619" name="Rectangle 4"/>
          <p:cNvSpPr>
            <a:spLocks noChangeArrowheads="1"/>
          </p:cNvSpPr>
          <p:nvPr/>
        </p:nvSpPr>
        <p:spPr bwMode="auto">
          <a:xfrm>
            <a:off x="0" y="26955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237573" name="Group 5"/>
          <p:cNvGraphicFramePr>
            <a:graphicFrameLocks noGrp="1"/>
          </p:cNvGraphicFramePr>
          <p:nvPr/>
        </p:nvGraphicFramePr>
        <p:xfrm>
          <a:off x="1571604" y="3171310"/>
          <a:ext cx="2428892" cy="172699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04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Suporte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7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{1,3}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0,6666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7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{2,3}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0,3333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7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{1,2,7}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0,1666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77"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{2,9}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tc>
                  <a:txBody>
                    <a:bodyPr/>
                    <a:lstStyle/>
                    <a:p>
                      <a:pPr marL="342900" marR="0" lvl="0" indent="-341313" algn="l" defTabSz="449263" rtl="0" eaLnBrk="0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0,5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0000" marR="90000" marT="57383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640" name="Rectangle 43"/>
          <p:cNvSpPr>
            <a:spLocks noChangeArrowheads="1"/>
          </p:cNvSpPr>
          <p:nvPr/>
        </p:nvSpPr>
        <p:spPr bwMode="auto">
          <a:xfrm>
            <a:off x="0" y="416083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37643" name="Text Box 46"/>
          <p:cNvSpPr txBox="1">
            <a:spLocks noChangeArrowheads="1"/>
          </p:cNvSpPr>
          <p:nvPr/>
        </p:nvSpPr>
        <p:spPr bwMode="auto">
          <a:xfrm>
            <a:off x="4429124" y="4028566"/>
            <a:ext cx="2665412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125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800" dirty="0">
                <a:solidFill>
                  <a:srgbClr val="000000"/>
                </a:solidFill>
                <a:cs typeface="Lucida Sans Unicode" pitchFamily="34" charset="0"/>
              </a:rPr>
              <a:t>Suporte de alguns </a:t>
            </a:r>
            <a:r>
              <a:rPr lang="pt-BR" sz="1800" i="1" dirty="0">
                <a:solidFill>
                  <a:schemeClr val="tx2"/>
                </a:solidFill>
              </a:rPr>
              <a:t>Itemsets</a:t>
            </a:r>
            <a:endParaRPr lang="pt-BR" sz="1800" dirty="0">
              <a:solidFill>
                <a:schemeClr val="tx2"/>
              </a:solidFill>
              <a:cs typeface="Lucida Sans Unicode" pitchFamily="34" charset="0"/>
            </a:endParaRPr>
          </a:p>
        </p:txBody>
      </p:sp>
      <p:sp>
        <p:nvSpPr>
          <p:cNvPr id="18" name="Chave direita 17"/>
          <p:cNvSpPr/>
          <p:nvPr/>
        </p:nvSpPr>
        <p:spPr>
          <a:xfrm>
            <a:off x="4071934" y="3528500"/>
            <a:ext cx="142876" cy="1357322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1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Regras de associação</a:t>
            </a:r>
          </a:p>
        </p:txBody>
      </p:sp>
      <p:sp>
        <p:nvSpPr>
          <p:cNvPr id="2457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Regras X &amp; Y → Z</a:t>
            </a:r>
          </a:p>
          <a:p>
            <a:pPr lvl="1"/>
            <a:r>
              <a:rPr lang="pt-BR" sz="2000" dirty="0"/>
              <a:t>suporte = probabilidade de uma transação conter {X U Y U Z}</a:t>
            </a:r>
          </a:p>
          <a:p>
            <a:pPr lvl="1"/>
            <a:r>
              <a:rPr lang="pt-BR" sz="2000" dirty="0"/>
              <a:t>confiança = probabilidade condicional de uma transação ter </a:t>
            </a:r>
            <a:br>
              <a:rPr lang="pt-BR" sz="2000" dirty="0"/>
            </a:br>
            <a:r>
              <a:rPr lang="pt-BR" sz="2000" dirty="0"/>
              <a:t>{X U Y} também conter Z</a:t>
            </a:r>
          </a:p>
        </p:txBody>
      </p:sp>
      <p:sp>
        <p:nvSpPr>
          <p:cNvPr id="245767" name="Rectangle 5"/>
          <p:cNvSpPr>
            <a:spLocks noChangeArrowheads="1"/>
          </p:cNvSpPr>
          <p:nvPr/>
        </p:nvSpPr>
        <p:spPr bwMode="auto">
          <a:xfrm>
            <a:off x="4929190" y="5786454"/>
            <a:ext cx="3143272" cy="785818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92160" tIns="46080" rIns="92160" bIns="46080" anchor="ctr"/>
          <a:lstStyle/>
          <a:p>
            <a:pPr marL="739775" lvl="1" indent="-282575">
              <a:lnSpc>
                <a:spcPct val="93000"/>
              </a:lnSpc>
              <a:spcBef>
                <a:spcPts val="600"/>
              </a:spcBef>
              <a:buClr>
                <a:srgbClr val="666699"/>
              </a:buClr>
              <a:buSzPct val="7500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A → C 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(50%, 66.6%)</a:t>
            </a:r>
          </a:p>
          <a:p>
            <a:pPr marL="739775" lvl="1" indent="-282575">
              <a:lnSpc>
                <a:spcPct val="93000"/>
              </a:lnSpc>
              <a:spcBef>
                <a:spcPts val="600"/>
              </a:spcBef>
              <a:buClr>
                <a:srgbClr val="666699"/>
              </a:buClr>
              <a:buSzPct val="7500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C → A 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(50%, 100%)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642910" y="3714752"/>
            <a:ext cx="3357586" cy="2000264"/>
            <a:chOff x="285720" y="4071942"/>
            <a:chExt cx="3357586" cy="2000264"/>
          </a:xfrm>
        </p:grpSpPr>
        <p:sp>
          <p:nvSpPr>
            <p:cNvPr id="245768" name="Oval 6"/>
            <p:cNvSpPr>
              <a:spLocks noChangeArrowheads="1"/>
            </p:cNvSpPr>
            <p:nvPr/>
          </p:nvSpPr>
          <p:spPr bwMode="auto">
            <a:xfrm>
              <a:off x="785786" y="4498977"/>
              <a:ext cx="1071570" cy="1001725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769" name="Oval 7"/>
            <p:cNvSpPr>
              <a:spLocks noChangeArrowheads="1"/>
            </p:cNvSpPr>
            <p:nvPr/>
          </p:nvSpPr>
          <p:spPr bwMode="auto">
            <a:xfrm>
              <a:off x="1235068" y="4498977"/>
              <a:ext cx="1336668" cy="1144601"/>
            </a:xfrm>
            <a:prstGeom prst="ellipse">
              <a:avLst/>
            </a:prstGeom>
            <a:noFill/>
            <a:ln w="25560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770" name="Line 8"/>
            <p:cNvSpPr>
              <a:spLocks noChangeShapeType="1"/>
            </p:cNvSpPr>
            <p:nvPr/>
          </p:nvSpPr>
          <p:spPr bwMode="auto">
            <a:xfrm flipH="1">
              <a:off x="714348" y="5357826"/>
              <a:ext cx="206396" cy="3571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771" name="Line 9"/>
            <p:cNvSpPr>
              <a:spLocks noChangeShapeType="1"/>
            </p:cNvSpPr>
            <p:nvPr/>
          </p:nvSpPr>
          <p:spPr bwMode="auto">
            <a:xfrm flipV="1">
              <a:off x="2500298" y="4500570"/>
              <a:ext cx="357190" cy="285752"/>
            </a:xfrm>
            <a:prstGeom prst="line">
              <a:avLst/>
            </a:prstGeom>
            <a:noFill/>
            <a:ln w="936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772" name="Line 10"/>
            <p:cNvSpPr>
              <a:spLocks noChangeShapeType="1"/>
            </p:cNvSpPr>
            <p:nvPr/>
          </p:nvSpPr>
          <p:spPr bwMode="auto">
            <a:xfrm flipH="1" flipV="1">
              <a:off x="1071537" y="4357694"/>
              <a:ext cx="500065" cy="500066"/>
            </a:xfrm>
            <a:prstGeom prst="line">
              <a:avLst/>
            </a:prstGeom>
            <a:noFill/>
            <a:ln w="9360">
              <a:solidFill>
                <a:srgbClr val="00C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773" name="Text Box 11"/>
            <p:cNvSpPr txBox="1">
              <a:spLocks noChangeArrowheads="1"/>
            </p:cNvSpPr>
            <p:nvPr/>
          </p:nvSpPr>
          <p:spPr bwMode="auto">
            <a:xfrm>
              <a:off x="2143108" y="4143380"/>
              <a:ext cx="1500198" cy="636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r" eaLnBrk="0" hangingPunct="0">
                <a:lnSpc>
                  <a:spcPct val="110000"/>
                </a:lnSpc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1600" dirty="0">
                  <a:solidFill>
                    <a:srgbClr val="3333CC"/>
                  </a:solidFill>
                  <a:cs typeface="Lucida Sans Unicode" pitchFamily="34" charset="0"/>
                </a:rPr>
                <a:t>Cliente compra fraldas</a:t>
              </a:r>
            </a:p>
          </p:txBody>
        </p:sp>
        <p:sp>
          <p:nvSpPr>
            <p:cNvPr id="245774" name="Text Box 12"/>
            <p:cNvSpPr txBox="1">
              <a:spLocks noChangeArrowheads="1"/>
            </p:cNvSpPr>
            <p:nvPr/>
          </p:nvSpPr>
          <p:spPr bwMode="auto">
            <a:xfrm>
              <a:off x="285720" y="4071942"/>
              <a:ext cx="1857356" cy="314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0" hangingPunct="0">
                <a:lnSpc>
                  <a:spcPct val="110000"/>
                </a:lnSpc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1400" dirty="0">
                  <a:solidFill>
                    <a:srgbClr val="00CC99"/>
                  </a:solidFill>
                  <a:cs typeface="Lucida Sans Unicode" pitchFamily="34" charset="0"/>
                </a:rPr>
                <a:t>Cliente compra ambos</a:t>
              </a:r>
            </a:p>
          </p:txBody>
        </p:sp>
        <p:sp>
          <p:nvSpPr>
            <p:cNvPr id="245775" name="Text Box 13"/>
            <p:cNvSpPr txBox="1">
              <a:spLocks noChangeArrowheads="1"/>
            </p:cNvSpPr>
            <p:nvPr/>
          </p:nvSpPr>
          <p:spPr bwMode="auto">
            <a:xfrm>
              <a:off x="285720" y="5643578"/>
              <a:ext cx="2782876" cy="3457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0" hangingPunct="0">
                <a:lnSpc>
                  <a:spcPct val="110000"/>
                </a:lnSpc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1600" dirty="0">
                  <a:solidFill>
                    <a:srgbClr val="000000"/>
                  </a:solidFill>
                  <a:cs typeface="Lucida Sans Unicode" pitchFamily="34" charset="0"/>
                </a:rPr>
                <a:t>Cliente compra cerveja</a:t>
              </a:r>
            </a:p>
          </p:txBody>
        </p:sp>
        <p:sp>
          <p:nvSpPr>
            <p:cNvPr id="245776" name="Rectangle 14"/>
            <p:cNvSpPr>
              <a:spLocks noChangeArrowheads="1"/>
            </p:cNvSpPr>
            <p:nvPr/>
          </p:nvSpPr>
          <p:spPr bwMode="auto">
            <a:xfrm>
              <a:off x="285720" y="4071942"/>
              <a:ext cx="3357586" cy="200026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4643438" y="3714752"/>
          <a:ext cx="3571900" cy="1676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pt-BR" sz="1600" dirty="0"/>
                        <a:t>ID Transação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Itens</a:t>
                      </a:r>
                      <a:r>
                        <a:rPr lang="pt-BR" sz="1600" baseline="0" dirty="0"/>
                        <a:t> das compras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sz="16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sz="16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357158" y="582542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>Usando suporte mínimo de 50%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91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associação: algoritmo </a:t>
            </a:r>
            <a:r>
              <a:rPr lang="pt-BR" i="1" dirty="0" err="1"/>
              <a:t>Apriori</a:t>
            </a:r>
            <a:endParaRPr lang="pt-BR" i="1" dirty="0"/>
          </a:p>
        </p:txBody>
      </p:sp>
      <p:sp>
        <p:nvSpPr>
          <p:cNvPr id="264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na ideia de usar conhecimento já obtido dos </a:t>
            </a:r>
            <a:r>
              <a:rPr lang="pt-BR" i="1" dirty="0" err="1"/>
              <a:t>itemsets</a:t>
            </a:r>
            <a:r>
              <a:rPr lang="pt-BR" dirty="0"/>
              <a:t> anteriores.</a:t>
            </a:r>
          </a:p>
          <a:p>
            <a:pPr marL="457200" lvl="1" indent="0">
              <a:buNone/>
            </a:pPr>
            <a:r>
              <a:rPr lang="pt-BR" b="1" dirty="0"/>
              <a:t>Fase I:</a:t>
            </a:r>
            <a:br>
              <a:rPr lang="pt-BR" dirty="0"/>
            </a:br>
            <a:r>
              <a:rPr lang="pt-BR" dirty="0"/>
              <a:t>Descobrir todos os conjuntos de itens com suporte maior ou igual ao mínimo suporte especificado pelo usuário.</a:t>
            </a:r>
          </a:p>
          <a:p>
            <a:pPr lvl="1"/>
            <a:r>
              <a:rPr lang="pt-BR" sz="2000" dirty="0"/>
              <a:t>Um </a:t>
            </a:r>
            <a:r>
              <a:rPr lang="pt-BR" sz="2000" i="1" dirty="0" err="1"/>
              <a:t>subset</a:t>
            </a:r>
            <a:r>
              <a:rPr lang="pt-BR" sz="2000" dirty="0"/>
              <a:t>  de um </a:t>
            </a:r>
            <a:r>
              <a:rPr lang="pt-BR" sz="2000" i="1" dirty="0" err="1"/>
              <a:t>itemset</a:t>
            </a:r>
            <a:r>
              <a:rPr lang="pt-BR" sz="2000" dirty="0"/>
              <a:t> frequente também é um </a:t>
            </a:r>
            <a:r>
              <a:rPr lang="pt-BR" sz="2000" i="1" dirty="0" err="1"/>
              <a:t>itemset</a:t>
            </a:r>
            <a:r>
              <a:rPr lang="pt-BR" sz="2000" dirty="0"/>
              <a:t> frequente </a:t>
            </a:r>
          </a:p>
          <a:p>
            <a:pPr lvl="2"/>
            <a:r>
              <a:rPr lang="pt-BR" sz="1800" dirty="0"/>
              <a:t>P. ex., se {AB} é um </a:t>
            </a:r>
            <a:r>
              <a:rPr lang="pt-BR" sz="1800" i="1" dirty="0" err="1"/>
              <a:t>itemset</a:t>
            </a:r>
            <a:r>
              <a:rPr lang="pt-BR" sz="1800" dirty="0"/>
              <a:t> frequente, ambos {A} e {B} devem ser um </a:t>
            </a:r>
            <a:r>
              <a:rPr lang="pt-BR" sz="1800" i="1" dirty="0" err="1"/>
              <a:t>itemset</a:t>
            </a:r>
            <a:r>
              <a:rPr lang="pt-BR" sz="1800" dirty="0"/>
              <a:t> frequente</a:t>
            </a:r>
          </a:p>
          <a:p>
            <a:pPr marL="457200" lvl="1" indent="0">
              <a:buNone/>
            </a:pPr>
            <a:r>
              <a:rPr lang="pt-BR" b="1" dirty="0"/>
              <a:t>Fase II:</a:t>
            </a:r>
            <a:br>
              <a:rPr lang="pt-BR" dirty="0"/>
            </a:br>
            <a:r>
              <a:rPr lang="pt-BR" dirty="0"/>
              <a:t>A partir dos conjuntos de itens frequentes, descobrir regras de associação com fator de confiança maior ou igual ao especificado pelo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1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2201"/>
            <a:ext cx="8229600" cy="790575"/>
          </a:xfrm>
        </p:spPr>
        <p:txBody>
          <a:bodyPr/>
          <a:lstStyle/>
          <a:p>
            <a:r>
              <a:rPr lang="pt-BR" dirty="0"/>
              <a:t>Regras de associação: algoritmo </a:t>
            </a:r>
            <a:r>
              <a:rPr lang="pt-BR" i="1" dirty="0" err="1"/>
              <a:t>Apriori</a:t>
            </a:r>
            <a:endParaRPr lang="pt-BR" dirty="0"/>
          </a:p>
        </p:txBody>
      </p:sp>
      <p:sp>
        <p:nvSpPr>
          <p:cNvPr id="262171" name="Text Box 4"/>
          <p:cNvSpPr txBox="1">
            <a:spLocks noChangeArrowheads="1"/>
          </p:cNvSpPr>
          <p:nvPr/>
        </p:nvSpPr>
        <p:spPr bwMode="auto">
          <a:xfrm>
            <a:off x="47625" y="1265238"/>
            <a:ext cx="15954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  <a:cs typeface="Lucida Sans Unicode" pitchFamily="34" charset="0"/>
              </a:rPr>
              <a:t>Database D</a:t>
            </a:r>
          </a:p>
        </p:txBody>
      </p:sp>
      <p:sp>
        <p:nvSpPr>
          <p:cNvPr id="262172" name="Text Box 7"/>
          <p:cNvSpPr txBox="1">
            <a:spLocks noChangeArrowheads="1"/>
          </p:cNvSpPr>
          <p:nvPr/>
        </p:nvSpPr>
        <p:spPr bwMode="auto">
          <a:xfrm>
            <a:off x="1907704" y="1976438"/>
            <a:ext cx="10699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  <a:cs typeface="Lucida Sans Unicode" pitchFamily="34" charset="0"/>
              </a:rPr>
              <a:t>Scan D</a:t>
            </a:r>
          </a:p>
        </p:txBody>
      </p:sp>
      <p:sp>
        <p:nvSpPr>
          <p:cNvPr id="262174" name="Text Box 9"/>
          <p:cNvSpPr txBox="1">
            <a:spLocks noChangeArrowheads="1"/>
          </p:cNvSpPr>
          <p:nvPr/>
        </p:nvSpPr>
        <p:spPr bwMode="auto">
          <a:xfrm>
            <a:off x="2876376" y="1196752"/>
            <a:ext cx="471488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C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1</a:t>
            </a:r>
          </a:p>
        </p:txBody>
      </p:sp>
      <p:sp>
        <p:nvSpPr>
          <p:cNvPr id="262175" name="Text Box 10"/>
          <p:cNvSpPr txBox="1">
            <a:spLocks noChangeArrowheads="1"/>
          </p:cNvSpPr>
          <p:nvPr/>
        </p:nvSpPr>
        <p:spPr bwMode="auto">
          <a:xfrm>
            <a:off x="5940152" y="1340768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L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1</a:t>
            </a:r>
          </a:p>
        </p:txBody>
      </p:sp>
      <p:sp>
        <p:nvSpPr>
          <p:cNvPr id="262176" name="Text Box 14"/>
          <p:cNvSpPr txBox="1">
            <a:spLocks noChangeArrowheads="1"/>
          </p:cNvSpPr>
          <p:nvPr/>
        </p:nvSpPr>
        <p:spPr bwMode="auto">
          <a:xfrm>
            <a:off x="1253530" y="3711500"/>
            <a:ext cx="4381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L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2</a:t>
            </a:r>
          </a:p>
        </p:txBody>
      </p:sp>
      <p:sp>
        <p:nvSpPr>
          <p:cNvPr id="262177" name="Text Box 15"/>
          <p:cNvSpPr txBox="1">
            <a:spLocks noChangeArrowheads="1"/>
          </p:cNvSpPr>
          <p:nvPr/>
        </p:nvSpPr>
        <p:spPr bwMode="auto">
          <a:xfrm>
            <a:off x="4283968" y="3567485"/>
            <a:ext cx="471487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>
                <a:solidFill>
                  <a:srgbClr val="000000"/>
                </a:solidFill>
                <a:cs typeface="Lucida Sans Unicode" pitchFamily="34" charset="0"/>
              </a:rPr>
              <a:t>C</a:t>
            </a:r>
            <a:r>
              <a:rPr lang="en-US" i="1" baseline="-25000">
                <a:solidFill>
                  <a:srgbClr val="000000"/>
                </a:solidFill>
                <a:cs typeface="Lucida Sans Unicode" pitchFamily="34" charset="0"/>
              </a:rPr>
              <a:t>2</a:t>
            </a:r>
          </a:p>
        </p:txBody>
      </p:sp>
      <p:sp>
        <p:nvSpPr>
          <p:cNvPr id="262178" name="Text Box 16"/>
          <p:cNvSpPr txBox="1">
            <a:spLocks noChangeArrowheads="1"/>
          </p:cNvSpPr>
          <p:nvPr/>
        </p:nvSpPr>
        <p:spPr bwMode="auto">
          <a:xfrm>
            <a:off x="7452320" y="3567485"/>
            <a:ext cx="471488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C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2</a:t>
            </a:r>
          </a:p>
        </p:txBody>
      </p:sp>
      <p:sp>
        <p:nvSpPr>
          <p:cNvPr id="262180" name="Text Box 18"/>
          <p:cNvSpPr txBox="1">
            <a:spLocks noChangeArrowheads="1"/>
          </p:cNvSpPr>
          <p:nvPr/>
        </p:nvSpPr>
        <p:spPr bwMode="auto">
          <a:xfrm>
            <a:off x="6744616" y="4243982"/>
            <a:ext cx="10699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  <a:cs typeface="Lucida Sans Unicode" pitchFamily="34" charset="0"/>
              </a:rPr>
              <a:t>Scan D</a:t>
            </a:r>
          </a:p>
        </p:txBody>
      </p:sp>
      <p:sp>
        <p:nvSpPr>
          <p:cNvPr id="262183" name="Text Box 21"/>
          <p:cNvSpPr txBox="1">
            <a:spLocks noChangeArrowheads="1"/>
          </p:cNvSpPr>
          <p:nvPr/>
        </p:nvSpPr>
        <p:spPr bwMode="auto">
          <a:xfrm>
            <a:off x="-36512" y="5799732"/>
            <a:ext cx="471488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C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3</a:t>
            </a:r>
          </a:p>
        </p:txBody>
      </p:sp>
      <p:sp>
        <p:nvSpPr>
          <p:cNvPr id="262184" name="Text Box 22"/>
          <p:cNvSpPr txBox="1">
            <a:spLocks noChangeArrowheads="1"/>
          </p:cNvSpPr>
          <p:nvPr/>
        </p:nvSpPr>
        <p:spPr bwMode="auto">
          <a:xfrm>
            <a:off x="4850383" y="5700713"/>
            <a:ext cx="43815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>
                <a:solidFill>
                  <a:srgbClr val="000000"/>
                </a:solidFill>
                <a:cs typeface="Lucida Sans Unicode" pitchFamily="34" charset="0"/>
              </a:rPr>
              <a:t>L</a:t>
            </a:r>
            <a:r>
              <a:rPr lang="en-US" i="1" baseline="-25000">
                <a:solidFill>
                  <a:srgbClr val="000000"/>
                </a:solidFill>
                <a:cs typeface="Lucida Sans Unicode" pitchFamily="34" charset="0"/>
              </a:rPr>
              <a:t>3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1907704" y="2255242"/>
            <a:ext cx="1269329" cy="41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5385618" y="2257200"/>
            <a:ext cx="914574" cy="41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407" y="1694656"/>
          <a:ext cx="1659586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4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r>
                        <a:rPr lang="pt-BR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15297" y="1339533"/>
          <a:ext cx="1757212" cy="2194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50">
                <a:tc>
                  <a:txBody>
                    <a:bodyPr/>
                    <a:lstStyle/>
                    <a:p>
                      <a:r>
                        <a:rPr lang="pt-BR" i="1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57">
                <a:tc>
                  <a:txBody>
                    <a:bodyPr/>
                    <a:lstStyle/>
                    <a:p>
                      <a:r>
                        <a:rPr lang="pt-BR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57">
                <a:tc>
                  <a:txBody>
                    <a:bodyPr/>
                    <a:lstStyle/>
                    <a:p>
                      <a:r>
                        <a:rPr lang="pt-BR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57">
                <a:tc>
                  <a:txBody>
                    <a:bodyPr/>
                    <a:lstStyle/>
                    <a:p>
                      <a:r>
                        <a:rPr lang="pt-BR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57">
                <a:tc>
                  <a:txBody>
                    <a:bodyPr/>
                    <a:lstStyle/>
                    <a:p>
                      <a:r>
                        <a:rPr lang="pt-BR" dirty="0"/>
                        <a:t>{4}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57">
                <a:tc>
                  <a:txBody>
                    <a:bodyPr/>
                    <a:lstStyle/>
                    <a:p>
                      <a:r>
                        <a:rPr lang="pt-BR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340475" y="1465263"/>
          <a:ext cx="17599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60">
                <a:tc>
                  <a:txBody>
                    <a:bodyPr/>
                    <a:lstStyle/>
                    <a:p>
                      <a:r>
                        <a:rPr lang="pt-BR" i="1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r>
                        <a:rPr lang="pt-BR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r>
                        <a:rPr lang="pt-BR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r>
                        <a:rPr lang="pt-BR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r>
                        <a:rPr lang="pt-BR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910179" y="3713440"/>
          <a:ext cx="1054309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5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itemset</a:t>
                      </a:r>
                      <a:endParaRPr lang="pt-B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{1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{1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{1</a:t>
                      </a:r>
                      <a:r>
                        <a:rPr lang="pt-BR" baseline="0" dirty="0"/>
                        <a:t> 5}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{2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{2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{3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eta dobrada 8"/>
          <p:cNvSpPr/>
          <p:nvPr/>
        </p:nvSpPr>
        <p:spPr>
          <a:xfrm rot="5400000">
            <a:off x="8108344" y="2669500"/>
            <a:ext cx="895564" cy="7674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4716016" y="3713440"/>
          <a:ext cx="1760760" cy="25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451">
                <a:tc>
                  <a:txBody>
                    <a:bodyPr/>
                    <a:lstStyle/>
                    <a:p>
                      <a:r>
                        <a:rPr lang="pt-BR" i="1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i="0" dirty="0"/>
                        <a:t>Sup.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r>
                        <a:rPr lang="pt-BR" dirty="0"/>
                        <a:t>{1 2}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r>
                        <a:rPr lang="pt-BR" dirty="0"/>
                        <a:t>{1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 5}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pattFill prst="ltDnDiag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r>
                        <a:rPr lang="pt-BR" dirty="0"/>
                        <a:t>{2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r>
                        <a:rPr lang="pt-BR" dirty="0"/>
                        <a:t>{2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51">
                <a:tc>
                  <a:txBody>
                    <a:bodyPr/>
                    <a:lstStyle/>
                    <a:p>
                      <a:r>
                        <a:rPr lang="pt-BR" dirty="0"/>
                        <a:t>{3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Seta para a direita 39"/>
          <p:cNvSpPr/>
          <p:nvPr/>
        </p:nvSpPr>
        <p:spPr>
          <a:xfrm rot="10800000">
            <a:off x="6516562" y="4539180"/>
            <a:ext cx="1269329" cy="41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40"/>
          <p:cNvSpPr/>
          <p:nvPr/>
        </p:nvSpPr>
        <p:spPr>
          <a:xfrm rot="10800000">
            <a:off x="3585418" y="4539181"/>
            <a:ext cx="914574" cy="41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43063" y="3832049"/>
          <a:ext cx="17970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694">
                <a:tc>
                  <a:txBody>
                    <a:bodyPr/>
                    <a:lstStyle/>
                    <a:p>
                      <a:r>
                        <a:rPr lang="pt-BR" i="1" dirty="0"/>
                        <a:t>itemset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83">
                <a:tc>
                  <a:txBody>
                    <a:bodyPr/>
                    <a:lstStyle/>
                    <a:p>
                      <a:r>
                        <a:rPr lang="pt-BR" dirty="0"/>
                        <a:t>{1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83">
                <a:tc>
                  <a:txBody>
                    <a:bodyPr/>
                    <a:lstStyle/>
                    <a:p>
                      <a:r>
                        <a:rPr lang="pt-BR" dirty="0"/>
                        <a:t>{2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983">
                <a:tc>
                  <a:txBody>
                    <a:bodyPr/>
                    <a:lstStyle/>
                    <a:p>
                      <a:r>
                        <a:rPr lang="pt-BR" dirty="0"/>
                        <a:t>{2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83">
                <a:tc>
                  <a:txBody>
                    <a:bodyPr/>
                    <a:lstStyle/>
                    <a:p>
                      <a:r>
                        <a:rPr lang="pt-BR" dirty="0"/>
                        <a:t>{3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Seta dobrada 42"/>
          <p:cNvSpPr/>
          <p:nvPr/>
        </p:nvSpPr>
        <p:spPr>
          <a:xfrm rot="5400000" flipV="1">
            <a:off x="499320" y="4684912"/>
            <a:ext cx="895564" cy="769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381908" y="5927680"/>
          <a:ext cx="105430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5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i="1" dirty="0"/>
                        <a:t>itemset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{2 3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403648" y="5805264"/>
            <a:ext cx="10699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  <a:cs typeface="Lucida Sans Unicode" pitchFamily="34" charset="0"/>
              </a:rPr>
              <a:t>Scan D</a:t>
            </a:r>
          </a:p>
        </p:txBody>
      </p:sp>
      <p:sp>
        <p:nvSpPr>
          <p:cNvPr id="46" name="Seta para a direita 45"/>
          <p:cNvSpPr/>
          <p:nvPr/>
        </p:nvSpPr>
        <p:spPr>
          <a:xfrm>
            <a:off x="1529784" y="6084068"/>
            <a:ext cx="1098000" cy="41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2854222" y="5927680"/>
          <a:ext cx="1741822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itemset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Sup.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{2 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2459944" y="5800690"/>
            <a:ext cx="45587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000000"/>
                </a:solidFill>
                <a:cs typeface="Lucida Sans Unicode" pitchFamily="34" charset="0"/>
              </a:rPr>
              <a:t>L</a:t>
            </a:r>
            <a:r>
              <a:rPr lang="en-US" i="1" baseline="-25000" dirty="0">
                <a:solidFill>
                  <a:srgbClr val="000000"/>
                </a:solidFill>
                <a:cs typeface="Lucida Sans Unicode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5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Regras de associação: algoritmo </a:t>
            </a:r>
            <a:r>
              <a:rPr lang="pt-BR" i="1" dirty="0"/>
              <a:t>FP-</a:t>
            </a:r>
            <a:r>
              <a:rPr lang="pt-BR" i="1" dirty="0" err="1"/>
              <a:t>growth</a:t>
            </a:r>
            <a:endParaRPr lang="pt-BR" dirty="0"/>
          </a:p>
        </p:txBody>
      </p:sp>
      <p:sp>
        <p:nvSpPr>
          <p:cNvPr id="275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Método de geração de padrões frequentes de itens sem a geração de candidatos.</a:t>
            </a:r>
          </a:p>
          <a:p>
            <a:r>
              <a:rPr lang="pt-BR" sz="2600" dirty="0"/>
              <a:t>Mais eficiente e mais escalável que o  algoritmo </a:t>
            </a:r>
            <a:r>
              <a:rPr lang="pt-BR" sz="2600" i="1" dirty="0" err="1"/>
              <a:t>Apriori</a:t>
            </a:r>
            <a:r>
              <a:rPr lang="pt-BR" sz="2600" i="1" dirty="0"/>
              <a:t>.</a:t>
            </a:r>
          </a:p>
          <a:p>
            <a:r>
              <a:rPr lang="pt-BR" sz="2600" dirty="0"/>
              <a:t>Percorre o banco de dados apenas duas vezes.</a:t>
            </a:r>
          </a:p>
          <a:p>
            <a:pPr marL="457200" lvl="1" indent="0">
              <a:buNone/>
            </a:pPr>
            <a:r>
              <a:rPr lang="pt-BR" b="1" dirty="0"/>
              <a:t>Fase I:</a:t>
            </a:r>
            <a:br>
              <a:rPr lang="pt-BR" dirty="0"/>
            </a:br>
            <a:r>
              <a:rPr lang="pt-BR" dirty="0"/>
              <a:t>Construir uma estrutura de dados compacta chamada FP-</a:t>
            </a:r>
            <a:r>
              <a:rPr lang="pt-BR" dirty="0" err="1"/>
              <a:t>tree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/>
              <a:t>Fase II:</a:t>
            </a:r>
            <a:br>
              <a:rPr lang="pt-BR" dirty="0"/>
            </a:br>
            <a:r>
              <a:rPr lang="pt-BR" dirty="0"/>
              <a:t>Extrair </a:t>
            </a:r>
            <a:r>
              <a:rPr lang="pt-BR" i="1" dirty="0" err="1"/>
              <a:t>itemsets</a:t>
            </a:r>
            <a:r>
              <a:rPr lang="pt-BR" dirty="0"/>
              <a:t> frequentes diretamente da FP-</a:t>
            </a:r>
            <a:r>
              <a:rPr lang="pt-BR" dirty="0" err="1"/>
              <a:t>tree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7822</Words>
  <Application>Microsoft Office PowerPoint</Application>
  <PresentationFormat>Apresentação na tela (4:3)</PresentationFormat>
  <Paragraphs>1715</Paragraphs>
  <Slides>131</Slides>
  <Notes>83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6</vt:i4>
      </vt:variant>
      <vt:variant>
        <vt:lpstr>Títulos de slides</vt:lpstr>
      </vt:variant>
      <vt:variant>
        <vt:i4>131</vt:i4>
      </vt:variant>
    </vt:vector>
  </HeadingPairs>
  <TitlesOfParts>
    <vt:vector size="147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Trebuchet MS</vt:lpstr>
      <vt:lpstr>Wingdings</vt:lpstr>
      <vt:lpstr>Design padrão</vt:lpstr>
      <vt:lpstr>Equation</vt:lpstr>
      <vt:lpstr>Equation.3</vt:lpstr>
      <vt:lpstr>Bitmap Image</vt:lpstr>
      <vt:lpstr>Worksheet</vt:lpstr>
      <vt:lpstr>Microsoft Excel 97-2003 Worksheet</vt:lpstr>
      <vt:lpstr>Equação</vt:lpstr>
      <vt:lpstr>Machine Learning </vt:lpstr>
      <vt:lpstr>Informações da disciplina</vt:lpstr>
      <vt:lpstr>Bibliografia</vt:lpstr>
      <vt:lpstr>Aprendizado de Máquina</vt:lpstr>
      <vt:lpstr>O ciclo de vida da Ciência de Dados</vt:lpstr>
      <vt:lpstr>Estilos de aprendizagem</vt:lpstr>
      <vt:lpstr>Estilos de aprendizagem</vt:lpstr>
      <vt:lpstr>Tarefas da mineração de dados</vt:lpstr>
      <vt:lpstr>Indução de hipóteses e viés indutivo</vt:lpstr>
      <vt:lpstr>Indução de hipóteses e viés indutivo</vt:lpstr>
      <vt:lpstr>Exemplo de Indução</vt:lpstr>
      <vt:lpstr>Exemplo de Indução</vt:lpstr>
      <vt:lpstr>Exemplo de Indução</vt:lpstr>
      <vt:lpstr>Indução de hipóteses e viés indutivo</vt:lpstr>
      <vt:lpstr>Dados qualitativos, simbólicos ou categóricos</vt:lpstr>
      <vt:lpstr>Dados qualitativos, simbólicos ou categóricos</vt:lpstr>
      <vt:lpstr>Dados quantitativos</vt:lpstr>
      <vt:lpstr>Escala intervalar</vt:lpstr>
      <vt:lpstr>Escala de razão</vt:lpstr>
      <vt:lpstr>Normalização e padronização de dados numéricos</vt:lpstr>
      <vt:lpstr>Preparação de dados</vt:lpstr>
      <vt:lpstr>Dados omissos ou faltantes</vt:lpstr>
      <vt:lpstr>Amostragem de dados</vt:lpstr>
      <vt:lpstr>Tipos de amostragem</vt:lpstr>
      <vt:lpstr>Tamanho da amostra</vt:lpstr>
      <vt:lpstr>Seleção de dados</vt:lpstr>
      <vt:lpstr>Agregação de dados</vt:lpstr>
      <vt:lpstr>Transformação de dados</vt:lpstr>
      <vt:lpstr>Transformação de dados</vt:lpstr>
      <vt:lpstr>Transformação de dados</vt:lpstr>
      <vt:lpstr>Aprendizado supervisionado</vt:lpstr>
      <vt:lpstr>Aprendizado supervisionado:  classificação e regressão</vt:lpstr>
      <vt:lpstr>Classificação e regressão: questões práticas</vt:lpstr>
      <vt:lpstr>Classificação e previsão: questões práticas</vt:lpstr>
      <vt:lpstr>Avaliação de modelos de Machine Learning</vt:lpstr>
      <vt:lpstr>Exemplos de métricas de avaliação</vt:lpstr>
      <vt:lpstr>Avaliação off-line</vt:lpstr>
      <vt:lpstr>Otimização de hiperparâmetros</vt:lpstr>
      <vt:lpstr>Parâmetros e hiperparâmetros Exemplo de um classificador linear</vt:lpstr>
      <vt:lpstr>Otimização de hiperparâmetros</vt:lpstr>
      <vt:lpstr>Otimização de hiperparâmetros</vt:lpstr>
      <vt:lpstr>Medidas de avaliação Classificação binária </vt:lpstr>
      <vt:lpstr>Medidas de avaliação Classificação binária</vt:lpstr>
      <vt:lpstr>Medidas de avaliação Classificação binária</vt:lpstr>
      <vt:lpstr>Medidas de avaliação Classificação binária</vt:lpstr>
      <vt:lpstr>Medidas de avaliação Classificação binária</vt:lpstr>
      <vt:lpstr>Medidas de avaliação Classificação binária</vt:lpstr>
      <vt:lpstr>Classificação e regressão</vt:lpstr>
      <vt:lpstr>Indução de árvore de decisão</vt:lpstr>
      <vt:lpstr>Indução de árvore de decisão</vt:lpstr>
      <vt:lpstr>Visão geral do algoritmo de ID3 (C4.5)</vt:lpstr>
      <vt:lpstr>Métodos de seleção de atributos</vt:lpstr>
      <vt:lpstr>Métodos de seleção de atributos</vt:lpstr>
      <vt:lpstr>Árvore de decisão: exemplo</vt:lpstr>
      <vt:lpstr>Árvore de decisão: exemplo</vt:lpstr>
      <vt:lpstr>Árvore de decisão: exemplo</vt:lpstr>
      <vt:lpstr>Como decidir qual o melhor atributo para dividir as amostras</vt:lpstr>
      <vt:lpstr>Resultado final da árvore</vt:lpstr>
      <vt:lpstr>Overfitting (superajustamento) em árvores de decisão</vt:lpstr>
      <vt:lpstr>Overfitting</vt:lpstr>
      <vt:lpstr>Overfitting</vt:lpstr>
      <vt:lpstr>Evitando overfitting</vt:lpstr>
      <vt:lpstr>Efeito da poda com erro reduzido no Overfitting</vt:lpstr>
      <vt:lpstr>Árvores com atributos contínuos</vt:lpstr>
      <vt:lpstr>Árvores com atributos contínuos</vt:lpstr>
      <vt:lpstr>Árvores com atributos contínuos</vt:lpstr>
      <vt:lpstr>Classificação Bayesiana (Naïve Bayes)</vt:lpstr>
      <vt:lpstr>Classificação Bayesiana (Naïve Bayes)</vt:lpstr>
      <vt:lpstr>Classificação Bayesiana: exemplo</vt:lpstr>
      <vt:lpstr>Classificação Bayesiana: exemplo</vt:lpstr>
      <vt:lpstr>Redes neurais artificiais</vt:lpstr>
      <vt:lpstr>Redes neurais artificiais</vt:lpstr>
      <vt:lpstr>Redes neurais artificiais: exemplo</vt:lpstr>
      <vt:lpstr>Redes neurais artificiais: exemplo</vt:lpstr>
      <vt:lpstr>Redes perceptron muticamadas (MLP) </vt:lpstr>
      <vt:lpstr>Redes neurais artificiais: estruturas</vt:lpstr>
      <vt:lpstr>Critérios para avaliação dos métodos de classificação</vt:lpstr>
      <vt:lpstr>Regressão</vt:lpstr>
      <vt:lpstr>Regressão: Ridge e Lasso</vt:lpstr>
      <vt:lpstr>Boosting</vt:lpstr>
      <vt:lpstr>Adaboost (Adaptive Boosting)</vt:lpstr>
      <vt:lpstr>Adaboost: exemplo</vt:lpstr>
      <vt:lpstr>Adaboost: exemplo</vt:lpstr>
      <vt:lpstr>Adaboost: exemplo</vt:lpstr>
      <vt:lpstr>Características do Adaboost</vt:lpstr>
      <vt:lpstr>Exemplo: Base de dados Sonar (UCI, Scott E. Fahlman)</vt:lpstr>
      <vt:lpstr>Exemplo: Base de dados Sonar (UCI, Scott E. Fahlman)</vt:lpstr>
      <vt:lpstr>Exemplo: Base de dados Sonar (UCI, Scott E. Fahlman)</vt:lpstr>
      <vt:lpstr>Resumo sobre Boosting</vt:lpstr>
      <vt:lpstr>Aprendizado não supervisionado: Regras de associação</vt:lpstr>
      <vt:lpstr>Regras de associação</vt:lpstr>
      <vt:lpstr>Regras de associação: definições</vt:lpstr>
      <vt:lpstr>Regras de associação: definições</vt:lpstr>
      <vt:lpstr>Regras de associação</vt:lpstr>
      <vt:lpstr>Regras de associação</vt:lpstr>
      <vt:lpstr>Regras de associação</vt:lpstr>
      <vt:lpstr>Regras de associação: algoritmo Apriori</vt:lpstr>
      <vt:lpstr>Regras de associação: algoritmo Apriori</vt:lpstr>
      <vt:lpstr> Regras de associação: algoritmo FP-growth</vt:lpstr>
      <vt:lpstr>Regras de associação: comparação</vt:lpstr>
      <vt:lpstr>Medida de interesse: Lift</vt:lpstr>
      <vt:lpstr>Outras medida de interesse</vt:lpstr>
      <vt:lpstr>Algoritmo de mineração de dados: Análise de agrupamento (Clustering)</vt:lpstr>
      <vt:lpstr>Análise de agrupamento: Clustering</vt:lpstr>
      <vt:lpstr>Análise de agrupamento: medidas de similaridade e distância</vt:lpstr>
      <vt:lpstr>Análise de agrupamento: medidas de similaridade e distância</vt:lpstr>
      <vt:lpstr>Análise de agrupamento: medidas de similaridade e distância</vt:lpstr>
      <vt:lpstr>Análise de agrupamento:  estruturas de dados</vt:lpstr>
      <vt:lpstr>Medidas de similaridade e distância:  variáveis binomiais ou binárias</vt:lpstr>
      <vt:lpstr>Medidas de similaridade e distância:  variáveis binomiais ou binárias</vt:lpstr>
      <vt:lpstr>Medidas de similaridade e distância:  variáveis binomiais ou binárias</vt:lpstr>
      <vt:lpstr>Medidas de similaridade e distância:  variáveis binomiais ou binárias</vt:lpstr>
      <vt:lpstr>Medidas de similaridade e distância:  variáveis nominais ou categóricas</vt:lpstr>
      <vt:lpstr>Medidas de similaridade e distância:  variáveis categóricas ordinais</vt:lpstr>
      <vt:lpstr>Medidas de similaridade e distância:  variáveis contínuas</vt:lpstr>
      <vt:lpstr>Normalização e padronização de dados numéricos</vt:lpstr>
      <vt:lpstr>Medidas de similaridade baseadas em vetor</vt:lpstr>
      <vt:lpstr>Medidas de similaridade baseadas em vetor</vt:lpstr>
      <vt:lpstr>Exemplo: Similaridade entre documentos</vt:lpstr>
      <vt:lpstr>Medidas de correlação</vt:lpstr>
      <vt:lpstr>Principais métodos de clusterização</vt:lpstr>
      <vt:lpstr>Principais métodos de clusterização</vt:lpstr>
      <vt:lpstr>Algoritmo de Particionamento: K-means</vt:lpstr>
      <vt:lpstr>Algoritmo de Particionamento: K-means</vt:lpstr>
      <vt:lpstr>Algoritmo de Particionamento: K-means Exemplo (loop infinito)</vt:lpstr>
      <vt:lpstr>Algoritmo de Particionamento: K-means Exemplo</vt:lpstr>
      <vt:lpstr>Algoritmos  hieráquicos aglomerativos: vizinho mais próximo</vt:lpstr>
      <vt:lpstr>Algoritmos  hieráquicos aglomerativos: vizinho mais próximo</vt:lpstr>
      <vt:lpstr>Algoritmos  hieráquicos aglomerativos: vizinho mais próximo</vt:lpstr>
      <vt:lpstr>Algoritmos  hieráquicos aglomerativos: vizinho mais próximo</vt:lpstr>
      <vt:lpstr>Algoritmos  hieráquicos aglomerativos: vizinho mais próximo</vt:lpstr>
    </vt:vector>
  </TitlesOfParts>
  <Company>PUC Minas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>Material de aula</dc:subject>
  <dc:creator>Prof. Hugo de Paula</dc:creator>
  <cp:keywords>PUC Minas</cp:keywords>
  <cp:lastModifiedBy>Hugo de Paula</cp:lastModifiedBy>
  <cp:revision>465</cp:revision>
  <cp:lastPrinted>2017-03-14T03:43:27Z</cp:lastPrinted>
  <dcterms:created xsi:type="dcterms:W3CDTF">2010-09-02T17:45:09Z</dcterms:created>
  <dcterms:modified xsi:type="dcterms:W3CDTF">2019-08-07T03:49:09Z</dcterms:modified>
</cp:coreProperties>
</file>