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53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9CA1A-F614-482D-AAC3-CEF8AF4401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Análise DO RANKING DE UMA CIDADE NA LISTA DAS TOP-K para escolha de um melhor destino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84AF01-8F3E-4EFE-9F1D-14DAC94A1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035105"/>
            <a:ext cx="8791575" cy="2608975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Cid Santos, Adilson Dias; Marcia Rodrigues; Dalton Pereira; </a:t>
            </a:r>
          </a:p>
          <a:p>
            <a:pPr algn="ctr"/>
            <a:r>
              <a:rPr lang="pt-BR"/>
              <a:t>Fernando victor</a:t>
            </a:r>
            <a:r>
              <a:rPr lang="pt-BR" dirty="0"/>
              <a:t>, ela Cecilia Toscano </a:t>
            </a:r>
            <a:r>
              <a:rPr lang="pt-BR" dirty="0" err="1"/>
              <a:t>medrano</a:t>
            </a:r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Pontifícia Universidade Católica de Minas Gerais</a:t>
            </a:r>
          </a:p>
          <a:p>
            <a:pPr algn="ctr"/>
            <a:r>
              <a:rPr lang="pt-BR" dirty="0"/>
              <a:t>(PUC Minas- Contagem) - Brasil</a:t>
            </a:r>
          </a:p>
        </p:txBody>
      </p:sp>
    </p:spTree>
    <p:extLst>
      <p:ext uri="{BB962C8B-B14F-4D97-AF65-F5344CB8AC3E}">
        <p14:creationId xmlns:p14="http://schemas.microsoft.com/office/powerpoint/2010/main" val="345067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B1A3D-9E1D-45B5-AE2A-6F4101EE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4.1Modelo completo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EE876F-D81D-4814-AB22-4279E4E67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821193"/>
            <a:ext cx="5040000" cy="4860000"/>
          </a:xfrm>
        </p:spPr>
        <p:txBody>
          <a:bodyPr/>
          <a:lstStyle/>
          <a:p>
            <a:r>
              <a:rPr lang="pt-BR" dirty="0"/>
              <a:t>Como já esperado o modelo completo apresenta muitas variáveis não significativas no modelo (destacado em vermelho). </a:t>
            </a:r>
          </a:p>
          <a:p>
            <a:r>
              <a:rPr lang="pt-BR" dirty="0"/>
              <a:t>Apesar de apresentar um R² Ajustado significativo de 75,2%. Este ainda não é o modelo mais adequado.</a:t>
            </a:r>
          </a:p>
          <a:p>
            <a:r>
              <a:rPr lang="pt-BR" dirty="0"/>
              <a:t>No próximo passo utilizaremos a técnica de </a:t>
            </a:r>
            <a:r>
              <a:rPr lang="pt-BR" dirty="0" err="1"/>
              <a:t>Stepwise</a:t>
            </a:r>
            <a:r>
              <a:rPr lang="pt-BR" dirty="0"/>
              <a:t> para encontrar o modelo base do ideal.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E56BC1-6D11-4E20-9A8B-F2348DC2F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84" y="1821192"/>
            <a:ext cx="5118733" cy="4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36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E9684-0B22-4771-9C38-5C25D7EAD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4.2 utilizando a técnica de </a:t>
            </a:r>
            <a:r>
              <a:rPr lang="pt-BR" dirty="0" err="1"/>
              <a:t>stepwise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BDF843-3CC0-4C37-B8FF-F5ED74FCE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650" y="4616928"/>
            <a:ext cx="5148000" cy="1913968"/>
          </a:xfrm>
        </p:spPr>
        <p:txBody>
          <a:bodyPr/>
          <a:lstStyle/>
          <a:p>
            <a:r>
              <a:rPr lang="pt-BR" dirty="0"/>
              <a:t>Através desta técnica tem-se que o melhor modelo para usar como base é o que retira as variáveis cinema e poluição da análise.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2C12F5-962A-41E8-A59D-BE93702DC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63" y="1530141"/>
            <a:ext cx="5078679" cy="262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21014B7-A1BE-484B-A6D0-6BBE9D766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651" y="1539973"/>
            <a:ext cx="5078679" cy="262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7EDB645-0D52-48C9-95E9-BA925654B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63" y="4213805"/>
            <a:ext cx="5078679" cy="2628000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54BA165A-8841-4FF1-B24F-FEFCF7E7DE17}"/>
              </a:ext>
            </a:extLst>
          </p:cNvPr>
          <p:cNvSpPr/>
          <p:nvPr/>
        </p:nvSpPr>
        <p:spPr>
          <a:xfrm>
            <a:off x="5958346" y="5329084"/>
            <a:ext cx="252000" cy="288000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67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B9A8F-9F04-47BC-A480-CAF7D3CA1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4.2 utilizando a técnica de </a:t>
            </a:r>
            <a:r>
              <a:rPr lang="pt-BR" dirty="0" err="1"/>
              <a:t>stepwise</a:t>
            </a:r>
            <a:r>
              <a:rPr lang="pt-BR" dirty="0"/>
              <a:t> – Modelo Resultante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A010DA-F300-471F-B59B-C7AFD089D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864" y="2269151"/>
            <a:ext cx="4284000" cy="4141481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Nota-se que apesar deste modelo ter um maior R² Ajustado, ainda apresenta variáveis não estatisticamente significativas  (marcadas em vermelho).</a:t>
            </a:r>
          </a:p>
          <a:p>
            <a:r>
              <a:rPr lang="pt-BR" dirty="0"/>
              <a:t>Estas variáveis devem ser retiradas de forma individual medindo seu impacto na assertividade do modelo e considerando a avaliação técnica do seu impacto.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8321CCB-410B-4B42-BE65-A40480385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00" y="1821600"/>
            <a:ext cx="6038664" cy="4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51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80115-C234-4C0E-B1E0-93B133E0E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98854"/>
            <a:ext cx="9905998" cy="1478570"/>
          </a:xfrm>
        </p:spPr>
        <p:txBody>
          <a:bodyPr/>
          <a:lstStyle/>
          <a:p>
            <a:r>
              <a:rPr lang="pt-BR" dirty="0"/>
              <a:t>4.3 Modelo ideal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05E178-3DC9-4048-B785-F4B97FE7E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7601" y="1821599"/>
            <a:ext cx="3352670" cy="406009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Após retirada das variáveis que apresentavam multicolinearidade e objetivando um modelo mais parcimonioso e apenas com variáveis estatisticamente significativas (valor-p &lt; 0,05). Obtivemos o modelo com as seguintes variáveis</a:t>
            </a:r>
          </a:p>
          <a:p>
            <a:pPr lvl="1"/>
            <a:r>
              <a:rPr lang="pt-BR" dirty="0"/>
              <a:t>Poder de Compra</a:t>
            </a:r>
          </a:p>
          <a:p>
            <a:pPr lvl="1"/>
            <a:r>
              <a:rPr lang="pt-BR" dirty="0"/>
              <a:t>Gasolina</a:t>
            </a:r>
          </a:p>
          <a:p>
            <a:pPr lvl="1"/>
            <a:r>
              <a:rPr lang="pt-BR" dirty="0"/>
              <a:t>Renda Média</a:t>
            </a:r>
          </a:p>
          <a:p>
            <a:pPr lvl="1"/>
            <a:r>
              <a:rPr lang="pt-BR" dirty="0"/>
              <a:t>Receita Médio Disponível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782346-B751-4E3D-BCC7-C5853ADA5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00" y="1821615"/>
            <a:ext cx="6876000" cy="406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35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CEB42-0C9B-4663-86DA-E39664DBA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 Escolha de um país / cidade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A3D48C-210D-4F6F-9D24-87980125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7951" y="2249487"/>
            <a:ext cx="3378820" cy="3541714"/>
          </a:xfrm>
        </p:spPr>
        <p:txBody>
          <a:bodyPr/>
          <a:lstStyle/>
          <a:p>
            <a:r>
              <a:rPr lang="pt-BR" dirty="0"/>
              <a:t>O estudo contempla 207 cidades em 79 países;</a:t>
            </a:r>
          </a:p>
          <a:p>
            <a:r>
              <a:rPr lang="pt-BR" dirty="0"/>
              <a:t>A seguir teremos o Ranking de escolha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3CB629-1538-4D56-9BDB-3F501F43C0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23" t="23885" r="27838" b="7374"/>
          <a:stretch/>
        </p:blipFill>
        <p:spPr>
          <a:xfrm>
            <a:off x="825190" y="1884857"/>
            <a:ext cx="7783250" cy="450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94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CEB42-0C9B-4663-86DA-E39664DBA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 Escolha de um país / cidade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7FB4DEF8-04A9-40BA-81BB-716E84D3D6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92214"/>
              </p:ext>
            </p:extLst>
          </p:nvPr>
        </p:nvGraphicFramePr>
        <p:xfrm>
          <a:off x="301238" y="1782825"/>
          <a:ext cx="11619418" cy="4818689"/>
        </p:xfrm>
        <a:graphic>
          <a:graphicData uri="http://schemas.openxmlformats.org/drawingml/2006/table">
            <a:tbl>
              <a:tblPr/>
              <a:tblGrid>
                <a:gridCol w="1440808">
                  <a:extLst>
                    <a:ext uri="{9D8B030D-6E8A-4147-A177-3AD203B41FA5}">
                      <a16:colId xmlns:a16="http://schemas.microsoft.com/office/drawing/2014/main" val="3483100301"/>
                    </a:ext>
                  </a:extLst>
                </a:gridCol>
                <a:gridCol w="906315">
                  <a:extLst>
                    <a:ext uri="{9D8B030D-6E8A-4147-A177-3AD203B41FA5}">
                      <a16:colId xmlns:a16="http://schemas.microsoft.com/office/drawing/2014/main" val="477391351"/>
                    </a:ext>
                  </a:extLst>
                </a:gridCol>
                <a:gridCol w="766881">
                  <a:extLst>
                    <a:ext uri="{9D8B030D-6E8A-4147-A177-3AD203B41FA5}">
                      <a16:colId xmlns:a16="http://schemas.microsoft.com/office/drawing/2014/main" val="4255517792"/>
                    </a:ext>
                  </a:extLst>
                </a:gridCol>
                <a:gridCol w="766881">
                  <a:extLst>
                    <a:ext uri="{9D8B030D-6E8A-4147-A177-3AD203B41FA5}">
                      <a16:colId xmlns:a16="http://schemas.microsoft.com/office/drawing/2014/main" val="3314780395"/>
                    </a:ext>
                  </a:extLst>
                </a:gridCol>
                <a:gridCol w="766881">
                  <a:extLst>
                    <a:ext uri="{9D8B030D-6E8A-4147-A177-3AD203B41FA5}">
                      <a16:colId xmlns:a16="http://schemas.microsoft.com/office/drawing/2014/main" val="3391996046"/>
                    </a:ext>
                  </a:extLst>
                </a:gridCol>
                <a:gridCol w="766881">
                  <a:extLst>
                    <a:ext uri="{9D8B030D-6E8A-4147-A177-3AD203B41FA5}">
                      <a16:colId xmlns:a16="http://schemas.microsoft.com/office/drawing/2014/main" val="1125303809"/>
                    </a:ext>
                  </a:extLst>
                </a:gridCol>
                <a:gridCol w="766881">
                  <a:extLst>
                    <a:ext uri="{9D8B030D-6E8A-4147-A177-3AD203B41FA5}">
                      <a16:colId xmlns:a16="http://schemas.microsoft.com/office/drawing/2014/main" val="2156081283"/>
                    </a:ext>
                  </a:extLst>
                </a:gridCol>
                <a:gridCol w="906315">
                  <a:extLst>
                    <a:ext uri="{9D8B030D-6E8A-4147-A177-3AD203B41FA5}">
                      <a16:colId xmlns:a16="http://schemas.microsoft.com/office/drawing/2014/main" val="486411959"/>
                    </a:ext>
                  </a:extLst>
                </a:gridCol>
                <a:gridCol w="906315">
                  <a:extLst>
                    <a:ext uri="{9D8B030D-6E8A-4147-A177-3AD203B41FA5}">
                      <a16:colId xmlns:a16="http://schemas.microsoft.com/office/drawing/2014/main" val="104573109"/>
                    </a:ext>
                  </a:extLst>
                </a:gridCol>
                <a:gridCol w="906315">
                  <a:extLst>
                    <a:ext uri="{9D8B030D-6E8A-4147-A177-3AD203B41FA5}">
                      <a16:colId xmlns:a16="http://schemas.microsoft.com/office/drawing/2014/main" val="2887612540"/>
                    </a:ext>
                  </a:extLst>
                </a:gridCol>
                <a:gridCol w="906315">
                  <a:extLst>
                    <a:ext uri="{9D8B030D-6E8A-4147-A177-3AD203B41FA5}">
                      <a16:colId xmlns:a16="http://schemas.microsoft.com/office/drawing/2014/main" val="238609177"/>
                    </a:ext>
                  </a:extLst>
                </a:gridCol>
                <a:gridCol w="906315">
                  <a:extLst>
                    <a:ext uri="{9D8B030D-6E8A-4147-A177-3AD203B41FA5}">
                      <a16:colId xmlns:a16="http://schemas.microsoft.com/office/drawing/2014/main" val="2111402081"/>
                    </a:ext>
                  </a:extLst>
                </a:gridCol>
                <a:gridCol w="906315">
                  <a:extLst>
                    <a:ext uri="{9D8B030D-6E8A-4147-A177-3AD203B41FA5}">
                      <a16:colId xmlns:a16="http://schemas.microsoft.com/office/drawing/2014/main" val="1611703761"/>
                    </a:ext>
                  </a:extLst>
                </a:gridCol>
              </a:tblGrid>
              <a:tr h="32124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3518" marR="3518" marT="3518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Movehub Rating</a:t>
                      </a:r>
                    </a:p>
                  </a:txBody>
                  <a:tcPr marL="3518" marR="3518" marT="3518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Purchase</a:t>
                      </a:r>
                      <a:b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Power</a:t>
                      </a:r>
                    </a:p>
                  </a:txBody>
                  <a:tcPr marL="3518" marR="3518" marT="3518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Health Care</a:t>
                      </a:r>
                    </a:p>
                  </a:txBody>
                  <a:tcPr marL="3518" marR="3518" marT="3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Pollution </a:t>
                      </a:r>
                    </a:p>
                  </a:txBody>
                  <a:tcPr marL="3518" marR="3518" marT="3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Quality </a:t>
                      </a:r>
                      <a:b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of Life</a:t>
                      </a:r>
                    </a:p>
                  </a:txBody>
                  <a:tcPr marL="3518" marR="3518" marT="3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  <a:b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Rating</a:t>
                      </a:r>
                    </a:p>
                  </a:txBody>
                  <a:tcPr marL="3518" marR="3518" marT="3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Cappuccino </a:t>
                      </a:r>
                    </a:p>
                  </a:txBody>
                  <a:tcPr marL="3518" marR="3518" marT="3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Cinema </a:t>
                      </a:r>
                    </a:p>
                  </a:txBody>
                  <a:tcPr marL="3518" marR="3518" marT="3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Wine </a:t>
                      </a:r>
                    </a:p>
                  </a:txBody>
                  <a:tcPr marL="3518" marR="3518" marT="3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Gasoline </a:t>
                      </a:r>
                    </a:p>
                  </a:txBody>
                  <a:tcPr marL="3518" marR="3518" marT="3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Avg Rent</a:t>
                      </a:r>
                    </a:p>
                  </a:txBody>
                  <a:tcPr marL="3518" marR="3518" marT="3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Avg Disposable Income</a:t>
                      </a:r>
                    </a:p>
                  </a:txBody>
                  <a:tcPr marL="3518" marR="3518" marT="3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338651"/>
                  </a:ext>
                </a:extLst>
              </a:tr>
              <a:tr h="16062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United Arab Emirates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92,42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2,65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6,23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GBP            13,25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0,31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GBP      1.880,75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GBP      2.224,92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04792"/>
                  </a:ext>
                </a:extLst>
              </a:tr>
              <a:tr h="160623">
                <a:tc>
                  <a:txBody>
                    <a:bodyPr/>
                    <a:lstStyle/>
                    <a:p>
                      <a:pPr lvl="1" algn="l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Abu Dhabi</a:t>
                      </a:r>
                    </a:p>
                  </a:txBody>
                  <a:tcPr marL="31665" marR="3518" marT="3518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86,40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2,67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6,23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13,73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0,30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1.779,93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2.135,92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786418"/>
                  </a:ext>
                </a:extLst>
              </a:tr>
              <a:tr h="160623">
                <a:tc>
                  <a:txBody>
                    <a:bodyPr/>
                    <a:lstStyle/>
                    <a:p>
                      <a:pPr lvl="1" algn="l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Dubai</a:t>
                      </a:r>
                    </a:p>
                  </a:txBody>
                  <a:tcPr marL="31665" marR="3518" marT="3518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87,40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2,62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6,23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12,77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0,31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1.981,57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2.313,91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626973"/>
                  </a:ext>
                </a:extLst>
              </a:tr>
              <a:tr h="16062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Qatar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90,73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2,78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6,28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GBP            14,32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0,18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GBP      2.221,74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GBP      2.775,58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726834"/>
                  </a:ext>
                </a:extLst>
              </a:tr>
              <a:tr h="160623">
                <a:tc>
                  <a:txBody>
                    <a:bodyPr/>
                    <a:lstStyle/>
                    <a:p>
                      <a:pPr lvl="1" algn="l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Doha</a:t>
                      </a:r>
                    </a:p>
                  </a:txBody>
                  <a:tcPr marL="31665" marR="3518" marT="3518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88,40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2,78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6,28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14,32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0,18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2.221,74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2.775,58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221804"/>
                  </a:ext>
                </a:extLst>
              </a:tr>
              <a:tr h="16062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Australia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87,79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2,64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GBP            11,09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9,91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0,98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GBP      1.998,77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GBP      2.800,06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77413"/>
                  </a:ext>
                </a:extLst>
              </a:tr>
              <a:tr h="160623">
                <a:tc>
                  <a:txBody>
                    <a:bodyPr/>
                    <a:lstStyle/>
                    <a:p>
                      <a:pPr lvl="1" algn="l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Adelaide</a:t>
                      </a:r>
                    </a:p>
                  </a:txBody>
                  <a:tcPr marL="31665" marR="3518" marT="3518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89,40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2,49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11,42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10,08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0,95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1.382,26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2.911,69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64762"/>
                  </a:ext>
                </a:extLst>
              </a:tr>
              <a:tr h="160623">
                <a:tc>
                  <a:txBody>
                    <a:bodyPr/>
                    <a:lstStyle/>
                    <a:p>
                      <a:pPr lvl="1"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Brisbane</a:t>
                      </a:r>
                    </a:p>
                  </a:txBody>
                  <a:tcPr marL="31665" marR="3518" marT="3518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90,40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2,69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10,08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10,08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0,99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2.351,93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2.603,92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627690"/>
                  </a:ext>
                </a:extLst>
              </a:tr>
              <a:tr h="160623">
                <a:tc>
                  <a:txBody>
                    <a:bodyPr/>
                    <a:lstStyle/>
                    <a:p>
                      <a:pPr lvl="1" algn="l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Canberra</a:t>
                      </a:r>
                    </a:p>
                  </a:txBody>
                  <a:tcPr marL="31665" marR="3518" marT="3518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91,40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2,35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11,42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10,08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0,99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1.984,74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3.023,91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98615"/>
                  </a:ext>
                </a:extLst>
              </a:tr>
              <a:tr h="160623">
                <a:tc>
                  <a:txBody>
                    <a:bodyPr/>
                    <a:lstStyle/>
                    <a:p>
                      <a:pPr lvl="1" algn="l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Darwin</a:t>
                      </a:r>
                    </a:p>
                  </a:txBody>
                  <a:tcPr marL="31665" marR="3518" marT="3518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92,40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3,36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10,08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10,08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1,04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2.015,94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2.435,93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902634"/>
                  </a:ext>
                </a:extLst>
              </a:tr>
              <a:tr h="160623">
                <a:tc>
                  <a:txBody>
                    <a:bodyPr/>
                    <a:lstStyle/>
                    <a:p>
                      <a:pPr lvl="1"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Gold Coast</a:t>
                      </a:r>
                    </a:p>
                  </a:txBody>
                  <a:tcPr marL="31665" marR="3518" marT="3518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93,40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2,69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10,08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8,06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0,98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1.310,36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2.687,92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871509"/>
                  </a:ext>
                </a:extLst>
              </a:tr>
              <a:tr h="160623">
                <a:tc>
                  <a:txBody>
                    <a:bodyPr/>
                    <a:lstStyle/>
                    <a:p>
                      <a:pPr lvl="1" algn="l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Melbourne</a:t>
                      </a:r>
                    </a:p>
                  </a:txBody>
                  <a:tcPr marL="31665" marR="3518" marT="3518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94,40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2,35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12,10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10,08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0,95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2.073,06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2.623,41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70384"/>
                  </a:ext>
                </a:extLst>
              </a:tr>
              <a:tr h="160623">
                <a:tc>
                  <a:txBody>
                    <a:bodyPr/>
                    <a:lstStyle/>
                    <a:p>
                      <a:pPr lvl="1"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Perth</a:t>
                      </a:r>
                    </a:p>
                  </a:txBody>
                  <a:tcPr marL="31665" marR="3518" marT="3518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95,40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2,87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11,43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10,08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0,97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2.083,14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3.358,55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820693"/>
                  </a:ext>
                </a:extLst>
              </a:tr>
              <a:tr h="160623">
                <a:tc>
                  <a:txBody>
                    <a:bodyPr/>
                    <a:lstStyle/>
                    <a:p>
                      <a:pPr lvl="1" algn="l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Sydney</a:t>
                      </a:r>
                    </a:p>
                  </a:txBody>
                  <a:tcPr marL="31665" marR="3518" marT="3518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96,40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2,35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12,10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10,75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1,00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2.788,71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2.755,12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105621"/>
                  </a:ext>
                </a:extLst>
              </a:tr>
              <a:tr h="16062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Ireland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87,00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2,26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7,70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8,52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1,38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GBP      1.150,85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GBP      1.775,73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180631"/>
                  </a:ext>
                </a:extLst>
              </a:tr>
              <a:tr h="160623">
                <a:tc>
                  <a:txBody>
                    <a:bodyPr/>
                    <a:lstStyle/>
                    <a:p>
                      <a:pPr lvl="1" algn="l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Cork</a:t>
                      </a:r>
                    </a:p>
                  </a:txBody>
                  <a:tcPr marL="31665" marR="3518" marT="3518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97,40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2,13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7,08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8,52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1,36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1.022,98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1.633,36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124842"/>
                  </a:ext>
                </a:extLst>
              </a:tr>
              <a:tr h="160623">
                <a:tc>
                  <a:txBody>
                    <a:bodyPr/>
                    <a:lstStyle/>
                    <a:p>
                      <a:pPr lvl="1" algn="l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Dublin</a:t>
                      </a:r>
                    </a:p>
                  </a:txBody>
                  <a:tcPr marL="31665" marR="3518" marT="3518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98,40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2,39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8,31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8,52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1,39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1.278,72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1.918,09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374988"/>
                  </a:ext>
                </a:extLst>
              </a:tr>
              <a:tr h="16062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Canada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86,45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 GBP              2,36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 GBP              8,17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 GBP              9,65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 GBP              0,87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 GBP     1.291,85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 GBP     1.984,32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457749"/>
                  </a:ext>
                </a:extLst>
              </a:tr>
              <a:tr h="160623">
                <a:tc>
                  <a:txBody>
                    <a:bodyPr/>
                    <a:lstStyle/>
                    <a:p>
                      <a:pPr lvl="1" algn="l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Calgary</a:t>
                      </a:r>
                    </a:p>
                  </a:txBody>
                  <a:tcPr marL="31665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99,40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2,55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8,29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9,56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0,74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1.115,65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2.231,29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368259"/>
                  </a:ext>
                </a:extLst>
              </a:tr>
              <a:tr h="160623">
                <a:tc>
                  <a:txBody>
                    <a:bodyPr/>
                    <a:lstStyle/>
                    <a:p>
                      <a:pPr lvl="1"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Edmonton</a:t>
                      </a:r>
                    </a:p>
                  </a:txBody>
                  <a:tcPr marL="31665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100,40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2,55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8,29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11,16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0,69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1.147,52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2.199,42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309689"/>
                  </a:ext>
                </a:extLst>
              </a:tr>
              <a:tr h="160623">
                <a:tc>
                  <a:txBody>
                    <a:bodyPr/>
                    <a:lstStyle/>
                    <a:p>
                      <a:pPr lvl="1"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Hamilton</a:t>
                      </a:r>
                    </a:p>
                  </a:txBody>
                  <a:tcPr marL="31665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101,40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1,91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7,01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8,29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0,80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605,64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1.593,78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86424"/>
                  </a:ext>
                </a:extLst>
              </a:tr>
              <a:tr h="160623">
                <a:tc>
                  <a:txBody>
                    <a:bodyPr/>
                    <a:lstStyle/>
                    <a:p>
                      <a:pPr lvl="1"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London</a:t>
                      </a:r>
                    </a:p>
                  </a:txBody>
                  <a:tcPr marL="31665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102,40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2,49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11,26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6,98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1,40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2.590,76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1.992,89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74695"/>
                  </a:ext>
                </a:extLst>
              </a:tr>
              <a:tr h="160623">
                <a:tc>
                  <a:txBody>
                    <a:bodyPr/>
                    <a:lstStyle/>
                    <a:p>
                      <a:pPr lvl="1" algn="l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Montreal</a:t>
                      </a:r>
                    </a:p>
                  </a:txBody>
                  <a:tcPr marL="31665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103,40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1,91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7,65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9,56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0,89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956,27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1.785,03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411625"/>
                  </a:ext>
                </a:extLst>
              </a:tr>
              <a:tr h="160623">
                <a:tc>
                  <a:txBody>
                    <a:bodyPr/>
                    <a:lstStyle/>
                    <a:p>
                      <a:pPr lvl="1" algn="l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Ottawa</a:t>
                      </a:r>
                    </a:p>
                  </a:txBody>
                  <a:tcPr marL="31665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104,40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2,39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7,65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9,56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0,80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1.020,02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2.900,68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750823"/>
                  </a:ext>
                </a:extLst>
              </a:tr>
              <a:tr h="160623">
                <a:tc>
                  <a:txBody>
                    <a:bodyPr/>
                    <a:lstStyle/>
                    <a:p>
                      <a:pPr lvl="1" algn="l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Regina</a:t>
                      </a:r>
                    </a:p>
                  </a:txBody>
                  <a:tcPr marL="31665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105,40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2,65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7,65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9,56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0,80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956,27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1.912,54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079637"/>
                  </a:ext>
                </a:extLst>
              </a:tr>
              <a:tr h="160623">
                <a:tc>
                  <a:txBody>
                    <a:bodyPr/>
                    <a:lstStyle/>
                    <a:p>
                      <a:pPr lvl="1" algn="l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Toronto</a:t>
                      </a:r>
                    </a:p>
                  </a:txBody>
                  <a:tcPr marL="31665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106,40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2,23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8,29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9,50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0,83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1.593,78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1.912,54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036591"/>
                  </a:ext>
                </a:extLst>
              </a:tr>
              <a:tr h="160623">
                <a:tc>
                  <a:txBody>
                    <a:bodyPr/>
                    <a:lstStyle/>
                    <a:p>
                      <a:pPr lvl="1" algn="l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Vancouver</a:t>
                      </a:r>
                    </a:p>
                  </a:txBody>
                  <a:tcPr marL="31665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107,40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2,55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7,97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12,75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0,89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1.848,79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1.657,53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364298"/>
                  </a:ext>
                </a:extLst>
              </a:tr>
              <a:tr h="160623">
                <a:tc>
                  <a:txBody>
                    <a:bodyPr/>
                    <a:lstStyle/>
                    <a:p>
                      <a:pPr lvl="1" algn="l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Victoria</a:t>
                      </a:r>
                    </a:p>
                  </a:txBody>
                  <a:tcPr marL="31665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108,40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3518" marR="3518" marT="3518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2,39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7,65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9,56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        0,83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1.083,77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GBP      1.657,53 </a:t>
                      </a:r>
                    </a:p>
                  </a:txBody>
                  <a:tcPr marL="3518" marR="3518" marT="3518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E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98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96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06761-85A2-44B4-9381-7E06FB0A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E844B8-7E01-433F-9D17-41B563222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Temos uma base de dados que possui a variável, ‘</a:t>
            </a:r>
            <a:r>
              <a:rPr lang="pt-BR" dirty="0" err="1"/>
              <a:t>Movehub</a:t>
            </a:r>
            <a:r>
              <a:rPr lang="pt-BR" dirty="0"/>
              <a:t> Rating’, que é a combinação de todas as pontuações para uma classificação geral para uma cidade. </a:t>
            </a:r>
          </a:p>
          <a:p>
            <a:r>
              <a:rPr lang="pt-BR" dirty="0"/>
              <a:t>O objetivo do estudo é entender quais são os principais impactos deste fatores através de um modelo de predição que relaciona todos os fatores existentes dentro do conjunto de dados, pois eles contribuem para a obtenção do resultado do ranking.</a:t>
            </a:r>
          </a:p>
          <a:p>
            <a:r>
              <a:rPr lang="pt-BR" dirty="0"/>
              <a:t>Após uma visão clara da importância dos fatores no Rating apresentado, encontraremos a melhor sugestão para uma viagem de férias em amigos.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167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263DE-A0E5-4518-8084-D0C8D3F6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COLETA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CCFB38-AEEE-4B67-8F8C-CF6011D73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Inicialmente, antes de qualquer análise, é necessário obter os dados que serão utilizados para o projeto. Os conjuntos de dados foram baixados do site da </a:t>
            </a:r>
            <a:r>
              <a:rPr lang="pt-BR" dirty="0" err="1"/>
              <a:t>Kaggle</a:t>
            </a:r>
            <a:r>
              <a:rPr lang="pt-BR" dirty="0"/>
              <a:t>, mais especificadamente da competição </a:t>
            </a:r>
            <a:r>
              <a:rPr lang="pt-BR" dirty="0" err="1"/>
              <a:t>Movehub</a:t>
            </a:r>
            <a:r>
              <a:rPr lang="pt-BR" dirty="0"/>
              <a:t> City Rankings. Para resolução do problema, será utilizada a variável dependente ‘</a:t>
            </a:r>
            <a:r>
              <a:rPr lang="pt-BR" dirty="0" err="1"/>
              <a:t>Movehub</a:t>
            </a:r>
            <a:r>
              <a:rPr lang="pt-BR" dirty="0"/>
              <a:t> Rating’, que é uma combinação de todas as pontuações para uma classificação geral para uma cidade ou país. As outras variáveis, são independentes, e podem ter influência direta ou indireta no valor do ranking. </a:t>
            </a:r>
          </a:p>
        </p:txBody>
      </p:sp>
    </p:spTree>
    <p:extLst>
      <p:ext uri="{BB962C8B-B14F-4D97-AF65-F5344CB8AC3E}">
        <p14:creationId xmlns:p14="http://schemas.microsoft.com/office/powerpoint/2010/main" val="228306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EB151-9731-456C-ADF0-35B698966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2.1 PROCESSAMENTO E TRATAMENTO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733889-97BD-41EA-AEB6-71AF13970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88966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O Processamento de dados tem como objetivo realizar a limpeza e correção dos dados. Esta etapa visa a qualidade dos dados e garante que a base de dados contenha dados precisos e confiáveis. </a:t>
            </a:r>
          </a:p>
          <a:p>
            <a:r>
              <a:rPr lang="pt-BR" dirty="0"/>
              <a:t>Realizou-se análise, extração e transformação dos três conjuntos de dados que se encontravam no formato ‘.</a:t>
            </a:r>
            <a:r>
              <a:rPr lang="pt-BR" dirty="0" err="1"/>
              <a:t>csv</a:t>
            </a:r>
            <a:r>
              <a:rPr lang="pt-BR" dirty="0"/>
              <a:t>’. As seguintes tarefas foram executadas:</a:t>
            </a:r>
          </a:p>
          <a:p>
            <a:pPr lvl="1"/>
            <a:r>
              <a:rPr lang="pt-BR" dirty="0"/>
              <a:t>Junção de todos os </a:t>
            </a:r>
            <a:r>
              <a:rPr lang="pt-BR" dirty="0" err="1"/>
              <a:t>datasets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Atualização dos nomes de cidades com erros;</a:t>
            </a:r>
          </a:p>
          <a:p>
            <a:pPr lvl="1"/>
            <a:r>
              <a:rPr lang="pt-BR" dirty="0"/>
              <a:t>Inserção dos nomes de países faltantes para cada cidade;</a:t>
            </a:r>
          </a:p>
          <a:p>
            <a:pPr lvl="1"/>
            <a:r>
              <a:rPr lang="pt-BR" dirty="0"/>
              <a:t>Retirada de duplicação de cidades. Para nomes de cidades existentes em mais de um país, adotou-se permanecer a que possui mais registros, como no caso Cambridge e Valência.</a:t>
            </a:r>
          </a:p>
          <a:p>
            <a:pPr lvl="1"/>
            <a:r>
              <a:rPr lang="pt-BR" dirty="0"/>
              <a:t>Alteração do nome das colunas, pois não foi permitido a manipulação dos dados em variáveis que possuíam espaços como: ‘</a:t>
            </a:r>
            <a:r>
              <a:rPr lang="pt-BR" dirty="0" err="1"/>
              <a:t>Avg</a:t>
            </a:r>
            <a:r>
              <a:rPr lang="pt-BR" dirty="0"/>
              <a:t> </a:t>
            </a:r>
            <a:r>
              <a:rPr lang="pt-BR" dirty="0" err="1"/>
              <a:t>Rent</a:t>
            </a:r>
            <a:r>
              <a:rPr lang="pt-BR" dirty="0"/>
              <a:t>’, para isso foi feita a Substituição do espaço entre os títulos das colunas por ‘_’, ficando todas as colunas que tinha espaço assim: ‘</a:t>
            </a:r>
            <a:r>
              <a:rPr lang="pt-BR" dirty="0" err="1"/>
              <a:t>Avg_Rent</a:t>
            </a:r>
            <a:r>
              <a:rPr lang="pt-BR" dirty="0"/>
              <a:t>’.</a:t>
            </a:r>
          </a:p>
          <a:p>
            <a:r>
              <a:rPr lang="pt-BR" dirty="0"/>
              <a:t>Assim sendo, a manipulação de dados permitiu obter informações dos conjuntos de dados, possibilitando verificar, selecionar, atualizar, inserir e remover campos que haviam dados sujos, valores duplicados e faltantes.</a:t>
            </a:r>
          </a:p>
        </p:txBody>
      </p:sp>
    </p:spTree>
    <p:extLst>
      <p:ext uri="{BB962C8B-B14F-4D97-AF65-F5344CB8AC3E}">
        <p14:creationId xmlns:p14="http://schemas.microsoft.com/office/powerpoint/2010/main" val="297017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FF848-0054-4A3D-9ADA-6C2603DB8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 ANÁLISE EXPLORATÓRIA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634A5D-E29F-4519-8F6B-DEE2E5E0B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 análise exploratória é a etapa que permite você conhecer seus dados. Para análise de regressão multivariada, faz-se necessário a exploração da associação entre as variáveis, no caso, de cada variável independente numérica com a variável dependente numérica (‘</a:t>
            </a:r>
            <a:r>
              <a:rPr lang="pt-BR" dirty="0" err="1"/>
              <a:t>Movehub</a:t>
            </a:r>
            <a:r>
              <a:rPr lang="pt-BR" dirty="0"/>
              <a:t> Rating’). Essa análise permite entender como a variável independente se comporta em relação a variável dependente. Para obter numericamente essa associação entre as variáveis, foi realizado o cálculo do coeficiente de correlação linear Pearson, utilizando para isso a função </a:t>
            </a:r>
            <a:r>
              <a:rPr lang="pt-BR" dirty="0" err="1"/>
              <a:t>pearsonr</a:t>
            </a:r>
            <a:r>
              <a:rPr lang="pt-BR" dirty="0"/>
              <a:t> da biblioteca </a:t>
            </a:r>
            <a:r>
              <a:rPr lang="pt-BR" dirty="0" err="1"/>
              <a:t>Scipy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0186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FF848-0054-4A3D-9ADA-6C2603DB8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3.1 estatísticas descritivas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688202E-A028-4EF4-BA9B-F8A5E9EB4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771" y="1728000"/>
            <a:ext cx="10080000" cy="1526747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AF7440B-B077-46B8-82DA-CD95CEFD1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770" y="3420000"/>
            <a:ext cx="10080000" cy="294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D87FE1D-563C-43CE-BDC5-74B9EEBE4A14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923839" y="3420000"/>
            <a:ext cx="3992400" cy="2952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3FF848-0054-4A3D-9ADA-6C2603DB8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3.1 estatísticas descritivas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5E05E0B-1912-4B91-BDC0-1F2792800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29" y="1728000"/>
            <a:ext cx="11139110" cy="15246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F8E2FAA-F63D-4D08-A98E-61F1587A2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129" y="3420000"/>
            <a:ext cx="7242264" cy="29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2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FF848-0054-4A3D-9ADA-6C2603DB8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3.2 CORRELAÇÃO LINEAR DE PEARSON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94642FA-5686-4C50-956A-760C2DCB0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729315"/>
            <a:ext cx="9905999" cy="1944000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Através dos valores dos coeficientes de correlação de Pearson temos que as principais variáveis associadas linearmente ao </a:t>
            </a:r>
            <a:r>
              <a:rPr lang="pt-BR" dirty="0" err="1"/>
              <a:t>Movehub</a:t>
            </a:r>
            <a:r>
              <a:rPr lang="pt-BR" dirty="0"/>
              <a:t> Rating são: </a:t>
            </a:r>
          </a:p>
          <a:p>
            <a:pPr lvl="1"/>
            <a:r>
              <a:rPr lang="pt-BR" dirty="0"/>
              <a:t>Poder de Compra</a:t>
            </a:r>
          </a:p>
          <a:p>
            <a:pPr lvl="1"/>
            <a:r>
              <a:rPr lang="pt-BR" dirty="0"/>
              <a:t>Qualidade de vida</a:t>
            </a:r>
          </a:p>
          <a:p>
            <a:pPr lvl="1"/>
            <a:r>
              <a:rPr lang="pt-BR" dirty="0"/>
              <a:t>Renda Média Disponível</a:t>
            </a:r>
          </a:p>
          <a:p>
            <a:r>
              <a:rPr lang="pt-BR" dirty="0"/>
              <a:t>Porém notamos também que o Poder de compra está fortemente associado as variáveis Qualidade de Vida e Renda Média Disponível. Isto precisa ser verificado para não termos problemas de Multicolinearidade no Modelo.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750717A-442F-4544-B498-D74477CF9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00" y="1842134"/>
            <a:ext cx="11160000" cy="277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580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39135-414B-4E29-9729-AD54AD49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 Modelagem do </a:t>
            </a:r>
            <a:r>
              <a:rPr lang="pt-BR" dirty="0" err="1"/>
              <a:t>Movehub</a:t>
            </a:r>
            <a:r>
              <a:rPr lang="pt-BR" dirty="0"/>
              <a:t> rating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9E5264-2BE4-42D4-B736-9FBD4D67B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Utilizamos a técnica estatística de Regressão Linear Múltipla para a modelagem dos dados.</a:t>
            </a:r>
          </a:p>
          <a:p>
            <a:r>
              <a:rPr lang="pt-BR" dirty="0"/>
              <a:t>Como princípio didático os passos dados foram:</a:t>
            </a:r>
          </a:p>
          <a:p>
            <a:pPr lvl="1"/>
            <a:r>
              <a:rPr lang="pt-BR" dirty="0"/>
              <a:t>Modelo Completo com todas as variáveis do estudo;</a:t>
            </a:r>
          </a:p>
          <a:p>
            <a:pPr lvl="1"/>
            <a:r>
              <a:rPr lang="pt-BR" dirty="0"/>
              <a:t>Aplicação da técnica de </a:t>
            </a:r>
            <a:r>
              <a:rPr lang="pt-BR" dirty="0" err="1"/>
              <a:t>StepWise</a:t>
            </a:r>
            <a:r>
              <a:rPr lang="pt-BR" dirty="0"/>
              <a:t> para a escolha do melhor modelo;</a:t>
            </a:r>
          </a:p>
          <a:p>
            <a:pPr lvl="1"/>
            <a:r>
              <a:rPr lang="pt-BR" dirty="0"/>
              <a:t>Ajustes mais refinados e escolha do Modelo Ideal.</a:t>
            </a:r>
          </a:p>
        </p:txBody>
      </p:sp>
    </p:spTree>
    <p:extLst>
      <p:ext uri="{BB962C8B-B14F-4D97-AF65-F5344CB8AC3E}">
        <p14:creationId xmlns:p14="http://schemas.microsoft.com/office/powerpoint/2010/main" val="2789518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395</TotalTime>
  <Words>1619</Words>
  <Application>Microsoft Office PowerPoint</Application>
  <PresentationFormat>Widescreen</PresentationFormat>
  <Paragraphs>433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Tw Cen MT</vt:lpstr>
      <vt:lpstr>Circuito</vt:lpstr>
      <vt:lpstr>Análise DO RANKING DE UMA CIDADE NA LISTA DAS TOP-K para escolha de um melhor destino</vt:lpstr>
      <vt:lpstr>1. INTRODUÇÃO</vt:lpstr>
      <vt:lpstr>2. COLETA DE DADOS</vt:lpstr>
      <vt:lpstr>2.1 PROCESSAMENTO E TRATAMENTO DOS DADOS</vt:lpstr>
      <vt:lpstr>3. ANÁLISE EXPLORATÓRIA</vt:lpstr>
      <vt:lpstr>3.1 estatísticas descritivas</vt:lpstr>
      <vt:lpstr>3.1 estatísticas descritivas</vt:lpstr>
      <vt:lpstr>3.2 CORRELAÇÃO LINEAR DE PEARSON</vt:lpstr>
      <vt:lpstr>4. Modelagem do Movehub rating</vt:lpstr>
      <vt:lpstr>4.1Modelo completo </vt:lpstr>
      <vt:lpstr>4.2 utilizando a técnica de stepwise</vt:lpstr>
      <vt:lpstr>4.2 utilizando a técnica de stepwise – Modelo Resultante</vt:lpstr>
      <vt:lpstr>4.3 Modelo ideal</vt:lpstr>
      <vt:lpstr>5. Escolha de um país / cidade</vt:lpstr>
      <vt:lpstr>5. Escolha de um país / cidade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DO RANKING DE UMA CIDADE NA LISTA DAS TOP-K para escolha de um melhor destino</dc:title>
  <dc:creator>Medrano, Ela Cecilia Toscano</dc:creator>
  <cp:lastModifiedBy>Medrano, Ela Cecilia Toscano</cp:lastModifiedBy>
  <cp:revision>21</cp:revision>
  <dcterms:created xsi:type="dcterms:W3CDTF">2018-12-13T00:53:22Z</dcterms:created>
  <dcterms:modified xsi:type="dcterms:W3CDTF">2018-12-13T21:07:39Z</dcterms:modified>
</cp:coreProperties>
</file>