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846e983ee_0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2846e983ee_0_4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846e983ee_0_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2846e983ee_0_7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846e983ee_0_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2846e983ee_0_8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846e983ee_0_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2846e983ee_0_5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846e983ee_0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2846e983ee_0_6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846e983ee_0_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2846e983ee_0_9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846e983ee_0_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2846e983ee_0_9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846e983ee_0_1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2846e983ee_0_10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846e983ee_0_1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2846e983ee_0_1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846e983ee_0_1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2846e983ee_0_12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846e983ee_0_1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2846e983ee_0_13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846e983ee_0_1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2846e983ee_0_13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846e983ee_0_1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2846e983ee_0_14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846e983ee_0_1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2846e983ee_0_15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846e983ee_0_1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2846e983ee_0_18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846e983ee_0_2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2846e983ee_0_20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846e983ee_0_2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2846e983ee_0_2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846e983ee_0_2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2846e983ee_0_2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846e983ee_0_2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2846e983ee_0_22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846e983ee_0_2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g2846e983ee_0_23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846e983e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2846e983ee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846e983ee_0_2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g2846e983ee_0_24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846e983ee_0_2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g2846e983ee_0_25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846e983ee_0_2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g2846e983ee_0_26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846e983ee_0_2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g2846e983ee_0_28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846e983ee_0_2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g2846e983ee_0_29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846e983ee_0_2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g2846e983ee_0_29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846e983ee_0_3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g2846e983ee_0_30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846e983ee_0_3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g2846e983ee_0_3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846e983ee_0_3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g2846e983ee_0_32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846e983ee_0_3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g2846e983ee_0_33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846e983ee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2846e983ee_0_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846e983ee_0_3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g2846e983ee_0_34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846e983ee_0_3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g2846e983ee_0_35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2846e983ee_0_3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g2846e983ee_0_36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2846e983ee_0_3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g2846e983ee_0_37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846e983ee_0_3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g2846e983ee_0_38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846e983ee_0_3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g2846e983ee_0_39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846e983ee_0_4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g2846e983ee_0_40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2846e983ee_0_4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g2846e983ee_0_4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2846e983ee_0_4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g2846e983ee_0_4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846e983ee_0_4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g2846e983ee_0_42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846e983ee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2846e983ee_0_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2846e983ee_0_4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g2846e983ee_0_43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2846e983ee_0_4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g2846e983ee_0_44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2846e983ee_0_4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g2846e983ee_0_45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2846e983ee_0_4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g2846e983ee_0_46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2846e983ee_0_4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g2846e983ee_0_46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2846e983ee_0_4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g2846e983ee_0_47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2846e983ee_0_5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g2846e983ee_0_5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2846e983ee_0_4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g2846e983ee_0_48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2846e983ee_0_4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g2846e983ee_0_48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2846e983ee_0_4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g2846e983ee_0_49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846e983ee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2846e983ee_0_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294f20943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g294f209434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2846e983ee_0_5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g2846e983ee_0_50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46e983ee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2846e983ee_0_3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846e983ee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2846e983ee_0_2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846e983ee_0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2846e983ee_0_4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Relationship Id="rId4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2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Relationship Id="rId4" Type="http://schemas.openxmlformats.org/officeDocument/2006/relationships/image" Target="../media/image2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Relationship Id="rId4" Type="http://schemas.openxmlformats.org/officeDocument/2006/relationships/image" Target="../media/image3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Relationship Id="rId4" Type="http://schemas.openxmlformats.org/officeDocument/2006/relationships/image" Target="../media/image3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Relationship Id="rId4" Type="http://schemas.openxmlformats.org/officeDocument/2006/relationships/image" Target="../media/image3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png"/><Relationship Id="rId4" Type="http://schemas.openxmlformats.org/officeDocument/2006/relationships/image" Target="../media/image3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png"/><Relationship Id="rId4" Type="http://schemas.openxmlformats.org/officeDocument/2006/relationships/image" Target="../media/image3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png"/><Relationship Id="rId4" Type="http://schemas.openxmlformats.org/officeDocument/2006/relationships/image" Target="../media/image2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3.png"/><Relationship Id="rId4" Type="http://schemas.openxmlformats.org/officeDocument/2006/relationships/image" Target="../media/image29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3.png"/><Relationship Id="rId4" Type="http://schemas.openxmlformats.org/officeDocument/2006/relationships/image" Target="../media/image35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3.png"/><Relationship Id="rId4" Type="http://schemas.openxmlformats.org/officeDocument/2006/relationships/image" Target="../media/image2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3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3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3.png"/><Relationship Id="rId4" Type="http://schemas.openxmlformats.org/officeDocument/2006/relationships/image" Target="../media/image37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3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3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3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3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3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3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3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3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3.png"/></Relationships>
</file>

<file path=ppt/slides/_rels/slide61.xml.rels><?xml version="1.0" encoding="UTF-8" standalone="yes"?><Relationships xmlns="http://schemas.openxmlformats.org/package/2006/relationships"><Relationship Id="rId10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hyperlink" Target="https://imasters.com.br/desenvolvimento/introducao-ao-apache-flume/?trace=1519021197&amp;source=single" TargetMode="External"/><Relationship Id="rId4" Type="http://schemas.openxmlformats.org/officeDocument/2006/relationships/hyperlink" Target="https://flume.apache.org/FlumeDeveloperGuide.html#architecture" TargetMode="External"/><Relationship Id="rId9" Type="http://schemas.openxmlformats.org/officeDocument/2006/relationships/hyperlink" Target="https://flume.apache.org/FlumeUserGuide.html" TargetMode="External"/><Relationship Id="rId5" Type="http://schemas.openxmlformats.org/officeDocument/2006/relationships/hyperlink" Target="https://www.devmedia.com.br/conheca-a-arquitetura-lambda-em-java/32646" TargetMode="External"/><Relationship Id="rId6" Type="http://schemas.openxmlformats.org/officeDocument/2006/relationships/hyperlink" Target="https://medium.com/@gabrielqueiroz/o-que-%C3%A9-esse-tal-de-apache-kafka-a8f447cac028" TargetMode="External"/><Relationship Id="rId7" Type="http://schemas.openxmlformats.org/officeDocument/2006/relationships/hyperlink" Target="http://kafka.apache.org/documentation.html#uses" TargetMode="External"/><Relationship Id="rId8" Type="http://schemas.openxmlformats.org/officeDocument/2006/relationships/hyperlink" Target="http://www.w3ii.com/pt/apache_flume/apache_flume_configuration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pa 2" id="88" name="Google Shape;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040215" cy="678942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>
            <p:ph type="title"/>
          </p:nvPr>
        </p:nvSpPr>
        <p:spPr>
          <a:xfrm>
            <a:off x="3419475" y="4292600"/>
            <a:ext cx="55451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rebuchet MS"/>
              <a:buNone/>
            </a:pPr>
            <a:r>
              <a:rPr b="1" lang="en-US"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Ciência de Dados e Big Data/ Processamento e Análise de Fluxos Contínuos de Dados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395287" y="908050"/>
            <a:ext cx="82296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lang="en-US" sz="3600"/>
              <a:t>Exemplo de arquivo de configuração</a:t>
            </a:r>
            <a:endParaRPr sz="3600"/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468312" y="2205037"/>
            <a:ext cx="8229600" cy="38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No exemplo, a1 é o nome do agente. Nele, está sendo configurado um source (r1), um channel (c1) e um sink (k1)</a:t>
            </a:r>
            <a:endParaRPr sz="1400"/>
          </a:p>
          <a:p>
            <a:pPr indent="0" lvl="0" marL="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O tipo do source é netcat – captura qualquer dado enviado a um socket em uma porta tcp, o endereço e a porta são, respectivamente,  localhost:44444</a:t>
            </a:r>
            <a:endParaRPr sz="1400"/>
          </a:p>
          <a:p>
            <a:pPr indent="0" lvl="0" marL="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O tipo do sink é logger, o que significa que os dados serão gravados em um arquivo. Este tipo é útil para fins de teste</a:t>
            </a:r>
            <a:endParaRPr sz="1400"/>
          </a:p>
          <a:p>
            <a:pPr indent="0" lvl="0" marL="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O tipo do canal é memory com capacidade para armazenar 1000 eventos no buffer e 100 eventos por transação</a:t>
            </a:r>
            <a:endParaRPr sz="1400"/>
          </a:p>
          <a:p>
            <a:pPr indent="0" lvl="0" marL="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Por fim, tanto source como sink são ligados ao canal c1</a:t>
            </a:r>
            <a:endParaRPr sz="1400"/>
          </a:p>
          <a:p>
            <a:pPr indent="-190500" lvl="0" marL="3429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9200" y="5293400"/>
            <a:ext cx="1619250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395287" y="908050"/>
            <a:ext cx="82296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lang="en-US" sz="2400"/>
              <a:t>Como inicializar esse agente do Flume</a:t>
            </a:r>
            <a:endParaRPr sz="2400"/>
          </a:p>
        </p:txBody>
      </p:sp>
      <p:pic>
        <p:nvPicPr>
          <p:cNvPr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9200" y="5293400"/>
            <a:ext cx="1619250" cy="161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468312" y="2205037"/>
            <a:ext cx="8229600" cy="38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$ bin/flume-ng agent --conf conf --conf-file example.conf --name a1 -Dflume.root.logger=INFO,console</a:t>
            </a:r>
            <a:endParaRPr sz="1400"/>
          </a:p>
          <a:p>
            <a:pPr indent="0" lvl="0" marL="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Para testar é possível fazer um telnet, conforme abaixo:</a:t>
            </a:r>
            <a:endParaRPr sz="1400"/>
          </a:p>
          <a:p>
            <a:pPr indent="0" lvl="0" marL="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18288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400"/>
              <a:t>$ telnet localhost 44444</a:t>
            </a:r>
            <a:br>
              <a:rPr lang="en-US" sz="1400"/>
            </a:br>
            <a:r>
              <a:rPr lang="en-US" sz="1400"/>
              <a:t>Trying 127.0.0.1...</a:t>
            </a:r>
            <a:br>
              <a:rPr lang="en-US" sz="1400"/>
            </a:br>
            <a:r>
              <a:rPr lang="en-US" sz="1400"/>
              <a:t>Connected to localhost.localdomain (127.0.0.1).</a:t>
            </a:r>
            <a:br>
              <a:rPr lang="en-US" sz="1400"/>
            </a:br>
            <a:r>
              <a:rPr lang="en-US" sz="1400"/>
              <a:t>Escape character is '^]'.</a:t>
            </a:r>
            <a:br>
              <a:rPr lang="en-US" sz="1400"/>
            </a:br>
            <a:r>
              <a:rPr lang="en-US" sz="1400"/>
              <a:t>Hello world! &lt;ENTER&gt;</a:t>
            </a:r>
            <a:br>
              <a:rPr lang="en-US" sz="1400"/>
            </a:br>
            <a:r>
              <a:rPr lang="en-US" sz="1400"/>
              <a:t>OK</a:t>
            </a:r>
            <a:endParaRPr sz="1400"/>
          </a:p>
          <a:p>
            <a:pPr indent="0" lvl="0" marL="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190500" lvl="0" marL="3429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395287" y="908050"/>
            <a:ext cx="82296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lang="en-US" sz="2400"/>
              <a:t>Resultado exibido no log configurado para o agente</a:t>
            </a:r>
            <a:endParaRPr sz="2400"/>
          </a:p>
        </p:txBody>
      </p:sp>
      <p:pic>
        <p:nvPicPr>
          <p:cNvPr id="166" name="Google Shape;16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9200" y="5293400"/>
            <a:ext cx="1619250" cy="161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4"/>
          <p:cNvSpPr txBox="1"/>
          <p:nvPr>
            <p:ph idx="1" type="body"/>
          </p:nvPr>
        </p:nvSpPr>
        <p:spPr>
          <a:xfrm>
            <a:off x="468312" y="2205037"/>
            <a:ext cx="8229600" cy="38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Como o agente foi configurado para que seu sink k1 seja do tipo logger, teremos a seguinte saída para o telnet apresentado:</a:t>
            </a:r>
            <a:endParaRPr sz="1400"/>
          </a:p>
          <a:p>
            <a:pPr indent="0" lvl="0" marL="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190500" lvl="0" marL="3429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250" y="3677025"/>
            <a:ext cx="8839199" cy="593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title"/>
          </p:nvPr>
        </p:nvSpPr>
        <p:spPr>
          <a:xfrm>
            <a:off x="395287" y="908050"/>
            <a:ext cx="82296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lang="en-US" sz="3600"/>
              <a:t>Onde o Flume entraria na arquitetura?</a:t>
            </a:r>
            <a:endParaRPr sz="3600"/>
          </a:p>
        </p:txBody>
      </p:sp>
      <p:pic>
        <p:nvPicPr>
          <p:cNvPr id="174" name="Google Shape;17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9913" y="2041075"/>
            <a:ext cx="6924175" cy="397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79200" y="5293400"/>
            <a:ext cx="1619250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>
            <p:ph type="title"/>
          </p:nvPr>
        </p:nvSpPr>
        <p:spPr>
          <a:xfrm>
            <a:off x="395287" y="908050"/>
            <a:ext cx="82296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lang="en-US" sz="3600"/>
              <a:t>Flume na Speed Layer ou Fast Layer</a:t>
            </a:r>
            <a:endParaRPr sz="3600"/>
          </a:p>
        </p:txBody>
      </p:sp>
      <p:pic>
        <p:nvPicPr>
          <p:cNvPr id="181" name="Google Shape;18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9913" y="2041075"/>
            <a:ext cx="6924175" cy="397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79200" y="5293400"/>
            <a:ext cx="1619250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5850" y="4836125"/>
            <a:ext cx="862775" cy="86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>
            <p:ph type="title"/>
          </p:nvPr>
        </p:nvSpPr>
        <p:spPr>
          <a:xfrm>
            <a:off x="395287" y="908050"/>
            <a:ext cx="82296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lang="en-US" sz="3600"/>
              <a:t>Fluxo com Múltiplos Agentes</a:t>
            </a:r>
            <a:endParaRPr sz="3600"/>
          </a:p>
        </p:txBody>
      </p:sp>
      <p:pic>
        <p:nvPicPr>
          <p:cNvPr id="189" name="Google Shape;18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9200" y="5293400"/>
            <a:ext cx="1619250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763" y="2924525"/>
            <a:ext cx="8472475" cy="1677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>
            <p:ph type="title"/>
          </p:nvPr>
        </p:nvSpPr>
        <p:spPr>
          <a:xfrm>
            <a:off x="395287" y="908050"/>
            <a:ext cx="82296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lang="en-US" sz="3600"/>
              <a:t>Fluxo de Consolidação</a:t>
            </a:r>
            <a:endParaRPr sz="3600"/>
          </a:p>
        </p:txBody>
      </p:sp>
      <p:pic>
        <p:nvPicPr>
          <p:cNvPr id="196" name="Google Shape;19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9200" y="5293400"/>
            <a:ext cx="1619250" cy="161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8"/>
          <p:cNvSpPr txBox="1"/>
          <p:nvPr>
            <p:ph idx="1" type="body"/>
          </p:nvPr>
        </p:nvSpPr>
        <p:spPr>
          <a:xfrm>
            <a:off x="468312" y="2205037"/>
            <a:ext cx="8229600" cy="38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Nesse caso temos diversos agentes que transportam os dados para um agente que irá consolidar toda a informação que chega de diversos logs para algum local, normalmente o HDFS.</a:t>
            </a:r>
            <a:endParaRPr sz="1400"/>
          </a:p>
          <a:p>
            <a:pPr indent="0" lvl="0" marL="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190500" lvl="0" marL="3429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8663" y="3005499"/>
            <a:ext cx="5228875" cy="353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>
            <p:ph type="title"/>
          </p:nvPr>
        </p:nvSpPr>
        <p:spPr>
          <a:xfrm>
            <a:off x="395287" y="908050"/>
            <a:ext cx="82296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lang="en-US" sz="3600"/>
              <a:t>Multiplexação de Fluxo</a:t>
            </a:r>
            <a:endParaRPr sz="3600"/>
          </a:p>
        </p:txBody>
      </p:sp>
      <p:pic>
        <p:nvPicPr>
          <p:cNvPr id="204" name="Google Shape;20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9200" y="5293400"/>
            <a:ext cx="1619250" cy="1619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9"/>
          <p:cNvSpPr txBox="1"/>
          <p:nvPr>
            <p:ph idx="1" type="body"/>
          </p:nvPr>
        </p:nvSpPr>
        <p:spPr>
          <a:xfrm>
            <a:off x="468312" y="2205037"/>
            <a:ext cx="8229600" cy="38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Em alguns casos pode ser interessante armazenar o dado no HDFS, por exemplo, para uso futuro e também seguir com o mesmo dado em um fluxo online, para algum processamento imediato. Para isso se utiliza os fluxos com multiplexação, onde o dado segue caminhos diferentes, possuindo um única fonte e mais de um canais e sinks.</a:t>
            </a:r>
            <a:endParaRPr sz="1400"/>
          </a:p>
          <a:p>
            <a:pPr indent="0" lvl="0" marL="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190500" lvl="0" marL="3429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112" y="3236600"/>
            <a:ext cx="5807775" cy="338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/>
          <p:nvPr>
            <p:ph type="title"/>
          </p:nvPr>
        </p:nvSpPr>
        <p:spPr>
          <a:xfrm>
            <a:off x="395287" y="908050"/>
            <a:ext cx="82296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lang="en-US" sz="3600"/>
              <a:t>Definição</a:t>
            </a:r>
            <a:r>
              <a:rPr b="1" lang="en-US" sz="3600"/>
              <a:t> do Fluxo</a:t>
            </a:r>
            <a:endParaRPr sz="3600"/>
          </a:p>
        </p:txBody>
      </p:sp>
      <p:pic>
        <p:nvPicPr>
          <p:cNvPr id="212" name="Google Shape;21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9200" y="5293400"/>
            <a:ext cx="1619250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5288" y="1968225"/>
            <a:ext cx="5909575" cy="212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39175" y="4278150"/>
            <a:ext cx="5541800" cy="20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 txBox="1"/>
          <p:nvPr>
            <p:ph type="title"/>
          </p:nvPr>
        </p:nvSpPr>
        <p:spPr>
          <a:xfrm>
            <a:off x="395287" y="908050"/>
            <a:ext cx="82296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lang="en-US" sz="3600"/>
              <a:t>Configuração de componentes individuais</a:t>
            </a:r>
            <a:endParaRPr sz="3600"/>
          </a:p>
        </p:txBody>
      </p:sp>
      <p:pic>
        <p:nvPicPr>
          <p:cNvPr id="220" name="Google Shape;22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9200" y="5293400"/>
            <a:ext cx="1619250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7629" y="2715050"/>
            <a:ext cx="5144875" cy="181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395287" y="908050"/>
            <a:ext cx="8229600" cy="935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Sumário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457212" y="1904487"/>
            <a:ext cx="8229600" cy="38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34290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Apache Flume</a:t>
            </a:r>
            <a:endParaRPr sz="1800"/>
          </a:p>
          <a:p>
            <a:pPr indent="-222250" lvl="1" marL="74295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Modelo de Fluxo do Flume</a:t>
            </a:r>
            <a:endParaRPr sz="1800"/>
          </a:p>
          <a:p>
            <a:pPr indent="-222250" lvl="1" marL="74295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Requisitos do Flume</a:t>
            </a:r>
            <a:endParaRPr sz="1800"/>
          </a:p>
          <a:p>
            <a:pPr indent="-222250" lvl="1" marL="74295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Exemplos do Flume</a:t>
            </a:r>
            <a:endParaRPr sz="1800"/>
          </a:p>
          <a:p>
            <a:pPr indent="-222250" lvl="1" marL="74295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Estrutura do Flume</a:t>
            </a:r>
            <a:endParaRPr sz="1800"/>
          </a:p>
          <a:p>
            <a:pPr indent="-222250" lvl="1" marL="74295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Tipos de Source do Flume</a:t>
            </a:r>
            <a:endParaRPr sz="1800"/>
          </a:p>
          <a:p>
            <a:pPr indent="-222250" lvl="1" marL="74295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Tipos de Sink do Flume</a:t>
            </a:r>
            <a:endParaRPr sz="1800"/>
          </a:p>
          <a:p>
            <a:pPr indent="-330200" lvl="0" marL="34290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Apache Kafka</a:t>
            </a:r>
            <a:endParaRPr sz="1800"/>
          </a:p>
          <a:p>
            <a:pPr indent="-222250" lvl="1" marL="74295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Estrutura</a:t>
            </a:r>
            <a:endParaRPr sz="1800"/>
          </a:p>
          <a:p>
            <a:pPr indent="-222250" lvl="1" marL="74295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Funcionamento</a:t>
            </a:r>
            <a:endParaRPr sz="1800"/>
          </a:p>
          <a:p>
            <a:pPr indent="-222250" lvl="1" marL="74295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Componente</a:t>
            </a:r>
            <a:endParaRPr sz="1800"/>
          </a:p>
          <a:p>
            <a:pPr indent="-222250" lvl="1" marL="74295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Producer</a:t>
            </a:r>
            <a:endParaRPr sz="1800"/>
          </a:p>
          <a:p>
            <a:pPr indent="-222250" lvl="1" marL="74295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Consumer</a:t>
            </a:r>
            <a:endParaRPr sz="1800"/>
          </a:p>
          <a:p>
            <a:pPr indent="-330200" lvl="0" marL="3429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Conclusão</a:t>
            </a:r>
            <a:endParaRPr sz="1800"/>
          </a:p>
          <a:p>
            <a:pPr indent="-190500" lvl="0" marL="3429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 txBox="1"/>
          <p:nvPr>
            <p:ph type="title"/>
          </p:nvPr>
        </p:nvSpPr>
        <p:spPr>
          <a:xfrm>
            <a:off x="395287" y="908050"/>
            <a:ext cx="82296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lang="en-US" sz="3600"/>
              <a:t>Configuração de componentes individuais - Exemplo</a:t>
            </a:r>
            <a:endParaRPr sz="3600"/>
          </a:p>
        </p:txBody>
      </p:sp>
      <p:pic>
        <p:nvPicPr>
          <p:cNvPr id="227" name="Google Shape;22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9200" y="5293400"/>
            <a:ext cx="1619250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1675" y="2250550"/>
            <a:ext cx="6680650" cy="389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3"/>
          <p:cNvSpPr txBox="1"/>
          <p:nvPr>
            <p:ph type="title"/>
          </p:nvPr>
        </p:nvSpPr>
        <p:spPr>
          <a:xfrm>
            <a:off x="395287" y="908050"/>
            <a:ext cx="82296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lang="en-US" sz="3600"/>
              <a:t>Configuração agente com múltiplos fluxos</a:t>
            </a:r>
            <a:endParaRPr sz="3600"/>
          </a:p>
        </p:txBody>
      </p:sp>
      <p:pic>
        <p:nvPicPr>
          <p:cNvPr id="234" name="Google Shape;23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9200" y="5293400"/>
            <a:ext cx="1619250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5650" y="2659913"/>
            <a:ext cx="7379575" cy="15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 txBox="1"/>
          <p:nvPr>
            <p:ph type="title"/>
          </p:nvPr>
        </p:nvSpPr>
        <p:spPr>
          <a:xfrm>
            <a:off x="395287" y="908050"/>
            <a:ext cx="82296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lang="en-US" sz="3600"/>
              <a:t>Configuração agente com múltiplos fluxos - Exemplo</a:t>
            </a:r>
            <a:endParaRPr sz="3600"/>
          </a:p>
        </p:txBody>
      </p:sp>
      <p:pic>
        <p:nvPicPr>
          <p:cNvPr id="241" name="Google Shape;24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9200" y="5293400"/>
            <a:ext cx="1619250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013" y="2223250"/>
            <a:ext cx="7508126" cy="326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5"/>
          <p:cNvSpPr txBox="1"/>
          <p:nvPr>
            <p:ph type="title"/>
          </p:nvPr>
        </p:nvSpPr>
        <p:spPr>
          <a:xfrm>
            <a:off x="395287" y="908050"/>
            <a:ext cx="82296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lang="en-US" sz="3600"/>
              <a:t>Configuração agente com múltiplos fluxos - Diagrama</a:t>
            </a:r>
            <a:endParaRPr sz="3600"/>
          </a:p>
        </p:txBody>
      </p:sp>
      <p:pic>
        <p:nvPicPr>
          <p:cNvPr id="248" name="Google Shape;24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9200" y="5293400"/>
            <a:ext cx="1619250" cy="161925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5"/>
          <p:cNvSpPr/>
          <p:nvPr/>
        </p:nvSpPr>
        <p:spPr>
          <a:xfrm>
            <a:off x="692175" y="2149375"/>
            <a:ext cx="7003800" cy="41622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5"/>
          <p:cNvSpPr txBox="1"/>
          <p:nvPr/>
        </p:nvSpPr>
        <p:spPr>
          <a:xfrm>
            <a:off x="1247725" y="5965450"/>
            <a:ext cx="52461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agent_foo</a:t>
            </a:r>
            <a:endParaRPr/>
          </a:p>
        </p:txBody>
      </p:sp>
      <p:sp>
        <p:nvSpPr>
          <p:cNvPr id="251" name="Google Shape;251;p35"/>
          <p:cNvSpPr/>
          <p:nvPr/>
        </p:nvSpPr>
        <p:spPr>
          <a:xfrm>
            <a:off x="3361713" y="3130700"/>
            <a:ext cx="1730425" cy="655750"/>
          </a:xfrm>
          <a:prstGeom prst="flowChartMagneticDrum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/>
              <a:t>mem-channel-1</a:t>
            </a:r>
            <a:endParaRPr sz="700"/>
          </a:p>
        </p:txBody>
      </p:sp>
      <p:sp>
        <p:nvSpPr>
          <p:cNvPr id="252" name="Google Shape;252;p35"/>
          <p:cNvSpPr/>
          <p:nvPr/>
        </p:nvSpPr>
        <p:spPr>
          <a:xfrm>
            <a:off x="3361713" y="4332688"/>
            <a:ext cx="1730425" cy="655750"/>
          </a:xfrm>
          <a:prstGeom prst="flowChartMagneticDrum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file-channel-2</a:t>
            </a:r>
            <a:endParaRPr sz="800"/>
          </a:p>
        </p:txBody>
      </p:sp>
      <p:sp>
        <p:nvSpPr>
          <p:cNvPr id="253" name="Google Shape;253;p35"/>
          <p:cNvSpPr/>
          <p:nvPr/>
        </p:nvSpPr>
        <p:spPr>
          <a:xfrm>
            <a:off x="5548638" y="3101125"/>
            <a:ext cx="1914900" cy="71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hdfs-Cluster1-sink1</a:t>
            </a:r>
            <a:endParaRPr sz="1000"/>
          </a:p>
        </p:txBody>
      </p:sp>
      <p:sp>
        <p:nvSpPr>
          <p:cNvPr id="254" name="Google Shape;254;p35"/>
          <p:cNvSpPr/>
          <p:nvPr/>
        </p:nvSpPr>
        <p:spPr>
          <a:xfrm>
            <a:off x="5548638" y="4303113"/>
            <a:ext cx="1914900" cy="71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avro-forward-sink2</a:t>
            </a:r>
            <a:endParaRPr sz="1000"/>
          </a:p>
        </p:txBody>
      </p:sp>
      <p:sp>
        <p:nvSpPr>
          <p:cNvPr id="255" name="Google Shape;255;p35"/>
          <p:cNvSpPr/>
          <p:nvPr/>
        </p:nvSpPr>
        <p:spPr>
          <a:xfrm>
            <a:off x="924625" y="3101125"/>
            <a:ext cx="1980600" cy="71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avro-AppSrv-source1</a:t>
            </a:r>
            <a:endParaRPr sz="1000"/>
          </a:p>
        </p:txBody>
      </p:sp>
      <p:sp>
        <p:nvSpPr>
          <p:cNvPr id="256" name="Google Shape;256;p35"/>
          <p:cNvSpPr/>
          <p:nvPr/>
        </p:nvSpPr>
        <p:spPr>
          <a:xfrm>
            <a:off x="924625" y="4303125"/>
            <a:ext cx="1980600" cy="71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exec-tail-source2</a:t>
            </a:r>
            <a:endParaRPr sz="1000"/>
          </a:p>
        </p:txBody>
      </p:sp>
      <p:cxnSp>
        <p:nvCxnSpPr>
          <p:cNvPr id="257" name="Google Shape;257;p35"/>
          <p:cNvCxnSpPr>
            <a:stCxn id="255" idx="6"/>
            <a:endCxn id="251" idx="1"/>
          </p:cNvCxnSpPr>
          <p:nvPr/>
        </p:nvCxnSpPr>
        <p:spPr>
          <a:xfrm>
            <a:off x="2905225" y="3458575"/>
            <a:ext cx="45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58" name="Google Shape;258;p35"/>
          <p:cNvCxnSpPr>
            <a:stCxn id="256" idx="6"/>
            <a:endCxn id="252" idx="1"/>
          </p:cNvCxnSpPr>
          <p:nvPr/>
        </p:nvCxnSpPr>
        <p:spPr>
          <a:xfrm>
            <a:off x="2905225" y="4660575"/>
            <a:ext cx="45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59" name="Google Shape;259;p35"/>
          <p:cNvCxnSpPr>
            <a:stCxn id="251" idx="4"/>
            <a:endCxn id="253" idx="2"/>
          </p:cNvCxnSpPr>
          <p:nvPr/>
        </p:nvCxnSpPr>
        <p:spPr>
          <a:xfrm>
            <a:off x="5092138" y="3458575"/>
            <a:ext cx="45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60" name="Google Shape;260;p35"/>
          <p:cNvCxnSpPr>
            <a:stCxn id="252" idx="4"/>
            <a:endCxn id="254" idx="2"/>
          </p:cNvCxnSpPr>
          <p:nvPr/>
        </p:nvCxnSpPr>
        <p:spPr>
          <a:xfrm>
            <a:off x="5092138" y="4660563"/>
            <a:ext cx="45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61" name="Google Shape;261;p35"/>
          <p:cNvSpPr/>
          <p:nvPr/>
        </p:nvSpPr>
        <p:spPr>
          <a:xfrm>
            <a:off x="8032875" y="2991027"/>
            <a:ext cx="874325" cy="9351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HDFS</a:t>
            </a:r>
            <a:endParaRPr/>
          </a:p>
        </p:txBody>
      </p:sp>
      <p:sp>
        <p:nvSpPr>
          <p:cNvPr id="262" name="Google Shape;262;p35"/>
          <p:cNvSpPr/>
          <p:nvPr/>
        </p:nvSpPr>
        <p:spPr>
          <a:xfrm>
            <a:off x="8032875" y="4193027"/>
            <a:ext cx="874325" cy="9351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Avro</a:t>
            </a:r>
            <a:endParaRPr/>
          </a:p>
        </p:txBody>
      </p:sp>
      <p:cxnSp>
        <p:nvCxnSpPr>
          <p:cNvPr id="263" name="Google Shape;263;p35"/>
          <p:cNvCxnSpPr>
            <a:stCxn id="253" idx="6"/>
            <a:endCxn id="261" idx="2"/>
          </p:cNvCxnSpPr>
          <p:nvPr/>
        </p:nvCxnSpPr>
        <p:spPr>
          <a:xfrm>
            <a:off x="7463538" y="3458575"/>
            <a:ext cx="56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64" name="Google Shape;264;p35"/>
          <p:cNvCxnSpPr>
            <a:stCxn id="254" idx="6"/>
            <a:endCxn id="262" idx="2"/>
          </p:cNvCxnSpPr>
          <p:nvPr/>
        </p:nvCxnSpPr>
        <p:spPr>
          <a:xfrm>
            <a:off x="7463538" y="4660563"/>
            <a:ext cx="56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8313" y="1687550"/>
            <a:ext cx="4243525" cy="517045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6"/>
          <p:cNvSpPr txBox="1"/>
          <p:nvPr>
            <p:ph type="title"/>
          </p:nvPr>
        </p:nvSpPr>
        <p:spPr>
          <a:xfrm>
            <a:off x="395287" y="908050"/>
            <a:ext cx="82296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lang="en-US" sz="3600"/>
              <a:t>Exemplo de Fluxo multi agentes</a:t>
            </a:r>
            <a:endParaRPr sz="3600"/>
          </a:p>
        </p:txBody>
      </p:sp>
      <p:pic>
        <p:nvPicPr>
          <p:cNvPr id="271" name="Google Shape;27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79200" y="5293400"/>
            <a:ext cx="1619250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7"/>
          <p:cNvSpPr txBox="1"/>
          <p:nvPr>
            <p:ph type="title"/>
          </p:nvPr>
        </p:nvSpPr>
        <p:spPr>
          <a:xfrm>
            <a:off x="395287" y="908050"/>
            <a:ext cx="82296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lang="en-US" sz="3600"/>
              <a:t>Configuração base para utilizar um source com vários canais</a:t>
            </a:r>
            <a:endParaRPr sz="3600"/>
          </a:p>
        </p:txBody>
      </p:sp>
      <p:pic>
        <p:nvPicPr>
          <p:cNvPr id="277" name="Google Shape;27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9200" y="5293400"/>
            <a:ext cx="1619250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5013" y="2496475"/>
            <a:ext cx="5993975" cy="294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8"/>
          <p:cNvSpPr txBox="1"/>
          <p:nvPr>
            <p:ph type="title"/>
          </p:nvPr>
        </p:nvSpPr>
        <p:spPr>
          <a:xfrm>
            <a:off x="395287" y="908050"/>
            <a:ext cx="82296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lang="en-US" sz="3600"/>
              <a:t>Configuração base para utilizar um source com vários canais</a:t>
            </a:r>
            <a:endParaRPr sz="3600"/>
          </a:p>
        </p:txBody>
      </p:sp>
      <p:pic>
        <p:nvPicPr>
          <p:cNvPr id="284" name="Google Shape;28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9200" y="5293400"/>
            <a:ext cx="1619250" cy="161925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8"/>
          <p:cNvSpPr txBox="1"/>
          <p:nvPr>
            <p:ph idx="1" type="body"/>
          </p:nvPr>
        </p:nvSpPr>
        <p:spPr>
          <a:xfrm>
            <a:off x="468312" y="2205037"/>
            <a:ext cx="8229600" cy="38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O exemplo anterior apresenta um caso de replicação, onde os dados da fonte são replicados para ambos os canais</a:t>
            </a:r>
            <a:endParaRPr sz="1400"/>
          </a:p>
          <a:p>
            <a:pPr indent="0" lvl="0" marL="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Existe também o caso de multiplexação, onde se define qual dado será tratado por cada canal definido previamente:</a:t>
            </a:r>
            <a:endParaRPr sz="1400"/>
          </a:p>
          <a:p>
            <a:pPr indent="0" lvl="0" marL="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190500" lvl="0" marL="3429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6" name="Google Shape;28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1738" y="3825178"/>
            <a:ext cx="6640525" cy="192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9"/>
          <p:cNvSpPr txBox="1"/>
          <p:nvPr>
            <p:ph type="title"/>
          </p:nvPr>
        </p:nvSpPr>
        <p:spPr>
          <a:xfrm>
            <a:off x="395287" y="908050"/>
            <a:ext cx="82296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lang="en-US" sz="3600"/>
              <a:t>Configuração base para utilizar um source com vários canais</a:t>
            </a:r>
            <a:endParaRPr sz="3600"/>
          </a:p>
        </p:txBody>
      </p:sp>
      <p:pic>
        <p:nvPicPr>
          <p:cNvPr id="292" name="Google Shape;29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050" y="2140275"/>
            <a:ext cx="7565900" cy="349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79200" y="5293400"/>
            <a:ext cx="1619250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0"/>
          <p:cNvSpPr txBox="1"/>
          <p:nvPr>
            <p:ph type="title"/>
          </p:nvPr>
        </p:nvSpPr>
        <p:spPr>
          <a:xfrm>
            <a:off x="395287" y="908050"/>
            <a:ext cx="82296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lang="en-US" sz="3600"/>
              <a:t>Fontes de dados do Flume</a:t>
            </a:r>
            <a:endParaRPr sz="3600"/>
          </a:p>
        </p:txBody>
      </p:sp>
      <p:pic>
        <p:nvPicPr>
          <p:cNvPr id="299" name="Google Shape;29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9200" y="5293400"/>
            <a:ext cx="1619250" cy="161925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40"/>
          <p:cNvSpPr txBox="1"/>
          <p:nvPr>
            <p:ph idx="1" type="body"/>
          </p:nvPr>
        </p:nvSpPr>
        <p:spPr>
          <a:xfrm>
            <a:off x="468312" y="2205037"/>
            <a:ext cx="8229600" cy="38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O Flume é muito versátil e consegue tratar dados de diversas fontes diferentes</a:t>
            </a:r>
            <a:endParaRPr sz="1800"/>
          </a:p>
          <a:p>
            <a:pPr indent="0" lvl="0" marL="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Ele também pode ser customizado para trabalhar com uma fonte específica, caso seja necessário</a:t>
            </a:r>
            <a:endParaRPr sz="1800"/>
          </a:p>
          <a:p>
            <a:pPr indent="0" lvl="0" marL="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Essas customizações são muito utilizadas para a utilização de filas MQ como fonte de dados</a:t>
            </a:r>
            <a:endParaRPr sz="1800"/>
          </a:p>
          <a:p>
            <a:pPr indent="0" lvl="0" marL="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190500" lvl="0" marL="3429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1"/>
          <p:cNvSpPr txBox="1"/>
          <p:nvPr>
            <p:ph type="title"/>
          </p:nvPr>
        </p:nvSpPr>
        <p:spPr>
          <a:xfrm>
            <a:off x="395287" y="908050"/>
            <a:ext cx="82296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lang="en-US" sz="3600"/>
              <a:t>Fonte do tipo Avro</a:t>
            </a:r>
            <a:endParaRPr sz="3600"/>
          </a:p>
        </p:txBody>
      </p:sp>
      <p:pic>
        <p:nvPicPr>
          <p:cNvPr id="306" name="Google Shape;30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9200" y="5293400"/>
            <a:ext cx="1619250" cy="161925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41"/>
          <p:cNvSpPr txBox="1"/>
          <p:nvPr>
            <p:ph idx="1" type="body"/>
          </p:nvPr>
        </p:nvSpPr>
        <p:spPr>
          <a:xfrm>
            <a:off x="468312" y="2205037"/>
            <a:ext cx="8229600" cy="38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190500" lvl="0" marL="3429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8" name="Google Shape;30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0250" y="2999734"/>
            <a:ext cx="3685700" cy="190925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41"/>
          <p:cNvSpPr txBox="1"/>
          <p:nvPr>
            <p:ph idx="1" type="body"/>
          </p:nvPr>
        </p:nvSpPr>
        <p:spPr>
          <a:xfrm>
            <a:off x="468312" y="2205037"/>
            <a:ext cx="8229600" cy="38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Exemplo para um agente com nome a1:</a:t>
            </a:r>
            <a:endParaRPr sz="1800"/>
          </a:p>
          <a:p>
            <a:pPr indent="0" lvl="0" marL="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190500" lvl="0" marL="3429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395287" y="908050"/>
            <a:ext cx="82296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lang="en-US"/>
              <a:t>Apache Flume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468312" y="2205037"/>
            <a:ext cx="8229600" cy="38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34290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Logs podem ser utilizados para avaliar a qualidade de um sistema</a:t>
            </a:r>
            <a:endParaRPr sz="2400"/>
          </a:p>
          <a:p>
            <a:pPr indent="0" lvl="0" marL="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68300" lvl="0" marL="34290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Podem ser utilizados para prever falhas em algum equipamento</a:t>
            </a:r>
            <a:endParaRPr sz="2400"/>
          </a:p>
          <a:p>
            <a:pPr indent="0" lvl="0" marL="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68300" lvl="0" marL="34290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Com o surgimento das ferramentas de Big Data, tais como o Apache Flume, foi possível extrair e analisar grandes quantidades de logs.</a:t>
            </a:r>
            <a:endParaRPr sz="2400"/>
          </a:p>
          <a:p>
            <a:pPr indent="-190500" lvl="0" marL="3429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9200" y="5293400"/>
            <a:ext cx="1619250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2"/>
          <p:cNvSpPr txBox="1"/>
          <p:nvPr>
            <p:ph type="title"/>
          </p:nvPr>
        </p:nvSpPr>
        <p:spPr>
          <a:xfrm>
            <a:off x="395287" y="908050"/>
            <a:ext cx="82296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lang="en-US" sz="3600"/>
              <a:t>Fonte do tipo Thrift</a:t>
            </a:r>
            <a:endParaRPr sz="3600"/>
          </a:p>
        </p:txBody>
      </p:sp>
      <p:pic>
        <p:nvPicPr>
          <p:cNvPr id="315" name="Google Shape;31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9200" y="5293400"/>
            <a:ext cx="1619250" cy="161925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42"/>
          <p:cNvSpPr txBox="1"/>
          <p:nvPr>
            <p:ph idx="1" type="body"/>
          </p:nvPr>
        </p:nvSpPr>
        <p:spPr>
          <a:xfrm>
            <a:off x="468312" y="2205037"/>
            <a:ext cx="8229600" cy="38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190500" lvl="0" marL="3429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42"/>
          <p:cNvSpPr txBox="1"/>
          <p:nvPr>
            <p:ph idx="1" type="body"/>
          </p:nvPr>
        </p:nvSpPr>
        <p:spPr>
          <a:xfrm>
            <a:off x="468300" y="2205035"/>
            <a:ext cx="82296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Exemplo para um agente com nome a1:</a:t>
            </a:r>
            <a:endParaRPr sz="1800"/>
          </a:p>
          <a:p>
            <a:pPr indent="0" lvl="0" marL="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190500" lvl="0" marL="3429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8" name="Google Shape;318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8363" y="3274250"/>
            <a:ext cx="3467275" cy="174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3"/>
          <p:cNvSpPr txBox="1"/>
          <p:nvPr>
            <p:ph type="title"/>
          </p:nvPr>
        </p:nvSpPr>
        <p:spPr>
          <a:xfrm>
            <a:off x="395287" y="908050"/>
            <a:ext cx="82296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lang="en-US" sz="3600"/>
              <a:t>Fonte do Exec</a:t>
            </a:r>
            <a:endParaRPr sz="3600"/>
          </a:p>
        </p:txBody>
      </p:sp>
      <p:pic>
        <p:nvPicPr>
          <p:cNvPr id="324" name="Google Shape;32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9200" y="5293400"/>
            <a:ext cx="1619250" cy="161925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43"/>
          <p:cNvSpPr txBox="1"/>
          <p:nvPr>
            <p:ph idx="1" type="body"/>
          </p:nvPr>
        </p:nvSpPr>
        <p:spPr>
          <a:xfrm>
            <a:off x="468312" y="2205037"/>
            <a:ext cx="8229600" cy="38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190500" lvl="0" marL="3429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43"/>
          <p:cNvSpPr txBox="1"/>
          <p:nvPr>
            <p:ph idx="1" type="body"/>
          </p:nvPr>
        </p:nvSpPr>
        <p:spPr>
          <a:xfrm>
            <a:off x="468300" y="2205035"/>
            <a:ext cx="82296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Exemplo para um agente com nome a1:</a:t>
            </a:r>
            <a:endParaRPr sz="1800"/>
          </a:p>
          <a:p>
            <a:pPr indent="0" lvl="0" marL="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190500" lvl="0" marL="3429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7" name="Google Shape;327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4938" y="2806419"/>
            <a:ext cx="4650275" cy="1245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21825" y="4471825"/>
            <a:ext cx="6322551" cy="82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4"/>
          <p:cNvSpPr txBox="1"/>
          <p:nvPr>
            <p:ph type="title"/>
          </p:nvPr>
        </p:nvSpPr>
        <p:spPr>
          <a:xfrm>
            <a:off x="395287" y="908050"/>
            <a:ext cx="82296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lang="en-US" sz="3600"/>
              <a:t>Fonte de Spooling de diretório</a:t>
            </a:r>
            <a:endParaRPr sz="3600"/>
          </a:p>
        </p:txBody>
      </p:sp>
      <p:pic>
        <p:nvPicPr>
          <p:cNvPr id="334" name="Google Shape;33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9200" y="5293400"/>
            <a:ext cx="1619250" cy="161925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44"/>
          <p:cNvSpPr txBox="1"/>
          <p:nvPr>
            <p:ph idx="1" type="body"/>
          </p:nvPr>
        </p:nvSpPr>
        <p:spPr>
          <a:xfrm>
            <a:off x="468312" y="2205037"/>
            <a:ext cx="8229600" cy="38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190500" lvl="0" marL="3429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44"/>
          <p:cNvSpPr txBox="1"/>
          <p:nvPr>
            <p:ph idx="1" type="body"/>
          </p:nvPr>
        </p:nvSpPr>
        <p:spPr>
          <a:xfrm>
            <a:off x="468300" y="2205035"/>
            <a:ext cx="82296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Nesse caso o Flume irá observar o diretório passado na configuração, para verificar novos arquivos que chegarem:</a:t>
            </a:r>
            <a:endParaRPr sz="1800"/>
          </a:p>
          <a:p>
            <a:pPr indent="0" lvl="0" marL="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190500" lvl="0" marL="3429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7" name="Google Shape;337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6738" y="3629750"/>
            <a:ext cx="5426668" cy="166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5"/>
          <p:cNvSpPr txBox="1"/>
          <p:nvPr>
            <p:ph type="title"/>
          </p:nvPr>
        </p:nvSpPr>
        <p:spPr>
          <a:xfrm>
            <a:off x="395287" y="908050"/>
            <a:ext cx="82296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lang="en-US" sz="3600"/>
              <a:t>Fonte dados do tipo Twitter</a:t>
            </a:r>
            <a:endParaRPr sz="3600"/>
          </a:p>
        </p:txBody>
      </p:sp>
      <p:pic>
        <p:nvPicPr>
          <p:cNvPr id="343" name="Google Shape;34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9200" y="5293400"/>
            <a:ext cx="1619250" cy="161925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45"/>
          <p:cNvSpPr txBox="1"/>
          <p:nvPr>
            <p:ph idx="1" type="body"/>
          </p:nvPr>
        </p:nvSpPr>
        <p:spPr>
          <a:xfrm>
            <a:off x="468312" y="2205037"/>
            <a:ext cx="8229600" cy="38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190500" lvl="0" marL="3429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45"/>
          <p:cNvSpPr txBox="1"/>
          <p:nvPr>
            <p:ph idx="1" type="body"/>
          </p:nvPr>
        </p:nvSpPr>
        <p:spPr>
          <a:xfrm>
            <a:off x="468300" y="2205035"/>
            <a:ext cx="82296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Faz o download dos twittes e os converte para avro e envia eventos avro para a sink do flume.</a:t>
            </a:r>
            <a:endParaRPr sz="1800"/>
          </a:p>
          <a:p>
            <a:pPr indent="0" lvl="0" marL="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190500" lvl="0" marL="3429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6" name="Google Shape;346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2591" y="3515525"/>
            <a:ext cx="6118825" cy="210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6"/>
          <p:cNvSpPr txBox="1"/>
          <p:nvPr>
            <p:ph type="title"/>
          </p:nvPr>
        </p:nvSpPr>
        <p:spPr>
          <a:xfrm>
            <a:off x="395287" y="908050"/>
            <a:ext cx="82296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lang="en-US" sz="3600"/>
              <a:t>Fonte de dados do tipo Kafka</a:t>
            </a:r>
            <a:endParaRPr sz="3600"/>
          </a:p>
        </p:txBody>
      </p:sp>
      <p:pic>
        <p:nvPicPr>
          <p:cNvPr id="352" name="Google Shape;35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9200" y="5293400"/>
            <a:ext cx="1619250" cy="161925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46"/>
          <p:cNvSpPr txBox="1"/>
          <p:nvPr>
            <p:ph idx="1" type="body"/>
          </p:nvPr>
        </p:nvSpPr>
        <p:spPr>
          <a:xfrm>
            <a:off x="468312" y="2205037"/>
            <a:ext cx="8229600" cy="38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190500" lvl="0" marL="3429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46"/>
          <p:cNvSpPr txBox="1"/>
          <p:nvPr>
            <p:ph idx="1" type="body"/>
          </p:nvPr>
        </p:nvSpPr>
        <p:spPr>
          <a:xfrm>
            <a:off x="468300" y="2205035"/>
            <a:ext cx="82296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Utiliza um ou mais tópicos do Kafka como fonte dos dados.</a:t>
            </a:r>
            <a:endParaRPr sz="1800"/>
          </a:p>
          <a:p>
            <a:pPr indent="0" lvl="0" marL="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190500" lvl="0" marL="3429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5" name="Google Shape;355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0017" y="3581605"/>
            <a:ext cx="6940125" cy="171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7"/>
          <p:cNvSpPr txBox="1"/>
          <p:nvPr>
            <p:ph type="title"/>
          </p:nvPr>
        </p:nvSpPr>
        <p:spPr>
          <a:xfrm>
            <a:off x="395287" y="908050"/>
            <a:ext cx="82296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lang="en-US" sz="3600"/>
              <a:t>Sinks de Dados</a:t>
            </a:r>
            <a:endParaRPr sz="3600"/>
          </a:p>
        </p:txBody>
      </p:sp>
      <p:pic>
        <p:nvPicPr>
          <p:cNvPr id="361" name="Google Shape;36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9200" y="5293400"/>
            <a:ext cx="1619250" cy="161925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47"/>
          <p:cNvSpPr txBox="1"/>
          <p:nvPr>
            <p:ph idx="1" type="body"/>
          </p:nvPr>
        </p:nvSpPr>
        <p:spPr>
          <a:xfrm>
            <a:off x="468312" y="2205037"/>
            <a:ext cx="8229600" cy="38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190500" lvl="0" marL="3429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47"/>
          <p:cNvSpPr txBox="1"/>
          <p:nvPr>
            <p:ph idx="1" type="body"/>
          </p:nvPr>
        </p:nvSpPr>
        <p:spPr>
          <a:xfrm>
            <a:off x="468300" y="2205035"/>
            <a:ext cx="82296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O Flume é muito versátil e consegue transportar os dados para diversos tipos diferentes de locais</a:t>
            </a:r>
            <a:endParaRPr sz="1800"/>
          </a:p>
          <a:p>
            <a:pPr indent="0" lvl="0" marL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-342900" lvl="0" marL="45720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Pode enviar para o HDFS, um tópico do Kafka, um banco de dados, uma pasta de arquivos</a:t>
            </a:r>
            <a:endParaRPr sz="1800"/>
          </a:p>
          <a:p>
            <a:pPr indent="0" lvl="0" marL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-342900" lvl="0" marL="45720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É muito usual em fluxos online se utilizar o Kafka como sink para uma parte intermediária do fluxo.</a:t>
            </a:r>
            <a:endParaRPr sz="1800"/>
          </a:p>
          <a:p>
            <a:pPr indent="0" lvl="0" marL="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190500" lvl="0" marL="3429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8"/>
          <p:cNvSpPr txBox="1"/>
          <p:nvPr>
            <p:ph type="title"/>
          </p:nvPr>
        </p:nvSpPr>
        <p:spPr>
          <a:xfrm>
            <a:off x="395287" y="908050"/>
            <a:ext cx="82296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lang="en-US" sz="3600"/>
              <a:t>Sink HDFS</a:t>
            </a:r>
            <a:endParaRPr sz="3600"/>
          </a:p>
        </p:txBody>
      </p:sp>
      <p:pic>
        <p:nvPicPr>
          <p:cNvPr id="369" name="Google Shape;36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9200" y="5293400"/>
            <a:ext cx="1619250" cy="161925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48"/>
          <p:cNvSpPr txBox="1"/>
          <p:nvPr>
            <p:ph idx="1" type="body"/>
          </p:nvPr>
        </p:nvSpPr>
        <p:spPr>
          <a:xfrm>
            <a:off x="468312" y="2205037"/>
            <a:ext cx="8229600" cy="38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190500" lvl="0" marL="3429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48"/>
          <p:cNvSpPr txBox="1"/>
          <p:nvPr>
            <p:ph idx="1" type="body"/>
          </p:nvPr>
        </p:nvSpPr>
        <p:spPr>
          <a:xfrm>
            <a:off x="468300" y="2205035"/>
            <a:ext cx="82296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Exemplo para um agente com nome a1:</a:t>
            </a:r>
            <a:endParaRPr sz="1400"/>
          </a:p>
          <a:p>
            <a:pPr indent="0" lvl="0" marL="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190500" lvl="0" marL="3429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2" name="Google Shape;372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1679" y="3118054"/>
            <a:ext cx="5148750" cy="198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9"/>
          <p:cNvSpPr txBox="1"/>
          <p:nvPr>
            <p:ph type="title"/>
          </p:nvPr>
        </p:nvSpPr>
        <p:spPr>
          <a:xfrm>
            <a:off x="395287" y="908050"/>
            <a:ext cx="82296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lang="en-US" sz="3600"/>
              <a:t>Sink do tipo Logger</a:t>
            </a:r>
            <a:endParaRPr sz="3600"/>
          </a:p>
        </p:txBody>
      </p:sp>
      <p:pic>
        <p:nvPicPr>
          <p:cNvPr id="378" name="Google Shape;37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9200" y="5293400"/>
            <a:ext cx="1619250" cy="161925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49"/>
          <p:cNvSpPr txBox="1"/>
          <p:nvPr>
            <p:ph idx="1" type="body"/>
          </p:nvPr>
        </p:nvSpPr>
        <p:spPr>
          <a:xfrm>
            <a:off x="468312" y="2205037"/>
            <a:ext cx="8229600" cy="38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190500" lvl="0" marL="3429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49"/>
          <p:cNvSpPr txBox="1"/>
          <p:nvPr>
            <p:ph idx="1" type="body"/>
          </p:nvPr>
        </p:nvSpPr>
        <p:spPr>
          <a:xfrm>
            <a:off x="468300" y="2205035"/>
            <a:ext cx="82296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Exemplo para um agente com nome a1:</a:t>
            </a:r>
            <a:endParaRPr sz="1400"/>
          </a:p>
          <a:p>
            <a:pPr indent="0" lvl="0" marL="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190500" lvl="0" marL="3429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1" name="Google Shape;381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8725" y="3551950"/>
            <a:ext cx="2746550" cy="111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0"/>
          <p:cNvSpPr txBox="1"/>
          <p:nvPr>
            <p:ph type="title"/>
          </p:nvPr>
        </p:nvSpPr>
        <p:spPr>
          <a:xfrm>
            <a:off x="395287" y="908050"/>
            <a:ext cx="82296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lang="en-US" sz="3600"/>
              <a:t>Sink do tipo Avro</a:t>
            </a:r>
            <a:endParaRPr sz="3600"/>
          </a:p>
        </p:txBody>
      </p:sp>
      <p:pic>
        <p:nvPicPr>
          <p:cNvPr id="387" name="Google Shape;38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9200" y="5293400"/>
            <a:ext cx="1619250" cy="161925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50"/>
          <p:cNvSpPr txBox="1"/>
          <p:nvPr>
            <p:ph idx="1" type="body"/>
          </p:nvPr>
        </p:nvSpPr>
        <p:spPr>
          <a:xfrm>
            <a:off x="468312" y="2205037"/>
            <a:ext cx="8229600" cy="38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190500" lvl="0" marL="3429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50"/>
          <p:cNvSpPr txBox="1"/>
          <p:nvPr>
            <p:ph idx="1" type="body"/>
          </p:nvPr>
        </p:nvSpPr>
        <p:spPr>
          <a:xfrm>
            <a:off x="468300" y="2205035"/>
            <a:ext cx="82296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Exemplo para um agente com nome a1:</a:t>
            </a:r>
            <a:endParaRPr sz="1400"/>
          </a:p>
          <a:p>
            <a:pPr indent="0" lvl="0" marL="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190500" lvl="0" marL="3429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0" name="Google Shape;390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9063" y="3219388"/>
            <a:ext cx="4468075" cy="185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1"/>
          <p:cNvSpPr txBox="1"/>
          <p:nvPr>
            <p:ph type="title"/>
          </p:nvPr>
        </p:nvSpPr>
        <p:spPr>
          <a:xfrm>
            <a:off x="395287" y="908050"/>
            <a:ext cx="82296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lang="en-US" sz="3600"/>
              <a:t>Sink Hbase</a:t>
            </a:r>
            <a:endParaRPr sz="3600"/>
          </a:p>
        </p:txBody>
      </p:sp>
      <p:pic>
        <p:nvPicPr>
          <p:cNvPr id="396" name="Google Shape;39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9200" y="5293400"/>
            <a:ext cx="1619250" cy="1619250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51"/>
          <p:cNvSpPr txBox="1"/>
          <p:nvPr>
            <p:ph idx="1" type="body"/>
          </p:nvPr>
        </p:nvSpPr>
        <p:spPr>
          <a:xfrm>
            <a:off x="468312" y="2205037"/>
            <a:ext cx="8229600" cy="38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190500" lvl="0" marL="3429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51"/>
          <p:cNvSpPr txBox="1"/>
          <p:nvPr>
            <p:ph idx="1" type="body"/>
          </p:nvPr>
        </p:nvSpPr>
        <p:spPr>
          <a:xfrm>
            <a:off x="468300" y="2205035"/>
            <a:ext cx="82296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Exemplo para um agente com nome a1:</a:t>
            </a:r>
            <a:endParaRPr sz="1400"/>
          </a:p>
          <a:p>
            <a:pPr indent="0" lvl="0" marL="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190500" lvl="0" marL="3429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9" name="Google Shape;399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2188" y="3384887"/>
            <a:ext cx="6881824" cy="15279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395287" y="908050"/>
            <a:ext cx="82296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lang="en-US"/>
              <a:t>Apache Flume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468312" y="2205037"/>
            <a:ext cx="8229600" cy="38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34290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Em 2011, a Cloudera criou o Flume, um sistema distribuído, confiável e disponível para coletar, agregar e mover grandes quantidades de dados de muitas fontes diferentes para um armazenamento de dados centralizado</a:t>
            </a:r>
            <a:endParaRPr sz="1800"/>
          </a:p>
          <a:p>
            <a:pPr indent="0" lvl="0" marL="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30200" lvl="0" marL="34290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O Flume não se restringe a logs. Pode ser utilizado para transportar dados de mídia social, e-mail e diversas outras fontes de dados</a:t>
            </a:r>
            <a:endParaRPr sz="1800"/>
          </a:p>
          <a:p>
            <a:pPr indent="0" lvl="0" marL="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30200" lvl="0" marL="34290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É possível implementar fontes (sources) customizadas no Flume, tornando possível a utilização dele para praticamente qualquer tipo de dado.</a:t>
            </a:r>
            <a:endParaRPr sz="1800"/>
          </a:p>
          <a:p>
            <a:pPr indent="-190500" lvl="0" marL="3429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9200" y="5293400"/>
            <a:ext cx="1619250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2"/>
          <p:cNvSpPr txBox="1"/>
          <p:nvPr>
            <p:ph type="title"/>
          </p:nvPr>
        </p:nvSpPr>
        <p:spPr>
          <a:xfrm>
            <a:off x="395287" y="908050"/>
            <a:ext cx="82296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lang="en-US" sz="3600"/>
              <a:t>Sink Kafka</a:t>
            </a:r>
            <a:endParaRPr sz="3600"/>
          </a:p>
        </p:txBody>
      </p:sp>
      <p:pic>
        <p:nvPicPr>
          <p:cNvPr id="405" name="Google Shape;40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9200" y="5293400"/>
            <a:ext cx="1619250" cy="1619250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52"/>
          <p:cNvSpPr txBox="1"/>
          <p:nvPr>
            <p:ph idx="1" type="body"/>
          </p:nvPr>
        </p:nvSpPr>
        <p:spPr>
          <a:xfrm>
            <a:off x="468312" y="2205037"/>
            <a:ext cx="8229600" cy="38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190500" lvl="0" marL="3429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52"/>
          <p:cNvSpPr txBox="1"/>
          <p:nvPr>
            <p:ph idx="1" type="body"/>
          </p:nvPr>
        </p:nvSpPr>
        <p:spPr>
          <a:xfrm>
            <a:off x="468300" y="2205035"/>
            <a:ext cx="82296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Exemplo para um agente com nome a1:</a:t>
            </a:r>
            <a:endParaRPr sz="1400"/>
          </a:p>
          <a:p>
            <a:pPr indent="0" lvl="0" marL="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190500" lvl="0" marL="3429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8" name="Google Shape;408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3116" y="3298225"/>
            <a:ext cx="4973924" cy="170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3"/>
          <p:cNvSpPr txBox="1"/>
          <p:nvPr>
            <p:ph type="title"/>
          </p:nvPr>
        </p:nvSpPr>
        <p:spPr>
          <a:xfrm>
            <a:off x="395287" y="908050"/>
            <a:ext cx="82296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lang="en-US" sz="3600"/>
              <a:t>Tipos de Canais do Flume</a:t>
            </a:r>
            <a:endParaRPr sz="3600"/>
          </a:p>
        </p:txBody>
      </p:sp>
      <p:pic>
        <p:nvPicPr>
          <p:cNvPr id="414" name="Google Shape;41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9200" y="5293400"/>
            <a:ext cx="1619250" cy="1619250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53"/>
          <p:cNvSpPr txBox="1"/>
          <p:nvPr>
            <p:ph idx="1" type="body"/>
          </p:nvPr>
        </p:nvSpPr>
        <p:spPr>
          <a:xfrm>
            <a:off x="468312" y="2205037"/>
            <a:ext cx="8229600" cy="38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190500" lvl="0" marL="3429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53"/>
          <p:cNvSpPr txBox="1"/>
          <p:nvPr>
            <p:ph idx="1" type="body"/>
          </p:nvPr>
        </p:nvSpPr>
        <p:spPr>
          <a:xfrm>
            <a:off x="468300" y="2205035"/>
            <a:ext cx="82296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Os canais podem ser:</a:t>
            </a:r>
            <a:endParaRPr sz="1800"/>
          </a:p>
          <a:p>
            <a:pPr indent="0" lvl="0" marL="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1" marL="9144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Memmory channel</a:t>
            </a:r>
            <a:endParaRPr sz="1800"/>
          </a:p>
          <a:p>
            <a:pPr indent="0" lvl="0" marL="4572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1" marL="9144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JDBC channel</a:t>
            </a:r>
            <a:endParaRPr sz="1800"/>
          </a:p>
          <a:p>
            <a:pPr indent="0" lvl="0" marL="4572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1" marL="9144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Kafka channel</a:t>
            </a:r>
            <a:endParaRPr sz="1800"/>
          </a:p>
          <a:p>
            <a:pPr indent="0" lvl="0" marL="4572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1" marL="9144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File channel</a:t>
            </a:r>
            <a:endParaRPr sz="1800"/>
          </a:p>
          <a:p>
            <a:pPr indent="0" lvl="0" marL="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190500" lvl="0" marL="3429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4"/>
          <p:cNvSpPr txBox="1"/>
          <p:nvPr>
            <p:ph type="title"/>
          </p:nvPr>
        </p:nvSpPr>
        <p:spPr>
          <a:xfrm>
            <a:off x="395287" y="908050"/>
            <a:ext cx="82296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lang="en-US" sz="3600"/>
              <a:t>Apache Kafka</a:t>
            </a:r>
            <a:endParaRPr sz="3600"/>
          </a:p>
        </p:txBody>
      </p:sp>
      <p:sp>
        <p:nvSpPr>
          <p:cNvPr id="422" name="Google Shape;422;p54"/>
          <p:cNvSpPr txBox="1"/>
          <p:nvPr>
            <p:ph idx="1" type="body"/>
          </p:nvPr>
        </p:nvSpPr>
        <p:spPr>
          <a:xfrm>
            <a:off x="468312" y="2205037"/>
            <a:ext cx="8229600" cy="38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190500" lvl="0" marL="3429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3" name="Google Shape;42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6200" y="5619675"/>
            <a:ext cx="1447800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54"/>
          <p:cNvSpPr txBox="1"/>
          <p:nvPr/>
        </p:nvSpPr>
        <p:spPr>
          <a:xfrm>
            <a:off x="468300" y="1247750"/>
            <a:ext cx="8229600" cy="53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•Kafka (ferramenta de mensageria):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–É muito utilizado em arquiteturas de Big Data para armazenar temporariamente os dados obtidos por um agente do Apache Flume, em um tópico, para que posteriormente o dado ser consumido por uma aplicação de processamento de dado.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– Essa utilização do Flume em conjunto com o Kafka também é chamada de Flafka por alguns especialistas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– Feito o processamento, o dado poderá ser esquecido e com o tempo será sobrescrito ou apagado do tópico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5"/>
          <p:cNvSpPr txBox="1"/>
          <p:nvPr>
            <p:ph type="title"/>
          </p:nvPr>
        </p:nvSpPr>
        <p:spPr>
          <a:xfrm>
            <a:off x="395287" y="908050"/>
            <a:ext cx="82296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lang="en-US" sz="3600"/>
              <a:t>Apache Kafka</a:t>
            </a:r>
            <a:endParaRPr sz="3600"/>
          </a:p>
        </p:txBody>
      </p:sp>
      <p:sp>
        <p:nvSpPr>
          <p:cNvPr id="430" name="Google Shape;430;p55"/>
          <p:cNvSpPr txBox="1"/>
          <p:nvPr>
            <p:ph idx="1" type="body"/>
          </p:nvPr>
        </p:nvSpPr>
        <p:spPr>
          <a:xfrm>
            <a:off x="468312" y="2205037"/>
            <a:ext cx="8229600" cy="38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190500" lvl="0" marL="3429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1" name="Google Shape;43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6200" y="5683425"/>
            <a:ext cx="1447800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0076" y="1843150"/>
            <a:ext cx="7321800" cy="410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6"/>
          <p:cNvSpPr txBox="1"/>
          <p:nvPr>
            <p:ph type="title"/>
          </p:nvPr>
        </p:nvSpPr>
        <p:spPr>
          <a:xfrm>
            <a:off x="395287" y="908050"/>
            <a:ext cx="82296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lang="en-US" sz="3600"/>
              <a:t>Apache Kafka</a:t>
            </a:r>
            <a:endParaRPr sz="3600"/>
          </a:p>
        </p:txBody>
      </p:sp>
      <p:sp>
        <p:nvSpPr>
          <p:cNvPr id="438" name="Google Shape;438;p56"/>
          <p:cNvSpPr txBox="1"/>
          <p:nvPr>
            <p:ph idx="1" type="body"/>
          </p:nvPr>
        </p:nvSpPr>
        <p:spPr>
          <a:xfrm>
            <a:off x="468312" y="2205037"/>
            <a:ext cx="8229600" cy="38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190500" lvl="0" marL="3429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9" name="Google Shape;43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6200" y="5683425"/>
            <a:ext cx="1447800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450" y="2430563"/>
            <a:ext cx="8601075" cy="29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7"/>
          <p:cNvSpPr txBox="1"/>
          <p:nvPr>
            <p:ph type="title"/>
          </p:nvPr>
        </p:nvSpPr>
        <p:spPr>
          <a:xfrm>
            <a:off x="395287" y="908050"/>
            <a:ext cx="82296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lang="en-US" sz="3600"/>
              <a:t>Apache Kafka</a:t>
            </a:r>
            <a:endParaRPr sz="3600"/>
          </a:p>
        </p:txBody>
      </p:sp>
      <p:sp>
        <p:nvSpPr>
          <p:cNvPr id="446" name="Google Shape;446;p57"/>
          <p:cNvSpPr txBox="1"/>
          <p:nvPr>
            <p:ph idx="1" type="body"/>
          </p:nvPr>
        </p:nvSpPr>
        <p:spPr>
          <a:xfrm>
            <a:off x="468312" y="2205037"/>
            <a:ext cx="8229600" cy="38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190500" lvl="0" marL="3429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7" name="Google Shape;44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550" y="1672375"/>
            <a:ext cx="8801100" cy="495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96200" y="5683425"/>
            <a:ext cx="1447800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8"/>
          <p:cNvSpPr txBox="1"/>
          <p:nvPr>
            <p:ph type="title"/>
          </p:nvPr>
        </p:nvSpPr>
        <p:spPr>
          <a:xfrm>
            <a:off x="395287" y="908050"/>
            <a:ext cx="82296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lang="en-US" sz="3600"/>
              <a:t>Apache Kafka</a:t>
            </a:r>
            <a:endParaRPr sz="3600"/>
          </a:p>
        </p:txBody>
      </p:sp>
      <p:sp>
        <p:nvSpPr>
          <p:cNvPr id="454" name="Google Shape;454;p58"/>
          <p:cNvSpPr txBox="1"/>
          <p:nvPr>
            <p:ph idx="1" type="body"/>
          </p:nvPr>
        </p:nvSpPr>
        <p:spPr>
          <a:xfrm>
            <a:off x="468312" y="2205037"/>
            <a:ext cx="8229600" cy="38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190500" lvl="0" marL="3429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5" name="Google Shape;455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6200" y="5683425"/>
            <a:ext cx="1447800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58"/>
          <p:cNvSpPr txBox="1"/>
          <p:nvPr>
            <p:ph idx="1" type="body"/>
          </p:nvPr>
        </p:nvSpPr>
        <p:spPr>
          <a:xfrm>
            <a:off x="468300" y="2204967"/>
            <a:ext cx="8229600" cy="40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O Kafka funciona como um grande barramento para onde mensagens podem ser enviadas e lidas</a:t>
            </a:r>
            <a:endParaRPr sz="1800"/>
          </a:p>
          <a:p>
            <a:pPr indent="0" lvl="0" marL="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lang="en-US" sz="16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Mensagem é o principal recurso do Kafka. Todos os eventos do Kafka podem ser resumidos em mensagens, sendo consumidas e produzidas por meio da utilzação do conceito de tópicos. Mensagens podem ser uma simples String com “Hello World!” ou até mesmo um conjunto de  JSONs.</a:t>
            </a:r>
            <a:endParaRPr b="1" sz="1800"/>
          </a:p>
          <a:p>
            <a:pPr indent="0" lvl="0" marL="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190500" lvl="0" marL="3429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9"/>
          <p:cNvSpPr txBox="1"/>
          <p:nvPr>
            <p:ph type="title"/>
          </p:nvPr>
        </p:nvSpPr>
        <p:spPr>
          <a:xfrm>
            <a:off x="395287" y="908050"/>
            <a:ext cx="82296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lang="en-US" sz="3600"/>
              <a:t>Apache Kafka - Tópicos</a:t>
            </a:r>
            <a:endParaRPr sz="3600"/>
          </a:p>
        </p:txBody>
      </p:sp>
      <p:sp>
        <p:nvSpPr>
          <p:cNvPr id="462" name="Google Shape;462;p59"/>
          <p:cNvSpPr txBox="1"/>
          <p:nvPr>
            <p:ph idx="1" type="body"/>
          </p:nvPr>
        </p:nvSpPr>
        <p:spPr>
          <a:xfrm>
            <a:off x="468312" y="2205037"/>
            <a:ext cx="8229600" cy="38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190500" lvl="0" marL="3429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3" name="Google Shape;463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6200" y="5683425"/>
            <a:ext cx="1447800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59"/>
          <p:cNvSpPr txBox="1"/>
          <p:nvPr>
            <p:ph idx="1" type="body"/>
          </p:nvPr>
        </p:nvSpPr>
        <p:spPr>
          <a:xfrm>
            <a:off x="468300" y="2204967"/>
            <a:ext cx="8229600" cy="40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8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Um tópico é como categorizamos grupos de mensagens dentro do Kafka. Todas as mensagens enviadas para o Kafka permanecem em um tópico. </a:t>
            </a:r>
            <a:endParaRPr b="1" sz="16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just">
              <a:lnSpc>
                <a:spcPct val="158000"/>
              </a:lnSpc>
              <a:spcBef>
                <a:spcPts val="2200"/>
              </a:spcBef>
              <a:spcAft>
                <a:spcPts val="0"/>
              </a:spcAft>
              <a:buSzPts val="1600"/>
              <a:buFont typeface="Georgia"/>
              <a:buChar char="•"/>
            </a:pPr>
            <a:r>
              <a:rPr lang="en-US" sz="16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Para manter a ordenação em um ecossistema de Kafka, os tópicos possuem partições e fatores de replicação. Um tópico pode possuir n partições, mas ao receber uma nova mensagem o Kafka automaticamente direciona aquela mensagem para uma partição específica dependendo de sua chave (key). Assim mensagens de uma mesma chave estarão apenas em uma única partição, garantindo assim a leitura ordenada de todas as mensagens de um tópico.</a:t>
            </a:r>
            <a:endParaRPr sz="16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190500" lvl="0" marL="3429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0"/>
          <p:cNvSpPr txBox="1"/>
          <p:nvPr>
            <p:ph type="title"/>
          </p:nvPr>
        </p:nvSpPr>
        <p:spPr>
          <a:xfrm>
            <a:off x="395287" y="908050"/>
            <a:ext cx="82296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lang="en-US" sz="3600"/>
              <a:t>Apache Kafka - Producer</a:t>
            </a:r>
            <a:endParaRPr sz="3600"/>
          </a:p>
        </p:txBody>
      </p:sp>
      <p:sp>
        <p:nvSpPr>
          <p:cNvPr id="470" name="Google Shape;470;p60"/>
          <p:cNvSpPr txBox="1"/>
          <p:nvPr>
            <p:ph idx="1" type="body"/>
          </p:nvPr>
        </p:nvSpPr>
        <p:spPr>
          <a:xfrm>
            <a:off x="468312" y="2205037"/>
            <a:ext cx="8229600" cy="38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190500" lvl="0" marL="3429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1" name="Google Shape;471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6200" y="5683425"/>
            <a:ext cx="1447800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60"/>
          <p:cNvSpPr txBox="1"/>
          <p:nvPr>
            <p:ph idx="1" type="body"/>
          </p:nvPr>
        </p:nvSpPr>
        <p:spPr>
          <a:xfrm>
            <a:off x="468300" y="2204967"/>
            <a:ext cx="8229600" cy="40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8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rPr b="1" lang="en-US" sz="16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Um Kafka Producer é responsável por enviar uma mensagem para um tópico específico. Você pode produzir uma mensagem que será adicionada a um tópico.</a:t>
            </a:r>
            <a:endParaRPr b="1" sz="16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just">
              <a:lnSpc>
                <a:spcPct val="158000"/>
              </a:lnSpc>
              <a:spcBef>
                <a:spcPts val="2200"/>
              </a:spcBef>
              <a:spcAft>
                <a:spcPts val="0"/>
              </a:spcAft>
              <a:buSzPts val="1600"/>
              <a:buFont typeface="Georgia"/>
              <a:buChar char="•"/>
            </a:pPr>
            <a:r>
              <a:rPr lang="en-US" sz="16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Uma vez que uma mensagem é produzida e colocada em um tópico, o próprio Kafka organiza a mensagem em uma partição, garantindo sempre a ordem das mensagens produzidas</a:t>
            </a:r>
            <a:endParaRPr sz="16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lnSpc>
                <a:spcPct val="158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190500" lvl="0" marL="3429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1"/>
          <p:cNvSpPr txBox="1"/>
          <p:nvPr>
            <p:ph type="title"/>
          </p:nvPr>
        </p:nvSpPr>
        <p:spPr>
          <a:xfrm>
            <a:off x="395287" y="908050"/>
            <a:ext cx="82296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lang="en-US" sz="3600"/>
              <a:t>Apache Kafka - Consumer</a:t>
            </a:r>
            <a:endParaRPr sz="3600"/>
          </a:p>
        </p:txBody>
      </p:sp>
      <p:sp>
        <p:nvSpPr>
          <p:cNvPr id="478" name="Google Shape;478;p61"/>
          <p:cNvSpPr txBox="1"/>
          <p:nvPr>
            <p:ph idx="1" type="body"/>
          </p:nvPr>
        </p:nvSpPr>
        <p:spPr>
          <a:xfrm>
            <a:off x="468312" y="2205037"/>
            <a:ext cx="8229600" cy="38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190500" lvl="0" marL="3429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9" name="Google Shape;479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6200" y="5683425"/>
            <a:ext cx="1447800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61"/>
          <p:cNvSpPr txBox="1"/>
          <p:nvPr>
            <p:ph idx="1" type="body"/>
          </p:nvPr>
        </p:nvSpPr>
        <p:spPr>
          <a:xfrm>
            <a:off x="468300" y="2204967"/>
            <a:ext cx="8229600" cy="40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8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rPr b="1" lang="en-US" sz="16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Temos os tópicos, e as mensagens dentro dos tópicos. Com o Kafka Consumer é possível ler essas mensagens. É importante entender que, ao ler uma mensagem com o consumer, a mensagem não é retirada do tópico, e sim o seu offset que é ajustado. Caso necessário é possível ler novamente uma mensagem ajustando o offset, caso ela não tenha sido sobrescrita.</a:t>
            </a:r>
            <a:endParaRPr b="1" sz="16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190500" lvl="0" marL="3429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395287" y="908050"/>
            <a:ext cx="82296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lang="en-US" sz="3600"/>
              <a:t>Modelo de Fluxo de dados do Flume</a:t>
            </a:r>
            <a:endParaRPr sz="3600"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468312" y="2205037"/>
            <a:ext cx="8229600" cy="38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9200" y="5293400"/>
            <a:ext cx="1619250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538" y="2385600"/>
            <a:ext cx="7769074" cy="276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62"/>
          <p:cNvSpPr txBox="1"/>
          <p:nvPr>
            <p:ph type="title"/>
          </p:nvPr>
        </p:nvSpPr>
        <p:spPr>
          <a:xfrm>
            <a:off x="395287" y="908050"/>
            <a:ext cx="82296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lang="en-US" sz="3600"/>
              <a:t>Apache Kafka - Cluster</a:t>
            </a:r>
            <a:endParaRPr sz="3600"/>
          </a:p>
        </p:txBody>
      </p:sp>
      <p:sp>
        <p:nvSpPr>
          <p:cNvPr id="486" name="Google Shape;486;p62"/>
          <p:cNvSpPr txBox="1"/>
          <p:nvPr>
            <p:ph idx="1" type="body"/>
          </p:nvPr>
        </p:nvSpPr>
        <p:spPr>
          <a:xfrm>
            <a:off x="468312" y="2205037"/>
            <a:ext cx="8229600" cy="38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190500" lvl="0" marL="3429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7" name="Google Shape;487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6200" y="5683425"/>
            <a:ext cx="1447800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0" y="2005750"/>
            <a:ext cx="762000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3"/>
          <p:cNvSpPr txBox="1"/>
          <p:nvPr>
            <p:ph type="title"/>
          </p:nvPr>
        </p:nvSpPr>
        <p:spPr>
          <a:xfrm>
            <a:off x="395287" y="908050"/>
            <a:ext cx="82296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lang="en-US" sz="3600"/>
              <a:t>Apache Kafka - Cluster</a:t>
            </a:r>
            <a:endParaRPr sz="3600"/>
          </a:p>
        </p:txBody>
      </p:sp>
      <p:sp>
        <p:nvSpPr>
          <p:cNvPr id="494" name="Google Shape;494;p63"/>
          <p:cNvSpPr txBox="1"/>
          <p:nvPr>
            <p:ph idx="1" type="body"/>
          </p:nvPr>
        </p:nvSpPr>
        <p:spPr>
          <a:xfrm>
            <a:off x="468312" y="2205037"/>
            <a:ext cx="8229600" cy="38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just">
              <a:lnSpc>
                <a:spcPct val="158000"/>
              </a:lnSpc>
              <a:spcBef>
                <a:spcPts val="2900"/>
              </a:spcBef>
              <a:spcAft>
                <a:spcPts val="0"/>
              </a:spcAft>
              <a:buSzPts val="1600"/>
              <a:buFont typeface="Georgia"/>
              <a:buChar char="•"/>
            </a:pPr>
            <a:r>
              <a:rPr lang="en-US" sz="16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 Broker é o coração do ecossistema do Kafka. Um Kafka Broker é executado em uma única instância em sua máquina. Um conjunto de Brokers entre diversas máquinas formam um Kafka Cluster.</a:t>
            </a:r>
            <a:endParaRPr sz="16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just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•"/>
            </a:pPr>
            <a:r>
              <a:rPr lang="en-US" sz="16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Uma das principais características do Kafka é a escalabilidade e resiliência que ele oferece. Você pode rodar o Kafka local na sua máquina onde sua própria máquina teria um Kafka Broker formando um Kafka Cluster, como pode subir n instâncias de Kafka Brokers e todas estarem no mesmo Kafka Cluster.</a:t>
            </a:r>
            <a:endParaRPr sz="16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just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•"/>
            </a:pPr>
            <a:r>
              <a:rPr lang="en-US" sz="16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Isso gera a escalabilidade do Kafka</a:t>
            </a:r>
            <a:endParaRPr sz="16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190500" lvl="0" marL="3429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5" name="Google Shape;495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6200" y="5683425"/>
            <a:ext cx="1447800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4"/>
          <p:cNvSpPr txBox="1"/>
          <p:nvPr>
            <p:ph type="title"/>
          </p:nvPr>
        </p:nvSpPr>
        <p:spPr>
          <a:xfrm>
            <a:off x="395287" y="908050"/>
            <a:ext cx="82296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lang="en-US" sz="3600"/>
              <a:t>Apache Kafka - Criando um tópico</a:t>
            </a:r>
            <a:endParaRPr sz="3600"/>
          </a:p>
        </p:txBody>
      </p:sp>
      <p:sp>
        <p:nvSpPr>
          <p:cNvPr id="501" name="Google Shape;501;p64"/>
          <p:cNvSpPr txBox="1"/>
          <p:nvPr>
            <p:ph idx="1" type="body"/>
          </p:nvPr>
        </p:nvSpPr>
        <p:spPr>
          <a:xfrm>
            <a:off x="468312" y="2205037"/>
            <a:ext cx="8229600" cy="38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just">
              <a:lnSpc>
                <a:spcPct val="158000"/>
              </a:lnSpc>
              <a:spcBef>
                <a:spcPts val="2200"/>
              </a:spcBef>
              <a:spcAft>
                <a:spcPts val="0"/>
              </a:spcAft>
              <a:buSzPts val="1800"/>
              <a:buFont typeface="Georgia"/>
              <a:buChar char="•"/>
            </a:pPr>
            <a:r>
              <a:rPr lang="en-US" sz="1800"/>
              <a:t>bin/kafka-topics.sh --create --zookeeper localhost:2181 --replication-factor 1 --partitions 1 --topic test</a:t>
            </a:r>
            <a:endParaRPr sz="1800"/>
          </a:p>
          <a:p>
            <a:pPr indent="0" lvl="0" marL="0" rtl="0" algn="just">
              <a:lnSpc>
                <a:spcPct val="158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42900" lvl="0" marL="457200" rtl="0" algn="just">
              <a:lnSpc>
                <a:spcPct val="158000"/>
              </a:lnSpc>
              <a:spcBef>
                <a:spcPts val="22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Esse comando irá criar um tópico com fator de replicação 1, ou seja, ele não é replicado</a:t>
            </a:r>
            <a:endParaRPr sz="1800"/>
          </a:p>
          <a:p>
            <a:pPr indent="-342900" lvl="0" marL="457200" rtl="0" algn="just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O número de partições também é um, portanto todas as chaves serão enviadas para a mesma partição</a:t>
            </a:r>
            <a:endParaRPr sz="1800"/>
          </a:p>
          <a:p>
            <a:pPr indent="-342900" lvl="0" marL="457200" rtl="0" algn="just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O nome do tópico nesse caso é “test”</a:t>
            </a:r>
            <a:endParaRPr sz="1800"/>
          </a:p>
          <a:p>
            <a:pPr indent="-190500" lvl="0" marL="3429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2" name="Google Shape;502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6200" y="5683425"/>
            <a:ext cx="1447800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5"/>
          <p:cNvSpPr txBox="1"/>
          <p:nvPr>
            <p:ph type="title"/>
          </p:nvPr>
        </p:nvSpPr>
        <p:spPr>
          <a:xfrm>
            <a:off x="395287" y="908050"/>
            <a:ext cx="82296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lang="en-US" sz="3600"/>
              <a:t>Apache Kafka - Listar tópicos</a:t>
            </a:r>
            <a:endParaRPr sz="3600"/>
          </a:p>
        </p:txBody>
      </p:sp>
      <p:sp>
        <p:nvSpPr>
          <p:cNvPr id="508" name="Google Shape;508;p65"/>
          <p:cNvSpPr txBox="1"/>
          <p:nvPr>
            <p:ph idx="1" type="body"/>
          </p:nvPr>
        </p:nvSpPr>
        <p:spPr>
          <a:xfrm>
            <a:off x="468312" y="2205037"/>
            <a:ext cx="8229600" cy="38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just">
              <a:lnSpc>
                <a:spcPct val="158000"/>
              </a:lnSpc>
              <a:spcBef>
                <a:spcPts val="2200"/>
              </a:spcBef>
              <a:spcAft>
                <a:spcPts val="0"/>
              </a:spcAft>
              <a:buSzPts val="1800"/>
              <a:buFont typeface="Georgia"/>
              <a:buChar char="•"/>
            </a:pPr>
            <a:r>
              <a:rPr lang="en-US" sz="1800"/>
              <a:t>bin/kafka-topics.sh --list --zookeeper localhost:2181</a:t>
            </a:r>
            <a:endParaRPr sz="1800"/>
          </a:p>
          <a:p>
            <a:pPr indent="0" lvl="0" marL="0" rtl="0" algn="just">
              <a:lnSpc>
                <a:spcPct val="158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42900" lvl="0" marL="457200" rtl="0" algn="just">
              <a:lnSpc>
                <a:spcPct val="158000"/>
              </a:lnSpc>
              <a:spcBef>
                <a:spcPts val="22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Muitas vezes queremos apenas saber quais tópicos já existem no nosso Kafka, e para isso basta utilizar o comando acima, passando o parâmetro “--list” e o zookeeper responsável pelo tópico.</a:t>
            </a:r>
            <a:endParaRPr sz="1800"/>
          </a:p>
          <a:p>
            <a:pPr indent="-190500" lvl="0" marL="3429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9" name="Google Shape;509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6200" y="5683425"/>
            <a:ext cx="1447800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66"/>
          <p:cNvSpPr txBox="1"/>
          <p:nvPr>
            <p:ph type="title"/>
          </p:nvPr>
        </p:nvSpPr>
        <p:spPr>
          <a:xfrm>
            <a:off x="395287" y="908050"/>
            <a:ext cx="82296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lang="en-US" sz="3600"/>
              <a:t>Apache Kafka - Enviar Mensagens (Producer)</a:t>
            </a:r>
            <a:endParaRPr sz="3600"/>
          </a:p>
        </p:txBody>
      </p:sp>
      <p:sp>
        <p:nvSpPr>
          <p:cNvPr id="515" name="Google Shape;515;p66"/>
          <p:cNvSpPr txBox="1"/>
          <p:nvPr>
            <p:ph idx="1" type="body"/>
          </p:nvPr>
        </p:nvSpPr>
        <p:spPr>
          <a:xfrm>
            <a:off x="468312" y="2205037"/>
            <a:ext cx="8229600" cy="38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just">
              <a:lnSpc>
                <a:spcPct val="158000"/>
              </a:lnSpc>
              <a:spcBef>
                <a:spcPts val="2200"/>
              </a:spcBef>
              <a:spcAft>
                <a:spcPts val="0"/>
              </a:spcAft>
              <a:buSzPts val="1800"/>
              <a:buFont typeface="Georgia"/>
              <a:buChar char="•"/>
            </a:pPr>
            <a:r>
              <a:rPr lang="en-US" sz="1800"/>
              <a:t>bin/kafka-console-producer.sh --broker-list localhost:9092 --topic test</a:t>
            </a:r>
            <a:endParaRPr sz="1800"/>
          </a:p>
          <a:p>
            <a:pPr indent="0" lvl="0" marL="0" rtl="0" algn="just">
              <a:lnSpc>
                <a:spcPct val="158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42900" lvl="0" marL="457200" rtl="0" algn="just">
              <a:lnSpc>
                <a:spcPct val="158000"/>
              </a:lnSpc>
              <a:spcBef>
                <a:spcPts val="22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Com o comando acima, o script de producer padrão do Kafka irá enviar todas as mensagens digitadas no console para o tópico “test”.</a:t>
            </a:r>
            <a:endParaRPr sz="1800"/>
          </a:p>
          <a:p>
            <a:pPr indent="-190500" lvl="0" marL="3429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6" name="Google Shape;516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6200" y="5683425"/>
            <a:ext cx="1447800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67"/>
          <p:cNvSpPr txBox="1"/>
          <p:nvPr>
            <p:ph type="title"/>
          </p:nvPr>
        </p:nvSpPr>
        <p:spPr>
          <a:xfrm>
            <a:off x="395287" y="908050"/>
            <a:ext cx="82296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lang="en-US" sz="3600"/>
              <a:t>Apache Kafka - Consumir Mensagens (Consumer)</a:t>
            </a:r>
            <a:endParaRPr sz="3600"/>
          </a:p>
        </p:txBody>
      </p:sp>
      <p:sp>
        <p:nvSpPr>
          <p:cNvPr id="522" name="Google Shape;522;p67"/>
          <p:cNvSpPr txBox="1"/>
          <p:nvPr>
            <p:ph idx="1" type="body"/>
          </p:nvPr>
        </p:nvSpPr>
        <p:spPr>
          <a:xfrm>
            <a:off x="468312" y="2205037"/>
            <a:ext cx="8229600" cy="38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just">
              <a:lnSpc>
                <a:spcPct val="158000"/>
              </a:lnSpc>
              <a:spcBef>
                <a:spcPts val="2200"/>
              </a:spcBef>
              <a:spcAft>
                <a:spcPts val="0"/>
              </a:spcAft>
              <a:buSzPts val="1800"/>
              <a:buFont typeface="Georgia"/>
              <a:buChar char="•"/>
            </a:pPr>
            <a:r>
              <a:rPr lang="en-US" sz="1800"/>
              <a:t>bin/kafka-console-consumer.sh --bootstrap-server localhost:9092 --topic test</a:t>
            </a:r>
            <a:r>
              <a:rPr lang="en-US" sz="18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/>
              <a:t>--from-beginning</a:t>
            </a:r>
            <a:endParaRPr sz="1800"/>
          </a:p>
          <a:p>
            <a:pPr indent="0" lvl="0" marL="0" rtl="0" algn="just">
              <a:lnSpc>
                <a:spcPct val="158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42900" lvl="0" marL="457200" rtl="0" algn="just">
              <a:lnSpc>
                <a:spcPct val="158000"/>
              </a:lnSpc>
              <a:spcBef>
                <a:spcPts val="22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O comando acima fará com que os dados existentes no tópico “test” sejam lidos e exibidos no console. O parâmetro --from-beginning fará com que a leitura seja feita do offset inicial. Se não utilizarmos ele irá ler a partir do último offest.</a:t>
            </a:r>
            <a:endParaRPr sz="1800"/>
          </a:p>
          <a:p>
            <a:pPr indent="-190500" lvl="0" marL="3429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3" name="Google Shape;523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6200" y="5683425"/>
            <a:ext cx="1447800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68"/>
          <p:cNvSpPr txBox="1"/>
          <p:nvPr>
            <p:ph type="title"/>
          </p:nvPr>
        </p:nvSpPr>
        <p:spPr>
          <a:xfrm>
            <a:off x="395287" y="908050"/>
            <a:ext cx="82296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lang="en-US" sz="3600"/>
              <a:t>Flume na Speed Layer ou Fast Layer</a:t>
            </a:r>
            <a:endParaRPr sz="3600"/>
          </a:p>
        </p:txBody>
      </p:sp>
      <p:pic>
        <p:nvPicPr>
          <p:cNvPr id="529" name="Google Shape;529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9913" y="2041075"/>
            <a:ext cx="6924175" cy="397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Google Shape;530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7825" y="4836137"/>
            <a:ext cx="862775" cy="86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72725" y="4730163"/>
            <a:ext cx="1074700" cy="1074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2" name="Google Shape;532;p68"/>
          <p:cNvCxnSpPr>
            <a:stCxn id="530" idx="3"/>
            <a:endCxn id="531" idx="1"/>
          </p:cNvCxnSpPr>
          <p:nvPr/>
        </p:nvCxnSpPr>
        <p:spPr>
          <a:xfrm>
            <a:off x="3430600" y="5267525"/>
            <a:ext cx="54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533" name="Google Shape;533;p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6200" y="5683425"/>
            <a:ext cx="1447800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69"/>
          <p:cNvSpPr txBox="1"/>
          <p:nvPr>
            <p:ph type="title"/>
          </p:nvPr>
        </p:nvSpPr>
        <p:spPr>
          <a:xfrm>
            <a:off x="395287" y="908050"/>
            <a:ext cx="82296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lang="en-US" sz="3600"/>
              <a:t>Conclusão</a:t>
            </a:r>
            <a:endParaRPr sz="3600"/>
          </a:p>
        </p:txBody>
      </p:sp>
      <p:sp>
        <p:nvSpPr>
          <p:cNvPr id="539" name="Google Shape;539;p69"/>
          <p:cNvSpPr txBox="1"/>
          <p:nvPr>
            <p:ph idx="1" type="body"/>
          </p:nvPr>
        </p:nvSpPr>
        <p:spPr>
          <a:xfrm>
            <a:off x="468312" y="2205037"/>
            <a:ext cx="8229600" cy="38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just">
              <a:lnSpc>
                <a:spcPct val="158000"/>
              </a:lnSpc>
              <a:spcBef>
                <a:spcPts val="22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Existem ótimas ferramentas open source para fazer a ingestão de dados em larga escala</a:t>
            </a:r>
            <a:endParaRPr sz="1800"/>
          </a:p>
          <a:p>
            <a:pPr indent="0" lvl="0" marL="0" rtl="0" algn="just">
              <a:lnSpc>
                <a:spcPct val="158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just">
              <a:lnSpc>
                <a:spcPct val="158000"/>
              </a:lnSpc>
              <a:spcBef>
                <a:spcPts val="22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O Flume é uma boa ferramenta para se utilizar nesse processo, pois permite a utilização de diversas fontes de dados e o transporte para sistemas de armazenamento bem diferenciados</a:t>
            </a:r>
            <a:endParaRPr sz="1800"/>
          </a:p>
          <a:p>
            <a:pPr indent="-190500" lvl="0" marL="3429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0" name="Google Shape;540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6200" y="5683425"/>
            <a:ext cx="1447800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70"/>
          <p:cNvSpPr txBox="1"/>
          <p:nvPr>
            <p:ph type="title"/>
          </p:nvPr>
        </p:nvSpPr>
        <p:spPr>
          <a:xfrm>
            <a:off x="395287" y="908050"/>
            <a:ext cx="82296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lang="en-US" sz="3600"/>
              <a:t>Conclusão</a:t>
            </a:r>
            <a:endParaRPr sz="3600"/>
          </a:p>
        </p:txBody>
      </p:sp>
      <p:sp>
        <p:nvSpPr>
          <p:cNvPr id="546" name="Google Shape;546;p70"/>
          <p:cNvSpPr txBox="1"/>
          <p:nvPr>
            <p:ph idx="1" type="body"/>
          </p:nvPr>
        </p:nvSpPr>
        <p:spPr>
          <a:xfrm>
            <a:off x="468312" y="2205037"/>
            <a:ext cx="8229600" cy="38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just">
              <a:lnSpc>
                <a:spcPct val="158000"/>
              </a:lnSpc>
              <a:spcBef>
                <a:spcPts val="22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Uma boa estratégia para se utilizar o Flume é criar um tópico no Kafka e destinar suas mensagens que deverão ser processadas em tempo real para esse tópico</a:t>
            </a:r>
            <a:endParaRPr sz="1800"/>
          </a:p>
          <a:p>
            <a:pPr indent="0" lvl="0" marL="0" rtl="0" algn="just">
              <a:lnSpc>
                <a:spcPct val="158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just">
              <a:lnSpc>
                <a:spcPct val="158000"/>
              </a:lnSpc>
              <a:spcBef>
                <a:spcPts val="22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Diversos sistemas diferentes podem consumir os dados obtidos utilizando o flume, consumindo os mesmos de um tópico específico do Kafka, para o qual eles foram enviados</a:t>
            </a:r>
            <a:endParaRPr sz="1800"/>
          </a:p>
          <a:p>
            <a:pPr indent="-190500" lvl="0" marL="3429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7" name="Google Shape;547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6200" y="5683425"/>
            <a:ext cx="1447800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71"/>
          <p:cNvSpPr txBox="1"/>
          <p:nvPr>
            <p:ph type="title"/>
          </p:nvPr>
        </p:nvSpPr>
        <p:spPr>
          <a:xfrm>
            <a:off x="395287" y="908050"/>
            <a:ext cx="82296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lang="en-US" sz="3600"/>
              <a:t>Conclusão</a:t>
            </a:r>
            <a:endParaRPr sz="3600"/>
          </a:p>
        </p:txBody>
      </p:sp>
      <p:sp>
        <p:nvSpPr>
          <p:cNvPr id="553" name="Google Shape;553;p71"/>
          <p:cNvSpPr txBox="1"/>
          <p:nvPr>
            <p:ph idx="1" type="body"/>
          </p:nvPr>
        </p:nvSpPr>
        <p:spPr>
          <a:xfrm>
            <a:off x="468312" y="2205037"/>
            <a:ext cx="8229600" cy="38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just">
              <a:lnSpc>
                <a:spcPct val="158000"/>
              </a:lnSpc>
              <a:spcBef>
                <a:spcPts val="22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Ambas as ferramentas permitem elevada escalabilidade</a:t>
            </a:r>
            <a:endParaRPr sz="1800"/>
          </a:p>
          <a:p>
            <a:pPr indent="-342900" lvl="0" marL="457200" rtl="0" algn="just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O Kafka pode ser ajustado aumentando o número de partições e de brokers, ampliando assim o tamanho do cluster Kafka</a:t>
            </a:r>
            <a:endParaRPr sz="1800"/>
          </a:p>
          <a:p>
            <a:pPr indent="-342900" lvl="0" marL="457200" rtl="0" algn="just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É interessante utilizar tópicos diferentes para tratar dados diferenciados, sendo também uma possibilidade criar um tópico de resposta em casos de erros</a:t>
            </a:r>
            <a:endParaRPr sz="1800"/>
          </a:p>
          <a:p>
            <a:pPr indent="-190500" lvl="0" marL="3429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4" name="Google Shape;554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6200" y="5683425"/>
            <a:ext cx="1447800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395287" y="908050"/>
            <a:ext cx="82296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lang="en-US" sz="3600"/>
              <a:t>Modelo de Fluxo de dados do Flume</a:t>
            </a:r>
            <a:endParaRPr sz="3600"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468312" y="2205037"/>
            <a:ext cx="8229600" cy="38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O flume roda na JVM e possui os seguintes componentes:</a:t>
            </a:r>
            <a:endParaRPr sz="2400"/>
          </a:p>
          <a:p>
            <a:pPr indent="0" lvl="0" marL="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42900" lvl="0" marL="9144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00"/>
              <a:buChar char="❖"/>
            </a:pPr>
            <a:r>
              <a:rPr lang="en-US" sz="1800"/>
              <a:t>Source: responsável pela entrada de dados</a:t>
            </a:r>
            <a:endParaRPr sz="1800"/>
          </a:p>
          <a:p>
            <a:pPr indent="0" lvl="0" marL="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9144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00"/>
              <a:buChar char="❖"/>
            </a:pPr>
            <a:r>
              <a:rPr lang="en-US" sz="1800"/>
              <a:t>Channel: armazena os dados que passam do source para o sink. Seu comportamento é parecido com uma fila</a:t>
            </a:r>
            <a:endParaRPr sz="1800"/>
          </a:p>
          <a:p>
            <a:pPr indent="0" lvl="0" marL="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9144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00"/>
              <a:buChar char="❖"/>
            </a:pPr>
            <a:r>
              <a:rPr lang="en-US" sz="1800"/>
              <a:t>Sink: responsável por enviar os dados ao destino/saída. A saída pode ser outro agente Flume.</a:t>
            </a:r>
            <a:endParaRPr sz="1800"/>
          </a:p>
          <a:p>
            <a:pPr indent="-190500" lvl="0" marL="3429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9200" y="5293400"/>
            <a:ext cx="1619250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72"/>
          <p:cNvSpPr txBox="1"/>
          <p:nvPr>
            <p:ph type="title"/>
          </p:nvPr>
        </p:nvSpPr>
        <p:spPr>
          <a:xfrm>
            <a:off x="395287" y="908050"/>
            <a:ext cx="82296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lang="en-US" sz="3600"/>
              <a:t>Exercício</a:t>
            </a:r>
            <a:endParaRPr sz="3600"/>
          </a:p>
        </p:txBody>
      </p:sp>
      <p:pic>
        <p:nvPicPr>
          <p:cNvPr id="560" name="Google Shape;560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6200" y="5683425"/>
            <a:ext cx="1447800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Google Shape;561;p72"/>
          <p:cNvSpPr txBox="1"/>
          <p:nvPr>
            <p:ph idx="1" type="body"/>
          </p:nvPr>
        </p:nvSpPr>
        <p:spPr>
          <a:xfrm>
            <a:off x="468312" y="2205037"/>
            <a:ext cx="8229600" cy="38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400"/>
              <a:t>1 - Em uma folha de papel escreva a configuração para um agente do Flume.</a:t>
            </a:r>
            <a:endParaRPr sz="1400"/>
          </a:p>
          <a:p>
            <a:pPr indent="-190500" lvl="0" marL="8001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400"/>
              <a:t>Ele deverá possuir como entrada de dados uma aplicação do Twitter.</a:t>
            </a:r>
            <a:endParaRPr sz="1400"/>
          </a:p>
          <a:p>
            <a:pPr indent="-190500" lvl="0" marL="8001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400"/>
              <a:t>Seu canal deverá ser do tipo memmory.</a:t>
            </a:r>
            <a:endParaRPr sz="1400"/>
          </a:p>
          <a:p>
            <a:pPr indent="-190500" lvl="0" marL="8001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400"/>
              <a:t>E o sink deverá ser um tópico do Kafka.</a:t>
            </a:r>
            <a:endParaRPr sz="1400"/>
          </a:p>
          <a:p>
            <a:pPr indent="0" lvl="0" marL="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1400"/>
          </a:p>
          <a:p>
            <a:pPr indent="0" lvl="0" marL="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400"/>
              <a:t>2 - Escreva o código para a criação do tópico do Kafka informado na questão anterior.</a:t>
            </a:r>
            <a:endParaRPr sz="1400"/>
          </a:p>
          <a:p>
            <a:pPr indent="0" lvl="0" marL="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1400"/>
          </a:p>
          <a:p>
            <a:pPr indent="0" lvl="0" marL="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400"/>
              <a:t>3 - Escreva a configuração para um outro agente do Flume que irá consumir os dados do tópico criado e transportar para outro tópico.</a:t>
            </a:r>
            <a:endParaRPr sz="1400"/>
          </a:p>
          <a:p>
            <a:pPr indent="0" lvl="0" marL="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1400"/>
          </a:p>
          <a:p>
            <a:pPr indent="0" lvl="0" marL="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400"/>
              <a:t>4 - Imagine que teremos muitos agentes iguais aos da questão 1</a:t>
            </a:r>
            <a:endParaRPr sz="1400"/>
          </a:p>
          <a:p>
            <a:pPr indent="0" lvl="0" marL="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400"/>
              <a:t>em execução ao mesmo tempo e que o primeiro tópico do Kafka já</a:t>
            </a:r>
            <a:endParaRPr sz="1400"/>
          </a:p>
          <a:p>
            <a:pPr indent="0" lvl="0" marL="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400"/>
              <a:t>foi alterado para atender essa demanda. Crie o segundo tópico</a:t>
            </a:r>
            <a:endParaRPr sz="1400"/>
          </a:p>
          <a:p>
            <a:pPr indent="0" lvl="0" marL="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400"/>
              <a:t>utilizado, considerando que teremos um cluster de Kafka com mais</a:t>
            </a:r>
            <a:endParaRPr sz="1400"/>
          </a:p>
          <a:p>
            <a:pPr indent="0" lvl="0" marL="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400"/>
              <a:t>de um brokers.</a:t>
            </a:r>
            <a:endParaRPr sz="1400"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73"/>
          <p:cNvSpPr txBox="1"/>
          <p:nvPr>
            <p:ph type="title"/>
          </p:nvPr>
        </p:nvSpPr>
        <p:spPr>
          <a:xfrm>
            <a:off x="395287" y="908050"/>
            <a:ext cx="82296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lang="en-US" sz="3600"/>
              <a:t>Referências</a:t>
            </a:r>
            <a:endParaRPr sz="3600"/>
          </a:p>
        </p:txBody>
      </p:sp>
      <p:sp>
        <p:nvSpPr>
          <p:cNvPr id="567" name="Google Shape;567;p73"/>
          <p:cNvSpPr txBox="1"/>
          <p:nvPr>
            <p:ph idx="1" type="body"/>
          </p:nvPr>
        </p:nvSpPr>
        <p:spPr>
          <a:xfrm>
            <a:off x="468312" y="2205037"/>
            <a:ext cx="8229600" cy="38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400" u="sng">
                <a:solidFill>
                  <a:schemeClr val="hlink"/>
                </a:solidFill>
                <a:hlinkClick r:id="rId3"/>
              </a:rPr>
              <a:t>https://imasters.com.br/desenvolvimento/introducao-ao-apache-flume/?trace=1519021197&amp;source=single</a:t>
            </a:r>
            <a:endParaRPr sz="1400"/>
          </a:p>
          <a:p>
            <a:pPr indent="-190500" lvl="0" marL="3429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1400"/>
          </a:p>
          <a:p>
            <a:pPr indent="-190500" lvl="0" marL="3429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400" u="sng">
                <a:solidFill>
                  <a:schemeClr val="hlink"/>
                </a:solidFill>
                <a:hlinkClick r:id="rId4"/>
              </a:rPr>
              <a:t>https://flume.apache.org/FlumeDeveloperGuide.html#architecture</a:t>
            </a:r>
            <a:endParaRPr sz="1400"/>
          </a:p>
          <a:p>
            <a:pPr indent="-190500" lvl="0" marL="3429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1400"/>
          </a:p>
          <a:p>
            <a:pPr indent="-190500" lvl="0" marL="3429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400" u="sng">
                <a:solidFill>
                  <a:schemeClr val="hlink"/>
                </a:solidFill>
                <a:hlinkClick r:id="rId5"/>
              </a:rPr>
              <a:t>https://www.devmedia.com.br/conheca-a-arquitetura-lambda-em-java/32646</a:t>
            </a:r>
            <a:endParaRPr sz="1400"/>
          </a:p>
          <a:p>
            <a:pPr indent="-190500" lvl="0" marL="3429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1400"/>
          </a:p>
          <a:p>
            <a:pPr indent="-190500" lvl="0" marL="3429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400" u="sng">
                <a:solidFill>
                  <a:schemeClr val="hlink"/>
                </a:solidFill>
                <a:hlinkClick r:id="rId6"/>
              </a:rPr>
              <a:t>https://medium.com/@gabrielqueiroz/o-que-%C3%A9-esse-tal-de-apache-kafka-a8f447cac028</a:t>
            </a:r>
            <a:endParaRPr sz="1400"/>
          </a:p>
          <a:p>
            <a:pPr indent="-190500" lvl="0" marL="3429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1400"/>
          </a:p>
          <a:p>
            <a:pPr indent="-190500" lvl="0" marL="3429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400" u="sng">
                <a:solidFill>
                  <a:schemeClr val="hlink"/>
                </a:solidFill>
                <a:hlinkClick r:id="rId7"/>
              </a:rPr>
              <a:t>http://kafka.apache.org/documentation.html#uses</a:t>
            </a:r>
            <a:endParaRPr sz="1400"/>
          </a:p>
          <a:p>
            <a:pPr indent="-190500" lvl="0" marL="3429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1400"/>
          </a:p>
          <a:p>
            <a:pPr indent="-190500" lvl="0" marL="3429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400" u="sng">
                <a:solidFill>
                  <a:schemeClr val="hlink"/>
                </a:solidFill>
                <a:hlinkClick r:id="rId8"/>
              </a:rPr>
              <a:t>http://www.w3ii.com/pt/apache_flume/apache_flume_configuration.html</a:t>
            </a:r>
            <a:endParaRPr sz="1400"/>
          </a:p>
          <a:p>
            <a:pPr indent="-190500" lvl="0" marL="3429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1400"/>
          </a:p>
          <a:p>
            <a:pPr indent="-190500" lvl="0" marL="3429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400" u="sng">
                <a:solidFill>
                  <a:schemeClr val="hlink"/>
                </a:solidFill>
                <a:hlinkClick r:id="rId9"/>
              </a:rPr>
              <a:t>https://flume.apache.org/FlumeUserGuide.html</a:t>
            </a:r>
            <a:endParaRPr sz="1400"/>
          </a:p>
          <a:p>
            <a:pPr indent="-190500" lvl="0" marL="3429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1800"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8" name="Google Shape;568;p7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696200" y="5683425"/>
            <a:ext cx="1447800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395287" y="908050"/>
            <a:ext cx="82296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lang="en-US" sz="3600"/>
              <a:t>Requisitos para utilização do Flume</a:t>
            </a:r>
            <a:endParaRPr sz="3600"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468312" y="2205037"/>
            <a:ext cx="8229600" cy="38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spcBef>
                <a:spcPts val="48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Java Runtime Environment - Java 1.8 ou mais recente</a:t>
            </a:r>
            <a:endParaRPr sz="1800"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spcBef>
                <a:spcPts val="48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Memória - Memória suficiente para as configurações utilizadas para os sources, channels ou sinks</a:t>
            </a:r>
            <a:endParaRPr sz="1800"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spcBef>
                <a:spcPts val="48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Espaço em disco - Espaço em disco suficiente para as configurações estabelecidas para os channels ou os sinks</a:t>
            </a:r>
            <a:endParaRPr sz="1800"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spcBef>
                <a:spcPts val="48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Permissão de escrita em diretórios utilizados pelo agente do Flume.</a:t>
            </a:r>
            <a:br>
              <a:rPr lang="en-US" sz="2400"/>
            </a:b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9200" y="5293400"/>
            <a:ext cx="1619250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395287" y="908050"/>
            <a:ext cx="82296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lang="en-US" sz="3600"/>
              <a:t>Modelo de Fluxo de dados do Flume</a:t>
            </a:r>
            <a:endParaRPr sz="3600"/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468312" y="2205037"/>
            <a:ext cx="8229600" cy="38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US" sz="2400"/>
              <a:t>A configuração do Flume é feita utilizando um arquivo de propriedades</a:t>
            </a:r>
            <a:endParaRPr sz="2400"/>
          </a:p>
          <a:p>
            <a:pPr indent="0" lvl="0" marL="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Ele deverá armazenar as configurações de:</a:t>
            </a:r>
            <a:endParaRPr sz="2400"/>
          </a:p>
          <a:p>
            <a:pPr indent="-381000" lvl="1" marL="9144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Fonte (Source)</a:t>
            </a:r>
            <a:endParaRPr sz="2400"/>
          </a:p>
          <a:p>
            <a:pPr indent="-381000" lvl="1" marL="9144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Channel (Canal utilizado para o transporte do dado)</a:t>
            </a:r>
            <a:endParaRPr sz="2400"/>
          </a:p>
          <a:p>
            <a:pPr indent="-381000" lvl="1" marL="9144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Sink (Para onde o dado deve ser enviado)</a:t>
            </a:r>
            <a:endParaRPr sz="2400"/>
          </a:p>
          <a:p>
            <a:pPr indent="0" lvl="0" marL="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190500" lvl="0" marL="3429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9200" y="5293400"/>
            <a:ext cx="1619250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395287" y="908050"/>
            <a:ext cx="82296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lang="en-US" sz="3600"/>
              <a:t>Exemplo de arquivo de configuração</a:t>
            </a:r>
            <a:endParaRPr sz="3600"/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468312" y="2205037"/>
            <a:ext cx="8229600" cy="38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190500" lvl="0" marL="3429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9200" y="5293400"/>
            <a:ext cx="1619250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3129" y="1913550"/>
            <a:ext cx="5939550" cy="447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